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0FC0-099D-ECDA-35CF-201E2D81E1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Scrum-Agile vs.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44043-CE86-026E-6973-AB6455FFA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Dylan Dunagan</a:t>
            </a:r>
          </a:p>
          <a:p>
            <a:r>
              <a:rPr lang="en-US" dirty="0"/>
              <a:t>20 April 2025</a:t>
            </a:r>
          </a:p>
          <a:p>
            <a:r>
              <a:rPr lang="en-US" dirty="0"/>
              <a:t>CS-250 Software Development Lifecycle</a:t>
            </a:r>
          </a:p>
        </p:txBody>
      </p:sp>
    </p:spTree>
    <p:extLst>
      <p:ext uri="{BB962C8B-B14F-4D97-AF65-F5344CB8AC3E}">
        <p14:creationId xmlns:p14="http://schemas.microsoft.com/office/powerpoint/2010/main" val="363972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B002-4165-B9FB-CC02-30C3E531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Scrum-Agile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8B9B-6D54-FFCE-7F1C-678E3F5F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Scrum-Agile is an iterative and team driven.</a:t>
            </a:r>
          </a:p>
          <a:p>
            <a:r>
              <a:rPr lang="en-US" dirty="0"/>
              <a:t>Focuses on delivering small increments of value quickly</a:t>
            </a:r>
          </a:p>
          <a:p>
            <a:r>
              <a:rPr lang="en-US" dirty="0"/>
              <a:t>Adjusts requirements based on feedback</a:t>
            </a:r>
          </a:p>
          <a:p>
            <a:r>
              <a:rPr lang="en-US" dirty="0"/>
              <a:t>Encourages collaboration, flexibility, and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167187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5C0EA43-EFFA-478A-BEB7-2DEC104B6A90}"/>
              </a:ext>
            </a:extLst>
          </p:cNvPr>
          <p:cNvSpPr/>
          <p:nvPr/>
        </p:nvSpPr>
        <p:spPr>
          <a:xfrm>
            <a:off x="7472516" y="2428568"/>
            <a:ext cx="4522839" cy="40017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4B193-6DD1-82B0-0F6E-251C88F0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Scrum-Agile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67DA-868B-8D4B-4831-36E0E696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36556" cy="40934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Prioritizes the product backlog and user stories</a:t>
            </a:r>
          </a:p>
          <a:p>
            <a:pPr lvl="1"/>
            <a:r>
              <a:rPr lang="en-US" dirty="0"/>
              <a:t>Represents customer needs</a:t>
            </a:r>
          </a:p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Facilitates Scrum events and practices</a:t>
            </a:r>
          </a:p>
          <a:p>
            <a:pPr lvl="1"/>
            <a:r>
              <a:rPr lang="en-US" dirty="0"/>
              <a:t>Removes blockers and supports team productivity</a:t>
            </a:r>
          </a:p>
          <a:p>
            <a:r>
              <a:rPr lang="en-US" dirty="0"/>
              <a:t>Development Team</a:t>
            </a:r>
          </a:p>
          <a:p>
            <a:pPr lvl="1"/>
            <a:r>
              <a:rPr lang="en-US" dirty="0"/>
              <a:t>Delivers working product increments each sprint</a:t>
            </a:r>
          </a:p>
          <a:p>
            <a:pPr lvl="1"/>
            <a:r>
              <a:rPr lang="en-US" dirty="0"/>
              <a:t>Cross functional</a:t>
            </a:r>
          </a:p>
          <a:p>
            <a:r>
              <a:rPr lang="en-US" dirty="0"/>
              <a:t>Tester</a:t>
            </a:r>
          </a:p>
          <a:p>
            <a:pPr lvl="1"/>
            <a:r>
              <a:rPr lang="en-US" dirty="0"/>
              <a:t>Ensures software quality</a:t>
            </a:r>
          </a:p>
          <a:p>
            <a:pPr lvl="1"/>
            <a:r>
              <a:rPr lang="en-US" dirty="0"/>
              <a:t>Create and execute test cases based on user stories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90B011-5C65-95E8-501A-3FE9F7EC0C06}"/>
              </a:ext>
            </a:extLst>
          </p:cNvPr>
          <p:cNvCxnSpPr>
            <a:cxnSpLocks/>
          </p:cNvCxnSpPr>
          <p:nvPr/>
        </p:nvCxnSpPr>
        <p:spPr>
          <a:xfrm>
            <a:off x="8475406" y="4689987"/>
            <a:ext cx="2546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B63D39-E3A9-6912-933B-AABF7DC153F3}"/>
              </a:ext>
            </a:extLst>
          </p:cNvPr>
          <p:cNvCxnSpPr/>
          <p:nvPr/>
        </p:nvCxnSpPr>
        <p:spPr>
          <a:xfrm>
            <a:off x="9094839" y="3647768"/>
            <a:ext cx="1317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1C3186-9AAB-5820-D9AE-4A0F06C3EF8F}"/>
              </a:ext>
            </a:extLst>
          </p:cNvPr>
          <p:cNvCxnSpPr>
            <a:cxnSpLocks/>
          </p:cNvCxnSpPr>
          <p:nvPr/>
        </p:nvCxnSpPr>
        <p:spPr>
          <a:xfrm>
            <a:off x="7964129" y="5594555"/>
            <a:ext cx="35475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25000B-0467-66FA-D69E-D72BC85EE8FE}"/>
              </a:ext>
            </a:extLst>
          </p:cNvPr>
          <p:cNvSpPr txBox="1"/>
          <p:nvPr/>
        </p:nvSpPr>
        <p:spPr>
          <a:xfrm>
            <a:off x="9271819" y="3050599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Owner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8F239-4BB9-AE1B-38C7-76264730335E}"/>
              </a:ext>
            </a:extLst>
          </p:cNvPr>
          <p:cNvSpPr txBox="1"/>
          <p:nvPr/>
        </p:nvSpPr>
        <p:spPr>
          <a:xfrm>
            <a:off x="8927689" y="3966694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D07D6-4A94-D14D-5232-2CC87D1A3979}"/>
              </a:ext>
            </a:extLst>
          </p:cNvPr>
          <p:cNvSpPr txBox="1"/>
          <p:nvPr/>
        </p:nvSpPr>
        <p:spPr>
          <a:xfrm>
            <a:off x="8563897" y="4916130"/>
            <a:ext cx="231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 Team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12AE0-ABFE-0C9F-E7BE-432BB0666076}"/>
              </a:ext>
            </a:extLst>
          </p:cNvPr>
          <p:cNvSpPr txBox="1"/>
          <p:nvPr/>
        </p:nvSpPr>
        <p:spPr>
          <a:xfrm>
            <a:off x="9242322" y="5773683"/>
            <a:ext cx="21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Tester</a:t>
            </a:r>
          </a:p>
        </p:txBody>
      </p:sp>
    </p:spTree>
    <p:extLst>
      <p:ext uri="{BB962C8B-B14F-4D97-AF65-F5344CB8AC3E}">
        <p14:creationId xmlns:p14="http://schemas.microsoft.com/office/powerpoint/2010/main" val="11081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8920-1469-6A05-93B2-23958AC7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ED3C-CE8A-55D0-2813-68A8F41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63927"/>
          </a:xfrm>
        </p:spPr>
        <p:txBody>
          <a:bodyPr>
            <a:normAutofit/>
          </a:bodyPr>
          <a:lstStyle/>
          <a:p>
            <a:r>
              <a:rPr lang="en-US" dirty="0"/>
              <a:t>Planning: Sprint planning, product backlog grooming</a:t>
            </a:r>
          </a:p>
          <a:p>
            <a:r>
              <a:rPr lang="en-US" dirty="0"/>
              <a:t>Requirements: Evolve through user stories and feedback</a:t>
            </a:r>
          </a:p>
          <a:p>
            <a:r>
              <a:rPr lang="en-US" dirty="0"/>
              <a:t>Design: Lightweight, revisited during each sprint</a:t>
            </a:r>
          </a:p>
          <a:p>
            <a:r>
              <a:rPr lang="en-US" dirty="0"/>
              <a:t>Development: Short iterations</a:t>
            </a:r>
          </a:p>
          <a:p>
            <a:r>
              <a:rPr lang="en-US" dirty="0"/>
              <a:t>Testing: Continuous and integrated into each sprint</a:t>
            </a:r>
          </a:p>
          <a:p>
            <a:r>
              <a:rPr lang="en-US" dirty="0"/>
              <a:t>Deployment: Releasing product</a:t>
            </a:r>
          </a:p>
          <a:p>
            <a:r>
              <a:rPr lang="en-US" dirty="0"/>
              <a:t>Maintenance: Ongoing improvements for future sprints</a:t>
            </a:r>
          </a:p>
          <a:p>
            <a:pPr marL="0" indent="0">
              <a:buNone/>
            </a:pPr>
            <a:r>
              <a:rPr lang="en-US" dirty="0"/>
              <a:t>**It’s important to note that the SDLC phases happen iteratively and not sequentially through Agile.</a:t>
            </a:r>
          </a:p>
        </p:txBody>
      </p:sp>
    </p:spTree>
    <p:extLst>
      <p:ext uri="{BB962C8B-B14F-4D97-AF65-F5344CB8AC3E}">
        <p14:creationId xmlns:p14="http://schemas.microsoft.com/office/powerpoint/2010/main" val="394171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D11D-22B5-0DA3-0483-6AC63862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5891-3C10-1927-1E49-DC0C60AE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and sequential</a:t>
            </a:r>
          </a:p>
          <a:p>
            <a:r>
              <a:rPr lang="en-US" dirty="0"/>
              <a:t>Each phase must be completed before moving to the next</a:t>
            </a:r>
          </a:p>
          <a:p>
            <a:r>
              <a:rPr lang="en-US" dirty="0"/>
              <a:t>Minimal room for changes once development starts</a:t>
            </a:r>
          </a:p>
          <a:p>
            <a:r>
              <a:rPr lang="en-US" dirty="0"/>
              <a:t>Testing occurs late in the cycle</a:t>
            </a:r>
          </a:p>
        </p:txBody>
      </p:sp>
    </p:spTree>
    <p:extLst>
      <p:ext uri="{BB962C8B-B14F-4D97-AF65-F5344CB8AC3E}">
        <p14:creationId xmlns:p14="http://schemas.microsoft.com/office/powerpoint/2010/main" val="179932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3FD0-C8B2-1EE6-6064-FA2AEF18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Waterfall would differ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29FF-5E17-0BC7-630D-83CECD09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would be locked early, limiting flexibility</a:t>
            </a:r>
          </a:p>
          <a:p>
            <a:r>
              <a:rPr lang="en-US" dirty="0"/>
              <a:t>Client feedback comes late in the process</a:t>
            </a:r>
          </a:p>
          <a:p>
            <a:r>
              <a:rPr lang="en-US" dirty="0"/>
              <a:t>Team delivers one large release rather than incremental progress</a:t>
            </a:r>
          </a:p>
          <a:p>
            <a:r>
              <a:rPr lang="en-US" dirty="0"/>
              <a:t>Interruptions would be more difficult and more expensive.</a:t>
            </a:r>
          </a:p>
        </p:txBody>
      </p:sp>
    </p:spTree>
    <p:extLst>
      <p:ext uri="{BB962C8B-B14F-4D97-AF65-F5344CB8AC3E}">
        <p14:creationId xmlns:p14="http://schemas.microsoft.com/office/powerpoint/2010/main" val="347835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F867-5E1D-0B60-9D71-D34B9CD4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Waterfall and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6FA3-1A09-41A7-951E-CAE52CFD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Waterfall when:</a:t>
            </a:r>
          </a:p>
          <a:p>
            <a:pPr lvl="1"/>
            <a:r>
              <a:rPr lang="en-US" dirty="0"/>
              <a:t>Requirements are fixed and well-understood</a:t>
            </a:r>
          </a:p>
          <a:p>
            <a:pPr lvl="1"/>
            <a:r>
              <a:rPr lang="en-US" dirty="0"/>
              <a:t>Project is short-term and straight forward</a:t>
            </a:r>
          </a:p>
          <a:p>
            <a:pPr lvl="1"/>
            <a:r>
              <a:rPr lang="en-US" dirty="0"/>
              <a:t>Heavily regulated environments</a:t>
            </a:r>
          </a:p>
          <a:p>
            <a:r>
              <a:rPr lang="en-US" dirty="0"/>
              <a:t>Use Agile when:</a:t>
            </a:r>
          </a:p>
          <a:p>
            <a:pPr lvl="1"/>
            <a:r>
              <a:rPr lang="en-US" dirty="0"/>
              <a:t>Requirements may evolve</a:t>
            </a:r>
          </a:p>
          <a:p>
            <a:pPr lvl="1"/>
            <a:r>
              <a:rPr lang="en-US" dirty="0"/>
              <a:t>User feedback is essential</a:t>
            </a:r>
          </a:p>
          <a:p>
            <a:pPr lvl="1"/>
            <a:r>
              <a:rPr lang="en-US" dirty="0"/>
              <a:t>Project involves high uncertainty or 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8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2D8D-D175-E5E4-DD4F-0CDF9936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3A43-A9B4-7776-B4DD-8FD93640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supports collaboration, adaptability, and fast delivery</a:t>
            </a:r>
          </a:p>
          <a:p>
            <a:r>
              <a:rPr lang="en-US" dirty="0"/>
              <a:t>Scrum roles and iterative SDLC phases help teams stay aligned and focused</a:t>
            </a:r>
          </a:p>
          <a:p>
            <a:r>
              <a:rPr lang="en-US" dirty="0"/>
              <a:t>Agile offers better results for dynamic and evolving projects</a:t>
            </a:r>
          </a:p>
          <a:p>
            <a:r>
              <a:rPr lang="en-US" dirty="0"/>
              <a:t>Use Agile to leverage flexibility and a customer focused development</a:t>
            </a:r>
          </a:p>
        </p:txBody>
      </p:sp>
    </p:spTree>
    <p:extLst>
      <p:ext uri="{BB962C8B-B14F-4D97-AF65-F5344CB8AC3E}">
        <p14:creationId xmlns:p14="http://schemas.microsoft.com/office/powerpoint/2010/main" val="174270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5A75-AF23-DE6E-7860-486E6C57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5482-7BEA-FB4F-7BAB-33528008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Charles G. Cobb. (2015). The Project Manager’s Guide to Mastering Agile : Principles and Practices for an Adaptive Approach.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Wiley</a:t>
            </a: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Kansy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D. (2024). Agile Values In a Modern Organization.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Scientific Papers of Silesian University of Technology. Organization &amp; Management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 Santoso, J. T., Raharjo, B., &amp; Wibowo, M. C. (2024). Agile Project Management Practice to Support Project Management Success.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Quality – Access to Success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2268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</TotalTime>
  <Words>403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Trebuchet MS</vt:lpstr>
      <vt:lpstr>Berlin</vt:lpstr>
      <vt:lpstr>Scrum-Agile vs. Waterfall</vt:lpstr>
      <vt:lpstr>What is Scrum-Agile</vt:lpstr>
      <vt:lpstr>Key Scrum-Agile Roles</vt:lpstr>
      <vt:lpstr>Agile Phases</vt:lpstr>
      <vt:lpstr>Waterfall Model</vt:lpstr>
      <vt:lpstr>How Waterfall would differ</vt:lpstr>
      <vt:lpstr>Choosing between Waterfall and Agile</vt:lpstr>
      <vt:lpstr>Recommendation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Dunagan, Dylan</dc:creator>
  <cp:lastModifiedBy>Dunagan, Dylan</cp:lastModifiedBy>
  <cp:revision>2</cp:revision>
  <dcterms:created xsi:type="dcterms:W3CDTF">2025-04-19T14:20:21Z</dcterms:created>
  <dcterms:modified xsi:type="dcterms:W3CDTF">2025-04-21T01:16:15Z</dcterms:modified>
</cp:coreProperties>
</file>