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
  </p:notesMasterIdLst>
  <p:sldIdLst>
    <p:sldId id="258" r:id="rId2"/>
    <p:sldId id="260" r:id="rId3"/>
    <p:sldId id="261" r:id="rId4"/>
    <p:sldId id="267" r:id="rId5"/>
    <p:sldId id="263" r:id="rId6"/>
    <p:sldId id="265" r:id="rId7"/>
  </p:sldIdLst>
  <p:sldSz cx="12192000" cy="6858000"/>
  <p:notesSz cx="6858000" cy="9144000"/>
  <p:custDataLst>
    <p:tags r:id="rId9"/>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6" autoAdjust="0"/>
    <p:restoredTop sz="65796" autoAdjust="0"/>
  </p:normalViewPr>
  <p:slideViewPr>
    <p:cSldViewPr snapToGrid="0">
      <p:cViewPr varScale="1">
        <p:scale>
          <a:sx n="72" d="100"/>
          <a:sy n="72" d="100"/>
        </p:scale>
        <p:origin x="108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C20BB3-3CCB-4FE5-991B-82F6BCB48AF3}" type="datetimeFigureOut">
              <a:rPr lang="en-US" smtClean="0"/>
              <a:t>6/22/2025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746DE6-3336-457D-A091-FA20AC1C536E}" type="slidenum">
              <a:rPr lang="en-US" smtClean="0"/>
              <a:t>‹#›</a:t>
            </a:fld>
            <a:endParaRPr lang="en-US"/>
          </a:p>
        </p:txBody>
      </p:sp>
    </p:spTree>
    <p:extLst>
      <p:ext uri="{BB962C8B-B14F-4D97-AF65-F5344CB8AC3E}">
        <p14:creationId xmlns:p14="http://schemas.microsoft.com/office/powerpoint/2010/main" val="856294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a:t>
            </a:r>
            <a:r>
              <a:rPr lang="en-US" baseline="0" dirty="0"/>
              <a:t> speaker notes required for this slide.]</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1</a:t>
            </a:fld>
            <a:endParaRPr lang="en-US"/>
          </a:p>
        </p:txBody>
      </p:sp>
    </p:spTree>
    <p:extLst>
      <p:ext uri="{BB962C8B-B14F-4D97-AF65-F5344CB8AC3E}">
        <p14:creationId xmlns:p14="http://schemas.microsoft.com/office/powerpoint/2010/main" val="421624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Driverpass</a:t>
            </a:r>
            <a:r>
              <a:rPr lang="en-US" dirty="0"/>
              <a:t> plans to be an online system allowing users to access it from any internet capable device, anywhere, and anytime. To provide this online access, </a:t>
            </a:r>
            <a:r>
              <a:rPr lang="en-US" dirty="0" err="1"/>
              <a:t>DriverPass</a:t>
            </a:r>
            <a:r>
              <a:rPr lang="en-US" dirty="0"/>
              <a:t> will need to utilize a cloud-based system, not only to ease the passage of information, but to also incorporate the cloud’s built-in security and backup technology. </a:t>
            </a:r>
            <a:r>
              <a:rPr lang="en-US" dirty="0" err="1"/>
              <a:t>Driverpass</a:t>
            </a:r>
            <a:r>
              <a:rPr lang="en-US" dirty="0"/>
              <a:t> will not have to worry about the security and maintenance of the cloud servers. The system will be able to handle a full online learning environment including online lessons, practices tests, and a full scheduling system allowing for reserving, modifying, and cancelling appointments with in-person driving instructors. Each user type, whether it is a staff member or student will have their own specific permissions that change how the system and program works for them and changes what each person will have access to. To stay compliant with local laws and regulations, the system will receive updates from the DMV so that students are receiving the most up-to-date education.</a:t>
            </a:r>
          </a:p>
        </p:txBody>
      </p:sp>
      <p:sp>
        <p:nvSpPr>
          <p:cNvPr id="4" name="Slide Number Placeholder 3"/>
          <p:cNvSpPr>
            <a:spLocks noGrp="1"/>
          </p:cNvSpPr>
          <p:nvPr>
            <p:ph type="sldNum" sz="quarter" idx="10"/>
          </p:nvPr>
        </p:nvSpPr>
        <p:spPr/>
        <p:txBody>
          <a:bodyPr/>
          <a:lstStyle/>
          <a:p>
            <a:fld id="{E0746DE6-3336-457D-A091-FA20AC1C536E}" type="slidenum">
              <a:rPr lang="en-US" smtClean="0"/>
              <a:t>2</a:t>
            </a:fld>
            <a:endParaRPr lang="en-US"/>
          </a:p>
        </p:txBody>
      </p:sp>
    </p:spTree>
    <p:extLst>
      <p:ext uri="{BB962C8B-B14F-4D97-AF65-F5344CB8AC3E}">
        <p14:creationId xmlns:p14="http://schemas.microsoft.com/office/powerpoint/2010/main" val="3399264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This diagram shows the main users of the </a:t>
            </a:r>
            <a:r>
              <a:rPr lang="en-US" baseline="0" dirty="0" err="1"/>
              <a:t>DriverPass</a:t>
            </a:r>
            <a:r>
              <a:rPr lang="en-US" baseline="0" dirty="0"/>
              <a:t> system. Many of the users will have the same functionality that change depending on the specific user’s permissions. The customer will have the ability to register their account and log in through a secure system, reset their passwords if needed, schedule their in-person driving lessons, modify their reservations if needed, take practice tests, and view all their progress through the system. The administrator will also be able to log into the system, reset their passwords if needed, but most importantly, they will be able to view the student’s progress and print the reports of that progress. They will also have different functions from the student, such as, manage the various user accounts, receive the updates from the DMV, and track changes to the system. The secretary will have access to the scheduling system allowing them to enter student information and schedule lessons as the student requests. The DMV will only need to send over applicable updates to the system so that all learning materials can stay current.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3</a:t>
            </a:fld>
            <a:endParaRPr lang="en-US"/>
          </a:p>
        </p:txBody>
      </p:sp>
    </p:spTree>
    <p:extLst>
      <p:ext uri="{BB962C8B-B14F-4D97-AF65-F5344CB8AC3E}">
        <p14:creationId xmlns:p14="http://schemas.microsoft.com/office/powerpoint/2010/main" val="2262835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This diagram shows the step-by-step process of how a student will take one of the many online practice tests. This will take place after the student has logged in through the secure, two-factor authentication system. The student will have the option to take a practice test. This will then lead the system to verify which learning package they are subscribed to. If the student does not currently have a learning package, the system will take them to the “Package Purchase” page. If the student does have a learning package, they will be given the option to select which practice test they want to take. The system should have numerous tests ranging from difficulty and content, giving the student the ability to test on aspects that they might be struggling with. After they have selected their test, they will then take the test, and the system will log their results. Now the student will have the option of viewing and printing their results or viewing the answers to the questions that they got incorrect. When viewing the answers, the system should have a link to the reference material that coincides with the specific question.</a:t>
            </a:r>
            <a:endParaRPr lang="en-US" dirty="0"/>
          </a:p>
          <a:p>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4</a:t>
            </a:fld>
            <a:endParaRPr lang="en-US"/>
          </a:p>
        </p:txBody>
      </p:sp>
    </p:spTree>
    <p:extLst>
      <p:ext uri="{BB962C8B-B14F-4D97-AF65-F5344CB8AC3E}">
        <p14:creationId xmlns:p14="http://schemas.microsoft.com/office/powerpoint/2010/main" val="896184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Security is built into the system itself not only with the unique log-in credentials, but with two-factor authentication. Each user will log in using their username and password, the system will then offer an email or a text message to allow for a secondary way to authenticate the user’s identification. After the secondary source has been verified, the users will have their own specific roles within the system. This puts security into the core of the system. If the user can’t remember their password, they will have the option to reset it by also utilizing the secondary authentication method. This will ensure that the correct person is receiving the link to reset the password, and it also will notify a user if the wrong person is trying to access their account. All users will want their payment information as secure as possible, so not only will </a:t>
            </a:r>
            <a:r>
              <a:rPr lang="en-US" dirty="0" err="1"/>
              <a:t>DriverPass</a:t>
            </a:r>
            <a:r>
              <a:rPr lang="en-US" dirty="0"/>
              <a:t> utilize an ordinary credit card process, but they should also utilize other payment methods such as PayPal, </a:t>
            </a:r>
            <a:r>
              <a:rPr lang="en-US" dirty="0" err="1"/>
              <a:t>CashApp</a:t>
            </a:r>
            <a:r>
              <a:rPr lang="en-US" dirty="0"/>
              <a:t>, Apple Pay, and many others. Lastly, the system should log when people log into their accounts and time-stamp it so that if there is a security breach of any kind, IT and administrators will be able to look into who was online and when.</a:t>
            </a:r>
          </a:p>
        </p:txBody>
      </p:sp>
      <p:sp>
        <p:nvSpPr>
          <p:cNvPr id="4" name="Slide Number Placeholder 3"/>
          <p:cNvSpPr>
            <a:spLocks noGrp="1"/>
          </p:cNvSpPr>
          <p:nvPr>
            <p:ph type="sldNum" sz="quarter" idx="10"/>
          </p:nvPr>
        </p:nvSpPr>
        <p:spPr/>
        <p:txBody>
          <a:bodyPr/>
          <a:lstStyle/>
          <a:p>
            <a:fld id="{E0746DE6-3336-457D-A091-FA20AC1C536E}" type="slidenum">
              <a:rPr lang="en-US" smtClean="0"/>
              <a:t>5</a:t>
            </a:fld>
            <a:endParaRPr lang="en-US"/>
          </a:p>
        </p:txBody>
      </p:sp>
    </p:spTree>
    <p:extLst>
      <p:ext uri="{BB962C8B-B14F-4D97-AF65-F5344CB8AC3E}">
        <p14:creationId xmlns:p14="http://schemas.microsoft.com/office/powerpoint/2010/main" val="3491611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There are a few limitations to keep in mind. Since </a:t>
            </a:r>
            <a:r>
              <a:rPr lang="en-US" baseline="0" dirty="0" err="1"/>
              <a:t>DriverPass</a:t>
            </a:r>
            <a:r>
              <a:rPr lang="en-US" baseline="0" dirty="0"/>
              <a:t> is an online system, access to the offline version becomes very limited. Without online access, users can only view reports, but they will not be able to edit data or reservations at all. As of right now, administrators can only turn learning packages on and off, they are not able to create or delete learning packages. This will take the work of a developer to add or remove the learning packages that are currently available. For </a:t>
            </a:r>
            <a:r>
              <a:rPr lang="en-US" baseline="0" dirty="0" err="1"/>
              <a:t>DriverPass</a:t>
            </a:r>
            <a:r>
              <a:rPr lang="en-US" baseline="0" dirty="0"/>
              <a:t> to work as efficiently as possible, the local DMV’s must be able and willing to send updates to </a:t>
            </a:r>
            <a:r>
              <a:rPr lang="en-US" baseline="0" dirty="0" err="1"/>
              <a:t>DriverPass</a:t>
            </a:r>
            <a:r>
              <a:rPr lang="en-US" baseline="0" dirty="0"/>
              <a:t>. Without their input and updates, the learning materials and practice tests would surely become outdated over time. Lastly, the budget for the </a:t>
            </a:r>
            <a:r>
              <a:rPr lang="en-US" baseline="0" dirty="0" err="1"/>
              <a:t>DriverPass</a:t>
            </a:r>
            <a:r>
              <a:rPr lang="en-US" baseline="0" dirty="0"/>
              <a:t> project has not yet been defined. This directly correlates to how the amount of work, time, and attention that can be placed into building this program. After a budget has been agreed upon, </a:t>
            </a:r>
            <a:r>
              <a:rPr lang="en-US" baseline="0" dirty="0" err="1"/>
              <a:t>DriverPass</a:t>
            </a:r>
            <a:r>
              <a:rPr lang="en-US" baseline="0" dirty="0"/>
              <a:t> should look into ensuring that the </a:t>
            </a:r>
            <a:r>
              <a:rPr lang="en-US" baseline="0" dirty="0" err="1"/>
              <a:t>DriverPass</a:t>
            </a:r>
            <a:r>
              <a:rPr lang="en-US" baseline="0" dirty="0"/>
              <a:t> system is modular enough to keep prices down as changes are made in the future. </a:t>
            </a:r>
            <a:endParaRPr lang="en-US" dirty="0"/>
          </a:p>
        </p:txBody>
      </p:sp>
      <p:sp>
        <p:nvSpPr>
          <p:cNvPr id="4" name="Slide Number Placeholder 3"/>
          <p:cNvSpPr>
            <a:spLocks noGrp="1"/>
          </p:cNvSpPr>
          <p:nvPr>
            <p:ph type="sldNum" sz="quarter" idx="10"/>
          </p:nvPr>
        </p:nvSpPr>
        <p:spPr/>
        <p:txBody>
          <a:bodyPr/>
          <a:lstStyle/>
          <a:p>
            <a:fld id="{E0746DE6-3336-457D-A091-FA20AC1C536E}" type="slidenum">
              <a:rPr lang="en-US" smtClean="0"/>
              <a:t>6</a:t>
            </a:fld>
            <a:endParaRPr lang="en-US"/>
          </a:p>
        </p:txBody>
      </p:sp>
    </p:spTree>
    <p:extLst>
      <p:ext uri="{BB962C8B-B14F-4D97-AF65-F5344CB8AC3E}">
        <p14:creationId xmlns:p14="http://schemas.microsoft.com/office/powerpoint/2010/main" val="9706606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391AB-F383-4237-A071-AD1C6E9246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F6636DA-4FDE-4B32-8CCE-37EFA3E757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87932-8FF0-4DF1-A776-9A3CE37618A7}"/>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5F38FAB8-C9F1-4DBB-B355-D8DEE37065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490E3-D8E8-4766-9104-14009BF5636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4569019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B8678-553E-4A5B-8CFE-5DB358BDF35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43AF303-1F73-4575-83E6-561589F163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36EC56-7DCF-400D-A871-C26291EB10AD}"/>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17FFAC5B-7C77-4F8C-ADB0-8D208A2EB3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2F48AF-AB8F-4DD2-BC77-7E2F42AD3B87}"/>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1873178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0ED820-BFE6-41B5-8064-984037A999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A27FEA-5359-474A-B4F8-FF510DD748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4DD33D-563C-4B8C-B8C1-625FF5C5B85D}"/>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40471877-89FD-46BE-832F-C5660A5567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E675F-CC4D-48CF-90C8-53829EE08B8C}"/>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454621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BC967-18DB-4664-9B4D-06177FB946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DF7174-64B4-4D8F-BF44-3DD1F66CAD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CD83D3-86C4-482F-A2DC-B4C55DBF3F7A}"/>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DCF05BE2-6C23-4CB4-A63E-457E635BF2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097965-24FE-4C07-BE16-69AE439950EF}"/>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2757682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3394D-04EF-440C-B08B-114464B315C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BEBE3F6-F021-4D6B-8B0D-EF74D7461F9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196233C-6806-4593-91C0-CF4ECD84A601}"/>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963A761E-2D3A-4397-A82C-2F3B981DE0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297E71-B59F-4260-B01B-2B7CEB0896B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639326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4DFCB-DD40-4637-9CAB-2BAF24231C7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94065F-4B44-4622-98EE-166F936489F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AF1249-B890-4466-9E24-84A24907008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0FA9B4-D282-452F-B78A-FF5873ACF45A}"/>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6" name="Footer Placeholder 5">
            <a:extLst>
              <a:ext uri="{FF2B5EF4-FFF2-40B4-BE49-F238E27FC236}">
                <a16:creationId xmlns:a16="http://schemas.microsoft.com/office/drawing/2014/main" id="{6E9B0F13-A139-4B66-9544-16480800F6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8791D0-EC30-4D8C-8764-475D8DB34F1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0815023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3AA7D-15D2-4D5F-B1C4-501073416DE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5E80A0E-25B9-4E8E-8B0D-201E1C56409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89B111-0CA0-47CD-9F0B-DBCBA3AE3C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F0E02D-3176-4B85-ACB6-721F268274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7D9317-BBE1-4F36-82FE-E348F6F18A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37DDCB-69F8-49FA-A111-C8AB271389E7}"/>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8" name="Footer Placeholder 7">
            <a:extLst>
              <a:ext uri="{FF2B5EF4-FFF2-40B4-BE49-F238E27FC236}">
                <a16:creationId xmlns:a16="http://schemas.microsoft.com/office/drawing/2014/main" id="{4A18B0CD-1F68-412E-9232-F267114CA75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9B21FC-12CC-472D-BC38-EF413158CC5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8941432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F51AB-8384-4E67-914C-B39484AD233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909660-3861-4545-BF68-9ED039B5D0F0}"/>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4" name="Footer Placeholder 3">
            <a:extLst>
              <a:ext uri="{FF2B5EF4-FFF2-40B4-BE49-F238E27FC236}">
                <a16:creationId xmlns:a16="http://schemas.microsoft.com/office/drawing/2014/main" id="{FDDD5392-AC3A-4EAF-ADE6-B6CF4B50AC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679880-BF48-4F4D-B8B3-4E99FC415FF9}"/>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135148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F98E25-CF37-4F73-9E22-210238167867}"/>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3" name="Footer Placeholder 2">
            <a:extLst>
              <a:ext uri="{FF2B5EF4-FFF2-40B4-BE49-F238E27FC236}">
                <a16:creationId xmlns:a16="http://schemas.microsoft.com/office/drawing/2014/main" id="{89D7A0E1-38AB-4FDA-8EC1-2D7617909C1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8A8E424-5A91-4557-9ADF-4A9422A0690D}"/>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497802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6BB935-0427-44CC-A384-333EAD83175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CB9DCF6-55CF-43EE-B135-BFC4B4D403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337538E-A112-4E8F-A445-1A06B0C3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30D413-9505-4ED8-BFF1-5141BE9EE3C4}"/>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6" name="Footer Placeholder 5">
            <a:extLst>
              <a:ext uri="{FF2B5EF4-FFF2-40B4-BE49-F238E27FC236}">
                <a16:creationId xmlns:a16="http://schemas.microsoft.com/office/drawing/2014/main" id="{F60815B0-4528-4FA2-8472-8F19C0F1650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C9FCEF-4406-4552-BFE4-6DA3761357F2}"/>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37540635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CE22C-69D4-49EC-8858-787B3C67B0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46A4341-3C0B-4025-AE17-8F0F8FABF5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EF5FF01-E0B6-419C-ABCC-70844E4EAC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501218-FFD7-4F25-B220-F5DE5F70693C}"/>
              </a:ext>
            </a:extLst>
          </p:cNvPr>
          <p:cNvSpPr>
            <a:spLocks noGrp="1"/>
          </p:cNvSpPr>
          <p:nvPr>
            <p:ph type="dt" sz="half" idx="10"/>
          </p:nvPr>
        </p:nvSpPr>
        <p:spPr/>
        <p:txBody>
          <a:bodyPr/>
          <a:lstStyle/>
          <a:p>
            <a:fld id="{5D6495F3-B757-4FAF-98AA-EDA7D1485485}" type="datetimeFigureOut">
              <a:rPr lang="en-US" smtClean="0"/>
              <a:t>6/22/2025</a:t>
            </a:fld>
            <a:endParaRPr lang="en-US"/>
          </a:p>
        </p:txBody>
      </p:sp>
      <p:sp>
        <p:nvSpPr>
          <p:cNvPr id="6" name="Footer Placeholder 5">
            <a:extLst>
              <a:ext uri="{FF2B5EF4-FFF2-40B4-BE49-F238E27FC236}">
                <a16:creationId xmlns:a16="http://schemas.microsoft.com/office/drawing/2014/main" id="{9687CBFB-34A6-49D8-A1D2-45DF38876EE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2726A4-D33A-486A-B120-648AF3D8BA76}"/>
              </a:ext>
            </a:extLst>
          </p:cNvPr>
          <p:cNvSpPr>
            <a:spLocks noGrp="1"/>
          </p:cNvSpPr>
          <p:nvPr>
            <p:ph type="sldNum" sz="quarter" idx="12"/>
          </p:nvPr>
        </p:nvSpPr>
        <p:spPr/>
        <p:txBody>
          <a:bodyPr/>
          <a:lstStyle/>
          <a:p>
            <a:fld id="{EE1939C1-24D7-49E9-A58A-7960365209F5}" type="slidenum">
              <a:rPr lang="en-US" smtClean="0"/>
              <a:t>‹#›</a:t>
            </a:fld>
            <a:endParaRPr lang="en-US"/>
          </a:p>
        </p:txBody>
      </p:sp>
    </p:spTree>
    <p:extLst>
      <p:ext uri="{BB962C8B-B14F-4D97-AF65-F5344CB8AC3E}">
        <p14:creationId xmlns:p14="http://schemas.microsoft.com/office/powerpoint/2010/main" val="2644743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C07C8C3-4165-4353-ABF2-492454AF91E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89AA46A-3C66-4E4A-9907-225E50ABB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57F8214-A11A-4309-9D51-44F35987D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6495F3-B757-4FAF-98AA-EDA7D1485485}" type="datetimeFigureOut">
              <a:rPr lang="en-US" smtClean="0"/>
              <a:t>6/22/2025</a:t>
            </a:fld>
            <a:endParaRPr lang="en-US"/>
          </a:p>
        </p:txBody>
      </p:sp>
      <p:sp>
        <p:nvSpPr>
          <p:cNvPr id="5" name="Footer Placeholder 4">
            <a:extLst>
              <a:ext uri="{FF2B5EF4-FFF2-40B4-BE49-F238E27FC236}">
                <a16:creationId xmlns:a16="http://schemas.microsoft.com/office/drawing/2014/main" id="{D6A334EB-8260-4F13-9553-5A8593D9DC6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0C1EF96-E028-4E68-864E-9B77CF9F2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1939C1-24D7-49E9-A58A-7960365209F5}" type="slidenum">
              <a:rPr lang="en-US" smtClean="0"/>
              <a:t>‹#›</a:t>
            </a:fld>
            <a:endParaRPr lang="en-US"/>
          </a:p>
        </p:txBody>
      </p:sp>
    </p:spTree>
    <p:extLst>
      <p:ext uri="{BB962C8B-B14F-4D97-AF65-F5344CB8AC3E}">
        <p14:creationId xmlns:p14="http://schemas.microsoft.com/office/powerpoint/2010/main" val="18259450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 Id="rId5" Type="http://schemas.openxmlformats.org/officeDocument/2006/relationships/image" Target="../media/image3.jpe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4.jpe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3962611-DFD5-4092-AAFD-559E3DFCE2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5488" y="0"/>
            <a:ext cx="10910292"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2270F1FA-0425-408F-9861-80BF5AFB27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3045368" y="2043663"/>
            <a:ext cx="6105194" cy="2031055"/>
          </a:xfrm>
        </p:spPr>
        <p:txBody>
          <a:bodyPr>
            <a:normAutofit/>
          </a:bodyPr>
          <a:lstStyle/>
          <a:p>
            <a:r>
              <a:rPr lang="en-US" dirty="0" err="1">
                <a:solidFill>
                  <a:srgbClr val="FFFFFF"/>
                </a:solidFill>
              </a:rPr>
              <a:t>DriverPass</a:t>
            </a:r>
            <a:br>
              <a:rPr lang="en-US" dirty="0">
                <a:solidFill>
                  <a:srgbClr val="FFFFFF"/>
                </a:solidFill>
              </a:rPr>
            </a:br>
            <a:r>
              <a:rPr lang="en-US" dirty="0">
                <a:solidFill>
                  <a:srgbClr val="FFFFFF"/>
                </a:solidFill>
              </a:rPr>
              <a:t>System Analysis</a:t>
            </a:r>
          </a:p>
        </p:txBody>
      </p:sp>
      <p:sp>
        <p:nvSpPr>
          <p:cNvPr id="3" name="Content Placeholder 2"/>
          <p:cNvSpPr>
            <a:spLocks noGrp="1"/>
          </p:cNvSpPr>
          <p:nvPr>
            <p:ph type="subTitle" idx="1"/>
          </p:nvPr>
        </p:nvSpPr>
        <p:spPr>
          <a:xfrm>
            <a:off x="3045368" y="4074717"/>
            <a:ext cx="6105194" cy="1212899"/>
          </a:xfrm>
        </p:spPr>
        <p:txBody>
          <a:bodyPr>
            <a:normAutofit fontScale="92500" lnSpcReduction="10000"/>
          </a:bodyPr>
          <a:lstStyle/>
          <a:p>
            <a:r>
              <a:rPr lang="en-US" dirty="0">
                <a:solidFill>
                  <a:srgbClr val="FFFFFF"/>
                </a:solidFill>
              </a:rPr>
              <a:t>Dylan Dunagan</a:t>
            </a:r>
          </a:p>
          <a:p>
            <a:r>
              <a:rPr lang="en-US" dirty="0">
                <a:solidFill>
                  <a:srgbClr val="FFFFFF"/>
                </a:solidFill>
              </a:rPr>
              <a:t>CS-255</a:t>
            </a:r>
          </a:p>
          <a:p>
            <a:r>
              <a:rPr lang="en-US" dirty="0">
                <a:solidFill>
                  <a:srgbClr val="FFFFFF"/>
                </a:solidFill>
              </a:rPr>
              <a:t>22 June 2025</a:t>
            </a:r>
            <a:endParaRPr dirty="0">
              <a:solidFill>
                <a:srgbClr val="FFFFFF"/>
              </a:solidFill>
            </a:endParaRPr>
          </a:p>
        </p:txBody>
      </p:sp>
    </p:spTree>
    <p:custDataLst>
      <p:tags r:id="rId1"/>
    </p:custDataLst>
    <p:extLst>
      <p:ext uri="{BB962C8B-B14F-4D97-AF65-F5344CB8AC3E}">
        <p14:creationId xmlns:p14="http://schemas.microsoft.com/office/powerpoint/2010/main" val="409182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Requirements</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Functional Requirements:</a:t>
            </a:r>
          </a:p>
          <a:p>
            <a:pPr lvl="1"/>
            <a:r>
              <a:rPr lang="en-US" sz="2000" dirty="0">
                <a:solidFill>
                  <a:srgbClr val="000000"/>
                </a:solidFill>
              </a:rPr>
              <a:t>The system will be a cloud-based system requiring internet connections.</a:t>
            </a:r>
          </a:p>
          <a:p>
            <a:pPr lvl="1"/>
            <a:r>
              <a:rPr lang="en-US" sz="2000" dirty="0">
                <a:solidFill>
                  <a:srgbClr val="000000"/>
                </a:solidFill>
              </a:rPr>
              <a:t>The system must be able to schedule, cancel, and modify all appointments and be able to log results</a:t>
            </a:r>
          </a:p>
          <a:p>
            <a:r>
              <a:rPr lang="en-US" sz="2400" dirty="0">
                <a:solidFill>
                  <a:srgbClr val="000000"/>
                </a:solidFill>
              </a:rPr>
              <a:t>Non-Functional Requirements:</a:t>
            </a:r>
          </a:p>
          <a:p>
            <a:pPr lvl="1"/>
            <a:r>
              <a:rPr lang="en-US" sz="2000" dirty="0">
                <a:solidFill>
                  <a:srgbClr val="000000"/>
                </a:solidFill>
              </a:rPr>
              <a:t>The system must be compatible with local DMV’s to stay compliant with local laws and regulations.</a:t>
            </a:r>
          </a:p>
          <a:p>
            <a:pPr lvl="1"/>
            <a:r>
              <a:rPr lang="en-US" sz="2000" dirty="0">
                <a:solidFill>
                  <a:srgbClr val="000000"/>
                </a:solidFill>
              </a:rPr>
              <a:t>The system should have role-based access to control the different levels of permissions.</a:t>
            </a:r>
          </a:p>
          <a:p>
            <a:pPr lvl="1"/>
            <a:endParaRPr sz="2000" dirty="0">
              <a:solidFill>
                <a:srgbClr val="000000"/>
              </a:solidFill>
            </a:endParaRPr>
          </a:p>
        </p:txBody>
      </p:sp>
    </p:spTree>
    <p:custDataLst>
      <p:tags r:id="rId1"/>
    </p:custDataLst>
    <p:extLst>
      <p:ext uri="{BB962C8B-B14F-4D97-AF65-F5344CB8AC3E}">
        <p14:creationId xmlns:p14="http://schemas.microsoft.com/office/powerpoint/2010/main" val="1865885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Use Case Diagram</a:t>
            </a:r>
          </a:p>
        </p:txBody>
      </p:sp>
      <p:pic>
        <p:nvPicPr>
          <p:cNvPr id="10" name="Content Placeholder 9" descr="A diagram of a company structure&#10;&#10;AI-generated content may be incorrect.">
            <a:extLst>
              <a:ext uri="{FF2B5EF4-FFF2-40B4-BE49-F238E27FC236}">
                <a16:creationId xmlns:a16="http://schemas.microsoft.com/office/drawing/2014/main" id="{1AB0D3D3-2A47-919C-A7AC-FD467DDCBB5B}"/>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6611793" y="0"/>
            <a:ext cx="5050523" cy="6808032"/>
          </a:xfrm>
        </p:spPr>
      </p:pic>
    </p:spTree>
    <p:custDataLst>
      <p:tags r:id="rId1"/>
    </p:custDataLst>
    <p:extLst>
      <p:ext uri="{BB962C8B-B14F-4D97-AF65-F5344CB8AC3E}">
        <p14:creationId xmlns:p14="http://schemas.microsoft.com/office/powerpoint/2010/main" val="27764253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Activity</a:t>
            </a:r>
            <a:br>
              <a:rPr lang="en-US" dirty="0">
                <a:solidFill>
                  <a:schemeClr val="bg1"/>
                </a:solidFill>
              </a:rPr>
            </a:br>
            <a:r>
              <a:rPr lang="en-US" dirty="0">
                <a:solidFill>
                  <a:schemeClr val="bg1"/>
                </a:solidFill>
              </a:rPr>
              <a:t>Diagram</a:t>
            </a:r>
          </a:p>
        </p:txBody>
      </p:sp>
      <p:pic>
        <p:nvPicPr>
          <p:cNvPr id="5" name="Content Placeholder 4" descr="A diagram of a drive pass test activity diagram&#10;&#10;AI-generated content may be incorrect.">
            <a:extLst>
              <a:ext uri="{FF2B5EF4-FFF2-40B4-BE49-F238E27FC236}">
                <a16:creationId xmlns:a16="http://schemas.microsoft.com/office/drawing/2014/main" id="{D2D68AF6-3D37-5A58-1501-CF70FE76C477}"/>
              </a:ext>
            </a:extLst>
          </p:cNvPr>
          <p:cNvPicPr>
            <a:picLocks noGrp="1" noChangeAspect="1"/>
          </p:cNvPicPr>
          <p:nvPr>
            <p:ph idx="1"/>
          </p:nvPr>
        </p:nvPicPr>
        <p:blipFill>
          <a:blip r:embed="rId5">
            <a:extLst>
              <a:ext uri="{28A0092B-C50C-407E-A947-70E740481C1C}">
                <a14:useLocalDpi xmlns:a14="http://schemas.microsoft.com/office/drawing/2010/main" val="0"/>
              </a:ext>
            </a:extLst>
          </a:blip>
          <a:stretch>
            <a:fillRect/>
          </a:stretch>
        </p:blipFill>
        <p:spPr>
          <a:xfrm>
            <a:off x="5645100" y="195469"/>
            <a:ext cx="6546900" cy="6467061"/>
          </a:xfrm>
        </p:spPr>
      </p:pic>
    </p:spTree>
    <p:custDataLst>
      <p:tags r:id="rId1"/>
    </p:custDataLst>
    <p:extLst>
      <p:ext uri="{BB962C8B-B14F-4D97-AF65-F5344CB8AC3E}">
        <p14:creationId xmlns:p14="http://schemas.microsoft.com/office/powerpoint/2010/main" val="3564055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Security</a:t>
            </a:r>
          </a:p>
        </p:txBody>
      </p:sp>
      <p:sp>
        <p:nvSpPr>
          <p:cNvPr id="3" name="Content Placeholder 2"/>
          <p:cNvSpPr>
            <a:spLocks noGrp="1"/>
          </p:cNvSpPr>
          <p:nvPr>
            <p:ph idx="1"/>
          </p:nvPr>
        </p:nvSpPr>
        <p:spPr>
          <a:xfrm>
            <a:off x="6090574" y="801866"/>
            <a:ext cx="5306084" cy="5230634"/>
          </a:xfrm>
        </p:spPr>
        <p:txBody>
          <a:bodyPr anchor="ctr">
            <a:normAutofit/>
          </a:bodyPr>
          <a:lstStyle/>
          <a:p>
            <a:r>
              <a:rPr lang="en-US" sz="2400" dirty="0">
                <a:solidFill>
                  <a:srgbClr val="000000"/>
                </a:solidFill>
              </a:rPr>
              <a:t>Role-based access </a:t>
            </a:r>
          </a:p>
          <a:p>
            <a:r>
              <a:rPr lang="en-US" sz="2400" dirty="0">
                <a:solidFill>
                  <a:srgbClr val="000000"/>
                </a:solidFill>
              </a:rPr>
              <a:t>Two-Factor Authentication </a:t>
            </a:r>
          </a:p>
          <a:p>
            <a:r>
              <a:rPr lang="en-US" sz="2400" dirty="0">
                <a:solidFill>
                  <a:srgbClr val="000000"/>
                </a:solidFill>
              </a:rPr>
              <a:t>Password reset functionality</a:t>
            </a:r>
          </a:p>
          <a:p>
            <a:r>
              <a:rPr lang="en-US" sz="2400" dirty="0">
                <a:solidFill>
                  <a:srgbClr val="000000"/>
                </a:solidFill>
              </a:rPr>
              <a:t>Secure payment processing</a:t>
            </a:r>
          </a:p>
          <a:p>
            <a:r>
              <a:rPr lang="en-US" sz="2400" dirty="0">
                <a:solidFill>
                  <a:srgbClr val="000000"/>
                </a:solidFill>
              </a:rPr>
              <a:t>Activity tracking</a:t>
            </a:r>
          </a:p>
          <a:p>
            <a:endParaRPr sz="2400" dirty="0">
              <a:solidFill>
                <a:srgbClr val="000000"/>
              </a:solidFill>
            </a:endParaRPr>
          </a:p>
        </p:txBody>
      </p:sp>
    </p:spTree>
    <p:custDataLst>
      <p:tags r:id="rId1"/>
    </p:custDataLst>
    <p:extLst>
      <p:ext uri="{BB962C8B-B14F-4D97-AF65-F5344CB8AC3E}">
        <p14:creationId xmlns:p14="http://schemas.microsoft.com/office/powerpoint/2010/main" val="376843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B854194-185D-494D-905C-7C7CB2E3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608211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4F5FA0D-0104-4987-8241-EFF7C85B88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8" cy="6858000"/>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897127E-6CEF-446C-BE87-93B7C46E49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640079" y="2053641"/>
            <a:ext cx="3669161" cy="2760098"/>
          </a:xfrm>
        </p:spPr>
        <p:txBody>
          <a:bodyPr>
            <a:normAutofit/>
          </a:bodyPr>
          <a:lstStyle/>
          <a:p>
            <a:r>
              <a:rPr lang="en-US" dirty="0">
                <a:solidFill>
                  <a:schemeClr val="bg1"/>
                </a:solidFill>
              </a:rPr>
              <a:t>System Limitations</a:t>
            </a:r>
          </a:p>
        </p:txBody>
      </p:sp>
      <p:sp>
        <p:nvSpPr>
          <p:cNvPr id="3" name="Content Placeholder 2"/>
          <p:cNvSpPr>
            <a:spLocks noGrp="1"/>
          </p:cNvSpPr>
          <p:nvPr>
            <p:ph type="body" idx="1"/>
          </p:nvPr>
        </p:nvSpPr>
        <p:spPr>
          <a:xfrm>
            <a:off x="6090574" y="801866"/>
            <a:ext cx="5306084" cy="5230634"/>
          </a:xfrm>
        </p:spPr>
        <p:txBody>
          <a:bodyPr anchor="ctr">
            <a:normAutofit/>
          </a:bodyPr>
          <a:lstStyle/>
          <a:p>
            <a:r>
              <a:rPr lang="en-US" sz="2400" dirty="0">
                <a:solidFill>
                  <a:srgbClr val="000000"/>
                </a:solidFill>
              </a:rPr>
              <a:t>Offline access is limited</a:t>
            </a:r>
          </a:p>
          <a:p>
            <a:r>
              <a:rPr lang="en-US" sz="2400" dirty="0">
                <a:solidFill>
                  <a:srgbClr val="000000"/>
                </a:solidFill>
              </a:rPr>
              <a:t>Changing the packages customers can choose will require more work</a:t>
            </a:r>
          </a:p>
          <a:p>
            <a:r>
              <a:rPr lang="en-US" sz="2400" dirty="0">
                <a:solidFill>
                  <a:srgbClr val="000000"/>
                </a:solidFill>
              </a:rPr>
              <a:t>DMV must be compatible</a:t>
            </a:r>
          </a:p>
          <a:p>
            <a:r>
              <a:rPr lang="en-US" sz="2400" dirty="0">
                <a:solidFill>
                  <a:srgbClr val="000000"/>
                </a:solidFill>
              </a:rPr>
              <a:t>The budget is not defined</a:t>
            </a:r>
          </a:p>
        </p:txBody>
      </p:sp>
    </p:spTree>
    <p:custDataLst>
      <p:tags r:id="rId1"/>
    </p:custDataLst>
    <p:extLst>
      <p:ext uri="{BB962C8B-B14F-4D97-AF65-F5344CB8AC3E}">
        <p14:creationId xmlns:p14="http://schemas.microsoft.com/office/powerpoint/2010/main" val="32251416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
  <p:tag name="ARTICULATE_PROJECT_OPEN"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WebD281</Template>
  <TotalTime>1394</TotalTime>
  <Words>1160</Words>
  <Application>Microsoft Office PowerPoint</Application>
  <PresentationFormat>Widescreen</PresentationFormat>
  <Paragraphs>36</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DriverPass System Analysis</vt:lpstr>
      <vt:lpstr>System Requirements</vt:lpstr>
      <vt:lpstr>Use Case Diagram</vt:lpstr>
      <vt:lpstr>Activity Diagram</vt:lpstr>
      <vt:lpstr>Security</vt:lpstr>
      <vt:lpstr>System Limitations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Systems Analysis</dc:title>
  <dc:creator>Loay Alnaji</dc:creator>
  <cp:lastModifiedBy>Dunagan, Dylan</cp:lastModifiedBy>
  <cp:revision>22</cp:revision>
  <dcterms:created xsi:type="dcterms:W3CDTF">2019-10-14T02:36:52Z</dcterms:created>
  <dcterms:modified xsi:type="dcterms:W3CDTF">2025-06-23T01:19:21Z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17B2C008-CF5F-4D7E-BF2C-A283A0269B28</vt:lpwstr>
  </property>
  <property fmtid="{D5CDD505-2E9C-101B-9397-08002B2CF9AE}" pid="3" name="ArticulatePath">
    <vt:lpwstr>CS 255 Client Presentation Template</vt:lpwstr>
  </property>
</Properties>
</file>