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0" r:id="rId2"/>
    <p:sldId id="263" r:id="rId3"/>
    <p:sldId id="287" r:id="rId4"/>
    <p:sldId id="288" r:id="rId5"/>
    <p:sldId id="296" r:id="rId6"/>
    <p:sldId id="294" r:id="rId7"/>
    <p:sldId id="297" r:id="rId8"/>
    <p:sldId id="283" r:id="rId9"/>
    <p:sldId id="306" r:id="rId10"/>
    <p:sldId id="300" r:id="rId11"/>
    <p:sldId id="304" r:id="rId12"/>
    <p:sldId id="303" r:id="rId13"/>
    <p:sldId id="293" r:id="rId14"/>
    <p:sldId id="298" r:id="rId15"/>
    <p:sldId id="301" r:id="rId16"/>
    <p:sldId id="305"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3324" autoAdjust="0"/>
  </p:normalViewPr>
  <p:slideViewPr>
    <p:cSldViewPr snapToGrid="0">
      <p:cViewPr varScale="1">
        <p:scale>
          <a:sx n="59" d="100"/>
          <a:sy n="59" d="100"/>
        </p:scale>
        <p:origin x="964" y="52"/>
      </p:cViewPr>
      <p:guideLst/>
    </p:cSldViewPr>
  </p:slideViewPr>
  <p:outlineViewPr>
    <p:cViewPr>
      <p:scale>
        <a:sx n="33" d="100"/>
        <a:sy n="33" d="100"/>
      </p:scale>
      <p:origin x="0" y="-4488"/>
    </p:cViewPr>
  </p:outlineViewPr>
  <p:notesTextViewPr>
    <p:cViewPr>
      <p:scale>
        <a:sx n="1" d="1"/>
        <a:sy n="1" d="1"/>
      </p:scale>
      <p:origin x="0" y="0"/>
    </p:cViewPr>
  </p:notesTextViewPr>
  <p:sorterViewPr>
    <p:cViewPr>
      <p:scale>
        <a:sx n="100" d="100"/>
        <a:sy n="100" d="100"/>
      </p:scale>
      <p:origin x="0" y="-1556"/>
    </p:cViewPr>
  </p:sorter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E4FCC-E36F-44C5-B0F8-812DCC8A07F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FA91F41-4FEF-4A98-85D9-186BBEFB6706}">
      <dgm:prSet custT="1"/>
      <dgm:spPr/>
      <dgm:t>
        <a:bodyPr/>
        <a:lstStyle/>
        <a:p>
          <a:pPr>
            <a:lnSpc>
              <a:spcPct val="100000"/>
            </a:lnSpc>
          </a:pPr>
          <a:r>
            <a:rPr lang="en-GB" sz="3200" dirty="0">
              <a:latin typeface="Times New Roman" panose="02020603050405020304" pitchFamily="18" charset="0"/>
              <a:cs typeface="Times New Roman" panose="02020603050405020304" pitchFamily="18" charset="0"/>
            </a:rPr>
            <a:t>Project Overview</a:t>
          </a:r>
          <a:endParaRPr lang="en-US" sz="3200" dirty="0">
            <a:latin typeface="Times New Roman" panose="02020603050405020304" pitchFamily="18" charset="0"/>
            <a:cs typeface="Times New Roman" panose="02020603050405020304" pitchFamily="18" charset="0"/>
          </a:endParaRPr>
        </a:p>
      </dgm:t>
    </dgm:pt>
    <dgm:pt modelId="{C8419DBB-516C-4ECA-A9C3-DA35A8445679}" type="parTrans" cxnId="{8FB53CF6-863A-44CF-8E88-17AC11DFA10C}">
      <dgm:prSet/>
      <dgm:spPr/>
      <dgm:t>
        <a:bodyPr/>
        <a:lstStyle/>
        <a:p>
          <a:endParaRPr lang="en-US"/>
        </a:p>
      </dgm:t>
    </dgm:pt>
    <dgm:pt modelId="{5932B361-6A96-4A5B-990A-F5EEF8790F62}" type="sibTrans" cxnId="{8FB53CF6-863A-44CF-8E88-17AC11DFA10C}">
      <dgm:prSet/>
      <dgm:spPr/>
      <dgm:t>
        <a:bodyPr/>
        <a:lstStyle/>
        <a:p>
          <a:endParaRPr lang="en-US"/>
        </a:p>
      </dgm:t>
    </dgm:pt>
    <dgm:pt modelId="{D32E6E53-23EA-43DA-89FE-B77811795AF8}">
      <dgm:prSet custT="1"/>
      <dgm:spPr/>
      <dgm:t>
        <a:bodyPr/>
        <a:lstStyle/>
        <a:p>
          <a:pPr>
            <a:lnSpc>
              <a:spcPct val="100000"/>
            </a:lnSpc>
          </a:pPr>
          <a:r>
            <a:rPr lang="en-GB" sz="3200" dirty="0">
              <a:latin typeface="Times New Roman" panose="02020603050405020304" pitchFamily="18" charset="0"/>
              <a:cs typeface="Times New Roman" panose="02020603050405020304" pitchFamily="18" charset="0"/>
            </a:rPr>
            <a:t>Key Indications (Data Transformation &amp; Model) </a:t>
          </a:r>
          <a:endParaRPr lang="en-US" sz="3200" dirty="0">
            <a:latin typeface="Times New Roman" panose="02020603050405020304" pitchFamily="18" charset="0"/>
            <a:cs typeface="Times New Roman" panose="02020603050405020304" pitchFamily="18" charset="0"/>
          </a:endParaRPr>
        </a:p>
      </dgm:t>
    </dgm:pt>
    <dgm:pt modelId="{C81546AB-0C26-432C-903C-54F489DB6932}" type="parTrans" cxnId="{12518135-2C0A-440B-A2B6-A9668DD2CBBF}">
      <dgm:prSet/>
      <dgm:spPr/>
      <dgm:t>
        <a:bodyPr/>
        <a:lstStyle/>
        <a:p>
          <a:endParaRPr lang="en-US"/>
        </a:p>
      </dgm:t>
    </dgm:pt>
    <dgm:pt modelId="{36F7778A-6C72-453F-B562-8B54944F6987}" type="sibTrans" cxnId="{12518135-2C0A-440B-A2B6-A9668DD2CBBF}">
      <dgm:prSet/>
      <dgm:spPr/>
      <dgm:t>
        <a:bodyPr/>
        <a:lstStyle/>
        <a:p>
          <a:endParaRPr lang="en-US"/>
        </a:p>
      </dgm:t>
    </dgm:pt>
    <dgm:pt modelId="{FE3A6650-007A-45EE-9B04-F3D31D96A7B4}">
      <dgm:prSet custT="1"/>
      <dgm:spPr/>
      <dgm:t>
        <a:bodyPr/>
        <a:lstStyle/>
        <a:p>
          <a:pPr>
            <a:lnSpc>
              <a:spcPct val="100000"/>
            </a:lnSpc>
          </a:pPr>
          <a:r>
            <a:rPr lang="en-GB" sz="3200" dirty="0">
              <a:latin typeface="Times New Roman" panose="02020603050405020304" pitchFamily="18" charset="0"/>
              <a:cs typeface="Times New Roman" panose="02020603050405020304" pitchFamily="18" charset="0"/>
            </a:rPr>
            <a:t>Key Insights (Metrics &amp; Visuals) </a:t>
          </a:r>
          <a:endParaRPr lang="en-US" sz="3200" dirty="0">
            <a:latin typeface="Times New Roman" panose="02020603050405020304" pitchFamily="18" charset="0"/>
            <a:cs typeface="Times New Roman" panose="02020603050405020304" pitchFamily="18" charset="0"/>
          </a:endParaRPr>
        </a:p>
      </dgm:t>
    </dgm:pt>
    <dgm:pt modelId="{9ED5D3F7-FDF0-49CF-B610-6BCE42B49DA5}" type="parTrans" cxnId="{00BD4805-17E2-4341-93F3-B4D1FB490D96}">
      <dgm:prSet/>
      <dgm:spPr/>
      <dgm:t>
        <a:bodyPr/>
        <a:lstStyle/>
        <a:p>
          <a:endParaRPr lang="en-US"/>
        </a:p>
      </dgm:t>
    </dgm:pt>
    <dgm:pt modelId="{F901B4CD-354A-4C88-B00E-93B63EF3415A}" type="sibTrans" cxnId="{00BD4805-17E2-4341-93F3-B4D1FB490D96}">
      <dgm:prSet/>
      <dgm:spPr/>
      <dgm:t>
        <a:bodyPr/>
        <a:lstStyle/>
        <a:p>
          <a:endParaRPr lang="en-US"/>
        </a:p>
      </dgm:t>
    </dgm:pt>
    <dgm:pt modelId="{5E4AC1A4-2E91-4BE6-A873-C6B405CBA233}">
      <dgm:prSet custT="1"/>
      <dgm:spPr/>
      <dgm:t>
        <a:bodyPr/>
        <a:lstStyle/>
        <a:p>
          <a:pPr>
            <a:lnSpc>
              <a:spcPct val="100000"/>
            </a:lnSpc>
          </a:pPr>
          <a:r>
            <a:rPr lang="en-GB" sz="3200">
              <a:latin typeface="Times New Roman" panose="02020603050405020304" pitchFamily="18" charset="0"/>
              <a:cs typeface="Times New Roman" panose="02020603050405020304" pitchFamily="18" charset="0"/>
            </a:rPr>
            <a:t>Key Implementation</a:t>
          </a:r>
          <a:endParaRPr lang="en-US" sz="3200">
            <a:latin typeface="Times New Roman" panose="02020603050405020304" pitchFamily="18" charset="0"/>
            <a:cs typeface="Times New Roman" panose="02020603050405020304" pitchFamily="18" charset="0"/>
          </a:endParaRPr>
        </a:p>
      </dgm:t>
    </dgm:pt>
    <dgm:pt modelId="{1FEF79A9-3324-4FD6-8E07-32002216B46A}" type="parTrans" cxnId="{7B04E203-3C63-44A0-B114-7C05E00DC259}">
      <dgm:prSet/>
      <dgm:spPr/>
      <dgm:t>
        <a:bodyPr/>
        <a:lstStyle/>
        <a:p>
          <a:endParaRPr lang="en-US"/>
        </a:p>
      </dgm:t>
    </dgm:pt>
    <dgm:pt modelId="{F7E6D7A1-FFCB-49A3-9F66-B16BA7EFE48C}" type="sibTrans" cxnId="{7B04E203-3C63-44A0-B114-7C05E00DC259}">
      <dgm:prSet/>
      <dgm:spPr/>
      <dgm:t>
        <a:bodyPr/>
        <a:lstStyle/>
        <a:p>
          <a:endParaRPr lang="en-US"/>
        </a:p>
      </dgm:t>
    </dgm:pt>
    <dgm:pt modelId="{83356748-1AFD-45C1-8433-20A60EE2726D}" type="pres">
      <dgm:prSet presAssocID="{89FE4FCC-E36F-44C5-B0F8-812DCC8A07F6}" presName="root" presStyleCnt="0">
        <dgm:presLayoutVars>
          <dgm:dir/>
          <dgm:resizeHandles val="exact"/>
        </dgm:presLayoutVars>
      </dgm:prSet>
      <dgm:spPr/>
    </dgm:pt>
    <dgm:pt modelId="{8534C36E-0F20-4C47-BC18-F06B7923C3B6}" type="pres">
      <dgm:prSet presAssocID="{5FA91F41-4FEF-4A98-85D9-186BBEFB6706}" presName="compNode" presStyleCnt="0"/>
      <dgm:spPr/>
    </dgm:pt>
    <dgm:pt modelId="{B6E30BED-4D92-424D-ACFC-FA66AFCF759F}" type="pres">
      <dgm:prSet presAssocID="{5FA91F41-4FEF-4A98-85D9-186BBEFB6706}" presName="bgRect" presStyleLbl="bgShp" presStyleIdx="0" presStyleCnt="4"/>
      <dgm:spPr/>
    </dgm:pt>
    <dgm:pt modelId="{F1B911E7-02B1-43A8-872E-FF07AF39EFD9}" type="pres">
      <dgm:prSet presAssocID="{5FA91F41-4FEF-4A98-85D9-186BBEFB67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E27F0DBE-6894-4270-8094-B2FDFDC5AB5C}" type="pres">
      <dgm:prSet presAssocID="{5FA91F41-4FEF-4A98-85D9-186BBEFB6706}" presName="spaceRect" presStyleCnt="0"/>
      <dgm:spPr/>
    </dgm:pt>
    <dgm:pt modelId="{FEE1F4BB-8508-452A-9561-DE84C2ECF2DF}" type="pres">
      <dgm:prSet presAssocID="{5FA91F41-4FEF-4A98-85D9-186BBEFB6706}" presName="parTx" presStyleLbl="revTx" presStyleIdx="0" presStyleCnt="4">
        <dgm:presLayoutVars>
          <dgm:chMax val="0"/>
          <dgm:chPref val="0"/>
        </dgm:presLayoutVars>
      </dgm:prSet>
      <dgm:spPr/>
    </dgm:pt>
    <dgm:pt modelId="{83EC3A7A-9D7C-40C1-B0D5-19C6DA5654C5}" type="pres">
      <dgm:prSet presAssocID="{5932B361-6A96-4A5B-990A-F5EEF8790F62}" presName="sibTrans" presStyleCnt="0"/>
      <dgm:spPr/>
    </dgm:pt>
    <dgm:pt modelId="{35F6519D-1662-4D36-A7A3-B3EF17570E0D}" type="pres">
      <dgm:prSet presAssocID="{D32E6E53-23EA-43DA-89FE-B77811795AF8}" presName="compNode" presStyleCnt="0"/>
      <dgm:spPr/>
    </dgm:pt>
    <dgm:pt modelId="{0ABFDF5C-9F9E-4697-82F9-BA7EE18BC11D}" type="pres">
      <dgm:prSet presAssocID="{D32E6E53-23EA-43DA-89FE-B77811795AF8}" presName="bgRect" presStyleLbl="bgShp" presStyleIdx="1" presStyleCnt="4"/>
      <dgm:spPr/>
    </dgm:pt>
    <dgm:pt modelId="{CD34BC1B-39BF-4AA2-B57F-E9A0E814E9A6}" type="pres">
      <dgm:prSet presAssocID="{D32E6E53-23EA-43DA-89FE-B77811795A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86F47C90-9FDD-4754-868F-3182FE995723}" type="pres">
      <dgm:prSet presAssocID="{D32E6E53-23EA-43DA-89FE-B77811795AF8}" presName="spaceRect" presStyleCnt="0"/>
      <dgm:spPr/>
    </dgm:pt>
    <dgm:pt modelId="{E4337204-2657-4FCB-8FDD-903338BCFB4C}" type="pres">
      <dgm:prSet presAssocID="{D32E6E53-23EA-43DA-89FE-B77811795AF8}" presName="parTx" presStyleLbl="revTx" presStyleIdx="1" presStyleCnt="4">
        <dgm:presLayoutVars>
          <dgm:chMax val="0"/>
          <dgm:chPref val="0"/>
        </dgm:presLayoutVars>
      </dgm:prSet>
      <dgm:spPr/>
    </dgm:pt>
    <dgm:pt modelId="{421F6A79-C5A2-4B2D-83FC-248604D873F1}" type="pres">
      <dgm:prSet presAssocID="{36F7778A-6C72-453F-B562-8B54944F6987}" presName="sibTrans" presStyleCnt="0"/>
      <dgm:spPr/>
    </dgm:pt>
    <dgm:pt modelId="{300DA239-7AE3-44A9-A1F4-40FF335806A3}" type="pres">
      <dgm:prSet presAssocID="{FE3A6650-007A-45EE-9B04-F3D31D96A7B4}" presName="compNode" presStyleCnt="0"/>
      <dgm:spPr/>
    </dgm:pt>
    <dgm:pt modelId="{E26EFF09-978B-4967-8DDB-2605574B6ABC}" type="pres">
      <dgm:prSet presAssocID="{FE3A6650-007A-45EE-9B04-F3D31D96A7B4}" presName="bgRect" presStyleLbl="bgShp" presStyleIdx="2" presStyleCnt="4"/>
      <dgm:spPr/>
    </dgm:pt>
    <dgm:pt modelId="{D4FF5D88-E2F1-461F-8991-551FF6BE30BC}" type="pres">
      <dgm:prSet presAssocID="{FE3A6650-007A-45EE-9B04-F3D31D96A7B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DA2F48D9-80A6-453E-84EF-EEA88762CA0F}" type="pres">
      <dgm:prSet presAssocID="{FE3A6650-007A-45EE-9B04-F3D31D96A7B4}" presName="spaceRect" presStyleCnt="0"/>
      <dgm:spPr/>
    </dgm:pt>
    <dgm:pt modelId="{146103C8-527A-4AF6-A0B2-7750A6B1E5BC}" type="pres">
      <dgm:prSet presAssocID="{FE3A6650-007A-45EE-9B04-F3D31D96A7B4}" presName="parTx" presStyleLbl="revTx" presStyleIdx="2" presStyleCnt="4">
        <dgm:presLayoutVars>
          <dgm:chMax val="0"/>
          <dgm:chPref val="0"/>
        </dgm:presLayoutVars>
      </dgm:prSet>
      <dgm:spPr/>
    </dgm:pt>
    <dgm:pt modelId="{289AE322-7411-4227-AB51-B6F3D8D3B2EC}" type="pres">
      <dgm:prSet presAssocID="{F901B4CD-354A-4C88-B00E-93B63EF3415A}" presName="sibTrans" presStyleCnt="0"/>
      <dgm:spPr/>
    </dgm:pt>
    <dgm:pt modelId="{B59D50A6-2667-45FA-83EF-6E330E1D4AB0}" type="pres">
      <dgm:prSet presAssocID="{5E4AC1A4-2E91-4BE6-A873-C6B405CBA233}" presName="compNode" presStyleCnt="0"/>
      <dgm:spPr/>
    </dgm:pt>
    <dgm:pt modelId="{7C2CBC7A-C7D8-4158-BD49-74AEF9A5F1C7}" type="pres">
      <dgm:prSet presAssocID="{5E4AC1A4-2E91-4BE6-A873-C6B405CBA233}" presName="bgRect" presStyleLbl="bgShp" presStyleIdx="3" presStyleCnt="4"/>
      <dgm:spPr/>
    </dgm:pt>
    <dgm:pt modelId="{05C4FED9-2FA2-4C11-A55C-6B5914E222B3}" type="pres">
      <dgm:prSet presAssocID="{5E4AC1A4-2E91-4BE6-A873-C6B405CBA2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A2DB90E-A8A2-4B41-A3A7-FC6EEF5CE0D9}" type="pres">
      <dgm:prSet presAssocID="{5E4AC1A4-2E91-4BE6-A873-C6B405CBA233}" presName="spaceRect" presStyleCnt="0"/>
      <dgm:spPr/>
    </dgm:pt>
    <dgm:pt modelId="{06B6DFFB-EAA0-49D7-9B38-094E7536B184}" type="pres">
      <dgm:prSet presAssocID="{5E4AC1A4-2E91-4BE6-A873-C6B405CBA233}" presName="parTx" presStyleLbl="revTx" presStyleIdx="3" presStyleCnt="4">
        <dgm:presLayoutVars>
          <dgm:chMax val="0"/>
          <dgm:chPref val="0"/>
        </dgm:presLayoutVars>
      </dgm:prSet>
      <dgm:spPr/>
    </dgm:pt>
  </dgm:ptLst>
  <dgm:cxnLst>
    <dgm:cxn modelId="{7B04E203-3C63-44A0-B114-7C05E00DC259}" srcId="{89FE4FCC-E36F-44C5-B0F8-812DCC8A07F6}" destId="{5E4AC1A4-2E91-4BE6-A873-C6B405CBA233}" srcOrd="3" destOrd="0" parTransId="{1FEF79A9-3324-4FD6-8E07-32002216B46A}" sibTransId="{F7E6D7A1-FFCB-49A3-9F66-B16BA7EFE48C}"/>
    <dgm:cxn modelId="{00BD4805-17E2-4341-93F3-B4D1FB490D96}" srcId="{89FE4FCC-E36F-44C5-B0F8-812DCC8A07F6}" destId="{FE3A6650-007A-45EE-9B04-F3D31D96A7B4}" srcOrd="2" destOrd="0" parTransId="{9ED5D3F7-FDF0-49CF-B610-6BCE42B49DA5}" sibTransId="{F901B4CD-354A-4C88-B00E-93B63EF3415A}"/>
    <dgm:cxn modelId="{890A110A-49A5-4143-8D24-DCD1D2A50AAE}" type="presOf" srcId="{89FE4FCC-E36F-44C5-B0F8-812DCC8A07F6}" destId="{83356748-1AFD-45C1-8433-20A60EE2726D}" srcOrd="0" destOrd="0" presId="urn:microsoft.com/office/officeart/2018/2/layout/IconVerticalSolidList"/>
    <dgm:cxn modelId="{2BA1B610-B4FF-445D-8252-BF11633ADB38}" type="presOf" srcId="{5FA91F41-4FEF-4A98-85D9-186BBEFB6706}" destId="{FEE1F4BB-8508-452A-9561-DE84C2ECF2DF}" srcOrd="0" destOrd="0" presId="urn:microsoft.com/office/officeart/2018/2/layout/IconVerticalSolidList"/>
    <dgm:cxn modelId="{988AFC19-3226-4FF5-8B9B-A9E10B3B6F06}" type="presOf" srcId="{FE3A6650-007A-45EE-9B04-F3D31D96A7B4}" destId="{146103C8-527A-4AF6-A0B2-7750A6B1E5BC}" srcOrd="0" destOrd="0" presId="urn:microsoft.com/office/officeart/2018/2/layout/IconVerticalSolidList"/>
    <dgm:cxn modelId="{12518135-2C0A-440B-A2B6-A9668DD2CBBF}" srcId="{89FE4FCC-E36F-44C5-B0F8-812DCC8A07F6}" destId="{D32E6E53-23EA-43DA-89FE-B77811795AF8}" srcOrd="1" destOrd="0" parTransId="{C81546AB-0C26-432C-903C-54F489DB6932}" sibTransId="{36F7778A-6C72-453F-B562-8B54944F6987}"/>
    <dgm:cxn modelId="{26EDEC5F-1658-4B36-88CD-67AF003AD02F}" type="presOf" srcId="{5E4AC1A4-2E91-4BE6-A873-C6B405CBA233}" destId="{06B6DFFB-EAA0-49D7-9B38-094E7536B184}" srcOrd="0" destOrd="0" presId="urn:microsoft.com/office/officeart/2018/2/layout/IconVerticalSolidList"/>
    <dgm:cxn modelId="{DC1683D0-DB21-4127-A7D3-41029ABA0C35}" type="presOf" srcId="{D32E6E53-23EA-43DA-89FE-B77811795AF8}" destId="{E4337204-2657-4FCB-8FDD-903338BCFB4C}" srcOrd="0" destOrd="0" presId="urn:microsoft.com/office/officeart/2018/2/layout/IconVerticalSolidList"/>
    <dgm:cxn modelId="{8FB53CF6-863A-44CF-8E88-17AC11DFA10C}" srcId="{89FE4FCC-E36F-44C5-B0F8-812DCC8A07F6}" destId="{5FA91F41-4FEF-4A98-85D9-186BBEFB6706}" srcOrd="0" destOrd="0" parTransId="{C8419DBB-516C-4ECA-A9C3-DA35A8445679}" sibTransId="{5932B361-6A96-4A5B-990A-F5EEF8790F62}"/>
    <dgm:cxn modelId="{0A9F23AC-9EC6-4CE4-A476-134B23083F52}" type="presParOf" srcId="{83356748-1AFD-45C1-8433-20A60EE2726D}" destId="{8534C36E-0F20-4C47-BC18-F06B7923C3B6}" srcOrd="0" destOrd="0" presId="urn:microsoft.com/office/officeart/2018/2/layout/IconVerticalSolidList"/>
    <dgm:cxn modelId="{DC3F3A05-7A0B-4353-A64D-32E73A17E6CC}" type="presParOf" srcId="{8534C36E-0F20-4C47-BC18-F06B7923C3B6}" destId="{B6E30BED-4D92-424D-ACFC-FA66AFCF759F}" srcOrd="0" destOrd="0" presId="urn:microsoft.com/office/officeart/2018/2/layout/IconVerticalSolidList"/>
    <dgm:cxn modelId="{F8352941-5272-4E98-94CA-B64544B0F7E8}" type="presParOf" srcId="{8534C36E-0F20-4C47-BC18-F06B7923C3B6}" destId="{F1B911E7-02B1-43A8-872E-FF07AF39EFD9}" srcOrd="1" destOrd="0" presId="urn:microsoft.com/office/officeart/2018/2/layout/IconVerticalSolidList"/>
    <dgm:cxn modelId="{28908750-FC02-4D21-A780-9F64A77EA2C5}" type="presParOf" srcId="{8534C36E-0F20-4C47-BC18-F06B7923C3B6}" destId="{E27F0DBE-6894-4270-8094-B2FDFDC5AB5C}" srcOrd="2" destOrd="0" presId="urn:microsoft.com/office/officeart/2018/2/layout/IconVerticalSolidList"/>
    <dgm:cxn modelId="{4E69DB77-04AB-4B35-AAD6-4E80E5EF7A5B}" type="presParOf" srcId="{8534C36E-0F20-4C47-BC18-F06B7923C3B6}" destId="{FEE1F4BB-8508-452A-9561-DE84C2ECF2DF}" srcOrd="3" destOrd="0" presId="urn:microsoft.com/office/officeart/2018/2/layout/IconVerticalSolidList"/>
    <dgm:cxn modelId="{9D41129D-D8C4-42B1-B454-19B5F44A6A3A}" type="presParOf" srcId="{83356748-1AFD-45C1-8433-20A60EE2726D}" destId="{83EC3A7A-9D7C-40C1-B0D5-19C6DA5654C5}" srcOrd="1" destOrd="0" presId="urn:microsoft.com/office/officeart/2018/2/layout/IconVerticalSolidList"/>
    <dgm:cxn modelId="{2E0F74D5-133D-424D-8087-C07138D6F7EC}" type="presParOf" srcId="{83356748-1AFD-45C1-8433-20A60EE2726D}" destId="{35F6519D-1662-4D36-A7A3-B3EF17570E0D}" srcOrd="2" destOrd="0" presId="urn:microsoft.com/office/officeart/2018/2/layout/IconVerticalSolidList"/>
    <dgm:cxn modelId="{F15AC862-6EC2-4E79-A1B6-3B14D467ACC0}" type="presParOf" srcId="{35F6519D-1662-4D36-A7A3-B3EF17570E0D}" destId="{0ABFDF5C-9F9E-4697-82F9-BA7EE18BC11D}" srcOrd="0" destOrd="0" presId="urn:microsoft.com/office/officeart/2018/2/layout/IconVerticalSolidList"/>
    <dgm:cxn modelId="{259C8CA2-90C5-4C50-A2E8-094D9AA3D09F}" type="presParOf" srcId="{35F6519D-1662-4D36-A7A3-B3EF17570E0D}" destId="{CD34BC1B-39BF-4AA2-B57F-E9A0E814E9A6}" srcOrd="1" destOrd="0" presId="urn:microsoft.com/office/officeart/2018/2/layout/IconVerticalSolidList"/>
    <dgm:cxn modelId="{B10C8A2D-43B4-49B5-98AB-180BA8235D1F}" type="presParOf" srcId="{35F6519D-1662-4D36-A7A3-B3EF17570E0D}" destId="{86F47C90-9FDD-4754-868F-3182FE995723}" srcOrd="2" destOrd="0" presId="urn:microsoft.com/office/officeart/2018/2/layout/IconVerticalSolidList"/>
    <dgm:cxn modelId="{74677DC0-E2A9-4304-90BB-532F74893245}" type="presParOf" srcId="{35F6519D-1662-4D36-A7A3-B3EF17570E0D}" destId="{E4337204-2657-4FCB-8FDD-903338BCFB4C}" srcOrd="3" destOrd="0" presId="urn:microsoft.com/office/officeart/2018/2/layout/IconVerticalSolidList"/>
    <dgm:cxn modelId="{434D096E-04B8-4DA9-BACA-C49BC223D269}" type="presParOf" srcId="{83356748-1AFD-45C1-8433-20A60EE2726D}" destId="{421F6A79-C5A2-4B2D-83FC-248604D873F1}" srcOrd="3" destOrd="0" presId="urn:microsoft.com/office/officeart/2018/2/layout/IconVerticalSolidList"/>
    <dgm:cxn modelId="{29573504-5360-4A88-92B3-FA92FD71BDE3}" type="presParOf" srcId="{83356748-1AFD-45C1-8433-20A60EE2726D}" destId="{300DA239-7AE3-44A9-A1F4-40FF335806A3}" srcOrd="4" destOrd="0" presId="urn:microsoft.com/office/officeart/2018/2/layout/IconVerticalSolidList"/>
    <dgm:cxn modelId="{56D4799B-77DA-4386-ABCF-790BEAAAF619}" type="presParOf" srcId="{300DA239-7AE3-44A9-A1F4-40FF335806A3}" destId="{E26EFF09-978B-4967-8DDB-2605574B6ABC}" srcOrd="0" destOrd="0" presId="urn:microsoft.com/office/officeart/2018/2/layout/IconVerticalSolidList"/>
    <dgm:cxn modelId="{A9CA1304-D386-440A-8B26-87C6261B35DB}" type="presParOf" srcId="{300DA239-7AE3-44A9-A1F4-40FF335806A3}" destId="{D4FF5D88-E2F1-461F-8991-551FF6BE30BC}" srcOrd="1" destOrd="0" presId="urn:microsoft.com/office/officeart/2018/2/layout/IconVerticalSolidList"/>
    <dgm:cxn modelId="{BE430BB6-9A8A-4453-8F50-39DF5C1E0B82}" type="presParOf" srcId="{300DA239-7AE3-44A9-A1F4-40FF335806A3}" destId="{DA2F48D9-80A6-453E-84EF-EEA88762CA0F}" srcOrd="2" destOrd="0" presId="urn:microsoft.com/office/officeart/2018/2/layout/IconVerticalSolidList"/>
    <dgm:cxn modelId="{441CBE28-9F21-4D74-B3D1-CB807B870315}" type="presParOf" srcId="{300DA239-7AE3-44A9-A1F4-40FF335806A3}" destId="{146103C8-527A-4AF6-A0B2-7750A6B1E5BC}" srcOrd="3" destOrd="0" presId="urn:microsoft.com/office/officeart/2018/2/layout/IconVerticalSolidList"/>
    <dgm:cxn modelId="{34FAA09F-7F9D-485E-90D5-1EAD1C2DADA9}" type="presParOf" srcId="{83356748-1AFD-45C1-8433-20A60EE2726D}" destId="{289AE322-7411-4227-AB51-B6F3D8D3B2EC}" srcOrd="5" destOrd="0" presId="urn:microsoft.com/office/officeart/2018/2/layout/IconVerticalSolidList"/>
    <dgm:cxn modelId="{82A78DF3-98EE-402D-8EA5-21E8D104E2C5}" type="presParOf" srcId="{83356748-1AFD-45C1-8433-20A60EE2726D}" destId="{B59D50A6-2667-45FA-83EF-6E330E1D4AB0}" srcOrd="6" destOrd="0" presId="urn:microsoft.com/office/officeart/2018/2/layout/IconVerticalSolidList"/>
    <dgm:cxn modelId="{CE0FB3C7-E2A2-4489-B2D1-072D087E941C}" type="presParOf" srcId="{B59D50A6-2667-45FA-83EF-6E330E1D4AB0}" destId="{7C2CBC7A-C7D8-4158-BD49-74AEF9A5F1C7}" srcOrd="0" destOrd="0" presId="urn:microsoft.com/office/officeart/2018/2/layout/IconVerticalSolidList"/>
    <dgm:cxn modelId="{D2C118AD-3B3A-41A0-B427-4FEE2B26F816}" type="presParOf" srcId="{B59D50A6-2667-45FA-83EF-6E330E1D4AB0}" destId="{05C4FED9-2FA2-4C11-A55C-6B5914E222B3}" srcOrd="1" destOrd="0" presId="urn:microsoft.com/office/officeart/2018/2/layout/IconVerticalSolidList"/>
    <dgm:cxn modelId="{7A13A8DD-DCE4-4617-BBF2-D1C6F3A23444}" type="presParOf" srcId="{B59D50A6-2667-45FA-83EF-6E330E1D4AB0}" destId="{5A2DB90E-A8A2-4B41-A3A7-FC6EEF5CE0D9}" srcOrd="2" destOrd="0" presId="urn:microsoft.com/office/officeart/2018/2/layout/IconVerticalSolidList"/>
    <dgm:cxn modelId="{063EDCBC-E31E-442A-A4CC-456D235C71BE}" type="presParOf" srcId="{B59D50A6-2667-45FA-83EF-6E330E1D4AB0}" destId="{06B6DFFB-EAA0-49D7-9B38-094E7536B1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D083C-250E-47DE-8686-11E0C3A26AB6}" type="doc">
      <dgm:prSet loTypeId="urn:microsoft.com/office/officeart/2008/layout/LinedList" loCatId="list" qsTypeId="urn:microsoft.com/office/officeart/2005/8/quickstyle/simple4" qsCatId="simple" csTypeId="urn:microsoft.com/office/officeart/2005/8/colors/accent5_2" csCatId="accent5" phldr="1"/>
      <dgm:spPr/>
      <dgm:t>
        <a:bodyPr/>
        <a:lstStyle/>
        <a:p>
          <a:endParaRPr lang="en-US"/>
        </a:p>
      </dgm:t>
    </dgm:pt>
    <dgm:pt modelId="{D60402F2-7A99-41A1-AD88-BEF10C059205}">
      <dgm:prSet custT="1"/>
      <dgm:spPr/>
      <dgm:t>
        <a:bodyPr/>
        <a:lstStyle/>
        <a:p>
          <a:pPr algn="just"/>
          <a:r>
            <a:rPr lang="en-GB" sz="2000" b="0" dirty="0">
              <a:solidFill>
                <a:schemeClr val="tx1"/>
              </a:solidFill>
              <a:latin typeface="Times New Roman" panose="02020603050405020304" pitchFamily="18" charset="0"/>
              <a:cs typeface="Times New Roman" panose="02020603050405020304" pitchFamily="18" charset="0"/>
            </a:rPr>
            <a:t>Develop a Patient Feedback System through surveys and interviews to enhance care quality, and patient satisfaction</a:t>
          </a:r>
          <a:r>
            <a:rPr lang="en-US" sz="2000" b="0" dirty="0">
              <a:solidFill>
                <a:schemeClr val="tx1"/>
              </a:solidFill>
              <a:latin typeface="Times New Roman" panose="02020603050405020304" pitchFamily="18" charset="0"/>
              <a:cs typeface="Times New Roman" panose="02020603050405020304" pitchFamily="18" charset="0"/>
            </a:rPr>
            <a:t> and increase overall hospital efficiency.</a:t>
          </a:r>
        </a:p>
      </dgm:t>
    </dgm:pt>
    <dgm:pt modelId="{60DB0070-1F9C-4D3F-A698-77F417044EDE}" type="parTrans" cxnId="{1920CB13-13E0-4366-91BB-FA7FA1329136}">
      <dgm:prSet/>
      <dgm:spPr/>
      <dgm:t>
        <a:bodyPr/>
        <a:lstStyle/>
        <a:p>
          <a:endParaRPr lang="en-US"/>
        </a:p>
      </dgm:t>
    </dgm:pt>
    <dgm:pt modelId="{EBFCAC7F-57A2-4081-B8BB-DA70C7A9D26E}" type="sibTrans" cxnId="{1920CB13-13E0-4366-91BB-FA7FA1329136}">
      <dgm:prSet/>
      <dgm:spPr/>
      <dgm:t>
        <a:bodyPr/>
        <a:lstStyle/>
        <a:p>
          <a:endParaRPr lang="en-US"/>
        </a:p>
      </dgm:t>
    </dgm:pt>
    <dgm:pt modelId="{DD30D6C0-7961-4ABC-81FC-FF78C0323631}">
      <dgm:prSet custT="1"/>
      <dgm:spPr/>
      <dgm:t>
        <a:bodyPr/>
        <a:lstStyle/>
        <a:p>
          <a:pPr algn="just"/>
          <a:r>
            <a:rPr lang="en-GB" sz="2000" b="0" dirty="0">
              <a:solidFill>
                <a:schemeClr val="tx1"/>
              </a:solidFill>
              <a:latin typeface="Times New Roman" panose="02020603050405020304" pitchFamily="18" charset="0"/>
              <a:cs typeface="Times New Roman" panose="02020603050405020304" pitchFamily="18" charset="0"/>
            </a:rPr>
            <a:t>Strengthen public health efforts on fitness, diet, and screenings to lower chronic conditions in at-risk adults.</a:t>
          </a:r>
          <a:endParaRPr lang="en-US" sz="2000" b="0" dirty="0">
            <a:solidFill>
              <a:schemeClr val="tx1"/>
            </a:solidFill>
            <a:latin typeface="Times New Roman" panose="02020603050405020304" pitchFamily="18" charset="0"/>
            <a:cs typeface="Times New Roman" panose="02020603050405020304" pitchFamily="18" charset="0"/>
          </a:endParaRPr>
        </a:p>
      </dgm:t>
    </dgm:pt>
    <dgm:pt modelId="{7B0A94C9-B9B7-4665-B136-07575C609EAE}" type="parTrans" cxnId="{ADEC4B12-811A-4171-89FB-573240CD68AC}">
      <dgm:prSet/>
      <dgm:spPr/>
      <dgm:t>
        <a:bodyPr/>
        <a:lstStyle/>
        <a:p>
          <a:endParaRPr lang="en-US"/>
        </a:p>
      </dgm:t>
    </dgm:pt>
    <dgm:pt modelId="{0AACF90B-1A3F-4DA7-9B52-40346E83C78F}" type="sibTrans" cxnId="{ADEC4B12-811A-4171-89FB-573240CD68AC}">
      <dgm:prSet/>
      <dgm:spPr/>
      <dgm:t>
        <a:bodyPr/>
        <a:lstStyle/>
        <a:p>
          <a:endParaRPr lang="en-US"/>
        </a:p>
      </dgm:t>
    </dgm:pt>
    <dgm:pt modelId="{13F8FBBA-59DD-4079-B3F4-2B71F4C6FE04}">
      <dgm:prSet custT="1"/>
      <dgm:spPr/>
      <dgm:t>
        <a:bodyPr/>
        <a:lstStyle/>
        <a:p>
          <a:pPr algn="just"/>
          <a:r>
            <a:rPr lang="en-US" sz="2000" b="0" dirty="0">
              <a:solidFill>
                <a:schemeClr val="tx1"/>
              </a:solidFill>
              <a:latin typeface="Times New Roman" panose="02020603050405020304" pitchFamily="18" charset="0"/>
              <a:cs typeface="Times New Roman" panose="02020603050405020304" pitchFamily="18" charset="0"/>
            </a:rPr>
            <a:t>Use data on insurance provider distribution to negotiate more </a:t>
          </a:r>
          <a:r>
            <a:rPr lang="en-US" sz="2000" b="0" dirty="0" err="1">
              <a:solidFill>
                <a:schemeClr val="tx1"/>
              </a:solidFill>
              <a:latin typeface="Times New Roman" panose="02020603050405020304" pitchFamily="18" charset="0"/>
              <a:cs typeface="Times New Roman" panose="02020603050405020304" pitchFamily="18" charset="0"/>
            </a:rPr>
            <a:t>favourable</a:t>
          </a:r>
          <a:r>
            <a:rPr lang="en-US" sz="2000" b="0" dirty="0">
              <a:solidFill>
                <a:schemeClr val="tx1"/>
              </a:solidFill>
              <a:latin typeface="Times New Roman" panose="02020603050405020304" pitchFamily="18" charset="0"/>
              <a:cs typeface="Times New Roman" panose="02020603050405020304" pitchFamily="18" charset="0"/>
            </a:rPr>
            <a:t> terms or expand coverage options with high-use providers, thereby increasing financial efficiency through better reimbursement terms.</a:t>
          </a:r>
        </a:p>
      </dgm:t>
    </dgm:pt>
    <dgm:pt modelId="{FE6EC75E-54D0-4F36-B333-C5607AF1AD77}" type="parTrans" cxnId="{4D04549D-870E-430B-ACA8-0C95F82DD207}">
      <dgm:prSet/>
      <dgm:spPr/>
      <dgm:t>
        <a:bodyPr/>
        <a:lstStyle/>
        <a:p>
          <a:endParaRPr lang="en-US"/>
        </a:p>
      </dgm:t>
    </dgm:pt>
    <dgm:pt modelId="{8648AEE9-83CE-42BC-9CC5-E3AA292CAA82}" type="sibTrans" cxnId="{4D04549D-870E-430B-ACA8-0C95F82DD207}">
      <dgm:prSet/>
      <dgm:spPr/>
      <dgm:t>
        <a:bodyPr/>
        <a:lstStyle/>
        <a:p>
          <a:endParaRPr lang="en-US"/>
        </a:p>
      </dgm:t>
    </dgm:pt>
    <dgm:pt modelId="{642C4DBD-E3F9-44EB-83F7-E9D0306E0BBF}">
      <dgm:prSet custT="1"/>
      <dgm:spPr/>
      <dgm:t>
        <a:bodyPr/>
        <a:lstStyle/>
        <a:p>
          <a:pPr algn="just"/>
          <a:r>
            <a:rPr lang="en-GB" sz="2000" b="0" dirty="0">
              <a:solidFill>
                <a:schemeClr val="tx1"/>
              </a:solidFill>
              <a:latin typeface="Times New Roman" panose="02020603050405020304" pitchFamily="18" charset="0"/>
              <a:cs typeface="Times New Roman" panose="02020603050405020304" pitchFamily="18" charset="0"/>
            </a:rPr>
            <a:t>Regularly </a:t>
          </a:r>
          <a:r>
            <a:rPr lang="en-US" sz="2000" b="0" dirty="0">
              <a:solidFill>
                <a:schemeClr val="tx1"/>
              </a:solidFill>
              <a:latin typeface="Times New Roman" panose="02020603050405020304" pitchFamily="18" charset="0"/>
              <a:cs typeface="Times New Roman" panose="02020603050405020304" pitchFamily="18" charset="0"/>
            </a:rPr>
            <a:t>Review and </a:t>
          </a:r>
          <a:r>
            <a:rPr lang="en-GB" sz="2000" b="0" dirty="0">
              <a:solidFill>
                <a:schemeClr val="tx1"/>
              </a:solidFill>
              <a:latin typeface="Times New Roman" panose="02020603050405020304" pitchFamily="18" charset="0"/>
              <a:cs typeface="Times New Roman" panose="02020603050405020304" pitchFamily="18" charset="0"/>
            </a:rPr>
            <a:t>assess commonly used medications, </a:t>
          </a:r>
          <a:r>
            <a:rPr lang="en-US" sz="2000" b="0" dirty="0">
              <a:solidFill>
                <a:schemeClr val="tx1"/>
              </a:solidFill>
              <a:latin typeface="Times New Roman" panose="02020603050405020304" pitchFamily="18" charset="0"/>
              <a:cs typeface="Times New Roman" panose="02020603050405020304" pitchFamily="18" charset="0"/>
            </a:rPr>
            <a:t>high-cost treatments, and medications to identify cost-effective alternatives or negotiate bulk purchasing agreements with suppliers.</a:t>
          </a:r>
        </a:p>
      </dgm:t>
    </dgm:pt>
    <dgm:pt modelId="{E295AE74-38BC-4547-8F57-1A29B64D6E92}" type="parTrans" cxnId="{E00E1200-2BE5-42A5-961D-3A7609398C77}">
      <dgm:prSet/>
      <dgm:spPr/>
      <dgm:t>
        <a:bodyPr/>
        <a:lstStyle/>
        <a:p>
          <a:endParaRPr lang="en-US"/>
        </a:p>
      </dgm:t>
    </dgm:pt>
    <dgm:pt modelId="{244F69D5-33E2-4A1E-8235-71C3E5054961}" type="sibTrans" cxnId="{E00E1200-2BE5-42A5-961D-3A7609398C77}">
      <dgm:prSet/>
      <dgm:spPr/>
      <dgm:t>
        <a:bodyPr/>
        <a:lstStyle/>
        <a:p>
          <a:endParaRPr lang="en-US"/>
        </a:p>
      </dgm:t>
    </dgm:pt>
    <dgm:pt modelId="{004E47B9-9848-4CA0-89B1-3C1090D22019}">
      <dgm:prSet custT="1"/>
      <dgm:spPr/>
      <dgm:t>
        <a:bodyPr/>
        <a:lstStyle/>
        <a:p>
          <a:pPr algn="just"/>
          <a:r>
            <a:rPr lang="en-US" sz="2000" b="0" dirty="0">
              <a:solidFill>
                <a:schemeClr val="tx1"/>
              </a:solidFill>
              <a:latin typeface="Times New Roman" panose="02020603050405020304" pitchFamily="18" charset="0"/>
              <a:cs typeface="Times New Roman" panose="02020603050405020304" pitchFamily="18" charset="0"/>
            </a:rPr>
            <a:t>Invest in advanced diagnostic equipment or specialized staff training to enhance diagnostic accuracy and improve treatment outcomes.</a:t>
          </a:r>
        </a:p>
      </dgm:t>
    </dgm:pt>
    <dgm:pt modelId="{58642AFA-CAE5-4118-954A-39E14D89CCB2}" type="parTrans" cxnId="{FBB501D5-C259-4463-9735-7D2407B7BE6B}">
      <dgm:prSet/>
      <dgm:spPr/>
      <dgm:t>
        <a:bodyPr/>
        <a:lstStyle/>
        <a:p>
          <a:endParaRPr lang="en-US"/>
        </a:p>
      </dgm:t>
    </dgm:pt>
    <dgm:pt modelId="{724583A7-C7C2-4F4E-B079-FC5FA1DCBC4F}" type="sibTrans" cxnId="{FBB501D5-C259-4463-9735-7D2407B7BE6B}">
      <dgm:prSet/>
      <dgm:spPr/>
      <dgm:t>
        <a:bodyPr/>
        <a:lstStyle/>
        <a:p>
          <a:endParaRPr lang="en-US"/>
        </a:p>
      </dgm:t>
    </dgm:pt>
    <dgm:pt modelId="{728520FF-FBEF-418D-A990-B2A374663CF7}">
      <dgm:prSet custT="1"/>
      <dgm:spPr/>
      <dgm:t>
        <a:bodyPr/>
        <a:lstStyle/>
        <a:p>
          <a:pPr algn="just"/>
          <a:r>
            <a:rPr lang="en-US" sz="2000" b="0" dirty="0">
              <a:solidFill>
                <a:schemeClr val="tx1"/>
              </a:solidFill>
              <a:latin typeface="Times New Roman" panose="02020603050405020304" pitchFamily="18" charset="0"/>
              <a:cs typeface="Times New Roman" panose="02020603050405020304" pitchFamily="18" charset="0"/>
            </a:rPr>
            <a:t>Actively target Elderly (high-risk age) groups with preventive programs, emphasizing Asthma and Cancer, This proactive approach will help reduce unnecessary hospital admissions, particularly emergency visits.</a:t>
          </a:r>
        </a:p>
      </dgm:t>
    </dgm:pt>
    <dgm:pt modelId="{3A7A207F-EB83-4454-A50F-A8D8B9822C9E}" type="sibTrans" cxnId="{404CB98B-DC1F-4992-BDB7-1FDA121D389E}">
      <dgm:prSet/>
      <dgm:spPr/>
      <dgm:t>
        <a:bodyPr/>
        <a:lstStyle/>
        <a:p>
          <a:endParaRPr lang="en-US"/>
        </a:p>
      </dgm:t>
    </dgm:pt>
    <dgm:pt modelId="{219F65AA-2243-4E79-B14D-D48C661BCF31}" type="parTrans" cxnId="{404CB98B-DC1F-4992-BDB7-1FDA121D389E}">
      <dgm:prSet/>
      <dgm:spPr/>
      <dgm:t>
        <a:bodyPr/>
        <a:lstStyle/>
        <a:p>
          <a:endParaRPr lang="en-US"/>
        </a:p>
      </dgm:t>
    </dgm:pt>
    <dgm:pt modelId="{7B643367-C710-48BD-BD96-F1F4CB528299}" type="pres">
      <dgm:prSet presAssocID="{1C1D083C-250E-47DE-8686-11E0C3A26AB6}" presName="vert0" presStyleCnt="0">
        <dgm:presLayoutVars>
          <dgm:dir/>
          <dgm:animOne val="branch"/>
          <dgm:animLvl val="lvl"/>
        </dgm:presLayoutVars>
      </dgm:prSet>
      <dgm:spPr/>
    </dgm:pt>
    <dgm:pt modelId="{80CCF274-CCD1-44AE-B96F-2E55B9DAC455}" type="pres">
      <dgm:prSet presAssocID="{728520FF-FBEF-418D-A990-B2A374663CF7}" presName="thickLine" presStyleLbl="alignNode1" presStyleIdx="0" presStyleCnt="6"/>
      <dgm:spPr/>
    </dgm:pt>
    <dgm:pt modelId="{0565FB4B-94A3-4341-9D42-13D8CAE10B32}" type="pres">
      <dgm:prSet presAssocID="{728520FF-FBEF-418D-A990-B2A374663CF7}" presName="horz1" presStyleCnt="0"/>
      <dgm:spPr/>
    </dgm:pt>
    <dgm:pt modelId="{5CA84793-F6FA-40DB-A176-B68953FBC746}" type="pres">
      <dgm:prSet presAssocID="{728520FF-FBEF-418D-A990-B2A374663CF7}" presName="tx1" presStyleLbl="revTx" presStyleIdx="0" presStyleCnt="6"/>
      <dgm:spPr/>
    </dgm:pt>
    <dgm:pt modelId="{49237A76-C0C9-43D6-AC20-1FC7CCDA4A82}" type="pres">
      <dgm:prSet presAssocID="{728520FF-FBEF-418D-A990-B2A374663CF7}" presName="vert1" presStyleCnt="0"/>
      <dgm:spPr/>
    </dgm:pt>
    <dgm:pt modelId="{B435B686-25B0-485E-82AE-D007BCFE5370}" type="pres">
      <dgm:prSet presAssocID="{D60402F2-7A99-41A1-AD88-BEF10C059205}" presName="thickLine" presStyleLbl="alignNode1" presStyleIdx="1" presStyleCnt="6"/>
      <dgm:spPr/>
    </dgm:pt>
    <dgm:pt modelId="{FD2BED95-C6D7-4C4F-A467-1EC499D59D4B}" type="pres">
      <dgm:prSet presAssocID="{D60402F2-7A99-41A1-AD88-BEF10C059205}" presName="horz1" presStyleCnt="0"/>
      <dgm:spPr/>
    </dgm:pt>
    <dgm:pt modelId="{56985966-1BB1-4DE1-A609-3061E90F4CC8}" type="pres">
      <dgm:prSet presAssocID="{D60402F2-7A99-41A1-AD88-BEF10C059205}" presName="tx1" presStyleLbl="revTx" presStyleIdx="1" presStyleCnt="6"/>
      <dgm:spPr/>
    </dgm:pt>
    <dgm:pt modelId="{92E656C8-900D-4FDA-A7CD-A51AC8BC3AEF}" type="pres">
      <dgm:prSet presAssocID="{D60402F2-7A99-41A1-AD88-BEF10C059205}" presName="vert1" presStyleCnt="0"/>
      <dgm:spPr/>
    </dgm:pt>
    <dgm:pt modelId="{8C75726A-6A29-4294-8D99-6760562EA97A}" type="pres">
      <dgm:prSet presAssocID="{DD30D6C0-7961-4ABC-81FC-FF78C0323631}" presName="thickLine" presStyleLbl="alignNode1" presStyleIdx="2" presStyleCnt="6"/>
      <dgm:spPr/>
    </dgm:pt>
    <dgm:pt modelId="{279B98FB-B8E5-4DCB-B42A-82AF71605CF7}" type="pres">
      <dgm:prSet presAssocID="{DD30D6C0-7961-4ABC-81FC-FF78C0323631}" presName="horz1" presStyleCnt="0"/>
      <dgm:spPr/>
    </dgm:pt>
    <dgm:pt modelId="{F2C5722A-AC5A-40DC-BA04-B1DF7B0199F6}" type="pres">
      <dgm:prSet presAssocID="{DD30D6C0-7961-4ABC-81FC-FF78C0323631}" presName="tx1" presStyleLbl="revTx" presStyleIdx="2" presStyleCnt="6" custScaleX="100000" custScaleY="72538"/>
      <dgm:spPr/>
    </dgm:pt>
    <dgm:pt modelId="{DECBF9DA-5E6D-4A4D-AC32-DB2EE19AAABD}" type="pres">
      <dgm:prSet presAssocID="{DD30D6C0-7961-4ABC-81FC-FF78C0323631}" presName="vert1" presStyleCnt="0"/>
      <dgm:spPr/>
    </dgm:pt>
    <dgm:pt modelId="{A0FB5610-ABAD-434D-BE55-268245873B03}" type="pres">
      <dgm:prSet presAssocID="{13F8FBBA-59DD-4079-B3F4-2B71F4C6FE04}" presName="thickLine" presStyleLbl="alignNode1" presStyleIdx="3" presStyleCnt="6"/>
      <dgm:spPr/>
    </dgm:pt>
    <dgm:pt modelId="{23E80CE4-52DE-442D-866C-8F60EE0F627A}" type="pres">
      <dgm:prSet presAssocID="{13F8FBBA-59DD-4079-B3F4-2B71F4C6FE04}" presName="horz1" presStyleCnt="0"/>
      <dgm:spPr/>
    </dgm:pt>
    <dgm:pt modelId="{C971AFD4-8100-4D8E-B759-5E98AEBB4794}" type="pres">
      <dgm:prSet presAssocID="{13F8FBBA-59DD-4079-B3F4-2B71F4C6FE04}" presName="tx1" presStyleLbl="revTx" presStyleIdx="3" presStyleCnt="6" custScaleY="73469" custLinFactNeighborY="-7600"/>
      <dgm:spPr/>
    </dgm:pt>
    <dgm:pt modelId="{B7E2DDEF-97B0-473B-8031-E0C120B462B8}" type="pres">
      <dgm:prSet presAssocID="{13F8FBBA-59DD-4079-B3F4-2B71F4C6FE04}" presName="vert1" presStyleCnt="0"/>
      <dgm:spPr/>
    </dgm:pt>
    <dgm:pt modelId="{B4A63209-F23D-4F47-9021-B765090EEFE3}" type="pres">
      <dgm:prSet presAssocID="{642C4DBD-E3F9-44EB-83F7-E9D0306E0BBF}" presName="thickLine" presStyleLbl="alignNode1" presStyleIdx="4" presStyleCnt="6"/>
      <dgm:spPr/>
    </dgm:pt>
    <dgm:pt modelId="{33F68D5A-7A2A-4FE4-BE08-E2DB419B22E0}" type="pres">
      <dgm:prSet presAssocID="{642C4DBD-E3F9-44EB-83F7-E9D0306E0BBF}" presName="horz1" presStyleCnt="0"/>
      <dgm:spPr/>
    </dgm:pt>
    <dgm:pt modelId="{E384FBAC-1D26-4A2E-A407-0644F4E1AC1D}" type="pres">
      <dgm:prSet presAssocID="{642C4DBD-E3F9-44EB-83F7-E9D0306E0BBF}" presName="tx1" presStyleLbl="revTx" presStyleIdx="4" presStyleCnt="6"/>
      <dgm:spPr/>
    </dgm:pt>
    <dgm:pt modelId="{E14B36CA-7741-4FBE-AD77-6932E804BAD4}" type="pres">
      <dgm:prSet presAssocID="{642C4DBD-E3F9-44EB-83F7-E9D0306E0BBF}" presName="vert1" presStyleCnt="0"/>
      <dgm:spPr/>
    </dgm:pt>
    <dgm:pt modelId="{3EA3EEAE-26A7-459B-9A22-56795CD736F8}" type="pres">
      <dgm:prSet presAssocID="{004E47B9-9848-4CA0-89B1-3C1090D22019}" presName="thickLine" presStyleLbl="alignNode1" presStyleIdx="5" presStyleCnt="6"/>
      <dgm:spPr/>
    </dgm:pt>
    <dgm:pt modelId="{95FD520E-D627-4ADF-B144-350D092E25A8}" type="pres">
      <dgm:prSet presAssocID="{004E47B9-9848-4CA0-89B1-3C1090D22019}" presName="horz1" presStyleCnt="0"/>
      <dgm:spPr/>
    </dgm:pt>
    <dgm:pt modelId="{C02EAA84-2567-4401-81D4-215FE710EEBA}" type="pres">
      <dgm:prSet presAssocID="{004E47B9-9848-4CA0-89B1-3C1090D22019}" presName="tx1" presStyleLbl="revTx" presStyleIdx="5" presStyleCnt="6"/>
      <dgm:spPr/>
    </dgm:pt>
    <dgm:pt modelId="{BEF48FF7-04A2-4B89-9589-E794A0B45E22}" type="pres">
      <dgm:prSet presAssocID="{004E47B9-9848-4CA0-89B1-3C1090D22019}" presName="vert1" presStyleCnt="0"/>
      <dgm:spPr/>
    </dgm:pt>
  </dgm:ptLst>
  <dgm:cxnLst>
    <dgm:cxn modelId="{E00E1200-2BE5-42A5-961D-3A7609398C77}" srcId="{1C1D083C-250E-47DE-8686-11E0C3A26AB6}" destId="{642C4DBD-E3F9-44EB-83F7-E9D0306E0BBF}" srcOrd="4" destOrd="0" parTransId="{E295AE74-38BC-4547-8F57-1A29B64D6E92}" sibTransId="{244F69D5-33E2-4A1E-8235-71C3E5054961}"/>
    <dgm:cxn modelId="{01480D0E-1E72-4F5D-8A62-82A6010B33D7}" type="presOf" srcId="{728520FF-FBEF-418D-A990-B2A374663CF7}" destId="{5CA84793-F6FA-40DB-A176-B68953FBC746}" srcOrd="0" destOrd="0" presId="urn:microsoft.com/office/officeart/2008/layout/LinedList"/>
    <dgm:cxn modelId="{ADEC4B12-811A-4171-89FB-573240CD68AC}" srcId="{1C1D083C-250E-47DE-8686-11E0C3A26AB6}" destId="{DD30D6C0-7961-4ABC-81FC-FF78C0323631}" srcOrd="2" destOrd="0" parTransId="{7B0A94C9-B9B7-4665-B136-07575C609EAE}" sibTransId="{0AACF90B-1A3F-4DA7-9B52-40346E83C78F}"/>
    <dgm:cxn modelId="{1920CB13-13E0-4366-91BB-FA7FA1329136}" srcId="{1C1D083C-250E-47DE-8686-11E0C3A26AB6}" destId="{D60402F2-7A99-41A1-AD88-BEF10C059205}" srcOrd="1" destOrd="0" parTransId="{60DB0070-1F9C-4D3F-A698-77F417044EDE}" sibTransId="{EBFCAC7F-57A2-4081-B8BB-DA70C7A9D26E}"/>
    <dgm:cxn modelId="{B03ECA42-DE6E-4D9F-A074-BA16675BF8AF}" type="presOf" srcId="{004E47B9-9848-4CA0-89B1-3C1090D22019}" destId="{C02EAA84-2567-4401-81D4-215FE710EEBA}" srcOrd="0" destOrd="0" presId="urn:microsoft.com/office/officeart/2008/layout/LinedList"/>
    <dgm:cxn modelId="{4BCB1D69-E50A-4E2A-9E90-A719BE5AA6DD}" type="presOf" srcId="{642C4DBD-E3F9-44EB-83F7-E9D0306E0BBF}" destId="{E384FBAC-1D26-4A2E-A407-0644F4E1AC1D}" srcOrd="0" destOrd="0" presId="urn:microsoft.com/office/officeart/2008/layout/LinedList"/>
    <dgm:cxn modelId="{695CF572-7354-4E8B-A33C-887437E656EC}" type="presOf" srcId="{DD30D6C0-7961-4ABC-81FC-FF78C0323631}" destId="{F2C5722A-AC5A-40DC-BA04-B1DF7B0199F6}" srcOrd="0" destOrd="0" presId="urn:microsoft.com/office/officeart/2008/layout/LinedList"/>
    <dgm:cxn modelId="{B0A70857-5D6A-4085-BD64-0FEDD2A63630}" type="presOf" srcId="{1C1D083C-250E-47DE-8686-11E0C3A26AB6}" destId="{7B643367-C710-48BD-BD96-F1F4CB528299}" srcOrd="0" destOrd="0" presId="urn:microsoft.com/office/officeart/2008/layout/LinedList"/>
    <dgm:cxn modelId="{B4644187-082C-4247-9D69-BCA41352C391}" type="presOf" srcId="{D60402F2-7A99-41A1-AD88-BEF10C059205}" destId="{56985966-1BB1-4DE1-A609-3061E90F4CC8}" srcOrd="0" destOrd="0" presId="urn:microsoft.com/office/officeart/2008/layout/LinedList"/>
    <dgm:cxn modelId="{404CB98B-DC1F-4992-BDB7-1FDA121D389E}" srcId="{1C1D083C-250E-47DE-8686-11E0C3A26AB6}" destId="{728520FF-FBEF-418D-A990-B2A374663CF7}" srcOrd="0" destOrd="0" parTransId="{219F65AA-2243-4E79-B14D-D48C661BCF31}" sibTransId="{3A7A207F-EB83-4454-A50F-A8D8B9822C9E}"/>
    <dgm:cxn modelId="{25D14096-1D77-46FD-AC6D-D4DCF45A4D3C}" type="presOf" srcId="{13F8FBBA-59DD-4079-B3F4-2B71F4C6FE04}" destId="{C971AFD4-8100-4D8E-B759-5E98AEBB4794}" srcOrd="0" destOrd="0" presId="urn:microsoft.com/office/officeart/2008/layout/LinedList"/>
    <dgm:cxn modelId="{4D04549D-870E-430B-ACA8-0C95F82DD207}" srcId="{1C1D083C-250E-47DE-8686-11E0C3A26AB6}" destId="{13F8FBBA-59DD-4079-B3F4-2B71F4C6FE04}" srcOrd="3" destOrd="0" parTransId="{FE6EC75E-54D0-4F36-B333-C5607AF1AD77}" sibTransId="{8648AEE9-83CE-42BC-9CC5-E3AA292CAA82}"/>
    <dgm:cxn modelId="{FBB501D5-C259-4463-9735-7D2407B7BE6B}" srcId="{1C1D083C-250E-47DE-8686-11E0C3A26AB6}" destId="{004E47B9-9848-4CA0-89B1-3C1090D22019}" srcOrd="5" destOrd="0" parTransId="{58642AFA-CAE5-4118-954A-39E14D89CCB2}" sibTransId="{724583A7-C7C2-4F4E-B079-FC5FA1DCBC4F}"/>
    <dgm:cxn modelId="{D8DD3D01-9105-4803-B1EE-2F01E3D10E8E}" type="presParOf" srcId="{7B643367-C710-48BD-BD96-F1F4CB528299}" destId="{80CCF274-CCD1-44AE-B96F-2E55B9DAC455}" srcOrd="0" destOrd="0" presId="urn:microsoft.com/office/officeart/2008/layout/LinedList"/>
    <dgm:cxn modelId="{15F4257C-7087-4C36-9034-731BDD4CA5D0}" type="presParOf" srcId="{7B643367-C710-48BD-BD96-F1F4CB528299}" destId="{0565FB4B-94A3-4341-9D42-13D8CAE10B32}" srcOrd="1" destOrd="0" presId="urn:microsoft.com/office/officeart/2008/layout/LinedList"/>
    <dgm:cxn modelId="{25D0992B-C65A-4035-A68D-476E2BE00D72}" type="presParOf" srcId="{0565FB4B-94A3-4341-9D42-13D8CAE10B32}" destId="{5CA84793-F6FA-40DB-A176-B68953FBC746}" srcOrd="0" destOrd="0" presId="urn:microsoft.com/office/officeart/2008/layout/LinedList"/>
    <dgm:cxn modelId="{979AE30B-AE3D-4E05-A24C-79EC7E9183B0}" type="presParOf" srcId="{0565FB4B-94A3-4341-9D42-13D8CAE10B32}" destId="{49237A76-C0C9-43D6-AC20-1FC7CCDA4A82}" srcOrd="1" destOrd="0" presId="urn:microsoft.com/office/officeart/2008/layout/LinedList"/>
    <dgm:cxn modelId="{CEDB47D4-7F8B-494B-BB59-B567868C9C9B}" type="presParOf" srcId="{7B643367-C710-48BD-BD96-F1F4CB528299}" destId="{B435B686-25B0-485E-82AE-D007BCFE5370}" srcOrd="2" destOrd="0" presId="urn:microsoft.com/office/officeart/2008/layout/LinedList"/>
    <dgm:cxn modelId="{28ED4D64-F87E-4BB2-93E2-1FEF98DF364A}" type="presParOf" srcId="{7B643367-C710-48BD-BD96-F1F4CB528299}" destId="{FD2BED95-C6D7-4C4F-A467-1EC499D59D4B}" srcOrd="3" destOrd="0" presId="urn:microsoft.com/office/officeart/2008/layout/LinedList"/>
    <dgm:cxn modelId="{E1728230-46C3-4166-891C-016CDB875910}" type="presParOf" srcId="{FD2BED95-C6D7-4C4F-A467-1EC499D59D4B}" destId="{56985966-1BB1-4DE1-A609-3061E90F4CC8}" srcOrd="0" destOrd="0" presId="urn:microsoft.com/office/officeart/2008/layout/LinedList"/>
    <dgm:cxn modelId="{69EC6B7E-6D07-4FF7-8C48-E324F2D721E5}" type="presParOf" srcId="{FD2BED95-C6D7-4C4F-A467-1EC499D59D4B}" destId="{92E656C8-900D-4FDA-A7CD-A51AC8BC3AEF}" srcOrd="1" destOrd="0" presId="urn:microsoft.com/office/officeart/2008/layout/LinedList"/>
    <dgm:cxn modelId="{0ABA3A1F-2CA9-4560-AA21-140106B2B4D4}" type="presParOf" srcId="{7B643367-C710-48BD-BD96-F1F4CB528299}" destId="{8C75726A-6A29-4294-8D99-6760562EA97A}" srcOrd="4" destOrd="0" presId="urn:microsoft.com/office/officeart/2008/layout/LinedList"/>
    <dgm:cxn modelId="{F429F574-193D-411A-8B5C-EEEDC2BACA45}" type="presParOf" srcId="{7B643367-C710-48BD-BD96-F1F4CB528299}" destId="{279B98FB-B8E5-4DCB-B42A-82AF71605CF7}" srcOrd="5" destOrd="0" presId="urn:microsoft.com/office/officeart/2008/layout/LinedList"/>
    <dgm:cxn modelId="{9C04BDED-59BA-41DF-84F1-30BA33474E7C}" type="presParOf" srcId="{279B98FB-B8E5-4DCB-B42A-82AF71605CF7}" destId="{F2C5722A-AC5A-40DC-BA04-B1DF7B0199F6}" srcOrd="0" destOrd="0" presId="urn:microsoft.com/office/officeart/2008/layout/LinedList"/>
    <dgm:cxn modelId="{8B94E41C-4D63-4BE0-9207-9792EA3F6F68}" type="presParOf" srcId="{279B98FB-B8E5-4DCB-B42A-82AF71605CF7}" destId="{DECBF9DA-5E6D-4A4D-AC32-DB2EE19AAABD}" srcOrd="1" destOrd="0" presId="urn:microsoft.com/office/officeart/2008/layout/LinedList"/>
    <dgm:cxn modelId="{DA20C763-53BE-4A30-BDF0-CDE98EFCE265}" type="presParOf" srcId="{7B643367-C710-48BD-BD96-F1F4CB528299}" destId="{A0FB5610-ABAD-434D-BE55-268245873B03}" srcOrd="6" destOrd="0" presId="urn:microsoft.com/office/officeart/2008/layout/LinedList"/>
    <dgm:cxn modelId="{22CAD888-6663-4648-AB02-FFB7BAE79570}" type="presParOf" srcId="{7B643367-C710-48BD-BD96-F1F4CB528299}" destId="{23E80CE4-52DE-442D-866C-8F60EE0F627A}" srcOrd="7" destOrd="0" presId="urn:microsoft.com/office/officeart/2008/layout/LinedList"/>
    <dgm:cxn modelId="{E880E0D4-FFCD-4311-8E87-53E593B17E3E}" type="presParOf" srcId="{23E80CE4-52DE-442D-866C-8F60EE0F627A}" destId="{C971AFD4-8100-4D8E-B759-5E98AEBB4794}" srcOrd="0" destOrd="0" presId="urn:microsoft.com/office/officeart/2008/layout/LinedList"/>
    <dgm:cxn modelId="{A62D4EF0-F2BF-4292-920E-0CE1E0382B6F}" type="presParOf" srcId="{23E80CE4-52DE-442D-866C-8F60EE0F627A}" destId="{B7E2DDEF-97B0-473B-8031-E0C120B462B8}" srcOrd="1" destOrd="0" presId="urn:microsoft.com/office/officeart/2008/layout/LinedList"/>
    <dgm:cxn modelId="{9E6CC78F-F2C8-4EA2-B434-B67FD340954D}" type="presParOf" srcId="{7B643367-C710-48BD-BD96-F1F4CB528299}" destId="{B4A63209-F23D-4F47-9021-B765090EEFE3}" srcOrd="8" destOrd="0" presId="urn:microsoft.com/office/officeart/2008/layout/LinedList"/>
    <dgm:cxn modelId="{A939DF86-2AC2-4D92-8E3B-E1E22CEE1E45}" type="presParOf" srcId="{7B643367-C710-48BD-BD96-F1F4CB528299}" destId="{33F68D5A-7A2A-4FE4-BE08-E2DB419B22E0}" srcOrd="9" destOrd="0" presId="urn:microsoft.com/office/officeart/2008/layout/LinedList"/>
    <dgm:cxn modelId="{B42A295B-0296-49F4-965A-4FD9692323C3}" type="presParOf" srcId="{33F68D5A-7A2A-4FE4-BE08-E2DB419B22E0}" destId="{E384FBAC-1D26-4A2E-A407-0644F4E1AC1D}" srcOrd="0" destOrd="0" presId="urn:microsoft.com/office/officeart/2008/layout/LinedList"/>
    <dgm:cxn modelId="{C88545B3-4AAA-40AC-B9AB-B858C85B7645}" type="presParOf" srcId="{33F68D5A-7A2A-4FE4-BE08-E2DB419B22E0}" destId="{E14B36CA-7741-4FBE-AD77-6932E804BAD4}" srcOrd="1" destOrd="0" presId="urn:microsoft.com/office/officeart/2008/layout/LinedList"/>
    <dgm:cxn modelId="{2F5EA40C-B5A9-4046-ACC6-9B0F39000EC6}" type="presParOf" srcId="{7B643367-C710-48BD-BD96-F1F4CB528299}" destId="{3EA3EEAE-26A7-459B-9A22-56795CD736F8}" srcOrd="10" destOrd="0" presId="urn:microsoft.com/office/officeart/2008/layout/LinedList"/>
    <dgm:cxn modelId="{4EBFEE74-151B-44A7-94E9-C66EC02F1EDE}" type="presParOf" srcId="{7B643367-C710-48BD-BD96-F1F4CB528299}" destId="{95FD520E-D627-4ADF-B144-350D092E25A8}" srcOrd="11" destOrd="0" presId="urn:microsoft.com/office/officeart/2008/layout/LinedList"/>
    <dgm:cxn modelId="{12EB3066-E1C1-4EB3-9CCB-8EC2AF6C934C}" type="presParOf" srcId="{95FD520E-D627-4ADF-B144-350D092E25A8}" destId="{C02EAA84-2567-4401-81D4-215FE710EEBA}" srcOrd="0" destOrd="0" presId="urn:microsoft.com/office/officeart/2008/layout/LinedList"/>
    <dgm:cxn modelId="{9D846950-7124-4C3C-81BB-A7AE85385B3D}" type="presParOf" srcId="{95FD520E-D627-4ADF-B144-350D092E25A8}" destId="{BEF48FF7-04A2-4B89-9589-E794A0B45E2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30BED-4D92-424D-ACFC-FA66AFCF759F}">
      <dsp:nvSpPr>
        <dsp:cNvPr id="0" name=""/>
        <dsp:cNvSpPr/>
      </dsp:nvSpPr>
      <dsp:spPr>
        <a:xfrm>
          <a:off x="0" y="1965"/>
          <a:ext cx="10877810" cy="996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B911E7-02B1-43A8-872E-FF07AF39EFD9}">
      <dsp:nvSpPr>
        <dsp:cNvPr id="0" name=""/>
        <dsp:cNvSpPr/>
      </dsp:nvSpPr>
      <dsp:spPr>
        <a:xfrm>
          <a:off x="301292" y="226066"/>
          <a:ext cx="547803" cy="5478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1F4BB-8508-452A-9561-DE84C2ECF2DF}">
      <dsp:nvSpPr>
        <dsp:cNvPr id="0" name=""/>
        <dsp:cNvSpPr/>
      </dsp:nvSpPr>
      <dsp:spPr>
        <a:xfrm>
          <a:off x="1150387" y="1965"/>
          <a:ext cx="9727423" cy="996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11" tIns="105411" rIns="105411" bIns="105411" numCol="1" spcCol="1270" anchor="ctr" anchorCtr="0">
          <a:noAutofit/>
        </a:bodyPr>
        <a:lstStyle/>
        <a:p>
          <a:pPr marL="0" lvl="0" indent="0" algn="l" defTabSz="1422400">
            <a:lnSpc>
              <a:spcPct val="100000"/>
            </a:lnSpc>
            <a:spcBef>
              <a:spcPct val="0"/>
            </a:spcBef>
            <a:spcAft>
              <a:spcPct val="35000"/>
            </a:spcAft>
            <a:buNone/>
          </a:pPr>
          <a:r>
            <a:rPr lang="en-GB" sz="3200" kern="1200" dirty="0">
              <a:latin typeface="Times New Roman" panose="02020603050405020304" pitchFamily="18" charset="0"/>
              <a:cs typeface="Times New Roman" panose="02020603050405020304" pitchFamily="18" charset="0"/>
            </a:rPr>
            <a:t>Project Overview</a:t>
          </a:r>
          <a:endParaRPr lang="en-US" sz="3200" kern="1200" dirty="0">
            <a:latin typeface="Times New Roman" panose="02020603050405020304" pitchFamily="18" charset="0"/>
            <a:cs typeface="Times New Roman" panose="02020603050405020304" pitchFamily="18" charset="0"/>
          </a:endParaRPr>
        </a:p>
      </dsp:txBody>
      <dsp:txXfrm>
        <a:off x="1150387" y="1965"/>
        <a:ext cx="9727423" cy="996006"/>
      </dsp:txXfrm>
    </dsp:sp>
    <dsp:sp modelId="{0ABFDF5C-9F9E-4697-82F9-BA7EE18BC11D}">
      <dsp:nvSpPr>
        <dsp:cNvPr id="0" name=""/>
        <dsp:cNvSpPr/>
      </dsp:nvSpPr>
      <dsp:spPr>
        <a:xfrm>
          <a:off x="0" y="1246973"/>
          <a:ext cx="10877810" cy="996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4BC1B-39BF-4AA2-B57F-E9A0E814E9A6}">
      <dsp:nvSpPr>
        <dsp:cNvPr id="0" name=""/>
        <dsp:cNvSpPr/>
      </dsp:nvSpPr>
      <dsp:spPr>
        <a:xfrm>
          <a:off x="301292" y="1471075"/>
          <a:ext cx="547803" cy="5478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37204-2657-4FCB-8FDD-903338BCFB4C}">
      <dsp:nvSpPr>
        <dsp:cNvPr id="0" name=""/>
        <dsp:cNvSpPr/>
      </dsp:nvSpPr>
      <dsp:spPr>
        <a:xfrm>
          <a:off x="1150387" y="1246973"/>
          <a:ext cx="9727423" cy="996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11" tIns="105411" rIns="105411" bIns="105411" numCol="1" spcCol="1270" anchor="ctr" anchorCtr="0">
          <a:noAutofit/>
        </a:bodyPr>
        <a:lstStyle/>
        <a:p>
          <a:pPr marL="0" lvl="0" indent="0" algn="l" defTabSz="1422400">
            <a:lnSpc>
              <a:spcPct val="100000"/>
            </a:lnSpc>
            <a:spcBef>
              <a:spcPct val="0"/>
            </a:spcBef>
            <a:spcAft>
              <a:spcPct val="35000"/>
            </a:spcAft>
            <a:buNone/>
          </a:pPr>
          <a:r>
            <a:rPr lang="en-GB" sz="3200" kern="1200" dirty="0">
              <a:latin typeface="Times New Roman" panose="02020603050405020304" pitchFamily="18" charset="0"/>
              <a:cs typeface="Times New Roman" panose="02020603050405020304" pitchFamily="18" charset="0"/>
            </a:rPr>
            <a:t>Key Indications (Data Transformation &amp; Model) </a:t>
          </a:r>
          <a:endParaRPr lang="en-US" sz="3200" kern="1200" dirty="0">
            <a:latin typeface="Times New Roman" panose="02020603050405020304" pitchFamily="18" charset="0"/>
            <a:cs typeface="Times New Roman" panose="02020603050405020304" pitchFamily="18" charset="0"/>
          </a:endParaRPr>
        </a:p>
      </dsp:txBody>
      <dsp:txXfrm>
        <a:off x="1150387" y="1246973"/>
        <a:ext cx="9727423" cy="996006"/>
      </dsp:txXfrm>
    </dsp:sp>
    <dsp:sp modelId="{E26EFF09-978B-4967-8DDB-2605574B6ABC}">
      <dsp:nvSpPr>
        <dsp:cNvPr id="0" name=""/>
        <dsp:cNvSpPr/>
      </dsp:nvSpPr>
      <dsp:spPr>
        <a:xfrm>
          <a:off x="0" y="2491981"/>
          <a:ext cx="10877810" cy="996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FF5D88-E2F1-461F-8991-551FF6BE30BC}">
      <dsp:nvSpPr>
        <dsp:cNvPr id="0" name=""/>
        <dsp:cNvSpPr/>
      </dsp:nvSpPr>
      <dsp:spPr>
        <a:xfrm>
          <a:off x="301292" y="2716083"/>
          <a:ext cx="547803" cy="5478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103C8-527A-4AF6-A0B2-7750A6B1E5BC}">
      <dsp:nvSpPr>
        <dsp:cNvPr id="0" name=""/>
        <dsp:cNvSpPr/>
      </dsp:nvSpPr>
      <dsp:spPr>
        <a:xfrm>
          <a:off x="1150387" y="2491981"/>
          <a:ext cx="9727423" cy="996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11" tIns="105411" rIns="105411" bIns="105411" numCol="1" spcCol="1270" anchor="ctr" anchorCtr="0">
          <a:noAutofit/>
        </a:bodyPr>
        <a:lstStyle/>
        <a:p>
          <a:pPr marL="0" lvl="0" indent="0" algn="l" defTabSz="1422400">
            <a:lnSpc>
              <a:spcPct val="100000"/>
            </a:lnSpc>
            <a:spcBef>
              <a:spcPct val="0"/>
            </a:spcBef>
            <a:spcAft>
              <a:spcPct val="35000"/>
            </a:spcAft>
            <a:buNone/>
          </a:pPr>
          <a:r>
            <a:rPr lang="en-GB" sz="3200" kern="1200" dirty="0">
              <a:latin typeface="Times New Roman" panose="02020603050405020304" pitchFamily="18" charset="0"/>
              <a:cs typeface="Times New Roman" panose="02020603050405020304" pitchFamily="18" charset="0"/>
            </a:rPr>
            <a:t>Key Insights (Metrics &amp; Visuals) </a:t>
          </a:r>
          <a:endParaRPr lang="en-US" sz="3200" kern="1200" dirty="0">
            <a:latin typeface="Times New Roman" panose="02020603050405020304" pitchFamily="18" charset="0"/>
            <a:cs typeface="Times New Roman" panose="02020603050405020304" pitchFamily="18" charset="0"/>
          </a:endParaRPr>
        </a:p>
      </dsp:txBody>
      <dsp:txXfrm>
        <a:off x="1150387" y="2491981"/>
        <a:ext cx="9727423" cy="996006"/>
      </dsp:txXfrm>
    </dsp:sp>
    <dsp:sp modelId="{7C2CBC7A-C7D8-4158-BD49-74AEF9A5F1C7}">
      <dsp:nvSpPr>
        <dsp:cNvPr id="0" name=""/>
        <dsp:cNvSpPr/>
      </dsp:nvSpPr>
      <dsp:spPr>
        <a:xfrm>
          <a:off x="0" y="3736990"/>
          <a:ext cx="10877810" cy="996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4FED9-2FA2-4C11-A55C-6B5914E222B3}">
      <dsp:nvSpPr>
        <dsp:cNvPr id="0" name=""/>
        <dsp:cNvSpPr/>
      </dsp:nvSpPr>
      <dsp:spPr>
        <a:xfrm>
          <a:off x="301292" y="3961091"/>
          <a:ext cx="547803" cy="5478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6DFFB-EAA0-49D7-9B38-094E7536B184}">
      <dsp:nvSpPr>
        <dsp:cNvPr id="0" name=""/>
        <dsp:cNvSpPr/>
      </dsp:nvSpPr>
      <dsp:spPr>
        <a:xfrm>
          <a:off x="1150387" y="3736990"/>
          <a:ext cx="9727423" cy="996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11" tIns="105411" rIns="105411" bIns="105411" numCol="1" spcCol="1270" anchor="ctr" anchorCtr="0">
          <a:noAutofit/>
        </a:bodyPr>
        <a:lstStyle/>
        <a:p>
          <a:pPr marL="0" lvl="0" indent="0" algn="l" defTabSz="1422400">
            <a:lnSpc>
              <a:spcPct val="100000"/>
            </a:lnSpc>
            <a:spcBef>
              <a:spcPct val="0"/>
            </a:spcBef>
            <a:spcAft>
              <a:spcPct val="35000"/>
            </a:spcAft>
            <a:buNone/>
          </a:pPr>
          <a:r>
            <a:rPr lang="en-GB" sz="3200" kern="1200">
              <a:latin typeface="Times New Roman" panose="02020603050405020304" pitchFamily="18" charset="0"/>
              <a:cs typeface="Times New Roman" panose="02020603050405020304" pitchFamily="18" charset="0"/>
            </a:rPr>
            <a:t>Key Implementation</a:t>
          </a:r>
          <a:endParaRPr lang="en-US" sz="3200" kern="1200">
            <a:latin typeface="Times New Roman" panose="02020603050405020304" pitchFamily="18" charset="0"/>
            <a:cs typeface="Times New Roman" panose="02020603050405020304" pitchFamily="18" charset="0"/>
          </a:endParaRPr>
        </a:p>
      </dsp:txBody>
      <dsp:txXfrm>
        <a:off x="1150387" y="3736990"/>
        <a:ext cx="9727423" cy="996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CF274-CCD1-44AE-B96F-2E55B9DAC455}">
      <dsp:nvSpPr>
        <dsp:cNvPr id="0" name=""/>
        <dsp:cNvSpPr/>
      </dsp:nvSpPr>
      <dsp:spPr>
        <a:xfrm>
          <a:off x="0" y="554"/>
          <a:ext cx="1115377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CA84793-F6FA-40DB-A176-B68953FBC746}">
      <dsp:nvSpPr>
        <dsp:cNvPr id="0" name=""/>
        <dsp:cNvSpPr/>
      </dsp:nvSpPr>
      <dsp:spPr>
        <a:xfrm>
          <a:off x="0" y="554"/>
          <a:ext cx="11153775" cy="87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Actively target Elderly (high-risk age) groups with preventive programs, emphasizing Asthma and Cancer, This proactive approach will help reduce unnecessary hospital admissions, particularly emergency visits.</a:t>
          </a:r>
        </a:p>
      </dsp:txBody>
      <dsp:txXfrm>
        <a:off x="0" y="554"/>
        <a:ext cx="11153775" cy="877272"/>
      </dsp:txXfrm>
    </dsp:sp>
    <dsp:sp modelId="{B435B686-25B0-485E-82AE-D007BCFE5370}">
      <dsp:nvSpPr>
        <dsp:cNvPr id="0" name=""/>
        <dsp:cNvSpPr/>
      </dsp:nvSpPr>
      <dsp:spPr>
        <a:xfrm>
          <a:off x="0" y="877826"/>
          <a:ext cx="1115377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6985966-1BB1-4DE1-A609-3061E90F4CC8}">
      <dsp:nvSpPr>
        <dsp:cNvPr id="0" name=""/>
        <dsp:cNvSpPr/>
      </dsp:nvSpPr>
      <dsp:spPr>
        <a:xfrm>
          <a:off x="0" y="877826"/>
          <a:ext cx="11153775" cy="87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GB" sz="2000" b="0" kern="1200" dirty="0">
              <a:solidFill>
                <a:schemeClr val="tx1"/>
              </a:solidFill>
              <a:latin typeface="Times New Roman" panose="02020603050405020304" pitchFamily="18" charset="0"/>
              <a:cs typeface="Times New Roman" panose="02020603050405020304" pitchFamily="18" charset="0"/>
            </a:rPr>
            <a:t>Develop a Patient Feedback System through surveys and interviews to enhance care quality, and patient satisfaction</a:t>
          </a:r>
          <a:r>
            <a:rPr lang="en-US" sz="2000" b="0" kern="1200" dirty="0">
              <a:solidFill>
                <a:schemeClr val="tx1"/>
              </a:solidFill>
              <a:latin typeface="Times New Roman" panose="02020603050405020304" pitchFamily="18" charset="0"/>
              <a:cs typeface="Times New Roman" panose="02020603050405020304" pitchFamily="18" charset="0"/>
            </a:rPr>
            <a:t> and increase overall hospital efficiency.</a:t>
          </a:r>
        </a:p>
      </dsp:txBody>
      <dsp:txXfrm>
        <a:off x="0" y="877826"/>
        <a:ext cx="11153775" cy="877272"/>
      </dsp:txXfrm>
    </dsp:sp>
    <dsp:sp modelId="{8C75726A-6A29-4294-8D99-6760562EA97A}">
      <dsp:nvSpPr>
        <dsp:cNvPr id="0" name=""/>
        <dsp:cNvSpPr/>
      </dsp:nvSpPr>
      <dsp:spPr>
        <a:xfrm>
          <a:off x="0" y="1755098"/>
          <a:ext cx="1115377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C5722A-AC5A-40DC-BA04-B1DF7B0199F6}">
      <dsp:nvSpPr>
        <dsp:cNvPr id="0" name=""/>
        <dsp:cNvSpPr/>
      </dsp:nvSpPr>
      <dsp:spPr>
        <a:xfrm>
          <a:off x="0" y="1755098"/>
          <a:ext cx="11153775" cy="636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GB" sz="2000" b="0" kern="1200" dirty="0">
              <a:solidFill>
                <a:schemeClr val="tx1"/>
              </a:solidFill>
              <a:latin typeface="Times New Roman" panose="02020603050405020304" pitchFamily="18" charset="0"/>
              <a:cs typeface="Times New Roman" panose="02020603050405020304" pitchFamily="18" charset="0"/>
            </a:rPr>
            <a:t>Strengthen public health efforts on fitness, diet, and screenings to lower chronic conditions in at-risk adults.</a:t>
          </a:r>
          <a:endParaRPr lang="en-US" sz="2000" b="0" kern="1200" dirty="0">
            <a:solidFill>
              <a:schemeClr val="tx1"/>
            </a:solidFill>
            <a:latin typeface="Times New Roman" panose="02020603050405020304" pitchFamily="18" charset="0"/>
            <a:cs typeface="Times New Roman" panose="02020603050405020304" pitchFamily="18" charset="0"/>
          </a:endParaRPr>
        </a:p>
      </dsp:txBody>
      <dsp:txXfrm>
        <a:off x="0" y="1755098"/>
        <a:ext cx="11153775" cy="636355"/>
      </dsp:txXfrm>
    </dsp:sp>
    <dsp:sp modelId="{A0FB5610-ABAD-434D-BE55-268245873B03}">
      <dsp:nvSpPr>
        <dsp:cNvPr id="0" name=""/>
        <dsp:cNvSpPr/>
      </dsp:nvSpPr>
      <dsp:spPr>
        <a:xfrm>
          <a:off x="0" y="2391453"/>
          <a:ext cx="1115377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71AFD4-8100-4D8E-B759-5E98AEBB4794}">
      <dsp:nvSpPr>
        <dsp:cNvPr id="0" name=""/>
        <dsp:cNvSpPr/>
      </dsp:nvSpPr>
      <dsp:spPr>
        <a:xfrm>
          <a:off x="0" y="2324781"/>
          <a:ext cx="11153775" cy="644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Use data on insurance provider distribution to negotiate more </a:t>
          </a:r>
          <a:r>
            <a:rPr lang="en-US" sz="2000" b="0" kern="1200" dirty="0" err="1">
              <a:solidFill>
                <a:schemeClr val="tx1"/>
              </a:solidFill>
              <a:latin typeface="Times New Roman" panose="02020603050405020304" pitchFamily="18" charset="0"/>
              <a:cs typeface="Times New Roman" panose="02020603050405020304" pitchFamily="18" charset="0"/>
            </a:rPr>
            <a:t>favourable</a:t>
          </a:r>
          <a:r>
            <a:rPr lang="en-US" sz="2000" b="0" kern="1200" dirty="0">
              <a:solidFill>
                <a:schemeClr val="tx1"/>
              </a:solidFill>
              <a:latin typeface="Times New Roman" panose="02020603050405020304" pitchFamily="18" charset="0"/>
              <a:cs typeface="Times New Roman" panose="02020603050405020304" pitchFamily="18" charset="0"/>
            </a:rPr>
            <a:t> terms or expand coverage options with high-use providers, thereby increasing financial efficiency through better reimbursement terms.</a:t>
          </a:r>
        </a:p>
      </dsp:txBody>
      <dsp:txXfrm>
        <a:off x="0" y="2324781"/>
        <a:ext cx="11153775" cy="644522"/>
      </dsp:txXfrm>
    </dsp:sp>
    <dsp:sp modelId="{B4A63209-F23D-4F47-9021-B765090EEFE3}">
      <dsp:nvSpPr>
        <dsp:cNvPr id="0" name=""/>
        <dsp:cNvSpPr/>
      </dsp:nvSpPr>
      <dsp:spPr>
        <a:xfrm>
          <a:off x="0" y="3035976"/>
          <a:ext cx="1115377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84FBAC-1D26-4A2E-A407-0644F4E1AC1D}">
      <dsp:nvSpPr>
        <dsp:cNvPr id="0" name=""/>
        <dsp:cNvSpPr/>
      </dsp:nvSpPr>
      <dsp:spPr>
        <a:xfrm>
          <a:off x="0" y="3035976"/>
          <a:ext cx="11153775" cy="87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GB" sz="2000" b="0" kern="1200" dirty="0">
              <a:solidFill>
                <a:schemeClr val="tx1"/>
              </a:solidFill>
              <a:latin typeface="Times New Roman" panose="02020603050405020304" pitchFamily="18" charset="0"/>
              <a:cs typeface="Times New Roman" panose="02020603050405020304" pitchFamily="18" charset="0"/>
            </a:rPr>
            <a:t>Regularly </a:t>
          </a:r>
          <a:r>
            <a:rPr lang="en-US" sz="2000" b="0" kern="1200" dirty="0">
              <a:solidFill>
                <a:schemeClr val="tx1"/>
              </a:solidFill>
              <a:latin typeface="Times New Roman" panose="02020603050405020304" pitchFamily="18" charset="0"/>
              <a:cs typeface="Times New Roman" panose="02020603050405020304" pitchFamily="18" charset="0"/>
            </a:rPr>
            <a:t>Review and </a:t>
          </a:r>
          <a:r>
            <a:rPr lang="en-GB" sz="2000" b="0" kern="1200" dirty="0">
              <a:solidFill>
                <a:schemeClr val="tx1"/>
              </a:solidFill>
              <a:latin typeface="Times New Roman" panose="02020603050405020304" pitchFamily="18" charset="0"/>
              <a:cs typeface="Times New Roman" panose="02020603050405020304" pitchFamily="18" charset="0"/>
            </a:rPr>
            <a:t>assess commonly used medications, </a:t>
          </a:r>
          <a:r>
            <a:rPr lang="en-US" sz="2000" b="0" kern="1200" dirty="0">
              <a:solidFill>
                <a:schemeClr val="tx1"/>
              </a:solidFill>
              <a:latin typeface="Times New Roman" panose="02020603050405020304" pitchFamily="18" charset="0"/>
              <a:cs typeface="Times New Roman" panose="02020603050405020304" pitchFamily="18" charset="0"/>
            </a:rPr>
            <a:t>high-cost treatments, and medications to identify cost-effective alternatives or negotiate bulk purchasing agreements with suppliers.</a:t>
          </a:r>
        </a:p>
      </dsp:txBody>
      <dsp:txXfrm>
        <a:off x="0" y="3035976"/>
        <a:ext cx="11153775" cy="877272"/>
      </dsp:txXfrm>
    </dsp:sp>
    <dsp:sp modelId="{3EA3EEAE-26A7-459B-9A22-56795CD736F8}">
      <dsp:nvSpPr>
        <dsp:cNvPr id="0" name=""/>
        <dsp:cNvSpPr/>
      </dsp:nvSpPr>
      <dsp:spPr>
        <a:xfrm>
          <a:off x="0" y="3913248"/>
          <a:ext cx="1115377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2EAA84-2567-4401-81D4-215FE710EEBA}">
      <dsp:nvSpPr>
        <dsp:cNvPr id="0" name=""/>
        <dsp:cNvSpPr/>
      </dsp:nvSpPr>
      <dsp:spPr>
        <a:xfrm>
          <a:off x="0" y="3913248"/>
          <a:ext cx="11153775" cy="87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Invest in advanced diagnostic equipment or specialized staff training to enhance diagnostic accuracy and improve treatment outcomes.</a:t>
          </a:r>
        </a:p>
      </dsp:txBody>
      <dsp:txXfrm>
        <a:off x="0" y="3913248"/>
        <a:ext cx="11153775" cy="8772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6CAC3-B68D-4B9B-AD20-86217C9B4F29}" type="datetimeFigureOut">
              <a:rPr lang="en-GB" smtClean="0"/>
              <a:t>31/12/2024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F30CD-0781-45CF-A23C-7D906A935B79}" type="slidenum">
              <a:rPr lang="en-GB" smtClean="0"/>
              <a:t>‹#›</a:t>
            </a:fld>
            <a:endParaRPr lang="en-GB"/>
          </a:p>
        </p:txBody>
      </p:sp>
    </p:spTree>
    <p:extLst>
      <p:ext uri="{BB962C8B-B14F-4D97-AF65-F5344CB8AC3E}">
        <p14:creationId xmlns:p14="http://schemas.microsoft.com/office/powerpoint/2010/main" val="65436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AF30CD-0781-45CF-A23C-7D906A935B79}" type="slidenum">
              <a:rPr lang="en-GB" smtClean="0"/>
              <a:t>15</a:t>
            </a:fld>
            <a:endParaRPr lang="en-GB"/>
          </a:p>
        </p:txBody>
      </p:sp>
    </p:spTree>
    <p:extLst>
      <p:ext uri="{BB962C8B-B14F-4D97-AF65-F5344CB8AC3E}">
        <p14:creationId xmlns:p14="http://schemas.microsoft.com/office/powerpoint/2010/main" val="144273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B7D2A-3FC1-7E15-9861-8FC2382A29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0BB8D8-F20D-2BC9-AEB3-1A9E2BFB4C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86261-3082-7318-0F06-521C0717D24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7E4C949-9F5B-BF70-9E89-C5FB50BBA3F7}"/>
              </a:ext>
            </a:extLst>
          </p:cNvPr>
          <p:cNvSpPr>
            <a:spLocks noGrp="1"/>
          </p:cNvSpPr>
          <p:nvPr>
            <p:ph type="sldNum" sz="quarter" idx="5"/>
          </p:nvPr>
        </p:nvSpPr>
        <p:spPr/>
        <p:txBody>
          <a:bodyPr/>
          <a:lstStyle/>
          <a:p>
            <a:fld id="{14AF30CD-0781-45CF-A23C-7D906A935B79}" type="slidenum">
              <a:rPr lang="en-GB" smtClean="0"/>
              <a:t>16</a:t>
            </a:fld>
            <a:endParaRPr lang="en-GB"/>
          </a:p>
        </p:txBody>
      </p:sp>
    </p:spTree>
    <p:extLst>
      <p:ext uri="{BB962C8B-B14F-4D97-AF65-F5344CB8AC3E}">
        <p14:creationId xmlns:p14="http://schemas.microsoft.com/office/powerpoint/2010/main" val="351150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6709-1A75-5E2C-9EC4-BB3D3335F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9978C68-371A-E883-A360-E9A034B9A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372DF4-4B51-69E4-24DF-4512804BE2AC}"/>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5" name="Footer Placeholder 4">
            <a:extLst>
              <a:ext uri="{FF2B5EF4-FFF2-40B4-BE49-F238E27FC236}">
                <a16:creationId xmlns:a16="http://schemas.microsoft.com/office/drawing/2014/main" id="{6D6A9A38-8757-7928-C9F1-CC19716407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CA87C9-9A53-FC14-1F3A-F1AC70D29509}"/>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287398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08CC-35C6-C078-43F5-096F87C774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52CE29-C109-D8EA-ACAC-0AF5803B1A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9B34CA-B1B6-5B25-0A6C-43B727EEB64A}"/>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5" name="Footer Placeholder 4">
            <a:extLst>
              <a:ext uri="{FF2B5EF4-FFF2-40B4-BE49-F238E27FC236}">
                <a16:creationId xmlns:a16="http://schemas.microsoft.com/office/drawing/2014/main" id="{5D3160CE-DE59-E4E1-79F4-BBB42083B4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CC8A18-894F-6C70-B066-269B2CE668EF}"/>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262831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B74F46-0D69-4106-31C2-D8815889CE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FAB02D-F54F-B475-652C-BE10FD343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0612B4-D1F4-DCAF-01D1-A17A4E456CD1}"/>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5" name="Footer Placeholder 4">
            <a:extLst>
              <a:ext uri="{FF2B5EF4-FFF2-40B4-BE49-F238E27FC236}">
                <a16:creationId xmlns:a16="http://schemas.microsoft.com/office/drawing/2014/main" id="{345436B3-CED6-4FFC-978B-7B30C4075F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C0CF68-6A07-0588-1355-1071D4A082F9}"/>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258148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62A7-2533-A4B0-ADBE-3BDE28A4F8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CEEE24-476E-C94F-E2CC-D0E3EAE0C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C60209-D3AE-A866-761D-EDC3F098E438}"/>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5" name="Footer Placeholder 4">
            <a:extLst>
              <a:ext uri="{FF2B5EF4-FFF2-40B4-BE49-F238E27FC236}">
                <a16:creationId xmlns:a16="http://schemas.microsoft.com/office/drawing/2014/main" id="{F39726B6-0F54-B847-91F1-86D112F831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3C52FE-1F4F-E954-5C39-41FEFB2FF7B3}"/>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73688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D34B-5C33-2B2D-C305-AD68C73075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4CC8141-A60B-9FF5-831E-96F4B6F408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8CE37-06C4-E8CB-40B8-80AD19453DD4}"/>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5" name="Footer Placeholder 4">
            <a:extLst>
              <a:ext uri="{FF2B5EF4-FFF2-40B4-BE49-F238E27FC236}">
                <a16:creationId xmlns:a16="http://schemas.microsoft.com/office/drawing/2014/main" id="{0901F32A-B18F-EF20-AD7E-9D190EE19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44A5DE-4E14-BAF3-0298-7B4D69136951}"/>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206662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35D2-30CE-73CC-3C3C-7E6FB11F05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6EF9E3-B2C1-AD42-5524-B2090FFA21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3FFA35C-C272-9A98-4923-A24ED7174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841B0C-BF80-9F46-EA67-43CEBCD16F2C}"/>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6" name="Footer Placeholder 5">
            <a:extLst>
              <a:ext uri="{FF2B5EF4-FFF2-40B4-BE49-F238E27FC236}">
                <a16:creationId xmlns:a16="http://schemas.microsoft.com/office/drawing/2014/main" id="{5FA9821A-ABF2-0219-69C7-F509C19FA7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243934-F958-D562-F7C9-EADC4D042076}"/>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31404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7C80-2B42-B776-C0BA-491650D6BF3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3E7769-0A24-8A62-CDD8-941B49938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87E37-C0A7-A40A-E1F5-B7CEBEE1F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340359-A972-29BE-3C62-A1112EB7E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8A25E-51AA-2573-E11A-FAD6A47AF3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C78FC8-532F-3538-CC0D-EAFFF7308898}"/>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8" name="Footer Placeholder 7">
            <a:extLst>
              <a:ext uri="{FF2B5EF4-FFF2-40B4-BE49-F238E27FC236}">
                <a16:creationId xmlns:a16="http://schemas.microsoft.com/office/drawing/2014/main" id="{74088583-5869-58CD-96D3-A90416EB7B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1DA279A-9FE3-62E6-BD6D-C0AD08507783}"/>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106347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6516-3A65-DC88-7698-DDC35534FF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31DBCC3-1C11-2C83-638C-85E94953F916}"/>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4" name="Footer Placeholder 3">
            <a:extLst>
              <a:ext uri="{FF2B5EF4-FFF2-40B4-BE49-F238E27FC236}">
                <a16:creationId xmlns:a16="http://schemas.microsoft.com/office/drawing/2014/main" id="{2FE31078-F6FA-2168-4E0F-3EC8C3C508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245A0EA-8B01-685E-B0DC-09E41EE2C099}"/>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363962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7AA9C-1FE1-9176-78DC-6D8775A33D63}"/>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3" name="Footer Placeholder 2">
            <a:extLst>
              <a:ext uri="{FF2B5EF4-FFF2-40B4-BE49-F238E27FC236}">
                <a16:creationId xmlns:a16="http://schemas.microsoft.com/office/drawing/2014/main" id="{32B06D51-788A-8F9A-B5F8-990E1FB1255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7DBA59-C1D3-2A37-7627-147CCB6AB4F4}"/>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227638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ECD7-E2C7-F23C-2C90-1ACF387CC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7086BF-CD0E-FB91-0526-569E26BDB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9BAF9E-2041-3486-2024-A2E93A4AA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66C85-9120-F62B-2E13-81ED11975A61}"/>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6" name="Footer Placeholder 5">
            <a:extLst>
              <a:ext uri="{FF2B5EF4-FFF2-40B4-BE49-F238E27FC236}">
                <a16:creationId xmlns:a16="http://schemas.microsoft.com/office/drawing/2014/main" id="{C579D10A-A341-FD91-5578-8DC89B3AF3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3FD320-EB1C-E751-CD7C-B0B46692A031}"/>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128760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008F-69AF-3E0B-DEA3-83BAF9BF4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85EA87-9B65-E64C-BD84-320E85B71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F6CB843-9B6A-B45A-8CC2-81A780C83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5B8E7-8D7D-A259-730E-A59AED25FED0}"/>
              </a:ext>
            </a:extLst>
          </p:cNvPr>
          <p:cNvSpPr>
            <a:spLocks noGrp="1"/>
          </p:cNvSpPr>
          <p:nvPr>
            <p:ph type="dt" sz="half" idx="10"/>
          </p:nvPr>
        </p:nvSpPr>
        <p:spPr/>
        <p:txBody>
          <a:bodyPr/>
          <a:lstStyle/>
          <a:p>
            <a:fld id="{8DDCDEA1-4B59-48CB-88F2-67B3B183D21D}" type="datetimeFigureOut">
              <a:rPr lang="en-GB" smtClean="0"/>
              <a:t>31/12/2024</a:t>
            </a:fld>
            <a:endParaRPr lang="en-GB"/>
          </a:p>
        </p:txBody>
      </p:sp>
      <p:sp>
        <p:nvSpPr>
          <p:cNvPr id="6" name="Footer Placeholder 5">
            <a:extLst>
              <a:ext uri="{FF2B5EF4-FFF2-40B4-BE49-F238E27FC236}">
                <a16:creationId xmlns:a16="http://schemas.microsoft.com/office/drawing/2014/main" id="{2AA169A4-1B71-5E86-9286-27F82FFB44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A08C39-888E-B05B-79E4-FD04FF53EDF1}"/>
              </a:ext>
            </a:extLst>
          </p:cNvPr>
          <p:cNvSpPr>
            <a:spLocks noGrp="1"/>
          </p:cNvSpPr>
          <p:nvPr>
            <p:ph type="sldNum" sz="quarter" idx="12"/>
          </p:nvPr>
        </p:nvSpPr>
        <p:spPr/>
        <p:txBody>
          <a:bodyPr/>
          <a:lstStyle/>
          <a:p>
            <a:fld id="{33A6A017-B0A3-4AB4-9EB1-EA646566D98C}" type="slidenum">
              <a:rPr lang="en-GB" smtClean="0"/>
              <a:t>‹#›</a:t>
            </a:fld>
            <a:endParaRPr lang="en-GB"/>
          </a:p>
        </p:txBody>
      </p:sp>
    </p:spTree>
    <p:extLst>
      <p:ext uri="{BB962C8B-B14F-4D97-AF65-F5344CB8AC3E}">
        <p14:creationId xmlns:p14="http://schemas.microsoft.com/office/powerpoint/2010/main" val="37688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BD1F1-8258-7CFA-E0EF-E145624E4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167E04-5093-6027-BB60-0B6177ECB0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1FFA8D-E104-52C5-7530-C2E1F2024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DCDEA1-4B59-48CB-88F2-67B3B183D21D}" type="datetimeFigureOut">
              <a:rPr lang="en-GB" smtClean="0"/>
              <a:t>31/12/2024</a:t>
            </a:fld>
            <a:endParaRPr lang="en-GB"/>
          </a:p>
        </p:txBody>
      </p:sp>
      <p:sp>
        <p:nvSpPr>
          <p:cNvPr id="5" name="Footer Placeholder 4">
            <a:extLst>
              <a:ext uri="{FF2B5EF4-FFF2-40B4-BE49-F238E27FC236}">
                <a16:creationId xmlns:a16="http://schemas.microsoft.com/office/drawing/2014/main" id="{B800EF0A-0FD2-03E7-BE69-A0D83439C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ABB37FA-47A0-F99A-7151-949D52606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A6A017-B0A3-4AB4-9EB1-EA646566D98C}" type="slidenum">
              <a:rPr lang="en-GB" smtClean="0"/>
              <a:t>‹#›</a:t>
            </a:fld>
            <a:endParaRPr lang="en-GB"/>
          </a:p>
        </p:txBody>
      </p:sp>
    </p:spTree>
    <p:extLst>
      <p:ext uri="{BB962C8B-B14F-4D97-AF65-F5344CB8AC3E}">
        <p14:creationId xmlns:p14="http://schemas.microsoft.com/office/powerpoint/2010/main" val="162295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DB893F23-B08B-9D78-8D5A-F0932CBFCA02}"/>
              </a:ext>
            </a:extLst>
          </p:cNvPr>
          <p:cNvSpPr>
            <a:spLocks noGrp="1"/>
          </p:cNvSpPr>
          <p:nvPr>
            <p:ph type="title"/>
          </p:nvPr>
        </p:nvSpPr>
        <p:spPr>
          <a:xfrm>
            <a:off x="434235" y="1647553"/>
            <a:ext cx="11323529" cy="1254788"/>
          </a:xfrm>
        </p:spPr>
        <p:txBody>
          <a:bodyPr vert="horz" lIns="91440" tIns="45720" rIns="91440" bIns="45720" rtlCol="0" anchor="t">
            <a:noAutofit/>
          </a:bodyPr>
          <a:lstStyle/>
          <a:p>
            <a:pPr algn="ctr"/>
            <a:r>
              <a:rPr lang="en-GB" sz="7200" dirty="0">
                <a:solidFill>
                  <a:schemeClr val="bg1"/>
                </a:solidFill>
                <a:latin typeface="Garamond" panose="02020404030301010803" pitchFamily="18" charset="0"/>
                <a:cs typeface="Times New Roman" panose="02020603050405020304" pitchFamily="18" charset="0"/>
              </a:rPr>
              <a:t>HEALTHCARE REPORT</a:t>
            </a:r>
            <a:endParaRPr lang="en-US" sz="7200" b="1" kern="1200" dirty="0">
              <a:solidFill>
                <a:schemeClr val="bg1"/>
              </a:solidFill>
              <a:latin typeface="Garamond" panose="02020404030301010803" pitchFamily="18" charset="0"/>
            </a:endParaRPr>
          </a:p>
        </p:txBody>
      </p:sp>
      <p:pic>
        <p:nvPicPr>
          <p:cNvPr id="7" name="Graphic 6" descr="Stethoscope">
            <a:extLst>
              <a:ext uri="{FF2B5EF4-FFF2-40B4-BE49-F238E27FC236}">
                <a16:creationId xmlns:a16="http://schemas.microsoft.com/office/drawing/2014/main" id="{F91EC3B2-AC82-3BFC-6658-464ECAC27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5646" y="5061057"/>
            <a:ext cx="1199733" cy="1199733"/>
          </a:xfrm>
          <a:prstGeom prst="rect">
            <a:avLst/>
          </a:prstGeom>
        </p:spPr>
      </p:pic>
      <p:sp>
        <p:nvSpPr>
          <p:cNvPr id="4" name="TextBox 3">
            <a:extLst>
              <a:ext uri="{FF2B5EF4-FFF2-40B4-BE49-F238E27FC236}">
                <a16:creationId xmlns:a16="http://schemas.microsoft.com/office/drawing/2014/main" id="{8D7EF161-E588-DE7E-95B4-B022CD885E17}"/>
              </a:ext>
            </a:extLst>
          </p:cNvPr>
          <p:cNvSpPr txBox="1"/>
          <p:nvPr/>
        </p:nvSpPr>
        <p:spPr>
          <a:xfrm>
            <a:off x="4267199" y="2656155"/>
            <a:ext cx="3206663" cy="523220"/>
          </a:xfrm>
          <a:prstGeom prst="rect">
            <a:avLst/>
          </a:prstGeom>
          <a:noFill/>
        </p:spPr>
        <p:txBody>
          <a:bodyPr wrap="square" rtlCol="0">
            <a:spAutoFit/>
          </a:bodyPr>
          <a:lstStyle/>
          <a:p>
            <a:pPr algn="ctr"/>
            <a:r>
              <a:rPr lang="en-GB" sz="2800" b="1" dirty="0">
                <a:solidFill>
                  <a:schemeClr val="bg1"/>
                </a:solidFill>
                <a:latin typeface="Garamond" panose="02020404030301010803" pitchFamily="18" charset="0"/>
                <a:cs typeface="Times New Roman" panose="02020603050405020304" pitchFamily="18" charset="0"/>
              </a:rPr>
              <a:t>GROUP 1</a:t>
            </a:r>
          </a:p>
        </p:txBody>
      </p:sp>
      <p:sp>
        <p:nvSpPr>
          <p:cNvPr id="5" name="TextBox 4">
            <a:extLst>
              <a:ext uri="{FF2B5EF4-FFF2-40B4-BE49-F238E27FC236}">
                <a16:creationId xmlns:a16="http://schemas.microsoft.com/office/drawing/2014/main" id="{B41B7B89-F461-454B-4141-E5E36FB9C39B}"/>
              </a:ext>
            </a:extLst>
          </p:cNvPr>
          <p:cNvSpPr txBox="1"/>
          <p:nvPr/>
        </p:nvSpPr>
        <p:spPr>
          <a:xfrm>
            <a:off x="2958228" y="5476257"/>
            <a:ext cx="5824603" cy="461665"/>
          </a:xfrm>
          <a:prstGeom prst="rect">
            <a:avLst/>
          </a:prstGeom>
          <a:noFill/>
        </p:spPr>
        <p:txBody>
          <a:bodyPr wrap="square" rtlCol="0">
            <a:spAutoFit/>
          </a:bodyPr>
          <a:lstStyle/>
          <a:p>
            <a:pPr algn="ctr"/>
            <a:r>
              <a:rPr lang="en-GB" sz="2400"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Caring for Lives, Empowering Health.</a:t>
            </a:r>
          </a:p>
        </p:txBody>
      </p:sp>
    </p:spTree>
    <p:extLst>
      <p:ext uri="{BB962C8B-B14F-4D97-AF65-F5344CB8AC3E}">
        <p14:creationId xmlns:p14="http://schemas.microsoft.com/office/powerpoint/2010/main" val="2194551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CFE5C8-FC42-271B-53E0-5E6EC17FAA94}"/>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5CC97722-E3A9-6990-48B9-E3054264C3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062E93D0-2280-CDEA-E925-A6CF000A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D8BF959-7A93-72DA-95E7-C973CE501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E646425-BC45-56F1-F8CF-11DC90779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3ACAD2-5B21-45E6-EED5-FD25B1E15678}"/>
              </a:ext>
            </a:extLst>
          </p:cNvPr>
          <p:cNvSpPr>
            <a:spLocks noGrp="1"/>
          </p:cNvSpPr>
          <p:nvPr>
            <p:ph type="title"/>
          </p:nvPr>
        </p:nvSpPr>
        <p:spPr>
          <a:xfrm>
            <a:off x="3799057" y="350730"/>
            <a:ext cx="4885282" cy="1003532"/>
          </a:xfrm>
        </p:spPr>
        <p:txBody>
          <a:bodyPr anchor="ctr">
            <a:normAutofit/>
          </a:bodyPr>
          <a:lstStyle/>
          <a:p>
            <a:pPr algn="ctr"/>
            <a:r>
              <a:rPr lang="en-GB" sz="3600" b="1" dirty="0">
                <a:solidFill>
                  <a:schemeClr val="bg1"/>
                </a:solidFill>
                <a:latin typeface="Times New Roman" panose="02020603050405020304" pitchFamily="18" charset="0"/>
                <a:cs typeface="Times New Roman" panose="02020603050405020304" pitchFamily="18" charset="0"/>
              </a:rPr>
              <a:t>Medical Insights</a:t>
            </a:r>
            <a:endParaRPr lang="en-GB" sz="3600" dirty="0">
              <a:solidFill>
                <a:schemeClr val="bg1"/>
              </a:solidFill>
            </a:endParaRPr>
          </a:p>
        </p:txBody>
      </p:sp>
      <p:sp>
        <p:nvSpPr>
          <p:cNvPr id="5" name="Content Placeholder 4">
            <a:extLst>
              <a:ext uri="{FF2B5EF4-FFF2-40B4-BE49-F238E27FC236}">
                <a16:creationId xmlns:a16="http://schemas.microsoft.com/office/drawing/2014/main" id="{28BBD119-7FBE-8B1F-4254-3A9B748A4CDC}"/>
              </a:ext>
            </a:extLst>
          </p:cNvPr>
          <p:cNvSpPr>
            <a:spLocks noGrp="1"/>
          </p:cNvSpPr>
          <p:nvPr>
            <p:ph idx="1"/>
          </p:nvPr>
        </p:nvSpPr>
        <p:spPr>
          <a:xfrm>
            <a:off x="318776" y="4936857"/>
            <a:ext cx="10237463" cy="1767562"/>
          </a:xfrm>
        </p:spPr>
        <p:txBody>
          <a:bodyPr>
            <a:normAutofit/>
          </a:bodyPr>
          <a:lstStyle/>
          <a:p>
            <a:pPr algn="just"/>
            <a:r>
              <a:rPr lang="en-GB" sz="2000" dirty="0">
                <a:latin typeface="Times New Roman" panose="02020603050405020304" pitchFamily="18" charset="0"/>
                <a:cs typeface="Times New Roman" panose="02020603050405020304" pitchFamily="18" charset="0"/>
              </a:rPr>
              <a:t>Asthma and Cancer were the most prevalent medical conditions </a:t>
            </a:r>
          </a:p>
          <a:p>
            <a:pPr algn="just"/>
            <a:r>
              <a:rPr lang="en-GB" sz="2000" dirty="0">
                <a:latin typeface="Times New Roman" panose="02020603050405020304" pitchFamily="18" charset="0"/>
                <a:cs typeface="Times New Roman" panose="02020603050405020304" pitchFamily="18" charset="0"/>
              </a:rPr>
              <a:t>Cancer showed a higher incidence among females, whereas Asthma was more frequently observed in males. </a:t>
            </a:r>
          </a:p>
          <a:p>
            <a:pPr algn="just"/>
            <a:r>
              <a:rPr lang="en-GB" sz="2000" dirty="0">
                <a:latin typeface="Times New Roman" panose="02020603050405020304" pitchFamily="18" charset="0"/>
                <a:cs typeface="Times New Roman" panose="02020603050405020304" pitchFamily="18" charset="0"/>
              </a:rPr>
              <a:t>Elderly group has more medical conditions, while young adults have the least.</a:t>
            </a:r>
          </a:p>
        </p:txBody>
      </p:sp>
      <p:pic>
        <p:nvPicPr>
          <p:cNvPr id="17" name="Picture 16">
            <a:extLst>
              <a:ext uri="{FF2B5EF4-FFF2-40B4-BE49-F238E27FC236}">
                <a16:creationId xmlns:a16="http://schemas.microsoft.com/office/drawing/2014/main" id="{308EFEB0-2655-2CEA-6148-F9C4FFCAB420}"/>
              </a:ext>
            </a:extLst>
          </p:cNvPr>
          <p:cNvPicPr>
            <a:picLocks noChangeAspect="1"/>
          </p:cNvPicPr>
          <p:nvPr/>
        </p:nvPicPr>
        <p:blipFill>
          <a:blip r:embed="rId2"/>
          <a:stretch>
            <a:fillRect/>
          </a:stretch>
        </p:blipFill>
        <p:spPr>
          <a:xfrm>
            <a:off x="4047189" y="1698875"/>
            <a:ext cx="4389017" cy="2993256"/>
          </a:xfrm>
          <a:prstGeom prst="rect">
            <a:avLst/>
          </a:prstGeom>
        </p:spPr>
      </p:pic>
      <p:pic>
        <p:nvPicPr>
          <p:cNvPr id="4" name="Picture 3">
            <a:extLst>
              <a:ext uri="{FF2B5EF4-FFF2-40B4-BE49-F238E27FC236}">
                <a16:creationId xmlns:a16="http://schemas.microsoft.com/office/drawing/2014/main" id="{E036DD16-28C9-2370-1465-B2922B507913}"/>
              </a:ext>
            </a:extLst>
          </p:cNvPr>
          <p:cNvPicPr>
            <a:picLocks noChangeAspect="1"/>
          </p:cNvPicPr>
          <p:nvPr/>
        </p:nvPicPr>
        <p:blipFill>
          <a:blip r:embed="rId3"/>
          <a:stretch>
            <a:fillRect/>
          </a:stretch>
        </p:blipFill>
        <p:spPr>
          <a:xfrm>
            <a:off x="8573240" y="1698875"/>
            <a:ext cx="3476386" cy="2986882"/>
          </a:xfrm>
          <a:prstGeom prst="rect">
            <a:avLst/>
          </a:prstGeom>
        </p:spPr>
      </p:pic>
      <p:pic>
        <p:nvPicPr>
          <p:cNvPr id="7" name="Picture 6">
            <a:extLst>
              <a:ext uri="{FF2B5EF4-FFF2-40B4-BE49-F238E27FC236}">
                <a16:creationId xmlns:a16="http://schemas.microsoft.com/office/drawing/2014/main" id="{5DCBDB7F-7649-074F-53DA-F24E08BD3DE6}"/>
              </a:ext>
            </a:extLst>
          </p:cNvPr>
          <p:cNvPicPr>
            <a:picLocks noChangeAspect="1"/>
          </p:cNvPicPr>
          <p:nvPr/>
        </p:nvPicPr>
        <p:blipFill>
          <a:blip r:embed="rId4"/>
          <a:stretch>
            <a:fillRect/>
          </a:stretch>
        </p:blipFill>
        <p:spPr>
          <a:xfrm>
            <a:off x="142374" y="1698875"/>
            <a:ext cx="3751578" cy="3022801"/>
          </a:xfrm>
          <a:prstGeom prst="rect">
            <a:avLst/>
          </a:prstGeom>
        </p:spPr>
      </p:pic>
      <p:pic>
        <p:nvPicPr>
          <p:cNvPr id="11" name="Picture 10" descr="A blue folder with a medical document&#10;&#10;Description automatically generated">
            <a:extLst>
              <a:ext uri="{FF2B5EF4-FFF2-40B4-BE49-F238E27FC236}">
                <a16:creationId xmlns:a16="http://schemas.microsoft.com/office/drawing/2014/main" id="{E3828BBE-F968-9261-5429-2F6FACA663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4814" y="5587945"/>
            <a:ext cx="743290" cy="743290"/>
          </a:xfrm>
          <a:prstGeom prst="rect">
            <a:avLst/>
          </a:prstGeom>
        </p:spPr>
      </p:pic>
    </p:spTree>
    <p:extLst>
      <p:ext uri="{BB962C8B-B14F-4D97-AF65-F5344CB8AC3E}">
        <p14:creationId xmlns:p14="http://schemas.microsoft.com/office/powerpoint/2010/main" val="352621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57D60-BC22-A7C2-6B26-557C3B67A0D1}"/>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0D2708B1-AE42-238C-77AF-969F19BA51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B1F45D9E-F9E0-3BE3-95EA-86191E268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7589382-BFC1-91BD-7AC9-1353F64E5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A3597B4-640E-EF37-2914-65CDB57E8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7DDD366-271D-34A6-AC0E-C9C7DD4CE9F2}"/>
              </a:ext>
            </a:extLst>
          </p:cNvPr>
          <p:cNvSpPr>
            <a:spLocks noGrp="1"/>
          </p:cNvSpPr>
          <p:nvPr>
            <p:ph type="title"/>
          </p:nvPr>
        </p:nvSpPr>
        <p:spPr>
          <a:xfrm>
            <a:off x="405862" y="350730"/>
            <a:ext cx="4885282" cy="1003532"/>
          </a:xfrm>
        </p:spPr>
        <p:txBody>
          <a:bodyPr anchor="ctr">
            <a:normAutofit/>
          </a:bodyPr>
          <a:lstStyle/>
          <a:p>
            <a:r>
              <a:rPr lang="en-GB" sz="3600" b="1" dirty="0">
                <a:solidFill>
                  <a:schemeClr val="bg1"/>
                </a:solidFill>
                <a:latin typeface="Times New Roman" panose="02020603050405020304" pitchFamily="18" charset="0"/>
                <a:cs typeface="Times New Roman" panose="02020603050405020304" pitchFamily="18" charset="0"/>
              </a:rPr>
              <a:t>Admission Insights</a:t>
            </a:r>
            <a:endParaRPr lang="en-GB" sz="3600" dirty="0">
              <a:solidFill>
                <a:schemeClr val="bg1"/>
              </a:solidFill>
            </a:endParaRPr>
          </a:p>
        </p:txBody>
      </p:sp>
      <p:sp>
        <p:nvSpPr>
          <p:cNvPr id="5" name="Content Placeholder 4">
            <a:extLst>
              <a:ext uri="{FF2B5EF4-FFF2-40B4-BE49-F238E27FC236}">
                <a16:creationId xmlns:a16="http://schemas.microsoft.com/office/drawing/2014/main" id="{08533893-C143-1AD3-0FF6-454FC5383AC5}"/>
              </a:ext>
            </a:extLst>
          </p:cNvPr>
          <p:cNvSpPr>
            <a:spLocks noGrp="1"/>
          </p:cNvSpPr>
          <p:nvPr>
            <p:ph idx="1"/>
          </p:nvPr>
        </p:nvSpPr>
        <p:spPr>
          <a:xfrm>
            <a:off x="296353" y="4887616"/>
            <a:ext cx="11500111" cy="1619654"/>
          </a:xfrm>
        </p:spPr>
        <p:txBody>
          <a:bodyPr>
            <a:noAutofit/>
          </a:bodyPr>
          <a:lstStyle/>
          <a:p>
            <a:pPr algn="just">
              <a:lnSpc>
                <a:spcPct val="80000"/>
              </a:lnSpc>
              <a:spcBef>
                <a:spcPts val="900"/>
              </a:spcBef>
            </a:pPr>
            <a:r>
              <a:rPr lang="en-GB" sz="1800" dirty="0">
                <a:latin typeface="Times New Roman" panose="02020603050405020304" pitchFamily="18" charset="0"/>
                <a:cs typeface="Times New Roman" panose="02020603050405020304" pitchFamily="18" charset="0"/>
              </a:rPr>
              <a:t>Urgent Admission has more prevalence than the other types.</a:t>
            </a:r>
          </a:p>
          <a:p>
            <a:pPr algn="just">
              <a:lnSpc>
                <a:spcPct val="80000"/>
              </a:lnSpc>
              <a:spcBef>
                <a:spcPts val="900"/>
              </a:spcBef>
            </a:pPr>
            <a:r>
              <a:rPr lang="en-GB" sz="1800" dirty="0">
                <a:latin typeface="Times New Roman" panose="02020603050405020304" pitchFamily="18" charset="0"/>
                <a:cs typeface="Times New Roman" panose="02020603050405020304" pitchFamily="18" charset="0"/>
              </a:rPr>
              <a:t>Smith PLC has the highest number of admissions per hospital, followed by Smith and Sons. Smith Inc. and Smith Ltd. had considerably the same number of admissions respectively.</a:t>
            </a:r>
          </a:p>
          <a:p>
            <a:pPr algn="just">
              <a:lnSpc>
                <a:spcPct val="80000"/>
              </a:lnSpc>
              <a:spcBef>
                <a:spcPts val="900"/>
              </a:spcBef>
            </a:pPr>
            <a:r>
              <a:rPr lang="en-GB" sz="1800" dirty="0">
                <a:latin typeface="Times New Roman" panose="02020603050405020304" pitchFamily="18" charset="0"/>
                <a:cs typeface="Times New Roman" panose="02020603050405020304" pitchFamily="18" charset="0"/>
              </a:rPr>
              <a:t>The Year 2021 had the most admissions, while 2018 had the least among the hospitals. Also, admissions significantly increased between 2019 and 2020, possibly related to the COVID-19 pandemic.</a:t>
            </a:r>
          </a:p>
        </p:txBody>
      </p:sp>
      <p:pic>
        <p:nvPicPr>
          <p:cNvPr id="10" name="Picture 9">
            <a:extLst>
              <a:ext uri="{FF2B5EF4-FFF2-40B4-BE49-F238E27FC236}">
                <a16:creationId xmlns:a16="http://schemas.microsoft.com/office/drawing/2014/main" id="{D650682A-BD96-869F-F3A7-654C56E772FC}"/>
              </a:ext>
            </a:extLst>
          </p:cNvPr>
          <p:cNvPicPr>
            <a:picLocks noChangeAspect="1"/>
          </p:cNvPicPr>
          <p:nvPr/>
        </p:nvPicPr>
        <p:blipFill>
          <a:blip r:embed="rId2"/>
          <a:srcRect t="1287"/>
          <a:stretch/>
        </p:blipFill>
        <p:spPr>
          <a:xfrm>
            <a:off x="256544" y="1870080"/>
            <a:ext cx="3590576" cy="2762006"/>
          </a:xfrm>
          <a:prstGeom prst="rect">
            <a:avLst/>
          </a:prstGeom>
        </p:spPr>
      </p:pic>
      <p:pic>
        <p:nvPicPr>
          <p:cNvPr id="21" name="Picture 20">
            <a:extLst>
              <a:ext uri="{FF2B5EF4-FFF2-40B4-BE49-F238E27FC236}">
                <a16:creationId xmlns:a16="http://schemas.microsoft.com/office/drawing/2014/main" id="{50F3A591-B5D0-70DA-B11A-8084A3AB8F2C}"/>
              </a:ext>
            </a:extLst>
          </p:cNvPr>
          <p:cNvPicPr>
            <a:picLocks noChangeAspect="1"/>
          </p:cNvPicPr>
          <p:nvPr/>
        </p:nvPicPr>
        <p:blipFill>
          <a:blip r:embed="rId3"/>
          <a:stretch>
            <a:fillRect/>
          </a:stretch>
        </p:blipFill>
        <p:spPr>
          <a:xfrm>
            <a:off x="8828882" y="1768767"/>
            <a:ext cx="3106574" cy="2863318"/>
          </a:xfrm>
          <a:prstGeom prst="rect">
            <a:avLst/>
          </a:prstGeom>
        </p:spPr>
      </p:pic>
      <p:pic>
        <p:nvPicPr>
          <p:cNvPr id="4" name="Picture 3">
            <a:extLst>
              <a:ext uri="{FF2B5EF4-FFF2-40B4-BE49-F238E27FC236}">
                <a16:creationId xmlns:a16="http://schemas.microsoft.com/office/drawing/2014/main" id="{C6A18CFA-9DBA-C968-D4A6-97EDEFE0BBA6}"/>
              </a:ext>
            </a:extLst>
          </p:cNvPr>
          <p:cNvPicPr>
            <a:picLocks noChangeAspect="1"/>
          </p:cNvPicPr>
          <p:nvPr/>
        </p:nvPicPr>
        <p:blipFill>
          <a:blip r:embed="rId4"/>
          <a:stretch>
            <a:fillRect/>
          </a:stretch>
        </p:blipFill>
        <p:spPr>
          <a:xfrm>
            <a:off x="3847119" y="1708937"/>
            <a:ext cx="4926177" cy="2923149"/>
          </a:xfrm>
          <a:prstGeom prst="rect">
            <a:avLst/>
          </a:prstGeom>
        </p:spPr>
      </p:pic>
    </p:spTree>
    <p:extLst>
      <p:ext uri="{BB962C8B-B14F-4D97-AF65-F5344CB8AC3E}">
        <p14:creationId xmlns:p14="http://schemas.microsoft.com/office/powerpoint/2010/main" val="64609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CAA0E9-7890-27D9-595E-8663ABC63E1F}"/>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B084668F-694C-A8C8-53B3-A9D9E03C06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BFB9483E-8317-8CE4-2F93-BFF6F4421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7C04F-0F46-9646-13BC-61AE9BEC7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711C5A8-63B2-6C32-713E-D10A65805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348163F-9BE8-C7D6-60E0-BAB20D9C2F85}"/>
              </a:ext>
            </a:extLst>
          </p:cNvPr>
          <p:cNvSpPr>
            <a:spLocks noGrp="1"/>
          </p:cNvSpPr>
          <p:nvPr>
            <p:ph type="title"/>
          </p:nvPr>
        </p:nvSpPr>
        <p:spPr>
          <a:xfrm>
            <a:off x="2838961" y="257910"/>
            <a:ext cx="6138061" cy="1003532"/>
          </a:xfrm>
        </p:spPr>
        <p:txBody>
          <a:bodyPr anchor="ctr">
            <a:normAutofit/>
          </a:bodyPr>
          <a:lstStyle/>
          <a:p>
            <a:pPr algn="ctr"/>
            <a:r>
              <a:rPr lang="en-GB" sz="3600" b="1" dirty="0">
                <a:solidFill>
                  <a:schemeClr val="bg1"/>
                </a:solidFill>
                <a:latin typeface="Times New Roman" panose="02020603050405020304" pitchFamily="18" charset="0"/>
                <a:cs typeface="Times New Roman" panose="02020603050405020304" pitchFamily="18" charset="0"/>
              </a:rPr>
              <a:t>Admission Insights (Cont’d)</a:t>
            </a:r>
            <a:endParaRPr lang="en-GB" sz="3600" dirty="0">
              <a:solidFill>
                <a:schemeClr val="bg1"/>
              </a:solidFill>
            </a:endParaRPr>
          </a:p>
        </p:txBody>
      </p:sp>
      <p:sp>
        <p:nvSpPr>
          <p:cNvPr id="5" name="Content Placeholder 4">
            <a:extLst>
              <a:ext uri="{FF2B5EF4-FFF2-40B4-BE49-F238E27FC236}">
                <a16:creationId xmlns:a16="http://schemas.microsoft.com/office/drawing/2014/main" id="{F6E586FE-7A78-7023-9C67-B9EBE2627CEB}"/>
              </a:ext>
            </a:extLst>
          </p:cNvPr>
          <p:cNvSpPr>
            <a:spLocks noGrp="1"/>
          </p:cNvSpPr>
          <p:nvPr>
            <p:ph idx="1"/>
          </p:nvPr>
        </p:nvSpPr>
        <p:spPr>
          <a:xfrm>
            <a:off x="345944" y="4885267"/>
            <a:ext cx="11347001" cy="1857531"/>
          </a:xfrm>
        </p:spPr>
        <p:txBody>
          <a:bodyPr>
            <a:noAutofit/>
          </a:bodyPr>
          <a:lstStyle/>
          <a:p>
            <a:pPr algn="just">
              <a:spcBef>
                <a:spcPts val="900"/>
              </a:spcBef>
            </a:pPr>
            <a:r>
              <a:rPr lang="en-GB" sz="1700" dirty="0">
                <a:latin typeface="Times New Roman" panose="02020603050405020304" pitchFamily="18" charset="0"/>
                <a:cs typeface="Times New Roman" panose="02020603050405020304" pitchFamily="18" charset="0"/>
              </a:rPr>
              <a:t>Hypertension recorded the highest frequency of abnormal results in Urgent admissions, followed by Obesity in emergency and Asthma in Elective admissions.</a:t>
            </a:r>
          </a:p>
          <a:p>
            <a:pPr algn="just">
              <a:spcBef>
                <a:spcPts val="900"/>
              </a:spcBef>
            </a:pPr>
            <a:r>
              <a:rPr lang="en-GB" sz="1700" dirty="0">
                <a:latin typeface="Times New Roman" panose="02020603050405020304" pitchFamily="18" charset="0"/>
                <a:cs typeface="Times New Roman" panose="02020603050405020304" pitchFamily="18" charset="0"/>
              </a:rPr>
              <a:t>Elective admission had the longest of about 393hours, while emergency admission had the least average stay (361.5hrs) in the hospital </a:t>
            </a:r>
          </a:p>
          <a:p>
            <a:pPr algn="just">
              <a:spcBef>
                <a:spcPts val="900"/>
              </a:spcBef>
            </a:pPr>
            <a:r>
              <a:rPr lang="en-GB" sz="1700" dirty="0">
                <a:latin typeface="Times New Roman" panose="02020603050405020304" pitchFamily="18" charset="0"/>
                <a:cs typeface="Times New Roman" panose="02020603050405020304" pitchFamily="18" charset="0"/>
              </a:rPr>
              <a:t>Arthritis had the most extended stay, then Asthma and Cancer had a wide range of recovery speeds (average shorter stay). While Hypertension, followed by Obesity, mainly showed moderate recovery rates, with fewer cases of rapid recovery.</a:t>
            </a:r>
          </a:p>
        </p:txBody>
      </p:sp>
      <p:pic>
        <p:nvPicPr>
          <p:cNvPr id="9" name="Picture 8">
            <a:extLst>
              <a:ext uri="{FF2B5EF4-FFF2-40B4-BE49-F238E27FC236}">
                <a16:creationId xmlns:a16="http://schemas.microsoft.com/office/drawing/2014/main" id="{2756447F-3998-808A-91B8-39C72F09D8CD}"/>
              </a:ext>
            </a:extLst>
          </p:cNvPr>
          <p:cNvPicPr>
            <a:picLocks noChangeAspect="1"/>
          </p:cNvPicPr>
          <p:nvPr/>
        </p:nvPicPr>
        <p:blipFill>
          <a:blip r:embed="rId2"/>
          <a:stretch>
            <a:fillRect/>
          </a:stretch>
        </p:blipFill>
        <p:spPr>
          <a:xfrm>
            <a:off x="7582797" y="1580984"/>
            <a:ext cx="4110148" cy="2991574"/>
          </a:xfrm>
          <a:prstGeom prst="rect">
            <a:avLst/>
          </a:prstGeom>
        </p:spPr>
      </p:pic>
      <p:pic>
        <p:nvPicPr>
          <p:cNvPr id="13" name="Picture 12">
            <a:extLst>
              <a:ext uri="{FF2B5EF4-FFF2-40B4-BE49-F238E27FC236}">
                <a16:creationId xmlns:a16="http://schemas.microsoft.com/office/drawing/2014/main" id="{FA2D6CF3-6FDA-86BA-2828-108C60152B12}"/>
              </a:ext>
            </a:extLst>
          </p:cNvPr>
          <p:cNvPicPr>
            <a:picLocks noChangeAspect="1"/>
          </p:cNvPicPr>
          <p:nvPr/>
        </p:nvPicPr>
        <p:blipFill>
          <a:blip r:embed="rId3"/>
          <a:stretch>
            <a:fillRect/>
          </a:stretch>
        </p:blipFill>
        <p:spPr>
          <a:xfrm>
            <a:off x="405862" y="1580419"/>
            <a:ext cx="6789368" cy="3073836"/>
          </a:xfrm>
          <a:prstGeom prst="rect">
            <a:avLst/>
          </a:prstGeom>
        </p:spPr>
      </p:pic>
    </p:spTree>
    <p:extLst>
      <p:ext uri="{BB962C8B-B14F-4D97-AF65-F5344CB8AC3E}">
        <p14:creationId xmlns:p14="http://schemas.microsoft.com/office/powerpoint/2010/main" val="195112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237834-55FF-C958-6DEC-7EEDC32B978F}"/>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915280D5-A685-E282-59A3-EDE323B6E3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C1C13D2C-B0BA-BEC7-9256-9B3EDA441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F201C58-28C3-44B0-926E-C980D0F50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DD5B7C9-C7C9-4B78-AAAF-4B01CF2BB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13EC84-7173-9556-24DA-CF36BAB2AD44}"/>
              </a:ext>
            </a:extLst>
          </p:cNvPr>
          <p:cNvSpPr>
            <a:spLocks noGrp="1"/>
          </p:cNvSpPr>
          <p:nvPr>
            <p:ph type="title"/>
          </p:nvPr>
        </p:nvSpPr>
        <p:spPr>
          <a:xfrm>
            <a:off x="405862" y="350730"/>
            <a:ext cx="4885282" cy="1003532"/>
          </a:xfrm>
        </p:spPr>
        <p:txBody>
          <a:bodyPr anchor="ctr">
            <a:normAutofit/>
          </a:bodyPr>
          <a:lstStyle/>
          <a:p>
            <a:r>
              <a:rPr lang="en-GB" sz="3600" b="1" dirty="0">
                <a:solidFill>
                  <a:schemeClr val="bg1"/>
                </a:solidFill>
                <a:latin typeface="Times New Roman" panose="02020603050405020304" pitchFamily="18" charset="0"/>
                <a:cs typeface="Times New Roman" panose="02020603050405020304" pitchFamily="18" charset="0"/>
              </a:rPr>
              <a:t>Billing &amp; Cost Analysis</a:t>
            </a:r>
            <a:endParaRPr lang="en-GB" sz="3600" dirty="0">
              <a:solidFill>
                <a:schemeClr val="bg1"/>
              </a:solidFill>
            </a:endParaRPr>
          </a:p>
        </p:txBody>
      </p:sp>
      <p:sp>
        <p:nvSpPr>
          <p:cNvPr id="4" name="Content Placeholder 3">
            <a:extLst>
              <a:ext uri="{FF2B5EF4-FFF2-40B4-BE49-F238E27FC236}">
                <a16:creationId xmlns:a16="http://schemas.microsoft.com/office/drawing/2014/main" id="{D5BB1035-BB49-C62C-20B4-BAE68A940678}"/>
              </a:ext>
            </a:extLst>
          </p:cNvPr>
          <p:cNvSpPr>
            <a:spLocks noGrp="1"/>
          </p:cNvSpPr>
          <p:nvPr>
            <p:ph idx="1"/>
          </p:nvPr>
        </p:nvSpPr>
        <p:spPr>
          <a:xfrm>
            <a:off x="498996" y="4605092"/>
            <a:ext cx="10634135" cy="2104603"/>
          </a:xfrm>
        </p:spPr>
        <p:txBody>
          <a:bodyPr anchor="ctr">
            <a:noAutofit/>
          </a:bodyPr>
          <a:lstStyle/>
          <a:p>
            <a:pPr algn="just">
              <a:spcBef>
                <a:spcPts val="800"/>
              </a:spcBef>
            </a:pPr>
            <a:r>
              <a:rPr lang="en-GB" sz="1800" dirty="0">
                <a:latin typeface="Times New Roman" panose="02020603050405020304" pitchFamily="18" charset="0"/>
                <a:cs typeface="Times New Roman" panose="02020603050405020304" pitchFamily="18" charset="0"/>
              </a:rPr>
              <a:t>Patients with Diabetes paid the highest treatment costs, followed by those with Obesity conditions, with Arthritis treatments costing the least.</a:t>
            </a:r>
          </a:p>
          <a:p>
            <a:pPr algn="just">
              <a:lnSpc>
                <a:spcPct val="107000"/>
              </a:lnSpc>
              <a:spcBef>
                <a:spcPts val="800"/>
              </a:spcBef>
              <a:spcAft>
                <a:spcPts val="800"/>
              </a:spcAft>
            </a:pPr>
            <a:r>
              <a:rPr lang="en-GB" sz="1800" kern="100" dirty="0">
                <a:latin typeface="Times New Roman" panose="02020603050405020304" pitchFamily="18" charset="0"/>
                <a:ea typeface="Aptos" panose="020B0004020202020204" pitchFamily="34" charset="0"/>
                <a:cs typeface="Times New Roman" panose="02020603050405020304" pitchFamily="18" charset="0"/>
              </a:rPr>
              <a:t>Aetna i</a:t>
            </a: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nsurance providers, cover on average have the highest cost while Medicare covers the least cost of treatment.</a:t>
            </a:r>
          </a:p>
          <a:p>
            <a:pPr algn="just">
              <a:lnSpc>
                <a:spcPct val="107000"/>
              </a:lnSpc>
              <a:spcBef>
                <a:spcPts val="800"/>
              </a:spcBef>
              <a:spcAft>
                <a:spcPts val="800"/>
              </a:spcAft>
            </a:pP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The Cost of Urgent admission is </a:t>
            </a:r>
            <a:r>
              <a:rPr lang="en-GB" sz="1800" kern="100" dirty="0">
                <a:latin typeface="Times New Roman" panose="02020603050405020304" pitchFamily="18" charset="0"/>
                <a:ea typeface="Aptos" panose="020B0004020202020204" pitchFamily="34" charset="0"/>
                <a:cs typeface="Times New Roman" panose="02020603050405020304" pitchFamily="18" charset="0"/>
              </a:rPr>
              <a:t>higher while </a:t>
            </a: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emergency is the least.</a:t>
            </a:r>
            <a:endParaRPr lang="en-GB"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8D34AF9-CFCD-3E67-90A5-D8713AC57806}"/>
              </a:ext>
            </a:extLst>
          </p:cNvPr>
          <p:cNvPicPr>
            <a:picLocks noChangeAspect="1"/>
          </p:cNvPicPr>
          <p:nvPr/>
        </p:nvPicPr>
        <p:blipFill>
          <a:blip r:embed="rId2"/>
          <a:stretch>
            <a:fillRect/>
          </a:stretch>
        </p:blipFill>
        <p:spPr>
          <a:xfrm>
            <a:off x="405863" y="1757693"/>
            <a:ext cx="3495058" cy="2417265"/>
          </a:xfrm>
          <a:prstGeom prst="rect">
            <a:avLst/>
          </a:prstGeom>
        </p:spPr>
      </p:pic>
      <p:pic>
        <p:nvPicPr>
          <p:cNvPr id="15" name="Picture 14">
            <a:extLst>
              <a:ext uri="{FF2B5EF4-FFF2-40B4-BE49-F238E27FC236}">
                <a16:creationId xmlns:a16="http://schemas.microsoft.com/office/drawing/2014/main" id="{2B18D37D-465A-4D79-5785-AA242FDEA8FE}"/>
              </a:ext>
            </a:extLst>
          </p:cNvPr>
          <p:cNvPicPr>
            <a:picLocks noChangeAspect="1"/>
          </p:cNvPicPr>
          <p:nvPr/>
        </p:nvPicPr>
        <p:blipFill>
          <a:blip r:embed="rId3"/>
          <a:stretch>
            <a:fillRect/>
          </a:stretch>
        </p:blipFill>
        <p:spPr>
          <a:xfrm>
            <a:off x="4056769" y="1686916"/>
            <a:ext cx="3816208" cy="2585521"/>
          </a:xfrm>
          <a:prstGeom prst="rect">
            <a:avLst/>
          </a:prstGeom>
        </p:spPr>
      </p:pic>
      <p:pic>
        <p:nvPicPr>
          <p:cNvPr id="19" name="Picture 18">
            <a:extLst>
              <a:ext uri="{FF2B5EF4-FFF2-40B4-BE49-F238E27FC236}">
                <a16:creationId xmlns:a16="http://schemas.microsoft.com/office/drawing/2014/main" id="{CD9BFB44-1EEC-A15B-D754-6B857967B726}"/>
              </a:ext>
            </a:extLst>
          </p:cNvPr>
          <p:cNvPicPr>
            <a:picLocks noChangeAspect="1"/>
          </p:cNvPicPr>
          <p:nvPr/>
        </p:nvPicPr>
        <p:blipFill>
          <a:blip r:embed="rId4"/>
          <a:srcRect t="5877"/>
          <a:stretch/>
        </p:blipFill>
        <p:spPr>
          <a:xfrm>
            <a:off x="8008458" y="1686916"/>
            <a:ext cx="3850422" cy="2585522"/>
          </a:xfrm>
          <a:prstGeom prst="rect">
            <a:avLst/>
          </a:prstGeom>
        </p:spPr>
      </p:pic>
    </p:spTree>
    <p:extLst>
      <p:ext uri="{BB962C8B-B14F-4D97-AF65-F5344CB8AC3E}">
        <p14:creationId xmlns:p14="http://schemas.microsoft.com/office/powerpoint/2010/main" val="354647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286161-99FC-2455-2F2F-E4F5544329D9}"/>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AC58300C-4A99-7F58-D57B-739C5C0B68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86D08BF5-BAE0-AEAF-04A9-04725BC25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660883-8837-2D86-3402-9DA459F2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EAEEC5F-E412-20C0-AF20-BD8E8B711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EE4538E-68FD-30EF-5EA8-63CC6063B326}"/>
              </a:ext>
            </a:extLst>
          </p:cNvPr>
          <p:cNvSpPr>
            <a:spLocks noGrp="1"/>
          </p:cNvSpPr>
          <p:nvPr>
            <p:ph type="title"/>
          </p:nvPr>
        </p:nvSpPr>
        <p:spPr>
          <a:xfrm>
            <a:off x="3211692" y="350730"/>
            <a:ext cx="4885282" cy="1003532"/>
          </a:xfrm>
        </p:spPr>
        <p:txBody>
          <a:bodyPr anchor="ctr">
            <a:normAutofit/>
          </a:bodyPr>
          <a:lstStyle/>
          <a:p>
            <a:pPr algn="ctr"/>
            <a:r>
              <a:rPr lang="en-GB" sz="3600" b="1" dirty="0">
                <a:solidFill>
                  <a:schemeClr val="bg1"/>
                </a:solidFill>
                <a:effectLst/>
                <a:latin typeface="Times New Roman" panose="02020603050405020304" pitchFamily="18" charset="0"/>
                <a:ea typeface="Aptos" panose="020B0004020202020204" pitchFamily="34" charset="0"/>
              </a:rPr>
              <a:t>Treatment Outcomes</a:t>
            </a:r>
            <a:endParaRPr lang="en-GB" sz="3600" dirty="0">
              <a:solidFill>
                <a:schemeClr val="bg1"/>
              </a:solidFill>
            </a:endParaRPr>
          </a:p>
        </p:txBody>
      </p:sp>
      <p:sp>
        <p:nvSpPr>
          <p:cNvPr id="7" name="TextBox 6">
            <a:extLst>
              <a:ext uri="{FF2B5EF4-FFF2-40B4-BE49-F238E27FC236}">
                <a16:creationId xmlns:a16="http://schemas.microsoft.com/office/drawing/2014/main" id="{EB8F3DA3-C865-7255-66CC-1B4715BA6F6F}"/>
              </a:ext>
            </a:extLst>
          </p:cNvPr>
          <p:cNvSpPr txBox="1"/>
          <p:nvPr/>
        </p:nvSpPr>
        <p:spPr>
          <a:xfrm>
            <a:off x="406105" y="4921007"/>
            <a:ext cx="11139277" cy="1661993"/>
          </a:xfrm>
          <a:prstGeom prst="rect">
            <a:avLst/>
          </a:prstGeom>
          <a:noFill/>
        </p:spPr>
        <p:txBody>
          <a:bodyPr wrap="square">
            <a:spAutoFit/>
          </a:bodyPr>
          <a:lstStyle/>
          <a:p>
            <a:pPr marL="285750" indent="-285750" algn="just">
              <a:buFont typeface="Arial" panose="020B0604020202020204" pitchFamily="34" charset="0"/>
              <a:buChar char="•"/>
            </a:pPr>
            <a:r>
              <a:rPr lang="en-GB" sz="1700" dirty="0">
                <a:latin typeface="Times New Roman" panose="02020603050405020304" pitchFamily="18" charset="0"/>
                <a:cs typeface="Times New Roman" panose="02020603050405020304" pitchFamily="18" charset="0"/>
              </a:rPr>
              <a:t>Asthma recorded the highest frequency of abnormal results, while Cancer displayed the greatest proportion of inconclusive and normal outcomes.</a:t>
            </a:r>
          </a:p>
          <a:p>
            <a:pPr algn="just"/>
            <a:endParaRPr lang="en-GB"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700" dirty="0">
                <a:latin typeface="Times New Roman" panose="02020603050405020304" pitchFamily="18" charset="0"/>
                <a:cs typeface="Times New Roman" panose="02020603050405020304" pitchFamily="18" charset="0"/>
              </a:rPr>
              <a:t>﻿Ibuprofen was mostly prescribed for the treatment of Cancer, Lipitor was most effective for Hypertension, Penicillin was most effective for Arthritis, Aspirin was most effective for Asthma, and Paracetamol was most effective for Obesity.</a:t>
            </a:r>
          </a:p>
          <a:p>
            <a:pPr algn="just"/>
            <a:endParaRPr lang="en-GB" sz="17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93D3095A-C39D-7D24-2900-DE42CCB44B5A}"/>
              </a:ext>
            </a:extLst>
          </p:cNvPr>
          <p:cNvPicPr>
            <a:picLocks noChangeAspect="1"/>
          </p:cNvPicPr>
          <p:nvPr/>
        </p:nvPicPr>
        <p:blipFill>
          <a:blip r:embed="rId2"/>
          <a:stretch>
            <a:fillRect/>
          </a:stretch>
        </p:blipFill>
        <p:spPr>
          <a:xfrm>
            <a:off x="417899" y="1698875"/>
            <a:ext cx="5587586" cy="3029477"/>
          </a:xfrm>
          <a:prstGeom prst="rect">
            <a:avLst/>
          </a:prstGeom>
        </p:spPr>
      </p:pic>
      <p:pic>
        <p:nvPicPr>
          <p:cNvPr id="24" name="Picture 23">
            <a:extLst>
              <a:ext uri="{FF2B5EF4-FFF2-40B4-BE49-F238E27FC236}">
                <a16:creationId xmlns:a16="http://schemas.microsoft.com/office/drawing/2014/main" id="{7E1F6F0B-4E13-2D00-ADBB-8F5628454548}"/>
              </a:ext>
            </a:extLst>
          </p:cNvPr>
          <p:cNvPicPr>
            <a:picLocks noChangeAspect="1"/>
          </p:cNvPicPr>
          <p:nvPr/>
        </p:nvPicPr>
        <p:blipFill>
          <a:blip r:embed="rId3"/>
          <a:stretch>
            <a:fillRect/>
          </a:stretch>
        </p:blipFill>
        <p:spPr>
          <a:xfrm>
            <a:off x="6265728" y="1582455"/>
            <a:ext cx="5279654" cy="3145897"/>
          </a:xfrm>
          <a:prstGeom prst="rect">
            <a:avLst/>
          </a:prstGeom>
        </p:spPr>
      </p:pic>
    </p:spTree>
    <p:extLst>
      <p:ext uri="{BB962C8B-B14F-4D97-AF65-F5344CB8AC3E}">
        <p14:creationId xmlns:p14="http://schemas.microsoft.com/office/powerpoint/2010/main" val="169093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BC98BA-D548-AF85-CCDC-3E6A19F47E30}"/>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1875BAA3-6BE3-5136-3070-C5DA7C4CBB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C8C25FC3-469B-6969-C32A-5F7AF2530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12E9810-0585-B272-634A-5CF79BDFD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E36862D-836A-1027-3A74-5FECC70EF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B1421F9-BCD0-65A1-7BDB-8C59B650C11C}"/>
              </a:ext>
            </a:extLst>
          </p:cNvPr>
          <p:cNvSpPr>
            <a:spLocks noGrp="1"/>
          </p:cNvSpPr>
          <p:nvPr>
            <p:ph type="title"/>
          </p:nvPr>
        </p:nvSpPr>
        <p:spPr>
          <a:xfrm>
            <a:off x="3875572" y="257910"/>
            <a:ext cx="4885282" cy="1003532"/>
          </a:xfrm>
        </p:spPr>
        <p:txBody>
          <a:bodyPr anchor="ctr">
            <a:normAutofit/>
          </a:bodyPr>
          <a:lstStyle/>
          <a:p>
            <a:pPr algn="ctr"/>
            <a:r>
              <a:rPr lang="en-GB" sz="3600" b="1" dirty="0">
                <a:solidFill>
                  <a:schemeClr val="bg1"/>
                </a:solidFill>
                <a:latin typeface="Times New Roman" panose="02020603050405020304" pitchFamily="18" charset="0"/>
                <a:cs typeface="Times New Roman" panose="02020603050405020304" pitchFamily="18" charset="0"/>
              </a:rPr>
              <a:t>Hospital Performance</a:t>
            </a:r>
            <a:endParaRPr lang="en-GB" sz="3600" dirty="0">
              <a:solidFill>
                <a:schemeClr val="bg1"/>
              </a:solidFill>
            </a:endParaRPr>
          </a:p>
        </p:txBody>
      </p:sp>
      <p:sp>
        <p:nvSpPr>
          <p:cNvPr id="4" name="Content Placeholder 3">
            <a:extLst>
              <a:ext uri="{FF2B5EF4-FFF2-40B4-BE49-F238E27FC236}">
                <a16:creationId xmlns:a16="http://schemas.microsoft.com/office/drawing/2014/main" id="{3D77BE04-F1B6-C408-F38C-8A0F6C00DF06}"/>
              </a:ext>
            </a:extLst>
          </p:cNvPr>
          <p:cNvSpPr>
            <a:spLocks noGrp="1"/>
          </p:cNvSpPr>
          <p:nvPr>
            <p:ph idx="1"/>
          </p:nvPr>
        </p:nvSpPr>
        <p:spPr>
          <a:xfrm>
            <a:off x="354578" y="4549144"/>
            <a:ext cx="11316962" cy="2117981"/>
          </a:xfrm>
        </p:spPr>
        <p:txBody>
          <a:bodyPr anchor="ctr">
            <a:noAutofit/>
          </a:bodyPr>
          <a:lstStyle/>
          <a:p>
            <a:pPr algn="just"/>
            <a:r>
              <a:rPr lang="en-GB" sz="1800" dirty="0">
                <a:latin typeface="Times New Roman" panose="02020603050405020304" pitchFamily="18" charset="0"/>
                <a:cs typeface="Times New Roman" panose="02020603050405020304" pitchFamily="18" charset="0"/>
              </a:rPr>
              <a:t>Smith PLC has the highest number of rooms in their hospital; hence they can accommodate more patients.</a:t>
            </a:r>
          </a:p>
          <a:p>
            <a:pPr algn="just"/>
            <a:r>
              <a:rPr lang="en-GB" sz="1800" dirty="0">
                <a:latin typeface="Times New Roman" panose="02020603050405020304" pitchFamily="18" charset="0"/>
                <a:cs typeface="Times New Roman" panose="02020603050405020304" pitchFamily="18" charset="0"/>
              </a:rPr>
              <a:t>The top five hospitals have similar average treatment costs with varied lengths of Hospital stay. </a:t>
            </a:r>
          </a:p>
          <a:p>
            <a:pPr algn="just"/>
            <a:r>
              <a:rPr lang="en-GB" sz="1800" dirty="0">
                <a:latin typeface="Times New Roman" panose="02020603050405020304" pitchFamily="18" charset="0"/>
                <a:cs typeface="Times New Roman" panose="02020603050405020304" pitchFamily="18" charset="0"/>
              </a:rPr>
              <a:t>Arellano-Mahoney Hospital, has the highest average billing amount with an average stay of 7 days amongst others.</a:t>
            </a:r>
          </a:p>
          <a:p>
            <a:pPr algn="just"/>
            <a:r>
              <a:rPr lang="en-GB" sz="1800" dirty="0">
                <a:latin typeface="Times New Roman" panose="02020603050405020304" pitchFamily="18" charset="0"/>
                <a:cs typeface="Times New Roman" panose="02020603050405020304" pitchFamily="18" charset="0"/>
              </a:rPr>
              <a:t>Urgent admission in Smith PLC has the most extended stay followed by Inconclusive admission in Smith and Sons Hospital amongst the Top five(5) Hospitals by Length of Stay.</a:t>
            </a:r>
          </a:p>
        </p:txBody>
      </p:sp>
      <p:pic>
        <p:nvPicPr>
          <p:cNvPr id="6" name="Picture 5">
            <a:extLst>
              <a:ext uri="{FF2B5EF4-FFF2-40B4-BE49-F238E27FC236}">
                <a16:creationId xmlns:a16="http://schemas.microsoft.com/office/drawing/2014/main" id="{A7AED016-2BD4-3DCD-236A-9361BDFA6AEF}"/>
              </a:ext>
            </a:extLst>
          </p:cNvPr>
          <p:cNvPicPr>
            <a:picLocks noChangeAspect="1"/>
          </p:cNvPicPr>
          <p:nvPr/>
        </p:nvPicPr>
        <p:blipFill>
          <a:blip r:embed="rId3"/>
          <a:stretch>
            <a:fillRect/>
          </a:stretch>
        </p:blipFill>
        <p:spPr>
          <a:xfrm>
            <a:off x="289654" y="1639600"/>
            <a:ext cx="3730256" cy="2774879"/>
          </a:xfrm>
          <a:prstGeom prst="rect">
            <a:avLst/>
          </a:prstGeom>
        </p:spPr>
      </p:pic>
      <p:pic>
        <p:nvPicPr>
          <p:cNvPr id="8" name="Picture 7">
            <a:extLst>
              <a:ext uri="{FF2B5EF4-FFF2-40B4-BE49-F238E27FC236}">
                <a16:creationId xmlns:a16="http://schemas.microsoft.com/office/drawing/2014/main" id="{9EE809E2-3632-9B56-DEE2-508A36308DA6}"/>
              </a:ext>
            </a:extLst>
          </p:cNvPr>
          <p:cNvPicPr>
            <a:picLocks noChangeAspect="1"/>
          </p:cNvPicPr>
          <p:nvPr/>
        </p:nvPicPr>
        <p:blipFill>
          <a:blip r:embed="rId4"/>
          <a:srcRect t="2262"/>
          <a:stretch/>
        </p:blipFill>
        <p:spPr>
          <a:xfrm>
            <a:off x="4210541" y="1658574"/>
            <a:ext cx="3242682" cy="2755906"/>
          </a:xfrm>
          <a:prstGeom prst="rect">
            <a:avLst/>
          </a:prstGeom>
        </p:spPr>
      </p:pic>
      <p:pic>
        <p:nvPicPr>
          <p:cNvPr id="10" name="Picture 9">
            <a:extLst>
              <a:ext uri="{FF2B5EF4-FFF2-40B4-BE49-F238E27FC236}">
                <a16:creationId xmlns:a16="http://schemas.microsoft.com/office/drawing/2014/main" id="{1C7F5C84-4E03-C526-D346-68363B784233}"/>
              </a:ext>
            </a:extLst>
          </p:cNvPr>
          <p:cNvPicPr>
            <a:picLocks noChangeAspect="1"/>
          </p:cNvPicPr>
          <p:nvPr/>
        </p:nvPicPr>
        <p:blipFill>
          <a:blip r:embed="rId5"/>
          <a:stretch>
            <a:fillRect/>
          </a:stretch>
        </p:blipFill>
        <p:spPr>
          <a:xfrm>
            <a:off x="7643854" y="1639600"/>
            <a:ext cx="4099554" cy="2770327"/>
          </a:xfrm>
          <a:prstGeom prst="rect">
            <a:avLst/>
          </a:prstGeom>
        </p:spPr>
      </p:pic>
    </p:spTree>
    <p:extLst>
      <p:ext uri="{BB962C8B-B14F-4D97-AF65-F5344CB8AC3E}">
        <p14:creationId xmlns:p14="http://schemas.microsoft.com/office/powerpoint/2010/main" val="323003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62522-3F90-17EB-15D2-4BB3C430A557}"/>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DD12AEEC-0B55-453C-F301-46ADE4416F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EEC695DC-F350-BF2C-D83C-F250B0F0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D551436-D60E-B099-DBB1-A86391327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8C73D0D-2E57-2FEC-B7AD-92C35797D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85BC468-DC2B-EBAD-0A50-7A17CC97F12D}"/>
              </a:ext>
            </a:extLst>
          </p:cNvPr>
          <p:cNvSpPr>
            <a:spLocks noGrp="1"/>
          </p:cNvSpPr>
          <p:nvPr>
            <p:ph type="title"/>
          </p:nvPr>
        </p:nvSpPr>
        <p:spPr>
          <a:xfrm>
            <a:off x="3813690" y="257910"/>
            <a:ext cx="4554445" cy="1003532"/>
          </a:xfrm>
        </p:spPr>
        <p:txBody>
          <a:bodyPr anchor="ctr">
            <a:normAutofit/>
          </a:bodyPr>
          <a:lstStyle/>
          <a:p>
            <a:pPr algn="ctr"/>
            <a:r>
              <a:rPr lang="en-GB" sz="3600" b="1" dirty="0">
                <a:solidFill>
                  <a:schemeClr val="bg1"/>
                </a:solidFill>
                <a:latin typeface="Times New Roman" panose="02020603050405020304" pitchFamily="18" charset="0"/>
                <a:cs typeface="Times New Roman" panose="02020603050405020304" pitchFamily="18" charset="0"/>
              </a:rPr>
              <a:t>Key Implementation</a:t>
            </a:r>
            <a:endParaRPr lang="en-GB" sz="3600"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Content Placeholder 3">
            <a:extLst>
              <a:ext uri="{FF2B5EF4-FFF2-40B4-BE49-F238E27FC236}">
                <a16:creationId xmlns:a16="http://schemas.microsoft.com/office/drawing/2014/main" id="{8AD0D50D-1B0C-C34C-D7C1-D485EA6C9BCF}"/>
              </a:ext>
            </a:extLst>
          </p:cNvPr>
          <p:cNvGraphicFramePr>
            <a:graphicFrameLocks/>
          </p:cNvGraphicFramePr>
          <p:nvPr>
            <p:extLst>
              <p:ext uri="{D42A27DB-BD31-4B8C-83A1-F6EECF244321}">
                <p14:modId xmlns:p14="http://schemas.microsoft.com/office/powerpoint/2010/main" val="1047413638"/>
              </p:ext>
            </p:extLst>
          </p:nvPr>
        </p:nvGraphicFramePr>
        <p:xfrm>
          <a:off x="514024" y="1777260"/>
          <a:ext cx="11153775"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203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745F5D-2CDA-FC6C-DCCA-8970458B4925}"/>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44EC5030-9823-56B3-FBAD-087F108B5D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19D3FE47-165F-5B6B-8616-D3A047181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5E0391-954D-F3B6-37DF-018082F2F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ABDA47-1FF8-A58B-647D-62F018AE1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69A1F9-E612-30EB-1B9B-87412030EA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49D7E7E8-81B1-C911-565E-40021EB4242E}"/>
              </a:ext>
            </a:extLst>
          </p:cNvPr>
          <p:cNvSpPr>
            <a:spLocks noGrp="1"/>
          </p:cNvSpPr>
          <p:nvPr>
            <p:ph type="title"/>
          </p:nvPr>
        </p:nvSpPr>
        <p:spPr>
          <a:xfrm>
            <a:off x="1797860" y="2271926"/>
            <a:ext cx="8017652" cy="1518729"/>
          </a:xfrm>
        </p:spPr>
        <p:txBody>
          <a:bodyPr vert="horz" lIns="91440" tIns="45720" rIns="91440" bIns="45720" rtlCol="0" anchor="t">
            <a:normAutofit/>
          </a:bodyPr>
          <a:lstStyle/>
          <a:p>
            <a:pPr algn="ctr"/>
            <a:r>
              <a:rPr lang="en-US" sz="9600" b="1" kern="1200" dirty="0">
                <a:solidFill>
                  <a:srgbClr val="FFFFFF"/>
                </a:solidFill>
                <a:latin typeface="Garamond" panose="02020404030301010803" pitchFamily="18" charset="0"/>
              </a:rPr>
              <a:t>THANK YOU</a:t>
            </a:r>
          </a:p>
        </p:txBody>
      </p:sp>
      <p:pic>
        <p:nvPicPr>
          <p:cNvPr id="7" name="Graphic 6" descr="Stethoscope">
            <a:extLst>
              <a:ext uri="{FF2B5EF4-FFF2-40B4-BE49-F238E27FC236}">
                <a16:creationId xmlns:a16="http://schemas.microsoft.com/office/drawing/2014/main" id="{A60F8C73-3262-7D87-A62F-50B7B64A5E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5646" y="5061057"/>
            <a:ext cx="1199733" cy="1199733"/>
          </a:xfrm>
          <a:prstGeom prst="rect">
            <a:avLst/>
          </a:prstGeom>
        </p:spPr>
      </p:pic>
      <p:sp>
        <p:nvSpPr>
          <p:cNvPr id="4" name="TextBox 3">
            <a:extLst>
              <a:ext uri="{FF2B5EF4-FFF2-40B4-BE49-F238E27FC236}">
                <a16:creationId xmlns:a16="http://schemas.microsoft.com/office/drawing/2014/main" id="{22E76F77-9099-633D-1DFB-386D24369EA7}"/>
              </a:ext>
            </a:extLst>
          </p:cNvPr>
          <p:cNvSpPr txBox="1"/>
          <p:nvPr/>
        </p:nvSpPr>
        <p:spPr>
          <a:xfrm>
            <a:off x="2164931" y="5430090"/>
            <a:ext cx="7283510" cy="461665"/>
          </a:xfrm>
          <a:prstGeom prst="rect">
            <a:avLst/>
          </a:prstGeom>
          <a:noFill/>
        </p:spPr>
        <p:txBody>
          <a:bodyPr wrap="square" rtlCol="0">
            <a:spAutoFit/>
          </a:bodyPr>
          <a:lstStyle/>
          <a:p>
            <a:pPr algn="ctr"/>
            <a:r>
              <a:rPr lang="en-GB" sz="2400" b="1"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Caring for Lives, Empowering Health.</a:t>
            </a:r>
          </a:p>
        </p:txBody>
      </p:sp>
    </p:spTree>
    <p:extLst>
      <p:ext uri="{BB962C8B-B14F-4D97-AF65-F5344CB8AC3E}">
        <p14:creationId xmlns:p14="http://schemas.microsoft.com/office/powerpoint/2010/main" val="252609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4C097A-692C-C189-DEB6-79382A027744}"/>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40" name="Rectangle 39">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0B5DE85-661C-3E76-F6E2-F904F503F55E}"/>
              </a:ext>
            </a:extLst>
          </p:cNvPr>
          <p:cNvSpPr>
            <a:spLocks noGrp="1"/>
          </p:cNvSpPr>
          <p:nvPr>
            <p:ph type="title"/>
          </p:nvPr>
        </p:nvSpPr>
        <p:spPr>
          <a:xfrm>
            <a:off x="876691" y="301843"/>
            <a:ext cx="10477109" cy="1003532"/>
          </a:xfrm>
        </p:spPr>
        <p:txBody>
          <a:bodyPr anchor="ctr">
            <a:normAutofit/>
          </a:bodyPr>
          <a:lstStyle/>
          <a:p>
            <a:pPr algn="ctr"/>
            <a:r>
              <a:rPr lang="en-GB" sz="3600" b="1" dirty="0">
                <a:solidFill>
                  <a:srgbClr val="FFFFFF"/>
                </a:solidFill>
                <a:latin typeface="Times New Roman" panose="02020603050405020304" pitchFamily="18" charset="0"/>
                <a:cs typeface="Times New Roman" panose="02020603050405020304" pitchFamily="18" charset="0"/>
              </a:rPr>
              <a:t>Table Contents</a:t>
            </a:r>
          </a:p>
        </p:txBody>
      </p:sp>
      <p:graphicFrame>
        <p:nvGraphicFramePr>
          <p:cNvPr id="5" name="Content Placeholder 2">
            <a:extLst>
              <a:ext uri="{FF2B5EF4-FFF2-40B4-BE49-F238E27FC236}">
                <a16:creationId xmlns:a16="http://schemas.microsoft.com/office/drawing/2014/main" id="{AA86AC4B-722C-4DCB-D018-A82169DBA804}"/>
              </a:ext>
            </a:extLst>
          </p:cNvPr>
          <p:cNvGraphicFramePr>
            <a:graphicFrameLocks noGrp="1"/>
          </p:cNvGraphicFramePr>
          <p:nvPr>
            <p:ph idx="1"/>
            <p:extLst>
              <p:ext uri="{D42A27DB-BD31-4B8C-83A1-F6EECF244321}">
                <p14:modId xmlns:p14="http://schemas.microsoft.com/office/powerpoint/2010/main" val="2852687789"/>
              </p:ext>
            </p:extLst>
          </p:nvPr>
        </p:nvGraphicFramePr>
        <p:xfrm>
          <a:off x="475989" y="1821195"/>
          <a:ext cx="10877811" cy="4734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655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21DBAD-0C99-DD74-BAC6-502A48EE0F63}"/>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B12E6303-F307-5BBA-9134-A7204846C7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9CB4090D-E10B-2B72-95B4-775D1FDF7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41E3BC9-0491-F320-7D4C-E4B2DD372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B7FC720-C1BC-A3CD-DBD2-0AA7527C6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2C43F6B-7173-CC49-D7FF-92D003DE5AC3}"/>
              </a:ext>
            </a:extLst>
          </p:cNvPr>
          <p:cNvSpPr>
            <a:spLocks noGrp="1"/>
          </p:cNvSpPr>
          <p:nvPr>
            <p:ph type="title"/>
          </p:nvPr>
        </p:nvSpPr>
        <p:spPr>
          <a:xfrm>
            <a:off x="3374531" y="371370"/>
            <a:ext cx="4992856" cy="776612"/>
          </a:xfrm>
        </p:spPr>
        <p:txBody>
          <a:bodyPr anchor="ctr">
            <a:normAutofit/>
          </a:bodyPr>
          <a:lstStyle/>
          <a:p>
            <a:pPr algn="ctr"/>
            <a:r>
              <a:rPr lang="en-GB" sz="3600" b="1" dirty="0">
                <a:solidFill>
                  <a:schemeClr val="bg1"/>
                </a:solidFill>
                <a:effectLst/>
                <a:latin typeface="Times New Roman" panose="02020603050405020304" pitchFamily="18" charset="0"/>
                <a:ea typeface="Aptos" panose="020B0004020202020204" pitchFamily="34" charset="0"/>
              </a:rPr>
              <a:t>Project Overview</a:t>
            </a:r>
            <a:endParaRPr lang="en-GB" sz="3600" dirty="0">
              <a:solidFill>
                <a:schemeClr val="bg1"/>
              </a:solidFill>
            </a:endParaRPr>
          </a:p>
        </p:txBody>
      </p:sp>
      <p:pic>
        <p:nvPicPr>
          <p:cNvPr id="3" name="Content Placeholder 4" descr="A blue and black outline of a paper with a magnifying glass&#10;&#10;Description automatically generated">
            <a:extLst>
              <a:ext uri="{FF2B5EF4-FFF2-40B4-BE49-F238E27FC236}">
                <a16:creationId xmlns:a16="http://schemas.microsoft.com/office/drawing/2014/main" id="{D906386D-E232-559B-54F7-54707E705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7686" y="4647156"/>
            <a:ext cx="815823" cy="815823"/>
          </a:xfrm>
          <a:prstGeom prst="rect">
            <a:avLst/>
          </a:prstGeom>
        </p:spPr>
      </p:pic>
      <p:sp>
        <p:nvSpPr>
          <p:cNvPr id="5" name="Content Placeholder 3">
            <a:extLst>
              <a:ext uri="{FF2B5EF4-FFF2-40B4-BE49-F238E27FC236}">
                <a16:creationId xmlns:a16="http://schemas.microsoft.com/office/drawing/2014/main" id="{CF3FF89C-A81E-7F49-3ED5-03A26DA79B73}"/>
              </a:ext>
            </a:extLst>
          </p:cNvPr>
          <p:cNvSpPr>
            <a:spLocks noGrp="1"/>
          </p:cNvSpPr>
          <p:nvPr>
            <p:ph idx="1"/>
          </p:nvPr>
        </p:nvSpPr>
        <p:spPr>
          <a:xfrm>
            <a:off x="305719" y="1765032"/>
            <a:ext cx="10641967" cy="4747364"/>
          </a:xfrm>
        </p:spPr>
        <p:txBody>
          <a:bodyPr anchor="ctr">
            <a:noAutofit/>
          </a:bodyPr>
          <a:lstStyle/>
          <a:p>
            <a:pPr algn="just"/>
            <a:endParaRPr lang="en-GB" sz="2600" dirty="0">
              <a:latin typeface="Times New Roman" panose="02020603050405020304" pitchFamily="18" charset="0"/>
              <a:cs typeface="Times New Roman" panose="02020603050405020304" pitchFamily="18" charset="0"/>
            </a:endParaRPr>
          </a:p>
          <a:p>
            <a:pPr algn="just"/>
            <a:r>
              <a:rPr lang="en-GB" sz="2600" dirty="0">
                <a:latin typeface="Times New Roman" panose="02020603050405020304" pitchFamily="18" charset="0"/>
                <a:cs typeface="Times New Roman" panose="02020603050405020304" pitchFamily="18" charset="0"/>
              </a:rPr>
              <a:t>The Key Objective is to </a:t>
            </a:r>
            <a:r>
              <a:rPr lang="en-GB" sz="2600" dirty="0" err="1">
                <a:latin typeface="Times New Roman" panose="02020603050405020304" pitchFamily="18" charset="0"/>
                <a:cs typeface="Times New Roman" panose="02020603050405020304" pitchFamily="18" charset="0"/>
              </a:rPr>
              <a:t>a</a:t>
            </a:r>
            <a:r>
              <a:rPr lang="en-GB" sz="2600" dirty="0" err="1">
                <a:effectLst/>
                <a:latin typeface="Times New Roman" panose="02020603050405020304" pitchFamily="18" charset="0"/>
                <a:ea typeface="Aptos" panose="020B0004020202020204" pitchFamily="34" charset="0"/>
                <a:cs typeface="Times New Roman" panose="02020603050405020304" pitchFamily="18" charset="0"/>
              </a:rPr>
              <a:t>nalyze</a:t>
            </a:r>
            <a:r>
              <a:rPr lang="en-GB" sz="2600" dirty="0">
                <a:effectLst/>
                <a:latin typeface="Times New Roman" panose="02020603050405020304" pitchFamily="18" charset="0"/>
                <a:ea typeface="Aptos" panose="020B0004020202020204" pitchFamily="34" charset="0"/>
                <a:cs typeface="Times New Roman" panose="02020603050405020304" pitchFamily="18" charset="0"/>
              </a:rPr>
              <a:t> the healthcare data to identify Patient Demographics, Medical Insights, Admission Insights</a:t>
            </a:r>
            <a:r>
              <a:rPr lang="en-GB" sz="2600" dirty="0">
                <a:latin typeface="Times New Roman" panose="02020603050405020304" pitchFamily="18" charset="0"/>
                <a:ea typeface="Aptos" panose="020B0004020202020204" pitchFamily="34" charset="0"/>
                <a:cs typeface="Times New Roman" panose="02020603050405020304" pitchFamily="18" charset="0"/>
              </a:rPr>
              <a:t>, </a:t>
            </a:r>
            <a:r>
              <a:rPr lang="en-GB" sz="2600" dirty="0">
                <a:effectLst/>
                <a:latin typeface="Times New Roman" panose="02020603050405020304" pitchFamily="18" charset="0"/>
                <a:ea typeface="Aptos" panose="020B0004020202020204" pitchFamily="34" charset="0"/>
                <a:cs typeface="Times New Roman" panose="02020603050405020304" pitchFamily="18" charset="0"/>
              </a:rPr>
              <a:t>Billing &amp; Cost Analysis, Treatment Outcomes,</a:t>
            </a:r>
            <a:r>
              <a:rPr lang="en-GB" sz="2600" dirty="0">
                <a:latin typeface="Times New Roman" panose="02020603050405020304" pitchFamily="18" charset="0"/>
                <a:ea typeface="Aptos" panose="020B0004020202020204" pitchFamily="34" charset="0"/>
                <a:cs typeface="Times New Roman" panose="02020603050405020304" pitchFamily="18" charset="0"/>
              </a:rPr>
              <a:t> and </a:t>
            </a:r>
            <a:r>
              <a:rPr lang="en-GB" sz="2600" kern="100" dirty="0">
                <a:effectLst/>
                <a:latin typeface="Times New Roman" panose="02020603050405020304" pitchFamily="18" charset="0"/>
                <a:ea typeface="Aptos" panose="020B0004020202020204" pitchFamily="34" charset="0"/>
                <a:cs typeface="Times New Roman" panose="02020603050405020304" pitchFamily="18" charset="0"/>
              </a:rPr>
              <a:t>Hospital Performance.</a:t>
            </a:r>
            <a:endParaRPr lang="en-GB" sz="2600" dirty="0">
              <a:latin typeface="Times New Roman" panose="02020603050405020304" pitchFamily="18" charset="0"/>
              <a:cs typeface="Times New Roman" panose="02020603050405020304" pitchFamily="18" charset="0"/>
            </a:endParaRPr>
          </a:p>
          <a:p>
            <a:pPr algn="just"/>
            <a:r>
              <a:rPr lang="en-GB" sz="2600" dirty="0">
                <a:latin typeface="Times New Roman" panose="02020603050405020304" pitchFamily="18" charset="0"/>
                <a:cs typeface="Times New Roman" panose="02020603050405020304" pitchFamily="18" charset="0"/>
              </a:rPr>
              <a:t>The Health care data consists of  9,416 Doctors, 8,639 hospitals, 10,000 patients on admission, and 5 insurance providers.</a:t>
            </a:r>
          </a:p>
          <a:p>
            <a:pPr algn="just"/>
            <a:r>
              <a:rPr lang="en-GB" sz="2600" dirty="0">
                <a:latin typeface="Times New Roman" panose="02020603050405020304" pitchFamily="18" charset="0"/>
                <a:cs typeface="Times New Roman" panose="02020603050405020304" pitchFamily="18" charset="0"/>
              </a:rPr>
              <a:t>SQL was used to query the data while </a:t>
            </a:r>
            <a:r>
              <a:rPr lang="en-GB" sz="2600" dirty="0">
                <a:effectLst/>
                <a:latin typeface="Times New Roman" panose="02020603050405020304" pitchFamily="18" charset="0"/>
                <a:ea typeface="Aptos" panose="020B0004020202020204" pitchFamily="34" charset="0"/>
                <a:cs typeface="Times New Roman" panose="02020603050405020304" pitchFamily="18" charset="0"/>
              </a:rPr>
              <a:t>Power Bl was used </a:t>
            </a:r>
            <a:r>
              <a:rPr lang="en-GB" sz="2600" dirty="0">
                <a:latin typeface="Times New Roman" panose="02020603050405020304" pitchFamily="18" charset="0"/>
                <a:cs typeface="Times New Roman" panose="02020603050405020304" pitchFamily="18" charset="0"/>
              </a:rPr>
              <a:t>to visualize the </a:t>
            </a:r>
            <a:r>
              <a:rPr lang="en-GB" sz="2600" dirty="0">
                <a:effectLst/>
                <a:latin typeface="Times New Roman" panose="02020603050405020304" pitchFamily="18" charset="0"/>
                <a:ea typeface="Aptos" panose="020B0004020202020204" pitchFamily="34" charset="0"/>
                <a:cs typeface="Times New Roman" panose="02020603050405020304" pitchFamily="18" charset="0"/>
              </a:rPr>
              <a:t>patterns and insights related to patient conditions, outcomes, and treatment efficiency</a:t>
            </a:r>
            <a:endParaRPr lang="en-GB" sz="2600" dirty="0">
              <a:latin typeface="Times New Roman" panose="02020603050405020304" pitchFamily="18" charset="0"/>
              <a:cs typeface="Times New Roman" panose="02020603050405020304" pitchFamily="18" charset="0"/>
            </a:endParaRPr>
          </a:p>
          <a:p>
            <a:pPr algn="just"/>
            <a:r>
              <a:rPr lang="en-GB" sz="2600" kern="100" dirty="0">
                <a:effectLst/>
                <a:latin typeface="Times New Roman" panose="02020603050405020304" pitchFamily="18" charset="0"/>
                <a:ea typeface="Aptos" panose="020B0004020202020204" pitchFamily="34" charset="0"/>
                <a:cs typeface="Times New Roman" panose="02020603050405020304" pitchFamily="18" charset="0"/>
              </a:rPr>
              <a:t>These transformations, insights, and recommendations will help the hospital’s stakeholders make informed, data-driven decisions to enhance patient outcomes and operational efficiency.</a:t>
            </a:r>
          </a:p>
          <a:p>
            <a:pPr algn="just"/>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19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343D17-EAF2-48F4-C981-9CBCDC306F27}"/>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C825D186-2075-C04B-950D-D0C5F5B3C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39CDE578-D1F6-CE4B-6E0F-46F42AB6B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FCD0A5A-1574-E240-FE3A-B05D5F145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A66FE2D-0676-9156-87C5-14B429F34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8F75B93-628C-DE31-25BD-E847A21B8D46}"/>
              </a:ext>
            </a:extLst>
          </p:cNvPr>
          <p:cNvSpPr>
            <a:spLocks noGrp="1"/>
          </p:cNvSpPr>
          <p:nvPr>
            <p:ph type="title"/>
          </p:nvPr>
        </p:nvSpPr>
        <p:spPr>
          <a:xfrm>
            <a:off x="855761" y="349895"/>
            <a:ext cx="10170698" cy="1003532"/>
          </a:xfrm>
        </p:spPr>
        <p:txBody>
          <a:bodyPr anchor="ctr">
            <a:normAutofit/>
          </a:bodyPr>
          <a:lstStyle/>
          <a:p>
            <a:pPr algn="ctr"/>
            <a:r>
              <a:rPr lang="en-GB" sz="3600" b="1" dirty="0">
                <a:solidFill>
                  <a:schemeClr val="bg1"/>
                </a:solidFill>
                <a:latin typeface="Times New Roman" panose="02020603050405020304" pitchFamily="18" charset="0"/>
                <a:cs typeface="Times New Roman" panose="02020603050405020304" pitchFamily="18" charset="0"/>
              </a:rPr>
              <a:t>Data Cleaning &amp; Transformation (ETL)</a:t>
            </a:r>
            <a:endParaRPr lang="en-GB" sz="3600" dirty="0">
              <a:solidFill>
                <a:schemeClr val="bg1"/>
              </a:solidFill>
            </a:endParaRPr>
          </a:p>
        </p:txBody>
      </p:sp>
      <p:sp>
        <p:nvSpPr>
          <p:cNvPr id="4" name="Content Placeholder 3">
            <a:extLst>
              <a:ext uri="{FF2B5EF4-FFF2-40B4-BE49-F238E27FC236}">
                <a16:creationId xmlns:a16="http://schemas.microsoft.com/office/drawing/2014/main" id="{232B7674-4DBC-05F4-A7B9-7AE2F641F194}"/>
              </a:ext>
            </a:extLst>
          </p:cNvPr>
          <p:cNvSpPr>
            <a:spLocks noGrp="1"/>
          </p:cNvSpPr>
          <p:nvPr>
            <p:ph idx="1"/>
          </p:nvPr>
        </p:nvSpPr>
        <p:spPr>
          <a:xfrm>
            <a:off x="430690" y="1525467"/>
            <a:ext cx="10126476" cy="4703595"/>
          </a:xfrm>
        </p:spPr>
        <p:txBody>
          <a:bodyPr anchor="ctr">
            <a:noAutofit/>
          </a:bodyPr>
          <a:lstStyle/>
          <a:p>
            <a:pPr algn="just">
              <a:lnSpc>
                <a:spcPct val="100000"/>
              </a:lnSpc>
              <a:spcBef>
                <a:spcPts val="600"/>
              </a:spcBef>
              <a:spcAft>
                <a:spcPts val="600"/>
              </a:spcAft>
              <a:buFont typeface="Wingdings" panose="05000000000000000000" pitchFamily="2" charset="2"/>
              <a:buChar char="§"/>
            </a:pPr>
            <a:r>
              <a:rPr lang="en-GB" sz="2000" b="1" kern="100" dirty="0">
                <a:effectLst/>
                <a:latin typeface="Times New Roman" panose="02020603050405020304" pitchFamily="18" charset="0"/>
                <a:ea typeface="Aptos" panose="020B0004020202020204" pitchFamily="34" charset="0"/>
                <a:cs typeface="Times New Roman" panose="02020603050405020304" pitchFamily="18" charset="0"/>
              </a:rPr>
              <a:t>Power query </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was used in Ms. Excel to clean and transform the dataset</a:t>
            </a:r>
          </a:p>
          <a:p>
            <a:pPr algn="just">
              <a:lnSpc>
                <a:spcPct val="100000"/>
              </a:lnSpc>
              <a:spcBef>
                <a:spcPts val="600"/>
              </a:spcBef>
              <a:spcAft>
                <a:spcPts val="600"/>
              </a:spcAft>
              <a:buFont typeface="Wingdings" panose="05000000000000000000" pitchFamily="2" charset="2"/>
              <a:buChar char="§"/>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Standard Consistency Checks were performed, Missing Data was identified, and Duplicate entries were handled appropriately to ensure data accuracy</a:t>
            </a:r>
          </a:p>
          <a:p>
            <a:pPr algn="just">
              <a:lnSpc>
                <a:spcPct val="100000"/>
              </a:lnSpc>
              <a:spcBef>
                <a:spcPts val="600"/>
              </a:spcBef>
              <a:spcAft>
                <a:spcPts val="600"/>
              </a:spcAft>
              <a:buFont typeface="Wingdings" panose="05000000000000000000" pitchFamily="2" charset="2"/>
              <a:buChar char="§"/>
            </a:pPr>
            <a:r>
              <a:rPr lang="en-GB" sz="2000" kern="100" dirty="0">
                <a:latin typeface="Times New Roman" panose="02020603050405020304" pitchFamily="18" charset="0"/>
                <a:ea typeface="Aptos" panose="020B0004020202020204" pitchFamily="34" charset="0"/>
                <a:cs typeface="Times New Roman" panose="02020603050405020304" pitchFamily="18" charset="0"/>
              </a:rPr>
              <a:t>.</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The</a:t>
            </a:r>
            <a:r>
              <a:rPr lang="en-GB" sz="2000" b="1" kern="100" dirty="0">
                <a:effectLst/>
                <a:latin typeface="Times New Roman" panose="02020603050405020304" pitchFamily="18" charset="0"/>
                <a:ea typeface="Aptos" panose="020B0004020202020204" pitchFamily="34" charset="0"/>
                <a:cs typeface="Times New Roman" panose="02020603050405020304" pitchFamily="18" charset="0"/>
              </a:rPr>
              <a:t> Date of Admission` and `Discharge Date` columns </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were </a:t>
            </a:r>
            <a:r>
              <a:rPr lang="en-GB" sz="2000" kern="100" dirty="0">
                <a:latin typeface="Times New Roman" panose="02020603050405020304" pitchFamily="18" charset="0"/>
                <a:ea typeface="Aptos" panose="020B0004020202020204" pitchFamily="34" charset="0"/>
                <a:cs typeface="Times New Roman" panose="02020603050405020304" pitchFamily="18" charset="0"/>
              </a:rPr>
              <a:t>c</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onverted ` </a:t>
            </a:r>
            <a:r>
              <a:rPr lang="en-GB" sz="2000" b="1" kern="100" dirty="0">
                <a:effectLst/>
                <a:latin typeface="Times New Roman" panose="02020603050405020304" pitchFamily="18" charset="0"/>
                <a:ea typeface="Aptos" panose="020B0004020202020204" pitchFamily="34" charset="0"/>
                <a:cs typeface="Times New Roman" panose="02020603050405020304" pitchFamily="18" charset="0"/>
              </a:rPr>
              <a:t>to `DATE`</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 format. Some date columns were in text and then transformed to date data type as YYYY-MM-DD for SQL</a:t>
            </a:r>
            <a:endParaRPr lang="en-GB" sz="2000"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0000"/>
              </a:lnSpc>
              <a:spcAft>
                <a:spcPts val="800"/>
              </a:spcAft>
              <a:buFont typeface="Wingdings" panose="05000000000000000000" pitchFamily="2" charset="2"/>
              <a:buChar char="§"/>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GB" sz="2000" b="1" kern="100" dirty="0">
                <a:effectLst/>
                <a:latin typeface="Times New Roman" panose="02020603050405020304" pitchFamily="18" charset="0"/>
                <a:ea typeface="Aptos" panose="020B0004020202020204" pitchFamily="34" charset="0"/>
                <a:cs typeface="Times New Roman" panose="02020603050405020304" pitchFamily="18" charset="0"/>
              </a:rPr>
              <a:t>Length of Stay`</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 for each admission was calculated as the difference between `Discharge Date` and `Date of Admission`.</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0000"/>
              </a:lnSpc>
              <a:spcAft>
                <a:spcPts val="800"/>
              </a:spcAft>
              <a:buFont typeface="Wingdings" panose="05000000000000000000" pitchFamily="2" charset="2"/>
              <a:buChar char="§"/>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GB" sz="2000" b="1" kern="100" dirty="0">
                <a:effectLst/>
                <a:latin typeface="Times New Roman" panose="02020603050405020304" pitchFamily="18" charset="0"/>
                <a:ea typeface="Aptos" panose="020B0004020202020204" pitchFamily="34" charset="0"/>
                <a:cs typeface="Times New Roman" panose="02020603050405020304" pitchFamily="18" charset="0"/>
              </a:rPr>
              <a:t>Age</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 column was segmented into groups (e.g., 18-34, 35-49, etc.) to </a:t>
            </a:r>
            <a:r>
              <a:rPr lang="en-GB" sz="2000" kern="100" dirty="0" err="1">
                <a:effectLst/>
                <a:latin typeface="Times New Roman" panose="02020603050405020304" pitchFamily="18" charset="0"/>
                <a:ea typeface="Aptos" panose="020B0004020202020204" pitchFamily="34" charset="0"/>
                <a:cs typeface="Times New Roman" panose="02020603050405020304" pitchFamily="18" charset="0"/>
              </a:rPr>
              <a:t>analyze</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 trends.</a:t>
            </a:r>
          </a:p>
          <a:p>
            <a:pPr lvl="0" algn="just">
              <a:lnSpc>
                <a:spcPct val="100000"/>
              </a:lnSpc>
              <a:spcBef>
                <a:spcPts val="600"/>
              </a:spcBef>
              <a:buFont typeface="Wingdings" panose="05000000000000000000" pitchFamily="2" charset="2"/>
              <a:buChar char="§"/>
            </a:pPr>
            <a:r>
              <a:rPr lang="en-GB" sz="2000" kern="100" dirty="0">
                <a:latin typeface="Times New Roman" panose="02020603050405020304" pitchFamily="18" charset="0"/>
                <a:ea typeface="Aptos" panose="020B0004020202020204" pitchFamily="34" charset="0"/>
                <a:cs typeface="Times New Roman" panose="02020603050405020304" pitchFamily="18" charset="0"/>
              </a:rPr>
              <a:t>T</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he cleaned data was checked to meet SQL Requirements by confirming Data types &amp; then loaded into the </a:t>
            </a:r>
            <a:r>
              <a:rPr lang="en-GB" sz="2000" b="1" kern="100" dirty="0">
                <a:effectLst/>
                <a:latin typeface="Times New Roman" panose="02020603050405020304" pitchFamily="18" charset="0"/>
                <a:ea typeface="Aptos" panose="020B0004020202020204" pitchFamily="34" charset="0"/>
                <a:cs typeface="Times New Roman" panose="02020603050405020304" pitchFamily="18" charset="0"/>
              </a:rPr>
              <a:t>Healthcare Database </a:t>
            </a:r>
            <a:r>
              <a:rPr lang="en-GB" sz="2000" b="1" kern="100" dirty="0">
                <a:latin typeface="Times New Roman" panose="02020603050405020304" pitchFamily="18" charset="0"/>
                <a:ea typeface="Aptos" panose="020B0004020202020204" pitchFamily="34" charset="0"/>
                <a:cs typeface="Times New Roman" panose="02020603050405020304" pitchFamily="18" charset="0"/>
              </a:rPr>
              <a:t>in Microsoft SQL Server </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where </a:t>
            </a:r>
            <a:r>
              <a:rPr lang="en-GB" sz="2000" dirty="0">
                <a:effectLst/>
                <a:latin typeface="Times New Roman" panose="02020603050405020304" pitchFamily="18" charset="0"/>
                <a:ea typeface="Aptos" panose="020B0004020202020204" pitchFamily="34" charset="0"/>
              </a:rPr>
              <a:t>Window Functions, Joins, Common Table Expressions, and Conditional Aggregation are used to query the Data.</a:t>
            </a:r>
            <a:endParaRPr lang="en-GB" sz="2000" dirty="0"/>
          </a:p>
        </p:txBody>
      </p:sp>
      <p:pic>
        <p:nvPicPr>
          <p:cNvPr id="3" name="Picture 2" descr="A blue circular object with a gear and arrows around it&#10;&#10;Description automatically generated">
            <a:extLst>
              <a:ext uri="{FF2B5EF4-FFF2-40B4-BE49-F238E27FC236}">
                <a16:creationId xmlns:a16="http://schemas.microsoft.com/office/drawing/2014/main" id="{B5513661-2D34-3442-7F48-68A9DDA35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10823896" y="4691289"/>
            <a:ext cx="835816" cy="835816"/>
          </a:xfrm>
          <a:prstGeom prst="rect">
            <a:avLst/>
          </a:prstGeom>
        </p:spPr>
      </p:pic>
    </p:spTree>
    <p:extLst>
      <p:ext uri="{BB962C8B-B14F-4D97-AF65-F5344CB8AC3E}">
        <p14:creationId xmlns:p14="http://schemas.microsoft.com/office/powerpoint/2010/main" val="251006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B6CC5A-7760-BD6F-23CF-47067A58C7B9}"/>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6A74E62A-50A0-9660-E548-34AB9F0BC4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AD693F95-592C-618E-923E-26F0F748A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41" name="Rectangle 40">
              <a:extLst>
                <a:ext uri="{FF2B5EF4-FFF2-40B4-BE49-F238E27FC236}">
                  <a16:creationId xmlns:a16="http://schemas.microsoft.com/office/drawing/2014/main" id="{44B40122-8EC3-70CD-E3E9-001AB01FD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42" name="Rectangle 41">
              <a:extLst>
                <a:ext uri="{FF2B5EF4-FFF2-40B4-BE49-F238E27FC236}">
                  <a16:creationId xmlns:a16="http://schemas.microsoft.com/office/drawing/2014/main" id="{CD3A8C25-2115-428F-60EC-64DC31D972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grpSp>
      <p:sp>
        <p:nvSpPr>
          <p:cNvPr id="2" name="Title 1">
            <a:extLst>
              <a:ext uri="{FF2B5EF4-FFF2-40B4-BE49-F238E27FC236}">
                <a16:creationId xmlns:a16="http://schemas.microsoft.com/office/drawing/2014/main" id="{6907E4BB-FF31-ECBC-1BB0-DB5AFF5D05CB}"/>
              </a:ext>
            </a:extLst>
          </p:cNvPr>
          <p:cNvSpPr>
            <a:spLocks noGrp="1"/>
          </p:cNvSpPr>
          <p:nvPr>
            <p:ph type="title"/>
          </p:nvPr>
        </p:nvSpPr>
        <p:spPr>
          <a:xfrm>
            <a:off x="3199166" y="257910"/>
            <a:ext cx="5218324" cy="742987"/>
          </a:xfrm>
        </p:spPr>
        <p:txBody>
          <a:bodyPr anchor="ctr">
            <a:noAutofit/>
          </a:bodyPr>
          <a:lstStyle/>
          <a:p>
            <a:pPr algn="ctr"/>
            <a:r>
              <a:rPr lang="en-GB" sz="4800" b="1" dirty="0">
                <a:solidFill>
                  <a:schemeClr val="bg1"/>
                </a:solidFill>
                <a:effectLst/>
                <a:latin typeface="Times New Roman" panose="02020603050405020304" pitchFamily="18" charset="0"/>
                <a:ea typeface="Aptos" panose="020B0004020202020204" pitchFamily="34" charset="0"/>
              </a:rPr>
              <a:t>Data Dictionary</a:t>
            </a:r>
            <a:endParaRPr lang="en-GB" sz="4800" dirty="0">
              <a:solidFill>
                <a:schemeClr val="bg1"/>
              </a:solidFill>
            </a:endParaRPr>
          </a:p>
        </p:txBody>
      </p:sp>
      <p:graphicFrame>
        <p:nvGraphicFramePr>
          <p:cNvPr id="3" name="Content Placeholder 3">
            <a:extLst>
              <a:ext uri="{FF2B5EF4-FFF2-40B4-BE49-F238E27FC236}">
                <a16:creationId xmlns:a16="http://schemas.microsoft.com/office/drawing/2014/main" id="{E0911AD5-9B84-BD94-59A1-7176D64BDD97}"/>
              </a:ext>
            </a:extLst>
          </p:cNvPr>
          <p:cNvGraphicFramePr>
            <a:graphicFrameLocks/>
          </p:cNvGraphicFramePr>
          <p:nvPr>
            <p:extLst>
              <p:ext uri="{D42A27DB-BD31-4B8C-83A1-F6EECF244321}">
                <p14:modId xmlns:p14="http://schemas.microsoft.com/office/powerpoint/2010/main" val="1021410205"/>
              </p:ext>
            </p:extLst>
          </p:nvPr>
        </p:nvGraphicFramePr>
        <p:xfrm>
          <a:off x="1481456" y="1252690"/>
          <a:ext cx="9218914" cy="5347408"/>
        </p:xfrm>
        <a:graphic>
          <a:graphicData uri="http://schemas.openxmlformats.org/drawingml/2006/table">
            <a:tbl>
              <a:tblPr firstRow="1" bandRow="1">
                <a:tableStyleId>{FABFCF23-3B69-468F-B69F-88F6DE6A72F2}</a:tableStyleId>
              </a:tblPr>
              <a:tblGrid>
                <a:gridCol w="1139318">
                  <a:extLst>
                    <a:ext uri="{9D8B030D-6E8A-4147-A177-3AD203B41FA5}">
                      <a16:colId xmlns:a16="http://schemas.microsoft.com/office/drawing/2014/main" val="1798166159"/>
                    </a:ext>
                  </a:extLst>
                </a:gridCol>
                <a:gridCol w="1936870">
                  <a:extLst>
                    <a:ext uri="{9D8B030D-6E8A-4147-A177-3AD203B41FA5}">
                      <a16:colId xmlns:a16="http://schemas.microsoft.com/office/drawing/2014/main" val="998643248"/>
                    </a:ext>
                  </a:extLst>
                </a:gridCol>
                <a:gridCol w="6142726">
                  <a:extLst>
                    <a:ext uri="{9D8B030D-6E8A-4147-A177-3AD203B41FA5}">
                      <a16:colId xmlns:a16="http://schemas.microsoft.com/office/drawing/2014/main" val="1947279166"/>
                    </a:ext>
                  </a:extLst>
                </a:gridCol>
              </a:tblGrid>
              <a:tr h="243064">
                <a:tc>
                  <a:txBody>
                    <a:bodyPr/>
                    <a:lstStyle/>
                    <a:p>
                      <a:pPr algn="ctr"/>
                      <a:r>
                        <a:rPr lang="en-GB" sz="1300" dirty="0">
                          <a:latin typeface="Times New Roman" panose="02020603050405020304" pitchFamily="18" charset="0"/>
                          <a:cs typeface="Times New Roman" panose="02020603050405020304" pitchFamily="18" charset="0"/>
                        </a:rPr>
                        <a:t>S/N</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dirty="0">
                          <a:latin typeface="Times New Roman" panose="02020603050405020304" pitchFamily="18" charset="0"/>
                          <a:cs typeface="Times New Roman" panose="02020603050405020304" pitchFamily="18" charset="0"/>
                        </a:rPr>
                        <a:t>DATA</a:t>
                      </a: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300" dirty="0">
                          <a:latin typeface="Times New Roman" panose="02020603050405020304" pitchFamily="18" charset="0"/>
                          <a:cs typeface="Times New Roman" panose="02020603050405020304" pitchFamily="18" charset="0"/>
                        </a:rPr>
                        <a:t>DESCRIPTION</a:t>
                      </a: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07955"/>
                  </a:ext>
                </a:extLst>
              </a:tr>
              <a:tr h="243064">
                <a:tc>
                  <a:txBody>
                    <a:bodyPr/>
                    <a:lstStyle/>
                    <a:p>
                      <a:pPr algn="ctr"/>
                      <a:r>
                        <a:rPr lang="en-GB" sz="1300">
                          <a:latin typeface="Times New Roman" panose="02020603050405020304" pitchFamily="18" charset="0"/>
                          <a:cs typeface="Times New Roman" panose="02020603050405020304" pitchFamily="18" charset="0"/>
                        </a:rPr>
                        <a:t>1</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kern="1200">
                          <a:solidFill>
                            <a:schemeClr val="dk1"/>
                          </a:solidFill>
                          <a:effectLst/>
                          <a:latin typeface="Times New Roman" panose="02020603050405020304" pitchFamily="18" charset="0"/>
                          <a:cs typeface="Times New Roman" panose="02020603050405020304" pitchFamily="18" charset="0"/>
                        </a:rPr>
                        <a:t>Name</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dirty="0">
                          <a:solidFill>
                            <a:schemeClr val="dk1"/>
                          </a:solidFill>
                          <a:effectLst/>
                          <a:latin typeface="Times New Roman" panose="02020603050405020304" pitchFamily="18" charset="0"/>
                          <a:cs typeface="Times New Roman" panose="02020603050405020304" pitchFamily="18" charset="0"/>
                        </a:rPr>
                        <a:t>Patient name</a:t>
                      </a:r>
                      <a:endParaRPr lang="en-GB"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6184033"/>
                  </a:ext>
                </a:extLst>
              </a:tr>
              <a:tr h="243064">
                <a:tc>
                  <a:txBody>
                    <a:bodyPr/>
                    <a:lstStyle/>
                    <a:p>
                      <a:pPr algn="ctr"/>
                      <a:r>
                        <a:rPr lang="en-GB" sz="1300">
                          <a:latin typeface="Times New Roman" panose="02020603050405020304" pitchFamily="18" charset="0"/>
                          <a:cs typeface="Times New Roman" panose="02020603050405020304" pitchFamily="18" charset="0"/>
                        </a:rPr>
                        <a:t>2</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a:latin typeface="Times New Roman" panose="02020603050405020304" pitchFamily="18" charset="0"/>
                          <a:cs typeface="Times New Roman" panose="02020603050405020304" pitchFamily="18" charset="0"/>
                        </a:rPr>
                        <a:t>Age</a:t>
                      </a: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300" kern="1200">
                          <a:solidFill>
                            <a:schemeClr val="dk1"/>
                          </a:solidFill>
                          <a:effectLst/>
                          <a:latin typeface="Times New Roman" panose="02020603050405020304" pitchFamily="18" charset="0"/>
                          <a:cs typeface="Times New Roman" panose="02020603050405020304" pitchFamily="18" charset="0"/>
                        </a:rPr>
                        <a:t>Age of the patient</a:t>
                      </a:r>
                      <a:endParaRPr lang="en-GB" sz="130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334084"/>
                  </a:ext>
                </a:extLst>
              </a:tr>
              <a:tr h="243064">
                <a:tc>
                  <a:txBody>
                    <a:bodyPr/>
                    <a:lstStyle/>
                    <a:p>
                      <a:pPr algn="ctr"/>
                      <a:r>
                        <a:rPr lang="en-GB" sz="1300">
                          <a:latin typeface="Times New Roman" panose="02020603050405020304" pitchFamily="18" charset="0"/>
                          <a:cs typeface="Times New Roman" panose="02020603050405020304" pitchFamily="18" charset="0"/>
                        </a:rPr>
                        <a:t>3</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kern="1200" dirty="0">
                          <a:solidFill>
                            <a:schemeClr val="dk1"/>
                          </a:solidFill>
                          <a:effectLst/>
                          <a:latin typeface="Times New Roman" panose="02020603050405020304" pitchFamily="18" charset="0"/>
                          <a:cs typeface="Times New Roman" panose="02020603050405020304" pitchFamily="18" charset="0"/>
                        </a:rPr>
                        <a:t>Gender</a:t>
                      </a:r>
                      <a:endParaRPr lang="en-GB" sz="1300" b="1"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300" kern="1200" dirty="0">
                          <a:solidFill>
                            <a:schemeClr val="dk1"/>
                          </a:solidFill>
                          <a:effectLst/>
                          <a:latin typeface="Times New Roman" panose="02020603050405020304" pitchFamily="18" charset="0"/>
                          <a:cs typeface="Times New Roman" panose="02020603050405020304" pitchFamily="18" charset="0"/>
                        </a:rPr>
                        <a:t>Blood type of the patient</a:t>
                      </a:r>
                      <a:endParaRPr lang="en-GB" sz="1300"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079996"/>
                  </a:ext>
                </a:extLst>
              </a:tr>
              <a:tr h="243064">
                <a:tc>
                  <a:txBody>
                    <a:bodyPr/>
                    <a:lstStyle/>
                    <a:p>
                      <a:pPr algn="ctr"/>
                      <a:r>
                        <a:rPr lang="en-GB" sz="1300">
                          <a:latin typeface="Times New Roman" panose="02020603050405020304" pitchFamily="18" charset="0"/>
                          <a:cs typeface="Times New Roman" panose="02020603050405020304" pitchFamily="18" charset="0"/>
                        </a:rPr>
                        <a:t>4</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kern="1200">
                          <a:solidFill>
                            <a:schemeClr val="dk1"/>
                          </a:solidFill>
                          <a:effectLst/>
                          <a:latin typeface="Times New Roman" panose="02020603050405020304" pitchFamily="18" charset="0"/>
                          <a:cs typeface="Times New Roman" panose="02020603050405020304" pitchFamily="18" charset="0"/>
                        </a:rPr>
                        <a:t>Medical Condition</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300" kern="1200">
                          <a:solidFill>
                            <a:schemeClr val="dk1"/>
                          </a:solidFill>
                          <a:effectLst/>
                          <a:latin typeface="Times New Roman" panose="02020603050405020304" pitchFamily="18" charset="0"/>
                          <a:cs typeface="Times New Roman" panose="02020603050405020304" pitchFamily="18" charset="0"/>
                        </a:rPr>
                        <a:t>Primary condition of the patient</a:t>
                      </a:r>
                      <a:endParaRPr lang="en-GB" sz="1300"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995890"/>
                  </a:ext>
                </a:extLst>
              </a:tr>
              <a:tr h="243064">
                <a:tc>
                  <a:txBody>
                    <a:bodyPr/>
                    <a:lstStyle/>
                    <a:p>
                      <a:pPr algn="ctr"/>
                      <a:r>
                        <a:rPr lang="en-GB" sz="1300">
                          <a:latin typeface="Times New Roman" panose="02020603050405020304" pitchFamily="18" charset="0"/>
                          <a:cs typeface="Times New Roman" panose="02020603050405020304" pitchFamily="18" charset="0"/>
                        </a:rPr>
                        <a:t>5</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kern="1200">
                          <a:solidFill>
                            <a:schemeClr val="dk1"/>
                          </a:solidFill>
                          <a:effectLst/>
                          <a:latin typeface="Times New Roman" panose="02020603050405020304" pitchFamily="18" charset="0"/>
                          <a:cs typeface="Times New Roman" panose="02020603050405020304" pitchFamily="18" charset="0"/>
                        </a:rPr>
                        <a:t>Date of Admission</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a:solidFill>
                            <a:schemeClr val="dk1"/>
                          </a:solidFill>
                          <a:effectLst/>
                          <a:latin typeface="Times New Roman" panose="02020603050405020304" pitchFamily="18" charset="0"/>
                          <a:cs typeface="Times New Roman" panose="02020603050405020304" pitchFamily="18" charset="0"/>
                        </a:rPr>
                        <a:t>Date the patient was admitted</a:t>
                      </a:r>
                      <a:endParaRPr lang="en-GB" sz="1300" kern="120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318448"/>
                  </a:ext>
                </a:extLst>
              </a:tr>
              <a:tr h="243064">
                <a:tc>
                  <a:txBody>
                    <a:bodyPr/>
                    <a:lstStyle/>
                    <a:p>
                      <a:pPr algn="ctr"/>
                      <a:r>
                        <a:rPr lang="en-GB" sz="1300">
                          <a:latin typeface="Times New Roman" panose="02020603050405020304" pitchFamily="18" charset="0"/>
                          <a:cs typeface="Times New Roman" panose="02020603050405020304" pitchFamily="18" charset="0"/>
                        </a:rPr>
                        <a:t>6</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1" kern="1200">
                          <a:solidFill>
                            <a:schemeClr val="dk1"/>
                          </a:solidFill>
                          <a:effectLst/>
                          <a:latin typeface="Times New Roman" panose="02020603050405020304" pitchFamily="18" charset="0"/>
                          <a:cs typeface="Times New Roman" panose="02020603050405020304" pitchFamily="18" charset="0"/>
                        </a:rPr>
                        <a:t>Blood Type</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a:solidFill>
                            <a:schemeClr val="dk1"/>
                          </a:solidFill>
                          <a:effectLst/>
                          <a:latin typeface="Times New Roman" panose="02020603050405020304" pitchFamily="18" charset="0"/>
                          <a:cs typeface="Times New Roman" panose="02020603050405020304" pitchFamily="18" charset="0"/>
                        </a:rPr>
                        <a:t>Blood type of the patient</a:t>
                      </a:r>
                      <a:endParaRPr lang="en-GB" sz="1300" kern="120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552745"/>
                  </a:ext>
                </a:extLst>
              </a:tr>
              <a:tr h="243064">
                <a:tc>
                  <a:txBody>
                    <a:bodyPr/>
                    <a:lstStyle/>
                    <a:p>
                      <a:pPr algn="ctr"/>
                      <a:r>
                        <a:rPr lang="en-GB" sz="1300">
                          <a:latin typeface="Times New Roman" panose="02020603050405020304" pitchFamily="18" charset="0"/>
                          <a:cs typeface="Times New Roman" panose="02020603050405020304" pitchFamily="18" charset="0"/>
                        </a:rPr>
                        <a:t>7</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1" kern="1200">
                          <a:solidFill>
                            <a:schemeClr val="dk1"/>
                          </a:solidFill>
                          <a:effectLst/>
                          <a:latin typeface="Times New Roman" panose="02020603050405020304" pitchFamily="18" charset="0"/>
                          <a:cs typeface="Times New Roman" panose="02020603050405020304" pitchFamily="18" charset="0"/>
                        </a:rPr>
                        <a:t>Doctor</a:t>
                      </a:r>
                      <a:endParaRPr lang="en-GB" sz="1300" b="1"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dirty="0">
                          <a:solidFill>
                            <a:schemeClr val="dk1"/>
                          </a:solidFill>
                          <a:effectLst/>
                          <a:latin typeface="Times New Roman" panose="02020603050405020304" pitchFamily="18" charset="0"/>
                          <a:cs typeface="Times New Roman" panose="02020603050405020304" pitchFamily="18" charset="0"/>
                        </a:rPr>
                        <a:t>Name of the doctor in charge or treating the patient</a:t>
                      </a:r>
                      <a:endParaRPr lang="en-GB"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634099"/>
                  </a:ext>
                </a:extLst>
              </a:tr>
              <a:tr h="243064">
                <a:tc>
                  <a:txBody>
                    <a:bodyPr/>
                    <a:lstStyle/>
                    <a:p>
                      <a:pPr algn="ctr"/>
                      <a:r>
                        <a:rPr lang="en-GB" sz="1300">
                          <a:latin typeface="Times New Roman" panose="02020603050405020304" pitchFamily="18" charset="0"/>
                          <a:cs typeface="Times New Roman" panose="02020603050405020304" pitchFamily="18" charset="0"/>
                        </a:rPr>
                        <a:t>8</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kern="1200">
                          <a:solidFill>
                            <a:schemeClr val="dk1"/>
                          </a:solidFill>
                          <a:effectLst/>
                          <a:latin typeface="Times New Roman" panose="02020603050405020304" pitchFamily="18" charset="0"/>
                          <a:cs typeface="Times New Roman" panose="02020603050405020304" pitchFamily="18" charset="0"/>
                        </a:rPr>
                        <a:t>Hospital</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300" kern="1200">
                          <a:solidFill>
                            <a:schemeClr val="dk1"/>
                          </a:solidFill>
                          <a:effectLst/>
                          <a:latin typeface="Times New Roman" panose="02020603050405020304" pitchFamily="18" charset="0"/>
                          <a:cs typeface="Times New Roman" panose="02020603050405020304" pitchFamily="18" charset="0"/>
                        </a:rPr>
                        <a:t>Name of the Hospital where the patient was admitted</a:t>
                      </a:r>
                      <a:endParaRPr lang="en-GB" sz="130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4446540"/>
                  </a:ext>
                </a:extLst>
              </a:tr>
              <a:tr h="243064">
                <a:tc>
                  <a:txBody>
                    <a:bodyPr/>
                    <a:lstStyle/>
                    <a:p>
                      <a:pPr algn="ctr"/>
                      <a:r>
                        <a:rPr lang="en-GB" sz="1300">
                          <a:latin typeface="Times New Roman" panose="02020603050405020304" pitchFamily="18" charset="0"/>
                          <a:cs typeface="Times New Roman" panose="02020603050405020304" pitchFamily="18" charset="0"/>
                        </a:rPr>
                        <a:t>9</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r>
                        <a:rPr lang="en-GB" sz="1300" b="1" kern="1200" dirty="0">
                          <a:solidFill>
                            <a:schemeClr val="dk1"/>
                          </a:solidFill>
                          <a:effectLst/>
                          <a:latin typeface="Times New Roman" panose="02020603050405020304" pitchFamily="18" charset="0"/>
                          <a:cs typeface="Times New Roman" panose="02020603050405020304" pitchFamily="18" charset="0"/>
                        </a:rPr>
                        <a:t>Insurance Provider</a:t>
                      </a:r>
                      <a:endParaRPr lang="en-GB" sz="1300" b="1"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r>
                        <a:rPr lang="en-GB" sz="1300" kern="1200">
                          <a:solidFill>
                            <a:schemeClr val="dk1"/>
                          </a:solidFill>
                          <a:effectLst/>
                          <a:latin typeface="Times New Roman" panose="02020603050405020304" pitchFamily="18" charset="0"/>
                          <a:cs typeface="Times New Roman" panose="02020603050405020304" pitchFamily="18" charset="0"/>
                        </a:rPr>
                        <a:t> Name of the Insurance provider covering the patient</a:t>
                      </a:r>
                      <a:endParaRPr lang="en-GB" sz="1300" kern="120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127857"/>
                  </a:ext>
                </a:extLst>
              </a:tr>
              <a:tr h="243064">
                <a:tc>
                  <a:txBody>
                    <a:bodyPr/>
                    <a:lstStyle/>
                    <a:p>
                      <a:pPr algn="ctr"/>
                      <a:r>
                        <a:rPr lang="en-GB" sz="1300">
                          <a:latin typeface="Times New Roman" panose="02020603050405020304" pitchFamily="18" charset="0"/>
                          <a:cs typeface="Times New Roman" panose="02020603050405020304" pitchFamily="18" charset="0"/>
                        </a:rPr>
                        <a:t>10</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1" kern="1200">
                          <a:solidFill>
                            <a:schemeClr val="dk1"/>
                          </a:solidFill>
                          <a:effectLst/>
                          <a:latin typeface="Times New Roman" panose="02020603050405020304" pitchFamily="18" charset="0"/>
                          <a:cs typeface="Times New Roman" panose="02020603050405020304" pitchFamily="18" charset="0"/>
                        </a:rPr>
                        <a:t>Billing Amount</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dirty="0">
                          <a:solidFill>
                            <a:schemeClr val="dk1"/>
                          </a:solidFill>
                          <a:effectLst/>
                          <a:latin typeface="Times New Roman" panose="02020603050405020304" pitchFamily="18" charset="0"/>
                          <a:cs typeface="Times New Roman" panose="02020603050405020304" pitchFamily="18" charset="0"/>
                        </a:rPr>
                        <a:t>Total hospital bill amount (Treatment Cost)</a:t>
                      </a:r>
                      <a:endParaRPr lang="en-GB"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419572"/>
                  </a:ext>
                </a:extLst>
              </a:tr>
              <a:tr h="243064">
                <a:tc>
                  <a:txBody>
                    <a:bodyPr/>
                    <a:lstStyle/>
                    <a:p>
                      <a:pPr algn="ctr"/>
                      <a:r>
                        <a:rPr lang="en-GB" sz="1300">
                          <a:latin typeface="Times New Roman" panose="02020603050405020304" pitchFamily="18" charset="0"/>
                          <a:cs typeface="Times New Roman" panose="02020603050405020304" pitchFamily="18" charset="0"/>
                        </a:rPr>
                        <a:t>11</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1" kern="1200">
                          <a:solidFill>
                            <a:schemeClr val="dk1"/>
                          </a:solidFill>
                          <a:effectLst/>
                          <a:latin typeface="Times New Roman" panose="02020603050405020304" pitchFamily="18" charset="0"/>
                          <a:cs typeface="Times New Roman" panose="02020603050405020304" pitchFamily="18" charset="0"/>
                        </a:rPr>
                        <a:t>Room Number</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a:solidFill>
                            <a:schemeClr val="dk1"/>
                          </a:solidFill>
                          <a:effectLst/>
                          <a:latin typeface="Times New Roman" panose="02020603050405020304" pitchFamily="18" charset="0"/>
                          <a:cs typeface="Times New Roman" panose="02020603050405020304" pitchFamily="18" charset="0"/>
                        </a:rPr>
                        <a:t>Room number assigned to the patient</a:t>
                      </a:r>
                      <a:endParaRPr lang="en-GB" sz="1300" kern="120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384692"/>
                  </a:ext>
                </a:extLst>
              </a:tr>
              <a:tr h="243064">
                <a:tc>
                  <a:txBody>
                    <a:bodyPr/>
                    <a:lstStyle/>
                    <a:p>
                      <a:pPr algn="ctr"/>
                      <a:r>
                        <a:rPr lang="en-GB" sz="1300">
                          <a:latin typeface="Times New Roman" panose="02020603050405020304" pitchFamily="18" charset="0"/>
                          <a:cs typeface="Times New Roman" panose="02020603050405020304" pitchFamily="18" charset="0"/>
                        </a:rPr>
                        <a:t>12</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1" kern="1200">
                          <a:solidFill>
                            <a:schemeClr val="dk1"/>
                          </a:solidFill>
                          <a:effectLst/>
                          <a:latin typeface="Times New Roman" panose="02020603050405020304" pitchFamily="18" charset="0"/>
                          <a:cs typeface="Times New Roman" panose="02020603050405020304" pitchFamily="18" charset="0"/>
                        </a:rPr>
                        <a:t>Admission Type</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dirty="0">
                          <a:solidFill>
                            <a:schemeClr val="dk1"/>
                          </a:solidFill>
                          <a:effectLst/>
                          <a:latin typeface="Times New Roman" panose="02020603050405020304" pitchFamily="18" charset="0"/>
                          <a:cs typeface="Times New Roman" panose="02020603050405020304" pitchFamily="18" charset="0"/>
                        </a:rPr>
                        <a:t>Type of admission (Elective, Urgent or Emergency)</a:t>
                      </a:r>
                      <a:endParaRPr lang="en-GB"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100508"/>
                  </a:ext>
                </a:extLst>
              </a:tr>
              <a:tr h="243064">
                <a:tc>
                  <a:txBody>
                    <a:bodyPr/>
                    <a:lstStyle/>
                    <a:p>
                      <a:pPr algn="ctr"/>
                      <a:r>
                        <a:rPr lang="en-GB" sz="1300">
                          <a:latin typeface="Times New Roman" panose="02020603050405020304" pitchFamily="18" charset="0"/>
                          <a:cs typeface="Times New Roman" panose="02020603050405020304" pitchFamily="18" charset="0"/>
                        </a:rPr>
                        <a:t>13</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b="1" kern="1200">
                          <a:solidFill>
                            <a:schemeClr val="dk1"/>
                          </a:solidFill>
                          <a:effectLst/>
                          <a:latin typeface="Times New Roman" panose="02020603050405020304" pitchFamily="18" charset="0"/>
                          <a:cs typeface="Times New Roman" panose="02020603050405020304" pitchFamily="18" charset="0"/>
                        </a:rPr>
                        <a:t>Discharge Date</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a:solidFill>
                            <a:schemeClr val="dk1"/>
                          </a:solidFill>
                          <a:effectLst/>
                          <a:latin typeface="Times New Roman" panose="02020603050405020304" pitchFamily="18" charset="0"/>
                          <a:cs typeface="Times New Roman" panose="02020603050405020304" pitchFamily="18" charset="0"/>
                        </a:rPr>
                        <a:t>Date the patient was discharged</a:t>
                      </a:r>
                      <a:endParaRPr lang="en-GB" sz="1300" kern="120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332056"/>
                  </a:ext>
                </a:extLst>
              </a:tr>
              <a:tr h="243064">
                <a:tc>
                  <a:txBody>
                    <a:bodyPr/>
                    <a:lstStyle/>
                    <a:p>
                      <a:pPr algn="ctr"/>
                      <a:r>
                        <a:rPr lang="en-GB" sz="1300">
                          <a:latin typeface="Times New Roman" panose="02020603050405020304" pitchFamily="18" charset="0"/>
                          <a:cs typeface="Times New Roman" panose="02020603050405020304" pitchFamily="18" charset="0"/>
                        </a:rPr>
                        <a:t>14</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kern="1200">
                          <a:solidFill>
                            <a:schemeClr val="dk1"/>
                          </a:solidFill>
                          <a:effectLst/>
                          <a:latin typeface="Times New Roman" panose="02020603050405020304" pitchFamily="18" charset="0"/>
                          <a:cs typeface="Times New Roman" panose="02020603050405020304" pitchFamily="18" charset="0"/>
                        </a:rPr>
                        <a:t>Medication</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300" kern="1200">
                          <a:solidFill>
                            <a:schemeClr val="dk1"/>
                          </a:solidFill>
                          <a:effectLst/>
                          <a:latin typeface="Times New Roman" panose="02020603050405020304" pitchFamily="18" charset="0"/>
                          <a:cs typeface="Times New Roman" panose="02020603050405020304" pitchFamily="18" charset="0"/>
                        </a:rPr>
                        <a:t>Medication prescribed for the patient</a:t>
                      </a:r>
                      <a:endParaRPr lang="en-GB" sz="130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535122"/>
                  </a:ext>
                </a:extLst>
              </a:tr>
              <a:tr h="243064">
                <a:tc>
                  <a:txBody>
                    <a:bodyPr/>
                    <a:lstStyle/>
                    <a:p>
                      <a:pPr algn="ctr"/>
                      <a:r>
                        <a:rPr lang="en-GB" sz="1300">
                          <a:latin typeface="Times New Roman" panose="02020603050405020304" pitchFamily="18" charset="0"/>
                          <a:cs typeface="Times New Roman" panose="02020603050405020304" pitchFamily="18" charset="0"/>
                        </a:rPr>
                        <a:t>15</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kern="1200">
                          <a:solidFill>
                            <a:schemeClr val="dk1"/>
                          </a:solidFill>
                          <a:effectLst/>
                          <a:latin typeface="Times New Roman" panose="02020603050405020304" pitchFamily="18" charset="0"/>
                          <a:cs typeface="Times New Roman" panose="02020603050405020304" pitchFamily="18" charset="0"/>
                        </a:rPr>
                        <a:t>Test Results</a:t>
                      </a:r>
                      <a:endParaRPr lang="en-GB" sz="1300" b="1">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kern="1200" dirty="0">
                          <a:solidFill>
                            <a:schemeClr val="dk1"/>
                          </a:solidFill>
                          <a:effectLst/>
                          <a:latin typeface="Times New Roman" panose="02020603050405020304" pitchFamily="18" charset="0"/>
                          <a:cs typeface="Times New Roman" panose="02020603050405020304" pitchFamily="18" charset="0"/>
                        </a:rPr>
                        <a:t>Outcome of any medical tests (Normal, Abnormal or Inconclusive)</a:t>
                      </a:r>
                      <a:endParaRPr lang="en-GB"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465409"/>
                  </a:ext>
                </a:extLst>
              </a:tr>
              <a:tr h="243064">
                <a:tc>
                  <a:txBody>
                    <a:bodyPr/>
                    <a:lstStyle/>
                    <a:p>
                      <a:pPr algn="ctr"/>
                      <a:r>
                        <a:rPr lang="en-GB" sz="1300" dirty="0">
                          <a:latin typeface="Times New Roman" panose="02020603050405020304" pitchFamily="18" charset="0"/>
                          <a:cs typeface="Times New Roman" panose="02020603050405020304" pitchFamily="18" charset="0"/>
                        </a:rPr>
                        <a:t>16</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a:latin typeface="Times New Roman" panose="02020603050405020304" pitchFamily="18" charset="0"/>
                          <a:cs typeface="Times New Roman" panose="02020603050405020304" pitchFamily="18" charset="0"/>
                        </a:rPr>
                        <a:t>Length of Stay</a:t>
                      </a: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300" dirty="0">
                          <a:latin typeface="Times New Roman" panose="02020603050405020304" pitchFamily="18" charset="0"/>
                          <a:cs typeface="Times New Roman" panose="02020603050405020304" pitchFamily="18" charset="0"/>
                        </a:rPr>
                        <a:t>Difference between the Date of admission and Date of Discharge</a:t>
                      </a: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410781"/>
                  </a:ext>
                </a:extLst>
              </a:tr>
              <a:tr h="243064">
                <a:tc>
                  <a:txBody>
                    <a:bodyPr/>
                    <a:lstStyle/>
                    <a:p>
                      <a:pPr algn="ctr"/>
                      <a:r>
                        <a:rPr lang="en-GB" sz="1300">
                          <a:latin typeface="Times New Roman" panose="02020603050405020304" pitchFamily="18" charset="0"/>
                          <a:cs typeface="Times New Roman" panose="02020603050405020304" pitchFamily="18" charset="0"/>
                        </a:rPr>
                        <a:t>18</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a:latin typeface="Times New Roman" panose="02020603050405020304" pitchFamily="18" charset="0"/>
                          <a:cs typeface="Times New Roman" panose="02020603050405020304" pitchFamily="18" charset="0"/>
                        </a:rPr>
                        <a:t>Patient ID</a:t>
                      </a: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a:latin typeface="Times New Roman" panose="02020603050405020304" pitchFamily="18" charset="0"/>
                          <a:cs typeface="Times New Roman" panose="02020603050405020304" pitchFamily="18" charset="0"/>
                        </a:rPr>
                        <a:t>Unique Identifier for each patient </a:t>
                      </a:r>
                      <a:endParaRPr lang="en-GB" sz="1300"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124357"/>
                  </a:ext>
                </a:extLst>
              </a:tr>
              <a:tr h="243064">
                <a:tc>
                  <a:txBody>
                    <a:bodyPr/>
                    <a:lstStyle/>
                    <a:p>
                      <a:pPr algn="ctr"/>
                      <a:r>
                        <a:rPr lang="en-GB" sz="1300" dirty="0">
                          <a:latin typeface="Times New Roman" panose="02020603050405020304" pitchFamily="18" charset="0"/>
                          <a:cs typeface="Times New Roman" panose="02020603050405020304" pitchFamily="18" charset="0"/>
                        </a:rPr>
                        <a:t>19</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a:latin typeface="Times New Roman" panose="02020603050405020304" pitchFamily="18" charset="0"/>
                          <a:cs typeface="Times New Roman" panose="02020603050405020304" pitchFamily="18" charset="0"/>
                        </a:rPr>
                        <a:t>Admission ID</a:t>
                      </a:r>
                      <a:endParaRPr lang="en-GB" sz="1300" b="1"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300" dirty="0">
                          <a:latin typeface="Times New Roman" panose="02020603050405020304" pitchFamily="18" charset="0"/>
                          <a:cs typeface="Times New Roman" panose="02020603050405020304" pitchFamily="18" charset="0"/>
                        </a:rPr>
                        <a:t>Unique Identifier for each Patient on Admission</a:t>
                      </a: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4422343"/>
                  </a:ext>
                </a:extLst>
              </a:tr>
              <a:tr h="243064">
                <a:tc>
                  <a:txBody>
                    <a:bodyPr/>
                    <a:lstStyle/>
                    <a:p>
                      <a:pPr algn="ctr"/>
                      <a:r>
                        <a:rPr lang="en-GB" sz="1300">
                          <a:latin typeface="Times New Roman" panose="02020603050405020304" pitchFamily="18" charset="0"/>
                          <a:cs typeface="Times New Roman" panose="02020603050405020304" pitchFamily="18" charset="0"/>
                        </a:rPr>
                        <a:t>20</a:t>
                      </a: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a:latin typeface="Times New Roman" panose="02020603050405020304" pitchFamily="18" charset="0"/>
                          <a:cs typeface="Times New Roman" panose="02020603050405020304" pitchFamily="18" charset="0"/>
                        </a:rPr>
                        <a:t>Insurance ID</a:t>
                      </a:r>
                      <a:endParaRPr lang="en-GB" sz="1300" b="1"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a:latin typeface="Times New Roman" panose="02020603050405020304" pitchFamily="18" charset="0"/>
                          <a:cs typeface="Times New Roman" panose="02020603050405020304" pitchFamily="18" charset="0"/>
                        </a:rPr>
                        <a:t>Unique Identifier for each Insurance Provider</a:t>
                      </a:r>
                      <a:endParaRPr lang="en-GB" sz="1300"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5230587"/>
                  </a:ext>
                </a:extLst>
              </a:tr>
              <a:tr h="243064">
                <a:tc>
                  <a:txBody>
                    <a:bodyPr/>
                    <a:lstStyle/>
                    <a:p>
                      <a:pPr algn="ctr"/>
                      <a:r>
                        <a:rPr lang="en-GB" sz="1300">
                          <a:latin typeface="Times New Roman" panose="02020603050405020304" pitchFamily="18" charset="0"/>
                          <a:cs typeface="Times New Roman" panose="02020603050405020304" pitchFamily="18" charset="0"/>
                        </a:rPr>
                        <a:t>21</a:t>
                      </a:r>
                      <a:endParaRPr lang="en-GB" sz="1300" dirty="0">
                        <a:latin typeface="Times New Roman" panose="02020603050405020304" pitchFamily="18" charset="0"/>
                        <a:cs typeface="Times New Roman" panose="02020603050405020304" pitchFamily="18" charset="0"/>
                      </a:endParaRP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a:latin typeface="Times New Roman" panose="02020603050405020304" pitchFamily="18" charset="0"/>
                          <a:cs typeface="Times New Roman" panose="02020603050405020304" pitchFamily="18" charset="0"/>
                        </a:rPr>
                        <a:t>Hospital ID</a:t>
                      </a:r>
                      <a:endParaRPr lang="en-GB" sz="1300" b="1"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a:latin typeface="Times New Roman" panose="02020603050405020304" pitchFamily="18" charset="0"/>
                          <a:cs typeface="Times New Roman" panose="02020603050405020304" pitchFamily="18" charset="0"/>
                        </a:rPr>
                        <a:t>Unique Identifier for each Hospital</a:t>
                      </a:r>
                      <a:endParaRPr lang="en-GB" sz="1300"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796222"/>
                  </a:ext>
                </a:extLst>
              </a:tr>
              <a:tr h="243064">
                <a:tc>
                  <a:txBody>
                    <a:bodyPr/>
                    <a:lstStyle/>
                    <a:p>
                      <a:pPr algn="ctr"/>
                      <a:r>
                        <a:rPr lang="en-GB" sz="1300">
                          <a:latin typeface="Times New Roman" panose="02020603050405020304" pitchFamily="18" charset="0"/>
                          <a:cs typeface="Times New Roman" panose="02020603050405020304" pitchFamily="18" charset="0"/>
                        </a:rPr>
                        <a:t>22</a:t>
                      </a:r>
                      <a:endParaRPr lang="en-GB" sz="1300" dirty="0">
                        <a:latin typeface="Times New Roman" panose="02020603050405020304" pitchFamily="18" charset="0"/>
                        <a:cs typeface="Times New Roman" panose="02020603050405020304" pitchFamily="18" charset="0"/>
                      </a:endParaRPr>
                    </a:p>
                  </a:txBody>
                  <a:tcPr marL="44648" marR="44648" marT="22323" marB="2232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GB" sz="1300" b="1">
                          <a:latin typeface="Times New Roman" panose="02020603050405020304" pitchFamily="18" charset="0"/>
                          <a:cs typeface="Times New Roman" panose="02020603050405020304" pitchFamily="18" charset="0"/>
                        </a:rPr>
                        <a:t>Doctor ID</a:t>
                      </a:r>
                      <a:endParaRPr lang="en-GB" sz="1300" b="1" dirty="0">
                        <a:latin typeface="Times New Roman" panose="02020603050405020304" pitchFamily="18" charset="0"/>
                        <a:cs typeface="Times New Roman" panose="02020603050405020304" pitchFamily="18" charset="0"/>
                      </a:endParaRP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300" dirty="0">
                          <a:latin typeface="Times New Roman" panose="02020603050405020304" pitchFamily="18" charset="0"/>
                          <a:cs typeface="Times New Roman" panose="02020603050405020304" pitchFamily="18" charset="0"/>
                        </a:rPr>
                        <a:t>Unique Identifier for each Doctor</a:t>
                      </a:r>
                    </a:p>
                  </a:txBody>
                  <a:tcPr marL="44648" marR="44648" marT="22323" marB="2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998161403"/>
                  </a:ext>
                </a:extLst>
              </a:tr>
            </a:tbl>
          </a:graphicData>
        </a:graphic>
      </p:graphicFrame>
    </p:spTree>
    <p:extLst>
      <p:ext uri="{BB962C8B-B14F-4D97-AF65-F5344CB8AC3E}">
        <p14:creationId xmlns:p14="http://schemas.microsoft.com/office/powerpoint/2010/main" val="231307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188085-DA45-33B9-9DA3-36F42F421209}"/>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CFAB4C20-016D-E400-DAA5-2633D70A7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296D7F40-10FC-1A75-D117-1CBEB7C76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F3CEB6E-AD8F-3869-C992-70581C48C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8CF384E-3EAA-BC73-E0F8-594E9D166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EE3ABC-2BDC-B81B-5E87-CC1C6818B101}"/>
              </a:ext>
            </a:extLst>
          </p:cNvPr>
          <p:cNvSpPr>
            <a:spLocks noGrp="1"/>
          </p:cNvSpPr>
          <p:nvPr>
            <p:ph type="title"/>
          </p:nvPr>
        </p:nvSpPr>
        <p:spPr>
          <a:xfrm>
            <a:off x="3199167" y="257910"/>
            <a:ext cx="5218324" cy="1003532"/>
          </a:xfrm>
        </p:spPr>
        <p:txBody>
          <a:bodyPr anchor="ctr">
            <a:noAutofit/>
          </a:bodyPr>
          <a:lstStyle/>
          <a:p>
            <a:r>
              <a:rPr lang="en-GB" sz="3600" b="1" dirty="0">
                <a:solidFill>
                  <a:schemeClr val="bg1"/>
                </a:solidFill>
                <a:effectLst/>
                <a:latin typeface="Times New Roman" panose="02020603050405020304" pitchFamily="18" charset="0"/>
                <a:ea typeface="Aptos" panose="020B0004020202020204" pitchFamily="34" charset="0"/>
              </a:rPr>
              <a:t>Data Modelling (Schema) </a:t>
            </a:r>
            <a:endParaRPr lang="en-GB" sz="3600" dirty="0">
              <a:solidFill>
                <a:schemeClr val="bg1"/>
              </a:solidFill>
            </a:endParaRPr>
          </a:p>
        </p:txBody>
      </p:sp>
      <p:pic>
        <p:nvPicPr>
          <p:cNvPr id="5" name="Picture 4">
            <a:extLst>
              <a:ext uri="{FF2B5EF4-FFF2-40B4-BE49-F238E27FC236}">
                <a16:creationId xmlns:a16="http://schemas.microsoft.com/office/drawing/2014/main" id="{C85727C1-C242-027B-8769-A62E61E15921}"/>
              </a:ext>
            </a:extLst>
          </p:cNvPr>
          <p:cNvPicPr>
            <a:picLocks noChangeAspect="1"/>
          </p:cNvPicPr>
          <p:nvPr/>
        </p:nvPicPr>
        <p:blipFill>
          <a:blip r:embed="rId2"/>
          <a:stretch>
            <a:fillRect/>
          </a:stretch>
        </p:blipFill>
        <p:spPr>
          <a:xfrm>
            <a:off x="960699" y="1742863"/>
            <a:ext cx="10260427" cy="4857227"/>
          </a:xfrm>
          <a:prstGeom prst="rect">
            <a:avLst/>
          </a:prstGeom>
        </p:spPr>
      </p:pic>
    </p:spTree>
    <p:extLst>
      <p:ext uri="{BB962C8B-B14F-4D97-AF65-F5344CB8AC3E}">
        <p14:creationId xmlns:p14="http://schemas.microsoft.com/office/powerpoint/2010/main" val="275861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3BBC74-2AF1-393D-8EAD-AE231ECDF308}"/>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D4A59271-F62F-D499-8FF7-BA1F5175FB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9F0781F8-956C-BF6F-D850-EAB26E344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7CD500-A033-B7FF-3637-095A90B08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544C9F-541C-DB03-9133-08DC90FB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01AE9D-AC55-6121-73A0-B79CFE6CC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83CD36E9-00D5-C1A4-EA69-F9F96D7D8038}"/>
              </a:ext>
            </a:extLst>
          </p:cNvPr>
          <p:cNvSpPr>
            <a:spLocks noGrp="1"/>
          </p:cNvSpPr>
          <p:nvPr>
            <p:ph type="title"/>
          </p:nvPr>
        </p:nvSpPr>
        <p:spPr>
          <a:xfrm>
            <a:off x="434235" y="1449392"/>
            <a:ext cx="11323529" cy="1254788"/>
          </a:xfrm>
        </p:spPr>
        <p:txBody>
          <a:bodyPr vert="horz" lIns="91440" tIns="45720" rIns="91440" bIns="45720" rtlCol="0" anchor="t">
            <a:noAutofit/>
          </a:bodyPr>
          <a:lstStyle/>
          <a:p>
            <a:pPr algn="ctr"/>
            <a:r>
              <a:rPr lang="en-GB" sz="7200" dirty="0">
                <a:solidFill>
                  <a:schemeClr val="bg1"/>
                </a:solidFill>
                <a:latin typeface="Garamond" panose="02020404030301010803" pitchFamily="18" charset="0"/>
                <a:cs typeface="Times New Roman" panose="02020603050405020304" pitchFamily="18" charset="0"/>
              </a:rPr>
              <a:t>KEY INSIGHTS</a:t>
            </a:r>
            <a:endParaRPr lang="en-US" sz="7200" b="1" kern="1200" dirty="0">
              <a:solidFill>
                <a:schemeClr val="bg1"/>
              </a:solidFill>
              <a:latin typeface="Garamond" panose="02020404030301010803" pitchFamily="18" charset="0"/>
            </a:endParaRPr>
          </a:p>
        </p:txBody>
      </p:sp>
      <p:pic>
        <p:nvPicPr>
          <p:cNvPr id="7" name="Graphic 6" descr="Stethoscope">
            <a:extLst>
              <a:ext uri="{FF2B5EF4-FFF2-40B4-BE49-F238E27FC236}">
                <a16:creationId xmlns:a16="http://schemas.microsoft.com/office/drawing/2014/main" id="{D5A7F72F-AA19-ACA2-DB10-8EC985560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5646" y="5061057"/>
            <a:ext cx="1199733" cy="1199733"/>
          </a:xfrm>
          <a:prstGeom prst="rect">
            <a:avLst/>
          </a:prstGeom>
        </p:spPr>
      </p:pic>
      <p:sp>
        <p:nvSpPr>
          <p:cNvPr id="4" name="TextBox 3">
            <a:extLst>
              <a:ext uri="{FF2B5EF4-FFF2-40B4-BE49-F238E27FC236}">
                <a16:creationId xmlns:a16="http://schemas.microsoft.com/office/drawing/2014/main" id="{8DCD39F3-350C-84DB-E455-5ED893364CDA}"/>
              </a:ext>
            </a:extLst>
          </p:cNvPr>
          <p:cNvSpPr txBox="1"/>
          <p:nvPr/>
        </p:nvSpPr>
        <p:spPr>
          <a:xfrm>
            <a:off x="1876210" y="2949265"/>
            <a:ext cx="8689778" cy="1200329"/>
          </a:xfrm>
          <a:prstGeom prst="rect">
            <a:avLst/>
          </a:prstGeom>
          <a:noFill/>
        </p:spPr>
        <p:txBody>
          <a:bodyPr wrap="square" rtlCol="0">
            <a:spAutoFit/>
          </a:bodyPr>
          <a:lstStyle/>
          <a:p>
            <a:pPr algn="ctr"/>
            <a:r>
              <a:rPr lang="en-GB" sz="2400" b="1" dirty="0">
                <a:solidFill>
                  <a:schemeClr val="bg1"/>
                </a:solidFill>
                <a:latin typeface="Garamond" panose="02020404030301010803" pitchFamily="18" charset="0"/>
                <a:cs typeface="Times New Roman" panose="02020603050405020304" pitchFamily="18" charset="0"/>
              </a:rPr>
              <a:t>Patient Demographics, Medical Insights, Admission Insights, Billing &amp; Cost Analysis, Treatment Outcomes, and Hospital Performance.</a:t>
            </a:r>
          </a:p>
        </p:txBody>
      </p:sp>
      <p:sp>
        <p:nvSpPr>
          <p:cNvPr id="5" name="TextBox 4">
            <a:extLst>
              <a:ext uri="{FF2B5EF4-FFF2-40B4-BE49-F238E27FC236}">
                <a16:creationId xmlns:a16="http://schemas.microsoft.com/office/drawing/2014/main" id="{7962A71A-AFEA-BA59-2A1A-0C49300C4449}"/>
              </a:ext>
            </a:extLst>
          </p:cNvPr>
          <p:cNvSpPr txBox="1"/>
          <p:nvPr/>
        </p:nvSpPr>
        <p:spPr>
          <a:xfrm>
            <a:off x="2958228" y="5476257"/>
            <a:ext cx="5824603" cy="461665"/>
          </a:xfrm>
          <a:prstGeom prst="rect">
            <a:avLst/>
          </a:prstGeom>
          <a:noFill/>
        </p:spPr>
        <p:txBody>
          <a:bodyPr wrap="square" rtlCol="0">
            <a:spAutoFit/>
          </a:bodyPr>
          <a:lstStyle/>
          <a:p>
            <a:pPr algn="ctr"/>
            <a:r>
              <a:rPr lang="en-GB" sz="2400" dirty="0">
                <a:effectLst>
                  <a:outerShdw blurRad="38100" dist="38100" dir="2700000" algn="tl">
                    <a:srgbClr val="000000">
                      <a:alpha val="43137"/>
                    </a:srgbClr>
                  </a:outerShdw>
                </a:effectLst>
                <a:latin typeface="Garamond" panose="02020404030301010803" pitchFamily="18" charset="0"/>
                <a:cs typeface="Times New Roman" panose="02020603050405020304" pitchFamily="18" charset="0"/>
              </a:rPr>
              <a:t>Caring for Lives, Empowering Health.</a:t>
            </a:r>
          </a:p>
        </p:txBody>
      </p:sp>
    </p:spTree>
    <p:extLst>
      <p:ext uri="{BB962C8B-B14F-4D97-AF65-F5344CB8AC3E}">
        <p14:creationId xmlns:p14="http://schemas.microsoft.com/office/powerpoint/2010/main" val="36890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F96460-3BFF-0A5A-5E84-8169CCA45B62}"/>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3D8C2594-D090-8C08-EF11-EB4DE055D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4A67DAAF-FAFC-5F06-CF11-BAF56802B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B5444F7-2B28-FE14-30BA-B2830707F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12D1903-3F69-B19C-EF04-221ACB4E8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3ECC2BD-0270-8FCF-E858-F649A1618C10}"/>
              </a:ext>
            </a:extLst>
          </p:cNvPr>
          <p:cNvSpPr>
            <a:spLocks noGrp="1"/>
          </p:cNvSpPr>
          <p:nvPr>
            <p:ph type="title"/>
          </p:nvPr>
        </p:nvSpPr>
        <p:spPr>
          <a:xfrm>
            <a:off x="3249270" y="206680"/>
            <a:ext cx="4885282" cy="1003532"/>
          </a:xfrm>
        </p:spPr>
        <p:txBody>
          <a:bodyPr anchor="ctr">
            <a:normAutofit/>
          </a:bodyPr>
          <a:lstStyle/>
          <a:p>
            <a:pPr algn="ctr"/>
            <a:r>
              <a:rPr lang="en-GB" sz="3600" b="1">
                <a:solidFill>
                  <a:schemeClr val="bg1"/>
                </a:solidFill>
                <a:effectLst/>
                <a:latin typeface="Times New Roman" panose="02020603050405020304" pitchFamily="18" charset="0"/>
                <a:ea typeface="Aptos" panose="020B0004020202020204" pitchFamily="34" charset="0"/>
              </a:rPr>
              <a:t>SQL Queries</a:t>
            </a:r>
            <a:endParaRPr lang="en-GB" sz="3600" dirty="0">
              <a:solidFill>
                <a:schemeClr val="bg1"/>
              </a:solidFill>
            </a:endParaRPr>
          </a:p>
        </p:txBody>
      </p:sp>
      <p:pic>
        <p:nvPicPr>
          <p:cNvPr id="5" name="Picture 4" descr="A black square with white text&#10;&#10;Description automatically generated">
            <a:extLst>
              <a:ext uri="{FF2B5EF4-FFF2-40B4-BE49-F238E27FC236}">
                <a16:creationId xmlns:a16="http://schemas.microsoft.com/office/drawing/2014/main" id="{DFDFB456-9295-8B19-55D7-D9D052CFD7AF}"/>
              </a:ext>
            </a:extLst>
          </p:cNvPr>
          <p:cNvPicPr>
            <a:picLocks noChangeAspect="1"/>
          </p:cNvPicPr>
          <p:nvPr/>
        </p:nvPicPr>
        <p:blipFill>
          <a:blip r:embed="rId2">
            <a:extLst>
              <a:ext uri="{28A0092B-C50C-407E-A947-70E740481C1C}">
                <a14:useLocalDpi xmlns:a14="http://schemas.microsoft.com/office/drawing/2010/main" val="0"/>
              </a:ext>
            </a:extLst>
          </a:blip>
          <a:srcRect l="18600" t="26340" r="18439" b="13193"/>
          <a:stretch/>
        </p:blipFill>
        <p:spPr>
          <a:xfrm>
            <a:off x="8287698" y="2385406"/>
            <a:ext cx="3739269" cy="3010430"/>
          </a:xfrm>
          <a:prstGeom prst="rect">
            <a:avLst/>
          </a:prstGeom>
        </p:spPr>
      </p:pic>
      <p:pic>
        <p:nvPicPr>
          <p:cNvPr id="9" name="Picture 8" descr="A computer screen shot of a black square with white text&#10;&#10;Description automatically generated">
            <a:extLst>
              <a:ext uri="{FF2B5EF4-FFF2-40B4-BE49-F238E27FC236}">
                <a16:creationId xmlns:a16="http://schemas.microsoft.com/office/drawing/2014/main" id="{8F620FAF-3837-F1E8-3068-BBB8F5FDE3B4}"/>
              </a:ext>
            </a:extLst>
          </p:cNvPr>
          <p:cNvPicPr>
            <a:picLocks noChangeAspect="1"/>
          </p:cNvPicPr>
          <p:nvPr/>
        </p:nvPicPr>
        <p:blipFill>
          <a:blip r:embed="rId3">
            <a:extLst>
              <a:ext uri="{28A0092B-C50C-407E-A947-70E740481C1C}">
                <a14:useLocalDpi xmlns:a14="http://schemas.microsoft.com/office/drawing/2010/main" val="0"/>
              </a:ext>
            </a:extLst>
          </a:blip>
          <a:srcRect l="12545" t="15714" r="11504" b="6618"/>
          <a:stretch/>
        </p:blipFill>
        <p:spPr>
          <a:xfrm>
            <a:off x="146572" y="2184420"/>
            <a:ext cx="3646583" cy="3125964"/>
          </a:xfrm>
          <a:prstGeom prst="rect">
            <a:avLst/>
          </a:prstGeom>
        </p:spPr>
      </p:pic>
      <p:pic>
        <p:nvPicPr>
          <p:cNvPr id="15" name="Picture 14" descr="A computer screen with white text&#10;&#10;Description automatically generated">
            <a:extLst>
              <a:ext uri="{FF2B5EF4-FFF2-40B4-BE49-F238E27FC236}">
                <a16:creationId xmlns:a16="http://schemas.microsoft.com/office/drawing/2014/main" id="{D9637E8F-A84B-1B49-7826-4F775283E267}"/>
              </a:ext>
            </a:extLst>
          </p:cNvPr>
          <p:cNvPicPr>
            <a:picLocks noChangeAspect="1"/>
          </p:cNvPicPr>
          <p:nvPr/>
        </p:nvPicPr>
        <p:blipFill>
          <a:blip r:embed="rId4">
            <a:extLst>
              <a:ext uri="{28A0092B-C50C-407E-A947-70E740481C1C}">
                <a14:useLocalDpi xmlns:a14="http://schemas.microsoft.com/office/drawing/2010/main" val="0"/>
              </a:ext>
            </a:extLst>
          </a:blip>
          <a:srcRect l="12517" t="16064" r="12069" b="6988"/>
          <a:stretch/>
        </p:blipFill>
        <p:spPr>
          <a:xfrm>
            <a:off x="3793155" y="1968401"/>
            <a:ext cx="4494543" cy="3844440"/>
          </a:xfrm>
          <a:prstGeom prst="rect">
            <a:avLst/>
          </a:prstGeom>
        </p:spPr>
      </p:pic>
    </p:spTree>
    <p:extLst>
      <p:ext uri="{BB962C8B-B14F-4D97-AF65-F5344CB8AC3E}">
        <p14:creationId xmlns:p14="http://schemas.microsoft.com/office/powerpoint/2010/main" val="9409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9FF170-2E41-4CDC-9433-0FB87E8A5D83}"/>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9E5D1A5F-4366-760D-B542-7F9B9C078E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174" y="0"/>
            <a:ext cx="12202174" cy="1519356"/>
            <a:chOff x="0" y="-29768"/>
            <a:chExt cx="12202174" cy="1519356"/>
          </a:xfrm>
        </p:grpSpPr>
        <p:sp>
          <p:nvSpPr>
            <p:cNvPr id="40" name="Rectangle 39">
              <a:extLst>
                <a:ext uri="{FF2B5EF4-FFF2-40B4-BE49-F238E27FC236}">
                  <a16:creationId xmlns:a16="http://schemas.microsoft.com/office/drawing/2014/main" id="{42FFC07B-D257-8150-2E06-9CC7BA0DF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7B2DDA4-AEB6-22AB-7EC0-0C124C76E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618D2A5-9B63-94C7-4AB8-F28A6BDDA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680F4E8-913F-E440-4C15-9BB5EF6B109C}"/>
              </a:ext>
            </a:extLst>
          </p:cNvPr>
          <p:cNvSpPr>
            <a:spLocks noGrp="1"/>
          </p:cNvSpPr>
          <p:nvPr>
            <p:ph type="title"/>
          </p:nvPr>
        </p:nvSpPr>
        <p:spPr>
          <a:xfrm>
            <a:off x="3249270" y="206680"/>
            <a:ext cx="4885282" cy="1003532"/>
          </a:xfrm>
        </p:spPr>
        <p:txBody>
          <a:bodyPr anchor="ctr">
            <a:normAutofit/>
          </a:bodyPr>
          <a:lstStyle/>
          <a:p>
            <a:pPr algn="ctr"/>
            <a:r>
              <a:rPr lang="en-GB" sz="3600" b="1" dirty="0">
                <a:solidFill>
                  <a:schemeClr val="bg1"/>
                </a:solidFill>
                <a:effectLst/>
                <a:latin typeface="Times New Roman" panose="02020603050405020304" pitchFamily="18" charset="0"/>
                <a:ea typeface="Aptos" panose="020B0004020202020204" pitchFamily="34" charset="0"/>
              </a:rPr>
              <a:t>Patient Demographics</a:t>
            </a:r>
            <a:endParaRPr lang="en-GB" sz="3600" dirty="0">
              <a:solidFill>
                <a:schemeClr val="bg1"/>
              </a:solidFill>
            </a:endParaRPr>
          </a:p>
        </p:txBody>
      </p:sp>
      <p:sp>
        <p:nvSpPr>
          <p:cNvPr id="4" name="Content Placeholder 3">
            <a:extLst>
              <a:ext uri="{FF2B5EF4-FFF2-40B4-BE49-F238E27FC236}">
                <a16:creationId xmlns:a16="http://schemas.microsoft.com/office/drawing/2014/main" id="{230C0293-F6F1-1A5B-672D-6271537FB869}"/>
              </a:ext>
            </a:extLst>
          </p:cNvPr>
          <p:cNvSpPr>
            <a:spLocks noGrp="1"/>
          </p:cNvSpPr>
          <p:nvPr>
            <p:ph idx="1"/>
          </p:nvPr>
        </p:nvSpPr>
        <p:spPr>
          <a:xfrm>
            <a:off x="437330" y="4991099"/>
            <a:ext cx="11290128" cy="1748378"/>
          </a:xfrm>
        </p:spPr>
        <p:txBody>
          <a:bodyPr anchor="ctr">
            <a:noAutofit/>
          </a:bodyPr>
          <a:lstStyle/>
          <a:p>
            <a:pPr algn="just"/>
            <a:r>
              <a:rPr lang="en-GB" sz="2000" dirty="0">
                <a:latin typeface="Times New Roman" panose="02020603050405020304" pitchFamily="18" charset="0"/>
                <a:cs typeface="Times New Roman" panose="02020603050405020304" pitchFamily="18" charset="0"/>
              </a:rPr>
              <a:t> The data shows more females (5075) than males (4925). </a:t>
            </a:r>
          </a:p>
          <a:p>
            <a:pPr algn="just"/>
            <a:r>
              <a:rPr lang="en-GB" sz="2000" dirty="0">
                <a:latin typeface="Times New Roman" panose="02020603050405020304" pitchFamily="18" charset="0"/>
                <a:cs typeface="Times New Roman" panose="02020603050405020304" pitchFamily="18" charset="0"/>
              </a:rPr>
              <a:t>The Health Care data has more Elderly patients (65-85 years old) while Young adults (18- 24 years old) are the least number of patients.</a:t>
            </a:r>
          </a:p>
          <a:p>
            <a:pPr algn="just"/>
            <a:r>
              <a:rPr lang="en-GB" sz="2000" dirty="0">
                <a:latin typeface="Times New Roman" panose="02020603050405020304" pitchFamily="18" charset="0"/>
                <a:cs typeface="Times New Roman" panose="02020603050405020304" pitchFamily="18" charset="0"/>
              </a:rPr>
              <a:t>AB- is more common while A- is the least common blood type.</a:t>
            </a:r>
          </a:p>
        </p:txBody>
      </p:sp>
      <p:pic>
        <p:nvPicPr>
          <p:cNvPr id="19" name="Picture 18">
            <a:extLst>
              <a:ext uri="{FF2B5EF4-FFF2-40B4-BE49-F238E27FC236}">
                <a16:creationId xmlns:a16="http://schemas.microsoft.com/office/drawing/2014/main" id="{9C1BB6BF-DCCB-3286-D690-D81EB3C80699}"/>
              </a:ext>
            </a:extLst>
          </p:cNvPr>
          <p:cNvPicPr>
            <a:picLocks noChangeAspect="1"/>
          </p:cNvPicPr>
          <p:nvPr/>
        </p:nvPicPr>
        <p:blipFill>
          <a:blip r:embed="rId2"/>
          <a:stretch>
            <a:fillRect/>
          </a:stretch>
        </p:blipFill>
        <p:spPr>
          <a:xfrm>
            <a:off x="4283091" y="1688017"/>
            <a:ext cx="4564771" cy="3117692"/>
          </a:xfrm>
          <a:prstGeom prst="rect">
            <a:avLst/>
          </a:prstGeom>
        </p:spPr>
      </p:pic>
      <p:pic>
        <p:nvPicPr>
          <p:cNvPr id="21" name="Picture 20">
            <a:extLst>
              <a:ext uri="{FF2B5EF4-FFF2-40B4-BE49-F238E27FC236}">
                <a16:creationId xmlns:a16="http://schemas.microsoft.com/office/drawing/2014/main" id="{283E4973-E6CC-61DB-C6FB-12242B53C554}"/>
              </a:ext>
            </a:extLst>
          </p:cNvPr>
          <p:cNvPicPr>
            <a:picLocks noChangeAspect="1"/>
          </p:cNvPicPr>
          <p:nvPr/>
        </p:nvPicPr>
        <p:blipFill>
          <a:blip r:embed="rId3"/>
          <a:stretch>
            <a:fillRect/>
          </a:stretch>
        </p:blipFill>
        <p:spPr>
          <a:xfrm>
            <a:off x="437330" y="1694128"/>
            <a:ext cx="3641087" cy="3034036"/>
          </a:xfrm>
          <a:prstGeom prst="rect">
            <a:avLst/>
          </a:prstGeom>
        </p:spPr>
      </p:pic>
      <p:pic>
        <p:nvPicPr>
          <p:cNvPr id="22" name="Picture 21">
            <a:extLst>
              <a:ext uri="{FF2B5EF4-FFF2-40B4-BE49-F238E27FC236}">
                <a16:creationId xmlns:a16="http://schemas.microsoft.com/office/drawing/2014/main" id="{1DBCCA5E-AE4F-7506-470B-089C002EF86F}"/>
              </a:ext>
            </a:extLst>
          </p:cNvPr>
          <p:cNvPicPr>
            <a:picLocks noChangeAspect="1"/>
          </p:cNvPicPr>
          <p:nvPr/>
        </p:nvPicPr>
        <p:blipFill>
          <a:blip r:embed="rId4"/>
          <a:srcRect b="2965"/>
          <a:stretch/>
        </p:blipFill>
        <p:spPr>
          <a:xfrm>
            <a:off x="9052537" y="1782286"/>
            <a:ext cx="2674921" cy="3034036"/>
          </a:xfrm>
          <a:prstGeom prst="rect">
            <a:avLst/>
          </a:prstGeom>
        </p:spPr>
      </p:pic>
    </p:spTree>
    <p:extLst>
      <p:ext uri="{BB962C8B-B14F-4D97-AF65-F5344CB8AC3E}">
        <p14:creationId xmlns:p14="http://schemas.microsoft.com/office/powerpoint/2010/main" val="334268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4294</TotalTime>
  <Words>1196</Words>
  <Application>Microsoft Office PowerPoint</Application>
  <PresentationFormat>Widescreen</PresentationFormat>
  <Paragraphs>133</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Garamond</vt:lpstr>
      <vt:lpstr>Times New Roman</vt:lpstr>
      <vt:lpstr>Wingdings</vt:lpstr>
      <vt:lpstr>Office Theme</vt:lpstr>
      <vt:lpstr>HEALTHCARE REPORT</vt:lpstr>
      <vt:lpstr>Table Contents</vt:lpstr>
      <vt:lpstr>Project Overview</vt:lpstr>
      <vt:lpstr>Data Cleaning &amp; Transformation (ETL)</vt:lpstr>
      <vt:lpstr>Data Dictionary</vt:lpstr>
      <vt:lpstr>Data Modelling (Schema) </vt:lpstr>
      <vt:lpstr>KEY INSIGHTS</vt:lpstr>
      <vt:lpstr>SQL Queries</vt:lpstr>
      <vt:lpstr>Patient Demographics</vt:lpstr>
      <vt:lpstr>Medical Insights</vt:lpstr>
      <vt:lpstr>Admission Insights</vt:lpstr>
      <vt:lpstr>Admission Insights (Cont’d)</vt:lpstr>
      <vt:lpstr>Billing &amp; Cost Analysis</vt:lpstr>
      <vt:lpstr>Treatment Outcomes</vt:lpstr>
      <vt:lpstr>Hospital Performance</vt:lpstr>
      <vt:lpstr>Key Implementation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Dunsyn Frank</dc:creator>
  <cp:lastModifiedBy>Dunsyn Frank</cp:lastModifiedBy>
  <cp:revision>229</cp:revision>
  <dcterms:created xsi:type="dcterms:W3CDTF">2024-11-22T10:20:41Z</dcterms:created>
  <dcterms:modified xsi:type="dcterms:W3CDTF">2024-12-31T13:44:03Z</dcterms:modified>
</cp:coreProperties>
</file>