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121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VnySt+TElhYFqUJfdlpffHs4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ad35ad50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8ad35ad5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8ad35ad50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IST_MASTER">
  <p:cSld name="PPTIST_MASTER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28-15:22:02-d3ce46gs8jdo4os5dcpg.png" id="17" name="Google Shape;17;p1"/>
          <p:cNvPicPr preferRelativeResize="0"/>
          <p:nvPr/>
        </p:nvPicPr>
        <p:blipFill rotWithShape="1">
          <a:blip r:embed="rId3">
            <a:alphaModFix/>
          </a:blip>
          <a:srcRect b="0" l="3" r="2" t="0"/>
          <a:stretch/>
        </p:blipFill>
        <p:spPr>
          <a:xfrm>
            <a:off x="-15875" y="-4445"/>
            <a:ext cx="12233910" cy="685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2842945" y="1399900"/>
            <a:ext cx="65061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Automatización de Reservas y Respuestas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200" y="1676937"/>
            <a:ext cx="8255549" cy="194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11" name="Google Shape;211;p10"/>
          <p:cNvSpPr/>
          <p:nvPr/>
        </p:nvSpPr>
        <p:spPr>
          <a:xfrm>
            <a:off x="4160" y="1613333"/>
            <a:ext cx="12192600" cy="2001600"/>
          </a:xfrm>
          <a:prstGeom prst="rect">
            <a:avLst/>
          </a:prstGeom>
          <a:gradFill>
            <a:gsLst>
              <a:gs pos="0">
                <a:srgbClr val="AB8A7D"/>
              </a:gs>
              <a:gs pos="69000">
                <a:srgbClr val="D3BDA6"/>
              </a:gs>
              <a:gs pos="100000">
                <a:srgbClr val="F0E1C9">
                  <a:alpha val="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kimi-img.moonshot.cn/pub/slides/slides_tmpl/image/25-09-28-15:22:13-d3ce498s8jdo4os5ddcg.png" id="212" name="Google Shape;2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" y="2214245"/>
            <a:ext cx="743585" cy="74358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Flujo de Automatización</a:t>
            </a:r>
            <a:endParaRPr b="0" i="0" sz="1600" u="none" cap="none" strike="noStrike"/>
          </a:p>
        </p:txBody>
      </p:sp>
      <p:sp>
        <p:nvSpPr>
          <p:cNvPr id="214" name="Google Shape;214;p10"/>
          <p:cNvSpPr/>
          <p:nvPr/>
        </p:nvSpPr>
        <p:spPr>
          <a:xfrm rot="5400000">
            <a:off x="1263015" y="2523490"/>
            <a:ext cx="257175" cy="12382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 rot="5400000">
            <a:off x="1263015" y="2523490"/>
            <a:ext cx="257175" cy="12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16" name="Google Shape;216;p10"/>
          <p:cNvSpPr/>
          <p:nvPr/>
        </p:nvSpPr>
        <p:spPr>
          <a:xfrm>
            <a:off x="1019810" y="3428365"/>
            <a:ext cx="3063875" cy="34296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rotWithShape="0" algn="bl" dir="2700000" dist="508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"/>
          <p:cNvSpPr/>
          <p:nvPr/>
        </p:nvSpPr>
        <p:spPr>
          <a:xfrm>
            <a:off x="1019810" y="3428365"/>
            <a:ext cx="3063875" cy="342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18" name="Google Shape;218;p10"/>
          <p:cNvSpPr/>
          <p:nvPr/>
        </p:nvSpPr>
        <p:spPr>
          <a:xfrm>
            <a:off x="4565015" y="3428365"/>
            <a:ext cx="3063875" cy="34296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rotWithShape="0" algn="bl" dir="2700000" dist="508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4568490" y="3428678"/>
            <a:ext cx="30639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20" name="Google Shape;220;p10"/>
          <p:cNvSpPr/>
          <p:nvPr/>
        </p:nvSpPr>
        <p:spPr>
          <a:xfrm>
            <a:off x="8117205" y="3428365"/>
            <a:ext cx="3063875" cy="34302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rotWithShape="0" algn="bl" dir="2700000" dist="508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8117205" y="3428365"/>
            <a:ext cx="3063875" cy="3430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22" name="Google Shape;222;p10"/>
          <p:cNvSpPr/>
          <p:nvPr/>
        </p:nvSpPr>
        <p:spPr>
          <a:xfrm>
            <a:off x="1864995" y="6786245"/>
            <a:ext cx="1374775" cy="72000"/>
          </a:xfrm>
          <a:prstGeom prst="rect">
            <a:avLst/>
          </a:prstGeom>
          <a:solidFill>
            <a:srgbClr val="865F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"/>
          <p:cNvSpPr/>
          <p:nvPr/>
        </p:nvSpPr>
        <p:spPr>
          <a:xfrm>
            <a:off x="1864995" y="6786245"/>
            <a:ext cx="1374775" cy="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24" name="Google Shape;224;p10"/>
          <p:cNvSpPr/>
          <p:nvPr/>
        </p:nvSpPr>
        <p:spPr>
          <a:xfrm>
            <a:off x="5408295" y="6786245"/>
            <a:ext cx="1374775" cy="72000"/>
          </a:xfrm>
          <a:prstGeom prst="rect">
            <a:avLst/>
          </a:prstGeom>
          <a:solidFill>
            <a:srgbClr val="865F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5408295" y="6786245"/>
            <a:ext cx="1374775" cy="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26" name="Google Shape;226;p10"/>
          <p:cNvSpPr/>
          <p:nvPr/>
        </p:nvSpPr>
        <p:spPr>
          <a:xfrm>
            <a:off x="8954135" y="6786245"/>
            <a:ext cx="1374775" cy="72000"/>
          </a:xfrm>
          <a:prstGeom prst="rect">
            <a:avLst/>
          </a:prstGeom>
          <a:solidFill>
            <a:srgbClr val="865F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8954135" y="6786245"/>
            <a:ext cx="1374775" cy="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28" name="Google Shape;228;p10"/>
          <p:cNvSpPr/>
          <p:nvPr/>
        </p:nvSpPr>
        <p:spPr>
          <a:xfrm>
            <a:off x="1453515" y="1845945"/>
            <a:ext cx="663384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Contacto del usuario</a:t>
            </a:r>
            <a:endParaRPr b="0" i="0" sz="1600" u="none" cap="none" strike="noStrike"/>
          </a:p>
        </p:txBody>
      </p:sp>
      <p:sp>
        <p:nvSpPr>
          <p:cNvPr id="229" name="Google Shape;229;p10"/>
          <p:cNvSpPr/>
          <p:nvPr/>
        </p:nvSpPr>
        <p:spPr>
          <a:xfrm>
            <a:off x="1453515" y="2214245"/>
            <a:ext cx="7352665" cy="284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usuario envía un mensaje a través de Instagram solicitando una reserva.</a:t>
            </a:r>
            <a:endParaRPr b="0" i="0" sz="1600" u="none" cap="none" strike="noStrike"/>
          </a:p>
        </p:txBody>
      </p:sp>
      <p:sp>
        <p:nvSpPr>
          <p:cNvPr id="230" name="Google Shape;230;p10"/>
          <p:cNvSpPr/>
          <p:nvPr/>
        </p:nvSpPr>
        <p:spPr>
          <a:xfrm>
            <a:off x="1186180" y="3557270"/>
            <a:ext cx="26987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B47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BB479"/>
                </a:solidFill>
                <a:latin typeface="Arial"/>
                <a:ea typeface="Arial"/>
                <a:cs typeface="Arial"/>
                <a:sym typeface="Arial"/>
              </a:rPr>
              <a:t>Clasificación de intención</a:t>
            </a:r>
            <a:endParaRPr b="0" i="0" sz="1600" u="none" cap="none" strike="noStrike"/>
          </a:p>
        </p:txBody>
      </p:sp>
      <p:sp>
        <p:nvSpPr>
          <p:cNvPr id="231" name="Google Shape;231;p10"/>
          <p:cNvSpPr/>
          <p:nvPr/>
        </p:nvSpPr>
        <p:spPr>
          <a:xfrm>
            <a:off x="1186180" y="4277995"/>
            <a:ext cx="269875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n8n utiliza un Large Lenguaje Model (LLM) para </a:t>
            </a:r>
            <a:r>
              <a:rPr lang="en-US">
                <a:solidFill>
                  <a:srgbClr val="2C3741"/>
                </a:solidFill>
              </a:rPr>
              <a:t>clasificar</a:t>
            </a: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 la intención del mensaje y responde con horarios disponibles.</a:t>
            </a:r>
            <a:endParaRPr b="0" i="0" sz="1600" u="none" cap="none" strike="noStrike"/>
          </a:p>
        </p:txBody>
      </p:sp>
      <p:sp>
        <p:nvSpPr>
          <p:cNvPr id="232" name="Google Shape;232;p10"/>
          <p:cNvSpPr/>
          <p:nvPr/>
        </p:nvSpPr>
        <p:spPr>
          <a:xfrm>
            <a:off x="4734560" y="3557270"/>
            <a:ext cx="26987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B47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BB479"/>
                </a:solidFill>
                <a:latin typeface="Arial"/>
                <a:ea typeface="Arial"/>
                <a:cs typeface="Arial"/>
                <a:sym typeface="Arial"/>
              </a:rPr>
              <a:t>Selección y reserva</a:t>
            </a:r>
            <a:endParaRPr b="0" i="0" sz="1600" u="none" cap="none" strike="noStrike"/>
          </a:p>
        </p:txBody>
      </p:sp>
      <p:sp>
        <p:nvSpPr>
          <p:cNvPr id="233" name="Google Shape;233;p10"/>
          <p:cNvSpPr/>
          <p:nvPr/>
        </p:nvSpPr>
        <p:spPr>
          <a:xfrm>
            <a:off x="4734560" y="4277995"/>
            <a:ext cx="269875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El usuario elige un horario y el sistema descuenta el cupo automáticamente.</a:t>
            </a:r>
            <a:endParaRPr b="0" i="0" sz="1600" u="none" cap="none" strike="noStrike"/>
          </a:p>
        </p:txBody>
      </p:sp>
      <p:sp>
        <p:nvSpPr>
          <p:cNvPr id="234" name="Google Shape;234;p10"/>
          <p:cNvSpPr/>
          <p:nvPr/>
        </p:nvSpPr>
        <p:spPr>
          <a:xfrm>
            <a:off x="8316595" y="3557270"/>
            <a:ext cx="26987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B47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BB479"/>
                </a:solidFill>
                <a:latin typeface="Arial"/>
                <a:ea typeface="Arial"/>
                <a:cs typeface="Arial"/>
                <a:sym typeface="Arial"/>
              </a:rPr>
              <a:t>Registro y recordatorio</a:t>
            </a:r>
            <a:endParaRPr b="0" i="0" sz="1600" u="none" cap="none" strike="noStrike"/>
          </a:p>
        </p:txBody>
      </p:sp>
      <p:sp>
        <p:nvSpPr>
          <p:cNvPr id="235" name="Google Shape;235;p10"/>
          <p:cNvSpPr/>
          <p:nvPr/>
        </p:nvSpPr>
        <p:spPr>
          <a:xfrm>
            <a:off x="8316595" y="4277995"/>
            <a:ext cx="269875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La reserva se guarda en Google Sheets y se envía un recordatorio al cliente 24 horas antes de la clase.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28-15:22:03-d3ce46os8jdo4os5dcsg.png" id="241" name="Google Shape;241;p11"/>
          <p:cNvPicPr preferRelativeResize="0"/>
          <p:nvPr/>
        </p:nvPicPr>
        <p:blipFill rotWithShape="1">
          <a:blip r:embed="rId3">
            <a:alphaModFix/>
          </a:blip>
          <a:srcRect b="0" l="5" r="5" t="0"/>
          <a:stretch/>
        </p:blipFill>
        <p:spPr>
          <a:xfrm>
            <a:off x="-9525" y="-22225"/>
            <a:ext cx="12214860" cy="691007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44" name="Google Shape;244;p11"/>
          <p:cNvSpPr/>
          <p:nvPr/>
        </p:nvSpPr>
        <p:spPr>
          <a:xfrm>
            <a:off x="5092065" y="2949575"/>
            <a:ext cx="6986905" cy="101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3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12931"/>
                </a:solidFill>
              </a:rPr>
              <a:t>Tecnologías</a:t>
            </a:r>
            <a:r>
              <a:rPr b="1" lang="en-US" sz="4000">
                <a:solidFill>
                  <a:srgbClr val="212931"/>
                </a:solidFill>
              </a:rPr>
              <a:t> y su </a:t>
            </a:r>
            <a:r>
              <a:rPr b="1" lang="en-US" sz="4000">
                <a:solidFill>
                  <a:srgbClr val="212931"/>
                </a:solidFill>
              </a:rPr>
              <a:t>función</a:t>
            </a:r>
            <a:endParaRPr b="0" i="0" sz="1600" u="none" cap="none" strike="noStrike"/>
          </a:p>
        </p:txBody>
      </p:sp>
      <p:sp>
        <p:nvSpPr>
          <p:cNvPr id="245" name="Google Shape;245;p11"/>
          <p:cNvSpPr/>
          <p:nvPr/>
        </p:nvSpPr>
        <p:spPr>
          <a:xfrm>
            <a:off x="254000" y="2086610"/>
            <a:ext cx="3128010" cy="8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600"/>
              <a:buFont typeface="Arial"/>
              <a:buNone/>
            </a:pPr>
            <a:r>
              <a:rPr b="1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28-15:22:09-d3ce488s8jdo4os5dd4g.png" id="253" name="Google Shape;253;p12"/>
          <p:cNvPicPr preferRelativeResize="0"/>
          <p:nvPr/>
        </p:nvPicPr>
        <p:blipFill rotWithShape="1">
          <a:blip r:embed="rId3">
            <a:alphaModFix/>
          </a:blip>
          <a:srcRect b="15" l="0" r="0" t="15"/>
          <a:stretch/>
        </p:blipFill>
        <p:spPr>
          <a:xfrm>
            <a:off x="10100945" y="0"/>
            <a:ext cx="2111375" cy="12166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12"/>
          <p:cNvCxnSpPr/>
          <p:nvPr/>
        </p:nvCxnSpPr>
        <p:spPr>
          <a:xfrm>
            <a:off x="419100" y="5349875"/>
            <a:ext cx="11553190" cy="33020"/>
          </a:xfrm>
          <a:prstGeom prst="straightConnector1">
            <a:avLst/>
          </a:prstGeom>
          <a:noFill/>
          <a:ln cap="flat" cmpd="sng" w="19050">
            <a:solidFill>
              <a:srgbClr val="865F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12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Arquitectura Self-Hosted</a:t>
            </a:r>
            <a:endParaRPr b="0" i="0" sz="1600" u="none" cap="none" strike="noStrike"/>
          </a:p>
        </p:txBody>
      </p:sp>
      <p:sp>
        <p:nvSpPr>
          <p:cNvPr id="256" name="Google Shape;256;p12"/>
          <p:cNvSpPr/>
          <p:nvPr/>
        </p:nvSpPr>
        <p:spPr>
          <a:xfrm>
            <a:off x="4354830" y="2024380"/>
            <a:ext cx="3501900" cy="2752800"/>
          </a:xfrm>
          <a:prstGeom prst="roundRect">
            <a:avLst>
              <a:gd fmla="val 8836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4354830" y="2024380"/>
            <a:ext cx="35019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58" name="Google Shape;258;p12"/>
          <p:cNvSpPr/>
          <p:nvPr/>
        </p:nvSpPr>
        <p:spPr>
          <a:xfrm rot="8100000">
            <a:off x="5953125" y="4578985"/>
            <a:ext cx="295275" cy="29527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"/>
          <p:cNvSpPr/>
          <p:nvPr/>
        </p:nvSpPr>
        <p:spPr>
          <a:xfrm rot="8100000">
            <a:off x="5953110" y="4578979"/>
            <a:ext cx="295288" cy="295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60" name="Google Shape;260;p12"/>
          <p:cNvSpPr/>
          <p:nvPr/>
        </p:nvSpPr>
        <p:spPr>
          <a:xfrm>
            <a:off x="6047740" y="5291455"/>
            <a:ext cx="115500" cy="1155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"/>
          <p:cNvSpPr/>
          <p:nvPr/>
        </p:nvSpPr>
        <p:spPr>
          <a:xfrm>
            <a:off x="6047740" y="5291455"/>
            <a:ext cx="115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28-15:22:09-d3ce488s8jdo4os5dd5g.png" id="262" name="Google Shape;2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8127" y="4447369"/>
            <a:ext cx="609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2"/>
          <p:cNvSpPr/>
          <p:nvPr/>
        </p:nvSpPr>
        <p:spPr>
          <a:xfrm>
            <a:off x="550545" y="2029460"/>
            <a:ext cx="3502025" cy="2752725"/>
          </a:xfrm>
          <a:prstGeom prst="roundRect">
            <a:avLst>
              <a:gd fmla="val 8836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"/>
          <p:cNvSpPr/>
          <p:nvPr/>
        </p:nvSpPr>
        <p:spPr>
          <a:xfrm>
            <a:off x="550545" y="2029460"/>
            <a:ext cx="3502025" cy="275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65" name="Google Shape;265;p12"/>
          <p:cNvSpPr/>
          <p:nvPr/>
        </p:nvSpPr>
        <p:spPr>
          <a:xfrm rot="8100000">
            <a:off x="2148840" y="4584065"/>
            <a:ext cx="295275" cy="29527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 rot="8100000">
            <a:off x="2148840" y="4584065"/>
            <a:ext cx="295275" cy="29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67" name="Google Shape;267;p12"/>
          <p:cNvSpPr/>
          <p:nvPr/>
        </p:nvSpPr>
        <p:spPr>
          <a:xfrm>
            <a:off x="2243455" y="5296535"/>
            <a:ext cx="115570" cy="11557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"/>
          <p:cNvSpPr/>
          <p:nvPr/>
        </p:nvSpPr>
        <p:spPr>
          <a:xfrm>
            <a:off x="2243455" y="5296535"/>
            <a:ext cx="115570" cy="115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69" name="Google Shape;269;p12"/>
          <p:cNvSpPr/>
          <p:nvPr/>
        </p:nvSpPr>
        <p:spPr>
          <a:xfrm>
            <a:off x="8148955" y="2024380"/>
            <a:ext cx="3502025" cy="2752725"/>
          </a:xfrm>
          <a:prstGeom prst="roundRect">
            <a:avLst>
              <a:gd fmla="val 8836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8148955" y="2024380"/>
            <a:ext cx="3502025" cy="275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71" name="Google Shape;271;p12"/>
          <p:cNvSpPr/>
          <p:nvPr/>
        </p:nvSpPr>
        <p:spPr>
          <a:xfrm rot="8100000">
            <a:off x="9747250" y="4578985"/>
            <a:ext cx="295275" cy="29527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"/>
          <p:cNvSpPr/>
          <p:nvPr/>
        </p:nvSpPr>
        <p:spPr>
          <a:xfrm rot="8100000">
            <a:off x="9747250" y="4578985"/>
            <a:ext cx="295275" cy="29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73" name="Google Shape;273;p12"/>
          <p:cNvSpPr/>
          <p:nvPr/>
        </p:nvSpPr>
        <p:spPr>
          <a:xfrm>
            <a:off x="9841865" y="5291455"/>
            <a:ext cx="115570" cy="11557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"/>
          <p:cNvSpPr/>
          <p:nvPr/>
        </p:nvSpPr>
        <p:spPr>
          <a:xfrm>
            <a:off x="9841865" y="5291455"/>
            <a:ext cx="115570" cy="115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28-15:22:09-d3ce488s8jdo4os5dd5g.png" id="275" name="Google Shape;2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8604" y="4447369"/>
            <a:ext cx="609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28-15:22:09-d3ce488s8jdo4os5dd5g.png" id="276" name="Google Shape;2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7650" y="4447369"/>
            <a:ext cx="609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/>
          <p:nvPr/>
        </p:nvSpPr>
        <p:spPr>
          <a:xfrm>
            <a:off x="550545" y="5566410"/>
            <a:ext cx="393128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Infraestructura</a:t>
            </a:r>
            <a:endParaRPr b="0" i="0" sz="1600" u="none" cap="none" strike="noStrike"/>
          </a:p>
        </p:txBody>
      </p:sp>
      <p:sp>
        <p:nvSpPr>
          <p:cNvPr id="278" name="Google Shape;278;p12"/>
          <p:cNvSpPr/>
          <p:nvPr/>
        </p:nvSpPr>
        <p:spPr>
          <a:xfrm>
            <a:off x="550545" y="2027555"/>
            <a:ext cx="3434100" cy="2746500"/>
          </a:xfrm>
          <a:prstGeom prst="roundRect">
            <a:avLst>
              <a:gd fmla="val 8805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550545" y="2027555"/>
            <a:ext cx="34341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Utilizamos un Docker iniciado en una </a:t>
            </a:r>
            <a:r>
              <a:rPr lang="en-US" sz="1600">
                <a:solidFill>
                  <a:srgbClr val="FFFFFF"/>
                </a:solidFill>
              </a:rPr>
              <a:t>máquina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local para alojar n8n, asegurando una solución sin costos mensuales elevados.</a:t>
            </a:r>
            <a:endParaRPr b="0" i="0" sz="1600" u="none" cap="none" strike="noStrike"/>
          </a:p>
        </p:txBody>
      </p:sp>
      <p:sp>
        <p:nvSpPr>
          <p:cNvPr id="280" name="Google Shape;280;p12"/>
          <p:cNvSpPr/>
          <p:nvPr/>
        </p:nvSpPr>
        <p:spPr>
          <a:xfrm>
            <a:off x="4354830" y="5561330"/>
            <a:ext cx="393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0" i="0" sz="1600" u="none" cap="none" strike="noStrike"/>
          </a:p>
        </p:txBody>
      </p:sp>
      <p:sp>
        <p:nvSpPr>
          <p:cNvPr id="281" name="Google Shape;281;p12"/>
          <p:cNvSpPr/>
          <p:nvPr/>
        </p:nvSpPr>
        <p:spPr>
          <a:xfrm>
            <a:off x="4354830" y="2022475"/>
            <a:ext cx="3434100" cy="2746500"/>
          </a:xfrm>
          <a:prstGeom prst="roundRect">
            <a:avLst>
              <a:gd fmla="val 8805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"/>
          <p:cNvSpPr/>
          <p:nvPr/>
        </p:nvSpPr>
        <p:spPr>
          <a:xfrm>
            <a:off x="4354830" y="2022475"/>
            <a:ext cx="34341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Usando n8n haremos un flujo para </a:t>
            </a:r>
            <a:r>
              <a:rPr lang="en-US" sz="1600">
                <a:solidFill>
                  <a:srgbClr val="FFFFFF"/>
                </a:solidFill>
              </a:rPr>
              <a:t>respaldar</a:t>
            </a:r>
            <a:r>
              <a:rPr lang="en-US" sz="1600">
                <a:solidFill>
                  <a:srgbClr val="FFFFFF"/>
                </a:solidFill>
              </a:rPr>
              <a:t> la </a:t>
            </a:r>
            <a:r>
              <a:rPr lang="en-US" sz="1600">
                <a:solidFill>
                  <a:srgbClr val="FFFFFF"/>
                </a:solidFill>
              </a:rPr>
              <a:t>información</a:t>
            </a:r>
            <a:r>
              <a:rPr lang="en-US" sz="1600">
                <a:solidFill>
                  <a:srgbClr val="FFFFFF"/>
                </a:solidFill>
              </a:rPr>
              <a:t> de la planilla en un archivo csv</a:t>
            </a:r>
            <a:endParaRPr b="0" i="0" sz="1600" u="none" cap="none" strike="noStrike"/>
          </a:p>
        </p:txBody>
      </p:sp>
      <p:sp>
        <p:nvSpPr>
          <p:cNvPr id="283" name="Google Shape;283;p12"/>
          <p:cNvSpPr/>
          <p:nvPr/>
        </p:nvSpPr>
        <p:spPr>
          <a:xfrm>
            <a:off x="8148955" y="5561330"/>
            <a:ext cx="393128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Acceso seguro</a:t>
            </a:r>
            <a:endParaRPr b="0" i="0" sz="1600" u="none" cap="none" strike="noStrike"/>
          </a:p>
        </p:txBody>
      </p:sp>
      <p:sp>
        <p:nvSpPr>
          <p:cNvPr id="284" name="Google Shape;284;p12"/>
          <p:cNvSpPr/>
          <p:nvPr/>
        </p:nvSpPr>
        <p:spPr>
          <a:xfrm>
            <a:off x="8148955" y="2022475"/>
            <a:ext cx="3434100" cy="2746500"/>
          </a:xfrm>
          <a:prstGeom prst="roundRect">
            <a:avLst>
              <a:gd fmla="val 8805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8148955" y="2022475"/>
            <a:ext cx="34341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acceso se realiza mediante uns </a:t>
            </a:r>
            <a:r>
              <a:rPr lang="en-US" sz="1600">
                <a:solidFill>
                  <a:srgbClr val="FFFFFF"/>
                </a:solidFill>
              </a:rPr>
              <a:t>api de instagram o whatsapp dependiendo de la comodidad del cliente con la plataforma.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93" name="Google Shape;293;p13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95" name="Google Shape;295;p13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97" name="Google Shape;297;p13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99" name="Google Shape;299;p13"/>
          <p:cNvSpPr/>
          <p:nvPr/>
        </p:nvSpPr>
        <p:spPr>
          <a:xfrm>
            <a:off x="620078" y="3926205"/>
            <a:ext cx="3794400" cy="2423160"/>
          </a:xfrm>
          <a:prstGeom prst="roundRect">
            <a:avLst>
              <a:gd fmla="val 3459" name="adj"/>
            </a:avLst>
          </a:prstGeom>
          <a:solidFill>
            <a:srgbClr val="FFFFFF"/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620078" y="3926205"/>
            <a:ext cx="3794400" cy="242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01" name="Google Shape;301;p13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03" name="Google Shape;303;p13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05" name="Google Shape;305;p13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07" name="Google Shape;307;p13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Herramientas que se conectan</a:t>
            </a:r>
            <a:endParaRPr b="0" i="0" sz="1600" u="none" cap="none" strike="noStrike"/>
          </a:p>
        </p:txBody>
      </p:sp>
      <p:sp>
        <p:nvSpPr>
          <p:cNvPr id="308" name="Google Shape;308;p13"/>
          <p:cNvSpPr/>
          <p:nvPr/>
        </p:nvSpPr>
        <p:spPr>
          <a:xfrm>
            <a:off x="-16510" y="6572885"/>
            <a:ext cx="12221210" cy="285115"/>
          </a:xfrm>
          <a:prstGeom prst="rect">
            <a:avLst/>
          </a:prstGeom>
          <a:gradFill>
            <a:gsLst>
              <a:gs pos="0">
                <a:srgbClr val="D3BDA6"/>
              </a:gs>
              <a:gs pos="100000">
                <a:srgbClr val="BFA492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-16510" y="6572885"/>
            <a:ext cx="12221210" cy="285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10" name="Google Shape;310;p13"/>
          <p:cNvSpPr/>
          <p:nvPr/>
        </p:nvSpPr>
        <p:spPr>
          <a:xfrm>
            <a:off x="4576763" y="1489075"/>
            <a:ext cx="6995160" cy="2318385"/>
          </a:xfrm>
          <a:prstGeom prst="roundRect">
            <a:avLst>
              <a:gd fmla="val 6272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4576763" y="1489075"/>
            <a:ext cx="6995160" cy="2318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12" name="Google Shape;312;p13"/>
          <p:cNvSpPr/>
          <p:nvPr/>
        </p:nvSpPr>
        <p:spPr>
          <a:xfrm>
            <a:off x="4773930" y="1744345"/>
            <a:ext cx="644144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APIs y plataformas</a:t>
            </a:r>
            <a:endParaRPr b="0" i="0" sz="1600" u="none" cap="none" strike="noStrike"/>
          </a:p>
        </p:txBody>
      </p:sp>
      <p:sp>
        <p:nvSpPr>
          <p:cNvPr id="313" name="Google Shape;313;p13"/>
          <p:cNvSpPr/>
          <p:nvPr/>
        </p:nvSpPr>
        <p:spPr>
          <a:xfrm>
            <a:off x="4773930" y="2158365"/>
            <a:ext cx="6439574" cy="56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Integraremos Instagram Graph API o Whatsapp </a:t>
            </a:r>
            <a:r>
              <a:rPr lang="en-US">
                <a:solidFill>
                  <a:srgbClr val="FFFFFF"/>
                </a:solidFill>
              </a:rPr>
              <a:t>Chat-API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la comunicación, Google Sheets para la gestión de reservas y </a:t>
            </a:r>
            <a:r>
              <a:rPr lang="en-US">
                <a:solidFill>
                  <a:srgbClr val="FFFFFF"/>
                </a:solidFill>
              </a:rPr>
              <a:t>en la </a:t>
            </a:r>
            <a:r>
              <a:rPr lang="en-US">
                <a:solidFill>
                  <a:srgbClr val="FFFFFF"/>
                </a:solidFill>
              </a:rPr>
              <a:t>lógica</a:t>
            </a:r>
            <a:r>
              <a:rPr lang="en-US">
                <a:solidFill>
                  <a:srgbClr val="FFFFFF"/>
                </a:solidFill>
              </a:rPr>
              <a:t> n8n integraremos un respaldo al archivo csv.</a:t>
            </a:r>
            <a:endParaRPr b="0" i="0" sz="1600" u="none" cap="none" strike="noStrike"/>
          </a:p>
        </p:txBody>
      </p:sp>
      <p:sp>
        <p:nvSpPr>
          <p:cNvPr id="314" name="Google Shape;314;p13"/>
          <p:cNvSpPr/>
          <p:nvPr/>
        </p:nvSpPr>
        <p:spPr>
          <a:xfrm>
            <a:off x="734695" y="3999865"/>
            <a:ext cx="348551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Otras herramientas</a:t>
            </a:r>
            <a:endParaRPr b="0" i="0" sz="1600" u="none" cap="none" strike="noStrike"/>
          </a:p>
        </p:txBody>
      </p:sp>
      <p:sp>
        <p:nvSpPr>
          <p:cNvPr id="315" name="Google Shape;315;p13"/>
          <p:cNvSpPr/>
          <p:nvPr/>
        </p:nvSpPr>
        <p:spPr>
          <a:xfrm>
            <a:off x="734695" y="4307205"/>
            <a:ext cx="3484505" cy="11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Utilizaremos </a:t>
            </a:r>
            <a:r>
              <a:rPr lang="en-US"/>
              <a:t>IA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 clasificación de intenciones</a:t>
            </a:r>
            <a:r>
              <a:rPr lang="en-US"/>
              <a:t>, </a:t>
            </a:r>
            <a:r>
              <a:rPr lang="en-US"/>
              <a:t>identificando</a:t>
            </a:r>
            <a:r>
              <a:rPr lang="en-US"/>
              <a:t> la </a:t>
            </a:r>
            <a:r>
              <a:rPr lang="en-US"/>
              <a:t>temática</a:t>
            </a:r>
            <a:r>
              <a:rPr lang="en-US"/>
              <a:t> del mensaje para saber si registrar hora o generar una respuesta automatica.</a:t>
            </a:r>
            <a:endParaRPr b="0" i="0" sz="1600" u="none" cap="none" strike="noStrike"/>
          </a:p>
        </p:txBody>
      </p:sp>
      <p:pic>
        <p:nvPicPr>
          <p:cNvPr id="316" name="Google Shape;3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75" y="1566050"/>
            <a:ext cx="3761325" cy="22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775" y="3916850"/>
            <a:ext cx="6942149" cy="24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4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25" name="Google Shape;325;p14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27" name="Google Shape;327;p14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29" name="Google Shape;329;p14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31" name="Google Shape;331;p14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4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33" name="Google Shape;333;p14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35" name="Google Shape;335;p14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37" name="Google Shape;337;p14"/>
          <p:cNvSpPr/>
          <p:nvPr/>
        </p:nvSpPr>
        <p:spPr>
          <a:xfrm>
            <a:off x="667385" y="524510"/>
            <a:ext cx="627253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Ejemplo de Conversación Automatizada</a:t>
            </a:r>
            <a:endParaRPr b="0" i="0" sz="1600" u="none" cap="none" strike="noStrike"/>
          </a:p>
        </p:txBody>
      </p:sp>
      <p:pic>
        <p:nvPicPr>
          <p:cNvPr id="338" name="Google Shape;338;p14" title="WhatsApp Image 2025-10-08 at 10.21.18 PM.jpeg"/>
          <p:cNvPicPr preferRelativeResize="0"/>
          <p:nvPr/>
        </p:nvPicPr>
        <p:blipFill rotWithShape="1">
          <a:blip r:embed="rId3">
            <a:alphaModFix/>
          </a:blip>
          <a:srcRect b="0" l="485" r="485" t="0"/>
          <a:stretch/>
        </p:blipFill>
        <p:spPr>
          <a:xfrm>
            <a:off x="6799775" y="1565900"/>
            <a:ext cx="4708699" cy="47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/>
          <p:nvPr/>
        </p:nvSpPr>
        <p:spPr>
          <a:xfrm>
            <a:off x="874395" y="2063115"/>
            <a:ext cx="5084445" cy="623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Conversación</a:t>
            </a:r>
            <a:endParaRPr b="0" i="0" sz="1600" u="none" cap="none" strike="noStrike"/>
          </a:p>
        </p:txBody>
      </p:sp>
      <p:sp>
        <p:nvSpPr>
          <p:cNvPr id="340" name="Google Shape;340;p14"/>
          <p:cNvSpPr/>
          <p:nvPr/>
        </p:nvSpPr>
        <p:spPr>
          <a:xfrm>
            <a:off x="874395" y="2665095"/>
            <a:ext cx="508444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Usuario: 'Hola, quiero tomar clases de escalada'. Bot: '¡Hola! Estos son los horarios con cupo esta semana: Lunes 18:00 – 3 cupos, Miércoles 19:00 – 2 cupos. ¿Cuál te viene bien?'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28-15:22:03-d3ce46os8jdo4os5dcsg.png" id="346" name="Google Shape;346;p15"/>
          <p:cNvPicPr preferRelativeResize="0"/>
          <p:nvPr/>
        </p:nvPicPr>
        <p:blipFill rotWithShape="1">
          <a:blip r:embed="rId3">
            <a:alphaModFix/>
          </a:blip>
          <a:srcRect b="0" l="5" r="5" t="0"/>
          <a:stretch/>
        </p:blipFill>
        <p:spPr>
          <a:xfrm>
            <a:off x="-9525" y="-22225"/>
            <a:ext cx="12214860" cy="691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5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49" name="Google Shape;349;p15"/>
          <p:cNvSpPr/>
          <p:nvPr/>
        </p:nvSpPr>
        <p:spPr>
          <a:xfrm>
            <a:off x="5092065" y="2949575"/>
            <a:ext cx="6986905" cy="101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3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12931"/>
                </a:solidFill>
                <a:latin typeface="Arial"/>
                <a:ea typeface="Arial"/>
                <a:cs typeface="Arial"/>
                <a:sym typeface="Arial"/>
              </a:rPr>
              <a:t>Plan y Resultados</a:t>
            </a:r>
            <a:endParaRPr b="0" i="0" sz="1600" u="none" cap="none" strike="noStrike"/>
          </a:p>
        </p:txBody>
      </p:sp>
      <p:sp>
        <p:nvSpPr>
          <p:cNvPr id="350" name="Google Shape;350;p15"/>
          <p:cNvSpPr/>
          <p:nvPr/>
        </p:nvSpPr>
        <p:spPr>
          <a:xfrm>
            <a:off x="254000" y="2086610"/>
            <a:ext cx="3128010" cy="8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600"/>
              <a:buFont typeface="Arial"/>
              <a:buNone/>
            </a:pPr>
            <a:r>
              <a:rPr b="1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pic>
        <p:nvPicPr>
          <p:cNvPr id="358" name="Google Shape;358;p16" title="WhatsApp Image 2025-10-08 at 10.26.51 PM.jpeg"/>
          <p:cNvPicPr preferRelativeResize="0"/>
          <p:nvPr/>
        </p:nvPicPr>
        <p:blipFill rotWithShape="1">
          <a:blip r:embed="rId3">
            <a:alphaModFix/>
          </a:blip>
          <a:srcRect b="0" l="6709" r="6709" t="0"/>
          <a:stretch/>
        </p:blipFill>
        <p:spPr>
          <a:xfrm>
            <a:off x="5832010" y="1598600"/>
            <a:ext cx="6351268" cy="243903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6"/>
          <p:cNvSpPr/>
          <p:nvPr/>
        </p:nvSpPr>
        <p:spPr>
          <a:xfrm>
            <a:off x="0" y="1615440"/>
            <a:ext cx="5832000" cy="2439670"/>
          </a:xfrm>
          <a:prstGeom prst="rect">
            <a:avLst/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0" y="1615440"/>
            <a:ext cx="5832000" cy="2439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61" name="Google Shape;361;p16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Google Sheets – Estructura</a:t>
            </a:r>
            <a:endParaRPr b="0" i="0" sz="1600" u="none" cap="none" strike="noStrike"/>
          </a:p>
        </p:txBody>
      </p:sp>
      <p:sp>
        <p:nvSpPr>
          <p:cNvPr id="362" name="Google Shape;362;p16"/>
          <p:cNvSpPr/>
          <p:nvPr/>
        </p:nvSpPr>
        <p:spPr>
          <a:xfrm>
            <a:off x="629920" y="2017395"/>
            <a:ext cx="4648681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Hoja Clases</a:t>
            </a:r>
            <a:endParaRPr b="0" i="0" sz="1600" u="none" cap="none" strike="noStrike"/>
          </a:p>
        </p:txBody>
      </p:sp>
      <p:sp>
        <p:nvSpPr>
          <p:cNvPr id="363" name="Google Shape;363;p16"/>
          <p:cNvSpPr/>
          <p:nvPr/>
        </p:nvSpPr>
        <p:spPr>
          <a:xfrm>
            <a:off x="629920" y="2397760"/>
            <a:ext cx="4813935" cy="56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los horarios de las clases, el cupo máximo y el cupo actual para una gestión eficiente.</a:t>
            </a:r>
            <a:endParaRPr b="0" i="0" sz="1600" u="none" cap="none" strike="noStrike"/>
          </a:p>
        </p:txBody>
      </p:sp>
      <p:sp>
        <p:nvSpPr>
          <p:cNvPr id="364" name="Google Shape;364;p16"/>
          <p:cNvSpPr/>
          <p:nvPr/>
        </p:nvSpPr>
        <p:spPr>
          <a:xfrm>
            <a:off x="629920" y="4316730"/>
            <a:ext cx="488349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Hoja Reservas</a:t>
            </a:r>
            <a:endParaRPr b="0" i="0" sz="1600" u="none" cap="none" strike="noStrike"/>
          </a:p>
        </p:txBody>
      </p:sp>
      <p:sp>
        <p:nvSpPr>
          <p:cNvPr id="365" name="Google Shape;365;p16"/>
          <p:cNvSpPr/>
          <p:nvPr/>
        </p:nvSpPr>
        <p:spPr>
          <a:xfrm>
            <a:off x="629920" y="4616450"/>
            <a:ext cx="4883785" cy="56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Registra el nombre del cliente, fecha, hora, profesor y estado de la reserva para un seguimiento completo.</a:t>
            </a:r>
            <a:endParaRPr b="0" i="0" sz="1600" u="none" cap="none" strike="noStrike"/>
          </a:p>
        </p:txBody>
      </p:sp>
      <p:sp>
        <p:nvSpPr>
          <p:cNvPr id="366" name="Google Shape;366;p16"/>
          <p:cNvSpPr/>
          <p:nvPr/>
        </p:nvSpPr>
        <p:spPr>
          <a:xfrm>
            <a:off x="6191885" y="4316730"/>
            <a:ext cx="488349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Hoja Templates</a:t>
            </a:r>
            <a:endParaRPr b="0" i="0" sz="1600" u="none" cap="none" strike="noStrike"/>
          </a:p>
        </p:txBody>
      </p:sp>
      <p:sp>
        <p:nvSpPr>
          <p:cNvPr id="367" name="Google Shape;367;p16"/>
          <p:cNvSpPr/>
          <p:nvPr/>
        </p:nvSpPr>
        <p:spPr>
          <a:xfrm>
            <a:off x="6191885" y="4616450"/>
            <a:ext cx="4883785" cy="56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Almacena textos de respuesta editables por los owners para mantener la consistencia en la comunicación. (Se </a:t>
            </a:r>
            <a:r>
              <a:rPr lang="en-US">
                <a:solidFill>
                  <a:srgbClr val="2C3741"/>
                </a:solidFill>
              </a:rPr>
              <a:t>usará</a:t>
            </a:r>
            <a:r>
              <a:rPr lang="en-US">
                <a:solidFill>
                  <a:srgbClr val="2C3741"/>
                </a:solidFill>
              </a:rPr>
              <a:t> como fuente de conocimiento para la IA.</a:t>
            </a: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75" name="Google Shape;375;p17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77" name="Google Shape;377;p17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79" name="Google Shape;379;p17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81" name="Google Shape;381;p17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7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83" name="Google Shape;383;p17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85" name="Google Shape;385;p17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87" name="Google Shape;387;p17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Seguridad y Control</a:t>
            </a:r>
            <a:endParaRPr b="0" i="0" sz="1600" u="none" cap="none" strike="noStrike"/>
          </a:p>
        </p:txBody>
      </p:sp>
      <p:sp>
        <p:nvSpPr>
          <p:cNvPr id="388" name="Google Shape;388;p17"/>
          <p:cNvSpPr/>
          <p:nvPr/>
        </p:nvSpPr>
        <p:spPr>
          <a:xfrm>
            <a:off x="-16510" y="6572885"/>
            <a:ext cx="12221210" cy="285115"/>
          </a:xfrm>
          <a:prstGeom prst="rect">
            <a:avLst/>
          </a:prstGeom>
          <a:gradFill>
            <a:gsLst>
              <a:gs pos="0">
                <a:srgbClr val="D3BDA6"/>
              </a:gs>
              <a:gs pos="100000">
                <a:srgbClr val="BFA492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-16510" y="6572885"/>
            <a:ext cx="12221210" cy="285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90" name="Google Shape;390;p17"/>
          <p:cNvSpPr/>
          <p:nvPr/>
        </p:nvSpPr>
        <p:spPr>
          <a:xfrm>
            <a:off x="829945" y="1796415"/>
            <a:ext cx="4509135" cy="4420870"/>
          </a:xfrm>
          <a:prstGeom prst="roundRect">
            <a:avLst>
              <a:gd fmla="val 6829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829945" y="1796415"/>
            <a:ext cx="4509135" cy="4420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28-15:22:05-d3ce478s8jdo4os5dcu0.png" id="392" name="Google Shape;3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8905" y="1920875"/>
            <a:ext cx="1304290" cy="103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7"/>
          <p:cNvSpPr/>
          <p:nvPr/>
        </p:nvSpPr>
        <p:spPr>
          <a:xfrm>
            <a:off x="1014095" y="2801620"/>
            <a:ext cx="4140835" cy="3225800"/>
          </a:xfrm>
          <a:prstGeom prst="roundRect">
            <a:avLst>
              <a:gd fmla="val 682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1014095" y="2801620"/>
            <a:ext cx="4140835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95" name="Google Shape;395;p17"/>
          <p:cNvSpPr/>
          <p:nvPr/>
        </p:nvSpPr>
        <p:spPr>
          <a:xfrm>
            <a:off x="6047105" y="1796415"/>
            <a:ext cx="4509135" cy="4420870"/>
          </a:xfrm>
          <a:prstGeom prst="roundRect">
            <a:avLst>
              <a:gd fmla="val 6829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6047105" y="1796415"/>
            <a:ext cx="4509135" cy="4420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28-15:22:05-d3ce478s8jdo4os5dcv0.png" id="397" name="Google Shape;3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4795" y="1920875"/>
            <a:ext cx="1304290" cy="103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7"/>
          <p:cNvSpPr/>
          <p:nvPr/>
        </p:nvSpPr>
        <p:spPr>
          <a:xfrm>
            <a:off x="6231255" y="2801620"/>
            <a:ext cx="4140835" cy="3225800"/>
          </a:xfrm>
          <a:prstGeom prst="roundRect">
            <a:avLst>
              <a:gd fmla="val 682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6231255" y="2801620"/>
            <a:ext cx="4140835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00" name="Google Shape;400;p17"/>
          <p:cNvSpPr/>
          <p:nvPr/>
        </p:nvSpPr>
        <p:spPr>
          <a:xfrm>
            <a:off x="1195705" y="1984375"/>
            <a:ext cx="2902585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Respuestas </a:t>
            </a:r>
            <a:r>
              <a:rPr b="1" lang="en-US" sz="2400">
                <a:solidFill>
                  <a:srgbClr val="FFFFFF"/>
                </a:solidFill>
              </a:rPr>
              <a:t>Derivadas</a:t>
            </a:r>
            <a:endParaRPr b="0" i="0" sz="1600" u="none" cap="none" strike="noStrike"/>
          </a:p>
        </p:txBody>
      </p:sp>
      <p:sp>
        <p:nvSpPr>
          <p:cNvPr id="401" name="Google Shape;401;p17"/>
          <p:cNvSpPr/>
          <p:nvPr/>
        </p:nvSpPr>
        <p:spPr>
          <a:xfrm>
            <a:off x="1195705" y="2924175"/>
            <a:ext cx="3778250" cy="142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Si la IA encuentra un caso especial, puede avisar a los owners para que revisen el mensaje y respondan a mano</a:t>
            </a:r>
            <a:endParaRPr b="0" i="0" sz="1600" u="none" cap="none" strike="noStrike"/>
          </a:p>
        </p:txBody>
      </p:sp>
      <p:sp>
        <p:nvSpPr>
          <p:cNvPr id="402" name="Google Shape;402;p17"/>
          <p:cNvSpPr/>
          <p:nvPr/>
        </p:nvSpPr>
        <p:spPr>
          <a:xfrm>
            <a:off x="6412865" y="1984375"/>
            <a:ext cx="290258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</a:rPr>
              <a:t>Validación</a:t>
            </a:r>
            <a:r>
              <a:rPr b="1" lang="en-US" sz="2400">
                <a:solidFill>
                  <a:srgbClr val="FFFFFF"/>
                </a:solidFill>
              </a:rPr>
              <a:t> de BD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humana</a:t>
            </a:r>
            <a:endParaRPr b="0" i="0" sz="1600" u="none" cap="none" strike="noStrike"/>
          </a:p>
        </p:txBody>
      </p:sp>
      <p:sp>
        <p:nvSpPr>
          <p:cNvPr id="403" name="Google Shape;403;p17"/>
          <p:cNvSpPr/>
          <p:nvPr/>
        </p:nvSpPr>
        <p:spPr>
          <a:xfrm>
            <a:off x="6412865" y="2924175"/>
            <a:ext cx="3778250" cy="142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Antes de hacer el respaldo, un operador humano debe revisar que los campos del google sheets este bien rellenado, una vez verificado, n8n hace el respaldo.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28-15:22:03-d3ce46os8jdo4os5dcsg.png" id="409" name="Google Shape;409;p19"/>
          <p:cNvPicPr preferRelativeResize="0"/>
          <p:nvPr/>
        </p:nvPicPr>
        <p:blipFill rotWithShape="1">
          <a:blip r:embed="rId3">
            <a:alphaModFix/>
          </a:blip>
          <a:srcRect b="0" l="5" r="5" t="0"/>
          <a:stretch/>
        </p:blipFill>
        <p:spPr>
          <a:xfrm>
            <a:off x="-9525" y="-22225"/>
            <a:ext cx="12214860" cy="6910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9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12" name="Google Shape;412;p19"/>
          <p:cNvSpPr/>
          <p:nvPr/>
        </p:nvSpPr>
        <p:spPr>
          <a:xfrm>
            <a:off x="5092065" y="2949575"/>
            <a:ext cx="6986905" cy="101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3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12931"/>
                </a:solidFill>
              </a:rPr>
              <a:t>Resultados esperados</a:t>
            </a:r>
            <a:endParaRPr b="0" i="0" sz="1600" u="none" cap="none" strike="noStrike"/>
          </a:p>
        </p:txBody>
      </p:sp>
      <p:sp>
        <p:nvSpPr>
          <p:cNvPr id="413" name="Google Shape;413;p19"/>
          <p:cNvSpPr/>
          <p:nvPr/>
        </p:nvSpPr>
        <p:spPr>
          <a:xfrm>
            <a:off x="254000" y="2086610"/>
            <a:ext cx="3128010" cy="8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600"/>
              <a:buFont typeface="Arial"/>
              <a:buNone/>
            </a:pPr>
            <a:r>
              <a:rPr b="1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21" name="Google Shape;421;p20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23" name="Google Shape;423;p20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25" name="Google Shape;425;p20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27" name="Google Shape;427;p20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29" name="Google Shape;429;p20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31" name="Google Shape;431;p20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33" name="Google Shape;433;p20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KPIs y Resultados Esperados</a:t>
            </a:r>
            <a:endParaRPr b="0" i="0" sz="1600" u="none" cap="none" strike="noStrike"/>
          </a:p>
        </p:txBody>
      </p:sp>
      <p:sp>
        <p:nvSpPr>
          <p:cNvPr id="434" name="Google Shape;434;p20"/>
          <p:cNvSpPr/>
          <p:nvPr/>
        </p:nvSpPr>
        <p:spPr>
          <a:xfrm>
            <a:off x="-16510" y="6572885"/>
            <a:ext cx="12221210" cy="285115"/>
          </a:xfrm>
          <a:prstGeom prst="rect">
            <a:avLst/>
          </a:prstGeom>
          <a:gradFill>
            <a:gsLst>
              <a:gs pos="0">
                <a:srgbClr val="D3BDA6"/>
              </a:gs>
              <a:gs pos="100000">
                <a:srgbClr val="BFA492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-16510" y="6572885"/>
            <a:ext cx="12221210" cy="285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36" name="Google Shape;436;p20"/>
          <p:cNvSpPr/>
          <p:nvPr/>
        </p:nvSpPr>
        <p:spPr>
          <a:xfrm>
            <a:off x="594300" y="1607450"/>
            <a:ext cx="3584100" cy="4476900"/>
          </a:xfrm>
          <a:prstGeom prst="roundRect">
            <a:avLst>
              <a:gd fmla="val 4166" name="adj"/>
            </a:avLst>
          </a:prstGeom>
          <a:solidFill>
            <a:srgbClr val="000000">
              <a:alpha val="0"/>
            </a:srgbClr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594300" y="1607450"/>
            <a:ext cx="3584100" cy="44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38" name="Google Shape;438;p20"/>
          <p:cNvSpPr/>
          <p:nvPr/>
        </p:nvSpPr>
        <p:spPr>
          <a:xfrm>
            <a:off x="594300" y="1714765"/>
            <a:ext cx="3584100" cy="419700"/>
          </a:xfrm>
          <a:prstGeom prst="roundRect">
            <a:avLst>
              <a:gd fmla="val 4166" name="adj"/>
            </a:avLst>
          </a:prstGeom>
          <a:solidFill>
            <a:srgbClr val="D3BDA6"/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594300" y="1714765"/>
            <a:ext cx="3584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40" name="Google Shape;440;p20"/>
          <p:cNvSpPr/>
          <p:nvPr/>
        </p:nvSpPr>
        <p:spPr>
          <a:xfrm>
            <a:off x="831673" y="2424695"/>
            <a:ext cx="3144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172B4D"/>
                </a:solidFill>
              </a:rPr>
              <a:t>Porcentaje de Preguntas Respondidas Correctamente</a:t>
            </a:r>
            <a:endParaRPr b="0" i="0" sz="1600" u="none" cap="none" strike="noStrike"/>
          </a:p>
        </p:txBody>
      </p:sp>
      <p:sp>
        <p:nvSpPr>
          <p:cNvPr id="441" name="Google Shape;441;p20"/>
          <p:cNvSpPr/>
          <p:nvPr/>
        </p:nvSpPr>
        <p:spPr>
          <a:xfrm>
            <a:off x="831673" y="3188600"/>
            <a:ext cx="31455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172B4D"/>
                </a:solidFill>
              </a:rPr>
              <a:t>Fórmula</a:t>
            </a:r>
            <a:r>
              <a:rPr lang="en-US" sz="1200">
                <a:solidFill>
                  <a:srgbClr val="172B4D"/>
                </a:solidFill>
              </a:rPr>
              <a:t>: (Número de respuestas clara y utiles/Número de respuestas totales) X 100</a:t>
            </a:r>
            <a:endParaRPr sz="1200">
              <a:solidFill>
                <a:srgbClr val="172B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72B4D"/>
                </a:solidFill>
              </a:rPr>
              <a:t>Este indicador mide qué tan bien el sistema responde a las preguntas de los usuarios, buscando que las respuestas sean claras y útiles para quien consulta. Nuestro objetivo es que al menos el 90% de las respuestas sean acertadas.</a:t>
            </a:r>
            <a:endParaRPr sz="1200">
              <a:solidFill>
                <a:srgbClr val="172B4D"/>
              </a:solidFill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4283975" y="1607450"/>
            <a:ext cx="3584100" cy="4476900"/>
          </a:xfrm>
          <a:prstGeom prst="roundRect">
            <a:avLst>
              <a:gd fmla="val 4166" name="adj"/>
            </a:avLst>
          </a:prstGeom>
          <a:solidFill>
            <a:srgbClr val="000000">
              <a:alpha val="0"/>
            </a:srgbClr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283975" y="1607450"/>
            <a:ext cx="3584100" cy="44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44" name="Google Shape;444;p20"/>
          <p:cNvSpPr/>
          <p:nvPr/>
        </p:nvSpPr>
        <p:spPr>
          <a:xfrm>
            <a:off x="4283975" y="1714765"/>
            <a:ext cx="3584100" cy="419700"/>
          </a:xfrm>
          <a:prstGeom prst="roundRect">
            <a:avLst>
              <a:gd fmla="val 4166" name="adj"/>
            </a:avLst>
          </a:prstGeom>
          <a:solidFill>
            <a:srgbClr val="D3BDA6"/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4283975" y="1714765"/>
            <a:ext cx="3584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46" name="Google Shape;446;p20"/>
          <p:cNvSpPr/>
          <p:nvPr/>
        </p:nvSpPr>
        <p:spPr>
          <a:xfrm>
            <a:off x="4521348" y="2424695"/>
            <a:ext cx="3144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172B4D"/>
                </a:solidFill>
              </a:rPr>
              <a:t>Horas Reservadas a través del Sistema Automático</a:t>
            </a:r>
            <a:endParaRPr b="0" i="0" sz="1700" u="none" cap="none" strike="noStrike"/>
          </a:p>
        </p:txBody>
      </p:sp>
      <p:sp>
        <p:nvSpPr>
          <p:cNvPr id="447" name="Google Shape;447;p20"/>
          <p:cNvSpPr/>
          <p:nvPr/>
        </p:nvSpPr>
        <p:spPr>
          <a:xfrm>
            <a:off x="4521348" y="3188600"/>
            <a:ext cx="31455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172B4D"/>
                </a:solidFill>
                <a:highlight>
                  <a:srgbClr val="FFFFFF"/>
                </a:highlight>
              </a:rPr>
              <a:t>Fórmula</a:t>
            </a:r>
            <a:r>
              <a:rPr lang="en-US" sz="1200">
                <a:solidFill>
                  <a:srgbClr val="172B4D"/>
                </a:solidFill>
                <a:highlight>
                  <a:srgbClr val="FFFFFF"/>
                </a:highlight>
              </a:rPr>
              <a:t>: (Reservas automatizadas/Reservas totales) X 100</a:t>
            </a:r>
            <a:endParaRPr sz="12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72B4D"/>
                </a:solidFill>
              </a:rPr>
              <a:t>Queremos medir cuánto tiempo, en horas, los usuarios han reservado a través del sistema automático.</a:t>
            </a:r>
            <a:r>
              <a:rPr lang="en-US" sz="1200">
                <a:solidFill>
                  <a:srgbClr val="172B4D"/>
                </a:solidFill>
                <a:highlight>
                  <a:srgbClr val="FFFFFF"/>
                </a:highlight>
              </a:rPr>
              <a:t> La meta es que el 70% o más de las reservas totales se logren a través de esta automatización, basado en reportes que el mismo sistema genera.</a:t>
            </a:r>
            <a:endParaRPr sz="1200">
              <a:solidFill>
                <a:srgbClr val="172B4D"/>
              </a:solidFill>
              <a:highlight>
                <a:srgbClr val="FFFFFF"/>
              </a:highlight>
            </a:endParaRPr>
          </a:p>
        </p:txBody>
      </p:sp>
      <p:sp>
        <p:nvSpPr>
          <p:cNvPr id="448" name="Google Shape;448;p20"/>
          <p:cNvSpPr/>
          <p:nvPr/>
        </p:nvSpPr>
        <p:spPr>
          <a:xfrm>
            <a:off x="8009800" y="1607450"/>
            <a:ext cx="3584100" cy="4476900"/>
          </a:xfrm>
          <a:prstGeom prst="roundRect">
            <a:avLst>
              <a:gd fmla="val 4166" name="adj"/>
            </a:avLst>
          </a:prstGeom>
          <a:solidFill>
            <a:srgbClr val="000000">
              <a:alpha val="0"/>
            </a:srgbClr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8009800" y="1607450"/>
            <a:ext cx="3584100" cy="44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50" name="Google Shape;450;p20"/>
          <p:cNvSpPr/>
          <p:nvPr/>
        </p:nvSpPr>
        <p:spPr>
          <a:xfrm>
            <a:off x="8009800" y="1714765"/>
            <a:ext cx="3584100" cy="419700"/>
          </a:xfrm>
          <a:prstGeom prst="roundRect">
            <a:avLst>
              <a:gd fmla="val 4166" name="adj"/>
            </a:avLst>
          </a:prstGeom>
          <a:solidFill>
            <a:srgbClr val="D3BDA6"/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8009800" y="1714765"/>
            <a:ext cx="3584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452" name="Google Shape;452;p20"/>
          <p:cNvSpPr/>
          <p:nvPr/>
        </p:nvSpPr>
        <p:spPr>
          <a:xfrm>
            <a:off x="8247173" y="2424695"/>
            <a:ext cx="3144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172B4D"/>
                </a:solidFill>
                <a:highlight>
                  <a:srgbClr val="FFFFFF"/>
                </a:highlight>
              </a:rPr>
              <a:t>Satisfacción del Cliente</a:t>
            </a:r>
            <a:endParaRPr b="0" i="0" sz="2000" u="none" cap="none" strike="noStrike"/>
          </a:p>
        </p:txBody>
      </p:sp>
      <p:sp>
        <p:nvSpPr>
          <p:cNvPr id="453" name="Google Shape;453;p20"/>
          <p:cNvSpPr/>
          <p:nvPr/>
        </p:nvSpPr>
        <p:spPr>
          <a:xfrm>
            <a:off x="8247173" y="3188600"/>
            <a:ext cx="31455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172B4D"/>
                </a:solidFill>
                <a:highlight>
                  <a:srgbClr val="FFFFFF"/>
                </a:highlight>
              </a:rPr>
              <a:t>Fórmula</a:t>
            </a:r>
            <a:r>
              <a:rPr lang="en-US" sz="1200">
                <a:solidFill>
                  <a:srgbClr val="172B4D"/>
                </a:solidFill>
                <a:highlight>
                  <a:srgbClr val="FFFFFF"/>
                </a:highlight>
              </a:rPr>
              <a:t>: Sumatorio puntuación de cada usuario/Número total de encuestas respondidas</a:t>
            </a:r>
            <a:endParaRPr sz="12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72B4D"/>
                </a:solidFill>
                <a:highlight>
                  <a:srgbClr val="FFFFFF"/>
                </a:highlight>
              </a:rPr>
              <a:t>Al final de cada interacción, los usuarios reciben una encuesta para calificar su experiencia con el sistema, del 1 al 10. Buscamos mantener una puntuación promedio que no baje de 8.</a:t>
            </a:r>
            <a:endParaRPr sz="1200">
              <a:solidFill>
                <a:srgbClr val="172B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6" name="Google Shape;26;p5"/>
          <p:cNvSpPr/>
          <p:nvPr/>
        </p:nvSpPr>
        <p:spPr>
          <a:xfrm rot="-5400000">
            <a:off x="5710555" y="3178175"/>
            <a:ext cx="2053590" cy="2053590"/>
          </a:xfrm>
          <a:prstGeom prst="teardrop">
            <a:avLst>
              <a:gd fmla="val 100000" name="adj"/>
            </a:avLst>
          </a:prstGeom>
          <a:solidFill>
            <a:srgbClr val="AB8A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 rot="-5400000">
            <a:off x="5710555" y="3178175"/>
            <a:ext cx="205359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8" name="Google Shape;28;p5"/>
          <p:cNvSpPr/>
          <p:nvPr/>
        </p:nvSpPr>
        <p:spPr>
          <a:xfrm rot="10800000">
            <a:off x="5710555" y="1645920"/>
            <a:ext cx="1462405" cy="1460500"/>
          </a:xfrm>
          <a:prstGeom prst="teardrop">
            <a:avLst>
              <a:gd fmla="val 10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5710555" y="1645920"/>
            <a:ext cx="146240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5925" spcFirstLastPara="1" rIns="359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0" name="Google Shape;30;p5"/>
          <p:cNvSpPr/>
          <p:nvPr/>
        </p:nvSpPr>
        <p:spPr>
          <a:xfrm>
            <a:off x="4422140" y="3178175"/>
            <a:ext cx="1213485" cy="1214755"/>
          </a:xfrm>
          <a:prstGeom prst="teardrop">
            <a:avLst>
              <a:gd fmla="val 100000" name="adj"/>
            </a:avLst>
          </a:prstGeom>
          <a:solidFill>
            <a:srgbClr val="CDB9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422140" y="3178175"/>
            <a:ext cx="1213485" cy="121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10795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32" name="Google Shape;32;p5"/>
          <p:cNvSpPr/>
          <p:nvPr/>
        </p:nvSpPr>
        <p:spPr>
          <a:xfrm rot="5400000">
            <a:off x="4170045" y="1660525"/>
            <a:ext cx="1460500" cy="1460500"/>
          </a:xfrm>
          <a:prstGeom prst="teardrop">
            <a:avLst>
              <a:gd fmla="val 100000" name="adj"/>
            </a:avLst>
          </a:prstGeom>
          <a:solidFill>
            <a:srgbClr val="E9D2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4170045" y="1660525"/>
            <a:ext cx="14605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5925" spcFirstLastPara="1" rIns="0" wrap="square" tIns="107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28-15:22:16-d3ce4a0s8jdo4os5ddg0.png"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275" y="2121535"/>
            <a:ext cx="323215" cy="5422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28-15:22:16-d3ce4a0s8jdo4os5ddi0.png" id="35" name="Google Shape;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4570" y="3552190"/>
            <a:ext cx="43307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28-15:22:16-d3ce4a0s8jdo4os5ddhg.png" id="36" name="Google Shape;3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8395" y="2200275"/>
            <a:ext cx="469265" cy="353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kimi-img.moonshot.cn/pub/slides/slides_tmpl/image/25-09-28-15:22:16-d3ce4a0s8jdo4os5ddh0.png" id="37" name="Google Shape;3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4305" y="4076065"/>
            <a:ext cx="469265" cy="40259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600" u="none" cap="none" strike="noStrike"/>
          </a:p>
        </p:txBody>
      </p:sp>
      <p:cxnSp>
        <p:nvCxnSpPr>
          <p:cNvPr id="39" name="Google Shape;39;p5"/>
          <p:cNvCxnSpPr/>
          <p:nvPr/>
        </p:nvCxnSpPr>
        <p:spPr>
          <a:xfrm>
            <a:off x="712470" y="3729355"/>
            <a:ext cx="3248025" cy="0"/>
          </a:xfrm>
          <a:prstGeom prst="straightConnector1">
            <a:avLst/>
          </a:prstGeom>
          <a:noFill/>
          <a:ln cap="flat" cmpd="sng" w="28575">
            <a:solidFill>
              <a:srgbClr val="7E5F3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8321675" y="3729355"/>
            <a:ext cx="3248025" cy="0"/>
          </a:xfrm>
          <a:prstGeom prst="straightConnector1">
            <a:avLst/>
          </a:prstGeom>
          <a:noFill/>
          <a:ln cap="flat" cmpd="sng" w="28575">
            <a:solidFill>
              <a:srgbClr val="7E5F3E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1" name="Google Shape;41;p5"/>
          <p:cNvSpPr/>
          <p:nvPr/>
        </p:nvSpPr>
        <p:spPr>
          <a:xfrm>
            <a:off x="631190" y="148082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Problema actual</a:t>
            </a:r>
            <a:endParaRPr b="0" i="0" sz="1600" u="none" cap="none" strike="noStrike"/>
          </a:p>
        </p:txBody>
      </p:sp>
      <p:sp>
        <p:nvSpPr>
          <p:cNvPr id="42" name="Google Shape;42;p5"/>
          <p:cNvSpPr/>
          <p:nvPr/>
        </p:nvSpPr>
        <p:spPr>
          <a:xfrm>
            <a:off x="590550" y="1849120"/>
            <a:ext cx="365760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Exploraremos el problema actual que enfrenta el gimnasio de escalada en la gestión de reservas y respuestas en Instagram.</a:t>
            </a:r>
            <a:endParaRPr b="0" i="0" sz="1600" u="none" cap="none" strike="noStrike"/>
          </a:p>
        </p:txBody>
      </p:sp>
      <p:sp>
        <p:nvSpPr>
          <p:cNvPr id="43" name="Google Shape;43;p5"/>
          <p:cNvSpPr/>
          <p:nvPr/>
        </p:nvSpPr>
        <p:spPr>
          <a:xfrm>
            <a:off x="590550" y="411035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Objetivo de la solución</a:t>
            </a:r>
            <a:endParaRPr b="0" i="0" sz="1600" u="none" cap="none" strike="noStrike"/>
          </a:p>
        </p:txBody>
      </p:sp>
      <p:sp>
        <p:nvSpPr>
          <p:cNvPr id="44" name="Google Shape;44;p5"/>
          <p:cNvSpPr/>
          <p:nvPr/>
        </p:nvSpPr>
        <p:spPr>
          <a:xfrm>
            <a:off x="590550" y="4478655"/>
            <a:ext cx="3657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Definiremos el objetivo que buscamos alcanzar con la implementación de la automatización.</a:t>
            </a:r>
            <a:endParaRPr b="0" i="0" sz="1600" u="none" cap="none" strike="noStrike"/>
          </a:p>
        </p:txBody>
      </p:sp>
      <p:sp>
        <p:nvSpPr>
          <p:cNvPr id="45" name="Google Shape;45;p5"/>
          <p:cNvSpPr/>
          <p:nvPr/>
        </p:nvSpPr>
        <p:spPr>
          <a:xfrm>
            <a:off x="7764145" y="160782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Propuesta técnica</a:t>
            </a:r>
            <a:endParaRPr b="0" i="0" sz="1600" u="none" cap="none" strike="noStrike"/>
          </a:p>
        </p:txBody>
      </p:sp>
      <p:sp>
        <p:nvSpPr>
          <p:cNvPr id="46" name="Google Shape;46;p5"/>
          <p:cNvSpPr/>
          <p:nvPr/>
        </p:nvSpPr>
        <p:spPr>
          <a:xfrm>
            <a:off x="7723505" y="1976120"/>
            <a:ext cx="3657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Presentaremos la propuesta técnica de cómo n8n puede resolver el problema.</a:t>
            </a:r>
            <a:endParaRPr b="0" i="0" sz="1600" u="none" cap="none" strike="noStrike"/>
          </a:p>
        </p:txBody>
      </p:sp>
      <p:sp>
        <p:nvSpPr>
          <p:cNvPr id="47" name="Google Shape;47;p5"/>
          <p:cNvSpPr/>
          <p:nvPr/>
        </p:nvSpPr>
        <p:spPr>
          <a:xfrm>
            <a:off x="7891145" y="401574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Flujo de automatización</a:t>
            </a:r>
            <a:endParaRPr b="0" i="0" sz="1600" u="none" cap="none" strike="noStrike"/>
          </a:p>
        </p:txBody>
      </p:sp>
      <p:sp>
        <p:nvSpPr>
          <p:cNvPr id="48" name="Google Shape;48;p5"/>
          <p:cNvSpPr/>
          <p:nvPr/>
        </p:nvSpPr>
        <p:spPr>
          <a:xfrm>
            <a:off x="7971155" y="4478655"/>
            <a:ext cx="3657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Describiremos el flujo de automatización desde el contacto del usuario hasta la confirmación de la reserva.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28-15:22:02-d3ce46gs8jdo4os5dcpg.png" id="459" name="Google Shape;459;p24"/>
          <p:cNvPicPr preferRelativeResize="0"/>
          <p:nvPr/>
        </p:nvPicPr>
        <p:blipFill rotWithShape="1">
          <a:blip r:embed="rId3">
            <a:alphaModFix/>
          </a:blip>
          <a:srcRect b="0" l="3" r="2" t="0"/>
          <a:stretch/>
        </p:blipFill>
        <p:spPr>
          <a:xfrm>
            <a:off x="-15875" y="-4445"/>
            <a:ext cx="12233912" cy="6859904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4"/>
          <p:cNvSpPr/>
          <p:nvPr/>
        </p:nvSpPr>
        <p:spPr>
          <a:xfrm>
            <a:off x="2565095" y="1307465"/>
            <a:ext cx="7061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1" lang="en-US" sz="9600">
                <a:solidFill>
                  <a:srgbClr val="FFFFFF"/>
                </a:solidFill>
              </a:rPr>
              <a:t>GRACIAS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28-15:22:03-d3ce46os8jdo4os5dcsg.png" id="54" name="Google Shape;54;p3"/>
          <p:cNvPicPr preferRelativeResize="0"/>
          <p:nvPr/>
        </p:nvPicPr>
        <p:blipFill rotWithShape="1">
          <a:blip r:embed="rId3">
            <a:alphaModFix/>
          </a:blip>
          <a:srcRect b="0" l="5" r="5" t="0"/>
          <a:stretch/>
        </p:blipFill>
        <p:spPr>
          <a:xfrm>
            <a:off x="-9525" y="-22225"/>
            <a:ext cx="12214860" cy="69100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57" name="Google Shape;57;p3"/>
          <p:cNvSpPr/>
          <p:nvPr/>
        </p:nvSpPr>
        <p:spPr>
          <a:xfrm>
            <a:off x="5092065" y="2949575"/>
            <a:ext cx="6986905" cy="101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3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12931"/>
                </a:solidFill>
                <a:latin typeface="Arial"/>
                <a:ea typeface="Arial"/>
                <a:cs typeface="Arial"/>
                <a:sym typeface="Arial"/>
              </a:rPr>
              <a:t>Problema y Objetivo</a:t>
            </a:r>
            <a:endParaRPr b="0" i="0" sz="1600" u="none" cap="none" strike="noStrike"/>
          </a:p>
        </p:txBody>
      </p:sp>
      <p:sp>
        <p:nvSpPr>
          <p:cNvPr id="58" name="Google Shape;58;p3"/>
          <p:cNvSpPr/>
          <p:nvPr/>
        </p:nvSpPr>
        <p:spPr>
          <a:xfrm>
            <a:off x="254000" y="2086610"/>
            <a:ext cx="3128010" cy="8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600"/>
              <a:buFont typeface="Arial"/>
              <a:buNone/>
            </a:pPr>
            <a:r>
              <a:rPr b="1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66" name="Google Shape;66;p4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68" name="Google Shape;68;p4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70" name="Google Shape;70;p4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72" name="Google Shape;72;p4"/>
          <p:cNvSpPr/>
          <p:nvPr/>
        </p:nvSpPr>
        <p:spPr>
          <a:xfrm>
            <a:off x="7999095" y="-10160"/>
            <a:ext cx="4205605" cy="6868160"/>
          </a:xfrm>
          <a:prstGeom prst="rect">
            <a:avLst/>
          </a:prstGeom>
          <a:gradFill>
            <a:gsLst>
              <a:gs pos="0">
                <a:srgbClr val="D3BDA6"/>
              </a:gs>
              <a:gs pos="100000">
                <a:srgbClr val="BFA492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7999095" y="-10160"/>
            <a:ext cx="4205605" cy="686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74" name="Google Shape;74;p4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76" name="Google Shape;76;p4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78" name="Google Shape;78;p4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80" name="Google Shape;80;p4"/>
          <p:cNvSpPr/>
          <p:nvPr/>
        </p:nvSpPr>
        <p:spPr>
          <a:xfrm>
            <a:off x="667369" y="524500"/>
            <a:ext cx="102333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2B2F36"/>
                </a:solidFill>
              </a:rPr>
              <a:t>Problema identificado</a:t>
            </a:r>
            <a:endParaRPr b="0" i="0" sz="1600" u="none" cap="none" strike="noStrike"/>
          </a:p>
        </p:txBody>
      </p:sp>
      <p:sp>
        <p:nvSpPr>
          <p:cNvPr id="81" name="Google Shape;81;p4"/>
          <p:cNvSpPr/>
          <p:nvPr/>
        </p:nvSpPr>
        <p:spPr>
          <a:xfrm>
            <a:off x="1285240" y="1640205"/>
            <a:ext cx="9418320" cy="4297680"/>
          </a:xfrm>
          <a:prstGeom prst="roundRect">
            <a:avLst>
              <a:gd fmla="val 4609" name="adj"/>
            </a:avLst>
          </a:prstGeom>
          <a:solidFill>
            <a:srgbClr val="FFFFFF"/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1285240" y="1640205"/>
            <a:ext cx="941832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83" name="Google Shape;83;p4"/>
          <p:cNvSpPr/>
          <p:nvPr/>
        </p:nvSpPr>
        <p:spPr>
          <a:xfrm>
            <a:off x="1956600" y="2362388"/>
            <a:ext cx="82788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“La Vulca Boulder” tiene un problema </a:t>
            </a:r>
            <a:r>
              <a:rPr lang="en-US" sz="1800"/>
              <a:t>común</a:t>
            </a:r>
            <a:r>
              <a:rPr lang="en-US" sz="1800"/>
              <a:t> entre empresas que crecen </a:t>
            </a:r>
            <a:r>
              <a:rPr lang="en-US" sz="1800"/>
              <a:t>rápidamente</a:t>
            </a:r>
            <a:r>
              <a:rPr lang="en-US" sz="1800"/>
              <a:t>, no hay suficientes hora hombre (hh) para atender a todos los clientes online con los </a:t>
            </a:r>
            <a:r>
              <a:rPr lang="en-US" sz="1800"/>
              <a:t>métodos</a:t>
            </a:r>
            <a:r>
              <a:rPr lang="en-US" sz="1800"/>
              <a:t> tradicionales de una empresa </a:t>
            </a:r>
            <a:r>
              <a:rPr lang="en-US" sz="1800"/>
              <a:t>pequeña</a:t>
            </a:r>
            <a:r>
              <a:rPr lang="en-US" sz="1800"/>
              <a:t>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ad35ad50f_0_0"/>
          <p:cNvSpPr/>
          <p:nvPr/>
        </p:nvSpPr>
        <p:spPr>
          <a:xfrm rot="-2700000">
            <a:off x="457811" y="315653"/>
            <a:ext cx="525663" cy="525663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8ad35ad50f_0_0"/>
          <p:cNvSpPr/>
          <p:nvPr/>
        </p:nvSpPr>
        <p:spPr>
          <a:xfrm rot="8100000">
            <a:off x="457976" y="315653"/>
            <a:ext cx="525663" cy="52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91" name="Google Shape;91;g38ad35ad50f_0_0"/>
          <p:cNvSpPr/>
          <p:nvPr/>
        </p:nvSpPr>
        <p:spPr>
          <a:xfrm>
            <a:off x="11456035" y="592138"/>
            <a:ext cx="351300" cy="43800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8ad35ad50f_0_0"/>
          <p:cNvSpPr/>
          <p:nvPr/>
        </p:nvSpPr>
        <p:spPr>
          <a:xfrm>
            <a:off x="11456035" y="592138"/>
            <a:ext cx="351300" cy="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93" name="Google Shape;93;g38ad35ad50f_0_0"/>
          <p:cNvSpPr/>
          <p:nvPr/>
        </p:nvSpPr>
        <p:spPr>
          <a:xfrm>
            <a:off x="11456035" y="712153"/>
            <a:ext cx="351300" cy="43800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8ad35ad50f_0_0"/>
          <p:cNvSpPr/>
          <p:nvPr/>
        </p:nvSpPr>
        <p:spPr>
          <a:xfrm>
            <a:off x="11456035" y="712153"/>
            <a:ext cx="351300" cy="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95" name="Google Shape;95;g38ad35ad50f_0_0"/>
          <p:cNvSpPr/>
          <p:nvPr/>
        </p:nvSpPr>
        <p:spPr>
          <a:xfrm>
            <a:off x="11456035" y="832168"/>
            <a:ext cx="351300" cy="43800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8ad35ad50f_0_0"/>
          <p:cNvSpPr/>
          <p:nvPr/>
        </p:nvSpPr>
        <p:spPr>
          <a:xfrm>
            <a:off x="11456035" y="832168"/>
            <a:ext cx="351300" cy="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97" name="Google Shape;97;g38ad35ad50f_0_0"/>
          <p:cNvSpPr/>
          <p:nvPr/>
        </p:nvSpPr>
        <p:spPr>
          <a:xfrm>
            <a:off x="7999095" y="-10160"/>
            <a:ext cx="4205700" cy="6868200"/>
          </a:xfrm>
          <a:prstGeom prst="rect">
            <a:avLst/>
          </a:prstGeom>
          <a:gradFill>
            <a:gsLst>
              <a:gs pos="0">
                <a:srgbClr val="D3BDA6"/>
              </a:gs>
              <a:gs pos="100000">
                <a:srgbClr val="BFA49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8ad35ad50f_0_0"/>
          <p:cNvSpPr/>
          <p:nvPr/>
        </p:nvSpPr>
        <p:spPr>
          <a:xfrm>
            <a:off x="7999095" y="-10160"/>
            <a:ext cx="4205700" cy="68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99" name="Google Shape;99;g38ad35ad50f_0_0"/>
          <p:cNvSpPr/>
          <p:nvPr/>
        </p:nvSpPr>
        <p:spPr>
          <a:xfrm>
            <a:off x="11456035" y="592138"/>
            <a:ext cx="351300" cy="43800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8ad35ad50f_0_0"/>
          <p:cNvSpPr/>
          <p:nvPr/>
        </p:nvSpPr>
        <p:spPr>
          <a:xfrm>
            <a:off x="11456035" y="592138"/>
            <a:ext cx="351300" cy="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01" name="Google Shape;101;g38ad35ad50f_0_0"/>
          <p:cNvSpPr/>
          <p:nvPr/>
        </p:nvSpPr>
        <p:spPr>
          <a:xfrm>
            <a:off x="11456035" y="712153"/>
            <a:ext cx="351300" cy="43800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8ad35ad50f_0_0"/>
          <p:cNvSpPr/>
          <p:nvPr/>
        </p:nvSpPr>
        <p:spPr>
          <a:xfrm>
            <a:off x="11456035" y="712153"/>
            <a:ext cx="351300" cy="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03" name="Google Shape;103;g38ad35ad50f_0_0"/>
          <p:cNvSpPr/>
          <p:nvPr/>
        </p:nvSpPr>
        <p:spPr>
          <a:xfrm>
            <a:off x="11456035" y="832168"/>
            <a:ext cx="351300" cy="43800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8ad35ad50f_0_0"/>
          <p:cNvSpPr/>
          <p:nvPr/>
        </p:nvSpPr>
        <p:spPr>
          <a:xfrm>
            <a:off x="11456035" y="832168"/>
            <a:ext cx="351300" cy="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05" name="Google Shape;105;g38ad35ad50f_0_0"/>
          <p:cNvSpPr/>
          <p:nvPr/>
        </p:nvSpPr>
        <p:spPr>
          <a:xfrm>
            <a:off x="667369" y="524500"/>
            <a:ext cx="102333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Automatización de Reservas y Respuestas</a:t>
            </a:r>
            <a:endParaRPr b="0" i="0" sz="1600" u="none" cap="none" strike="noStrike"/>
          </a:p>
        </p:txBody>
      </p:sp>
      <p:sp>
        <p:nvSpPr>
          <p:cNvPr id="106" name="Google Shape;106;g38ad35ad50f_0_0"/>
          <p:cNvSpPr/>
          <p:nvPr/>
        </p:nvSpPr>
        <p:spPr>
          <a:xfrm>
            <a:off x="1285240" y="1640205"/>
            <a:ext cx="9418200" cy="4297800"/>
          </a:xfrm>
          <a:prstGeom prst="roundRect">
            <a:avLst>
              <a:gd fmla="val 4609" name="adj"/>
            </a:avLst>
          </a:prstGeom>
          <a:solidFill>
            <a:srgbClr val="FFFFFF"/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8ad35ad50f_0_0"/>
          <p:cNvSpPr/>
          <p:nvPr/>
        </p:nvSpPr>
        <p:spPr>
          <a:xfrm>
            <a:off x="1285240" y="1640205"/>
            <a:ext cx="9418200" cy="42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08" name="Google Shape;108;g38ad35ad50f_0_0"/>
          <p:cNvSpPr/>
          <p:nvPr/>
        </p:nvSpPr>
        <p:spPr>
          <a:xfrm>
            <a:off x="1956600" y="2362388"/>
            <a:ext cx="82788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está diseñado para mejorar la eficiencia del gimnasio de escalada </a:t>
            </a:r>
            <a:r>
              <a:rPr lang="en-US" sz="1800"/>
              <a:t>“La Vulca Boulder”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un plazo de </a:t>
            </a:r>
            <a:r>
              <a:rPr lang="en-US" sz="1800"/>
              <a:t>8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semanas tras el estudio de los procesos automatizables para </a:t>
            </a:r>
            <a:r>
              <a:rPr lang="en-US" sz="1800"/>
              <a:t>atención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cliente.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kimi-img.moonshot.cn/pub/slides/slides_tmpl/image/25-09-28-15:22:03-d3ce46os8jdo4os5dcsg.png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5" r="5" t="0"/>
          <a:stretch/>
        </p:blipFill>
        <p:spPr>
          <a:xfrm>
            <a:off x="-9525" y="-22225"/>
            <a:ext cx="12214860" cy="691007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5172075" y="1997710"/>
            <a:ext cx="988695" cy="76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17" name="Google Shape;117;p6"/>
          <p:cNvSpPr/>
          <p:nvPr/>
        </p:nvSpPr>
        <p:spPr>
          <a:xfrm>
            <a:off x="5092065" y="2949575"/>
            <a:ext cx="6986905" cy="101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3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12931"/>
                </a:solidFill>
                <a:latin typeface="Arial"/>
                <a:ea typeface="Arial"/>
                <a:cs typeface="Arial"/>
                <a:sym typeface="Arial"/>
              </a:rPr>
              <a:t>Solución Técnica</a:t>
            </a:r>
            <a:endParaRPr b="0" i="0" sz="1600" u="none" cap="none" strike="noStrike"/>
          </a:p>
        </p:txBody>
      </p:sp>
      <p:sp>
        <p:nvSpPr>
          <p:cNvPr id="118" name="Google Shape;118;p6"/>
          <p:cNvSpPr/>
          <p:nvPr/>
        </p:nvSpPr>
        <p:spPr>
          <a:xfrm>
            <a:off x="254000" y="2086610"/>
            <a:ext cx="3128010" cy="8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600"/>
              <a:buFont typeface="Arial"/>
              <a:buNone/>
            </a:pPr>
            <a:r>
              <a:rPr b="1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pic>
        <p:nvPicPr>
          <p:cNvPr descr="https://kimi-img.moonshot.cn/pub/slides/slides_tmpl/image/25-09-28-15:22:10-d3ce48gs8jdo4os5dd9g.pn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5" r="5" t="0"/>
          <a:stretch/>
        </p:blipFill>
        <p:spPr>
          <a:xfrm>
            <a:off x="-9525" y="-19685"/>
            <a:ext cx="12197080" cy="689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2B2F36"/>
                </a:solidFill>
              </a:rPr>
              <a:t>Profundizando en el problema</a:t>
            </a:r>
            <a:endParaRPr b="0" i="0" sz="1600" u="none" cap="none" strike="noStrike"/>
          </a:p>
        </p:txBody>
      </p:sp>
      <p:sp>
        <p:nvSpPr>
          <p:cNvPr id="128" name="Google Shape;128;p7"/>
          <p:cNvSpPr/>
          <p:nvPr/>
        </p:nvSpPr>
        <p:spPr>
          <a:xfrm>
            <a:off x="991235" y="1871345"/>
            <a:ext cx="3147695" cy="4275455"/>
          </a:xfrm>
          <a:prstGeom prst="roundRect">
            <a:avLst>
              <a:gd fmla="val 7796" name="adj"/>
            </a:avLst>
          </a:prstGeom>
          <a:solidFill>
            <a:srgbClr val="FFFFFF"/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991235" y="1871345"/>
            <a:ext cx="3147695" cy="4275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30" name="Google Shape;130;p7"/>
          <p:cNvSpPr/>
          <p:nvPr/>
        </p:nvSpPr>
        <p:spPr>
          <a:xfrm>
            <a:off x="2135505" y="1508125"/>
            <a:ext cx="859790" cy="904875"/>
          </a:xfrm>
          <a:prstGeom prst="ellipse">
            <a:avLst/>
          </a:prstGeom>
          <a:gradFill>
            <a:gsLst>
              <a:gs pos="0">
                <a:srgbClr val="D3BDA6"/>
              </a:gs>
              <a:gs pos="100000">
                <a:srgbClr val="AB8A7D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135505" y="1508125"/>
            <a:ext cx="85979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32" name="Google Shape;132;p7"/>
          <p:cNvSpPr/>
          <p:nvPr/>
        </p:nvSpPr>
        <p:spPr>
          <a:xfrm>
            <a:off x="4509135" y="1871345"/>
            <a:ext cx="3147695" cy="4275455"/>
          </a:xfrm>
          <a:prstGeom prst="roundRect">
            <a:avLst>
              <a:gd fmla="val 7796" name="adj"/>
            </a:avLst>
          </a:prstGeom>
          <a:solidFill>
            <a:srgbClr val="FFFFFF"/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4509135" y="1871345"/>
            <a:ext cx="3147695" cy="4275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34" name="Google Shape;134;p7"/>
          <p:cNvSpPr/>
          <p:nvPr/>
        </p:nvSpPr>
        <p:spPr>
          <a:xfrm>
            <a:off x="5653405" y="1508125"/>
            <a:ext cx="859790" cy="904875"/>
          </a:xfrm>
          <a:prstGeom prst="ellipse">
            <a:avLst/>
          </a:prstGeom>
          <a:gradFill>
            <a:gsLst>
              <a:gs pos="0">
                <a:srgbClr val="D3BDA6"/>
              </a:gs>
              <a:gs pos="100000">
                <a:srgbClr val="AB8A7D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5653405" y="1508125"/>
            <a:ext cx="85979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36" name="Google Shape;136;p7"/>
          <p:cNvSpPr/>
          <p:nvPr/>
        </p:nvSpPr>
        <p:spPr>
          <a:xfrm>
            <a:off x="8027035" y="1871345"/>
            <a:ext cx="3147695" cy="4275455"/>
          </a:xfrm>
          <a:prstGeom prst="roundRect">
            <a:avLst>
              <a:gd fmla="val 7796" name="adj"/>
            </a:avLst>
          </a:prstGeom>
          <a:solidFill>
            <a:srgbClr val="FFFFFF"/>
          </a:soli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8027035" y="1871345"/>
            <a:ext cx="3147695" cy="4275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38" name="Google Shape;138;p7"/>
          <p:cNvSpPr/>
          <p:nvPr/>
        </p:nvSpPr>
        <p:spPr>
          <a:xfrm>
            <a:off x="9171305" y="1508125"/>
            <a:ext cx="859790" cy="904875"/>
          </a:xfrm>
          <a:prstGeom prst="ellipse">
            <a:avLst/>
          </a:prstGeom>
          <a:gradFill>
            <a:gsLst>
              <a:gs pos="0">
                <a:srgbClr val="D3BDA6"/>
              </a:gs>
              <a:gs pos="100000">
                <a:srgbClr val="AB8A7D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9171305" y="1508125"/>
            <a:ext cx="85979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40" name="Google Shape;140;p7"/>
          <p:cNvSpPr/>
          <p:nvPr/>
        </p:nvSpPr>
        <p:spPr>
          <a:xfrm>
            <a:off x="2209800" y="1699895"/>
            <a:ext cx="710565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600" u="none" cap="none" strike="noStrike"/>
          </a:p>
        </p:txBody>
      </p:sp>
      <p:sp>
        <p:nvSpPr>
          <p:cNvPr id="141" name="Google Shape;141;p7"/>
          <p:cNvSpPr/>
          <p:nvPr/>
        </p:nvSpPr>
        <p:spPr>
          <a:xfrm>
            <a:off x="1151255" y="2642870"/>
            <a:ext cx="282829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B47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BB479"/>
                </a:solidFill>
                <a:latin typeface="Arial"/>
                <a:ea typeface="Arial"/>
                <a:cs typeface="Arial"/>
                <a:sym typeface="Arial"/>
              </a:rPr>
              <a:t>Mensajes </a:t>
            </a:r>
            <a:endParaRPr b="0" i="0" sz="1600" u="none" cap="none" strike="noStrike"/>
          </a:p>
        </p:txBody>
      </p:sp>
      <p:sp>
        <p:nvSpPr>
          <p:cNvPr id="142" name="Google Shape;142;p7"/>
          <p:cNvSpPr/>
          <p:nvPr/>
        </p:nvSpPr>
        <p:spPr>
          <a:xfrm>
            <a:off x="1151255" y="3270250"/>
            <a:ext cx="282829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El gimnasio recibe </a:t>
            </a: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más de 30 </a:t>
            </a: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mensajes diarios en Instagram, lo que resulta en respuestas manuales que superan las 24 horas.</a:t>
            </a:r>
            <a:endParaRPr b="0" i="0" sz="1600" u="none" cap="none" strike="noStrike"/>
          </a:p>
        </p:txBody>
      </p:sp>
      <p:sp>
        <p:nvSpPr>
          <p:cNvPr id="143" name="Google Shape;143;p7"/>
          <p:cNvSpPr/>
          <p:nvPr/>
        </p:nvSpPr>
        <p:spPr>
          <a:xfrm>
            <a:off x="5727700" y="1699895"/>
            <a:ext cx="710565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600" u="none" cap="none" strike="noStrike"/>
          </a:p>
        </p:txBody>
      </p:sp>
      <p:sp>
        <p:nvSpPr>
          <p:cNvPr id="144" name="Google Shape;144;p7"/>
          <p:cNvSpPr/>
          <p:nvPr/>
        </p:nvSpPr>
        <p:spPr>
          <a:xfrm>
            <a:off x="4669155" y="2642870"/>
            <a:ext cx="282829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B47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BB479"/>
                </a:solidFill>
                <a:latin typeface="Arial"/>
                <a:ea typeface="Arial"/>
                <a:cs typeface="Arial"/>
                <a:sym typeface="Arial"/>
              </a:rPr>
              <a:t>Problemas en Excel</a:t>
            </a:r>
            <a:endParaRPr b="0" i="0" sz="1600" u="none" cap="none" strike="noStrike"/>
          </a:p>
        </p:txBody>
      </p:sp>
      <p:sp>
        <p:nvSpPr>
          <p:cNvPr id="145" name="Google Shape;145;p7"/>
          <p:cNvSpPr/>
          <p:nvPr/>
        </p:nvSpPr>
        <p:spPr>
          <a:xfrm>
            <a:off x="4669155" y="3270250"/>
            <a:ext cx="2828290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Las anotaciones manuales en Excel generan duplicados y errores, lo que complica la gestión de reservas.</a:t>
            </a:r>
            <a:endParaRPr b="0" i="0" sz="1600" u="none" cap="none" strike="noStrike"/>
          </a:p>
        </p:txBody>
      </p:sp>
      <p:sp>
        <p:nvSpPr>
          <p:cNvPr id="146" name="Google Shape;146;p7"/>
          <p:cNvSpPr/>
          <p:nvPr/>
        </p:nvSpPr>
        <p:spPr>
          <a:xfrm>
            <a:off x="9245600" y="1699895"/>
            <a:ext cx="710565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600" u="none" cap="none" strike="noStrike"/>
          </a:p>
        </p:txBody>
      </p:sp>
      <p:sp>
        <p:nvSpPr>
          <p:cNvPr id="147" name="Google Shape;147;p7"/>
          <p:cNvSpPr/>
          <p:nvPr/>
        </p:nvSpPr>
        <p:spPr>
          <a:xfrm>
            <a:off x="8187055" y="2642870"/>
            <a:ext cx="282829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B47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BB479"/>
                </a:solidFill>
                <a:latin typeface="Arial"/>
                <a:ea typeface="Arial"/>
                <a:cs typeface="Arial"/>
                <a:sym typeface="Arial"/>
              </a:rPr>
              <a:t>Sobrecarga de trabajo</a:t>
            </a:r>
            <a:endParaRPr b="0" i="0" sz="1600" u="none" cap="none" strike="noStrike"/>
          </a:p>
        </p:txBody>
      </p:sp>
      <p:sp>
        <p:nvSpPr>
          <p:cNvPr id="148" name="Google Shape;148;p7"/>
          <p:cNvSpPr/>
          <p:nvPr/>
        </p:nvSpPr>
        <p:spPr>
          <a:xfrm>
            <a:off x="8187055" y="3270250"/>
            <a:ext cx="282829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74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C3741"/>
                </a:solidFill>
                <a:latin typeface="Arial"/>
                <a:ea typeface="Arial"/>
                <a:cs typeface="Arial"/>
                <a:sym typeface="Arial"/>
              </a:rPr>
              <a:t>Los owners están sobrecargados y el barista carece de autonomía, lo que aumenta el riesgo de perder clientes por demora.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56" name="Google Shape;156;p8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58" name="Google Shape;158;p8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60" name="Google Shape;160;p8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62" name="Google Shape;162;p8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64" name="Google Shape;164;p8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66" name="Google Shape;166;p8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68" name="Google Shape;168;p8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Objetivo </a:t>
            </a:r>
            <a:r>
              <a:rPr b="1" lang="en-US" sz="3200">
                <a:solidFill>
                  <a:srgbClr val="2B2F36"/>
                </a:solidFill>
              </a:rPr>
              <a:t>de la </a:t>
            </a:r>
            <a:r>
              <a:rPr b="1" lang="en-US" sz="3200">
                <a:solidFill>
                  <a:srgbClr val="2B2F36"/>
                </a:solidFill>
              </a:rPr>
              <a:t>solución</a:t>
            </a:r>
            <a:endParaRPr b="0" i="0" sz="1600" u="none" cap="none" strike="noStrike"/>
          </a:p>
        </p:txBody>
      </p:sp>
      <p:sp>
        <p:nvSpPr>
          <p:cNvPr id="169" name="Google Shape;169;p8"/>
          <p:cNvSpPr/>
          <p:nvPr/>
        </p:nvSpPr>
        <p:spPr>
          <a:xfrm>
            <a:off x="-16510" y="6572885"/>
            <a:ext cx="12221210" cy="285115"/>
          </a:xfrm>
          <a:prstGeom prst="rect">
            <a:avLst/>
          </a:prstGeom>
          <a:gradFill>
            <a:gsLst>
              <a:gs pos="0">
                <a:srgbClr val="D3BDA6"/>
              </a:gs>
              <a:gs pos="100000">
                <a:srgbClr val="BFA492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-16510" y="6572885"/>
            <a:ext cx="12221210" cy="285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71" name="Google Shape;171;p8"/>
          <p:cNvSpPr/>
          <p:nvPr/>
        </p:nvSpPr>
        <p:spPr>
          <a:xfrm>
            <a:off x="668655" y="1533525"/>
            <a:ext cx="3020695" cy="4250690"/>
          </a:xfrm>
          <a:prstGeom prst="roundRect">
            <a:avLst>
              <a:gd fmla="val 3466" name="adj"/>
            </a:avLst>
          </a:prstGeom>
          <a:gradFill>
            <a:gsLst>
              <a:gs pos="0">
                <a:srgbClr val="D3BDA6"/>
              </a:gs>
              <a:gs pos="100000">
                <a:srgbClr val="BFA492"/>
              </a:gs>
            </a:gsLst>
            <a:lin ang="2700000" scaled="0"/>
          </a:gradFill>
          <a:ln cap="flat" cmpd="sng" w="19050">
            <a:solidFill>
              <a:srgbClr val="D3B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668655" y="1533525"/>
            <a:ext cx="3020695" cy="4250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73" name="Google Shape;173;p8"/>
          <p:cNvSpPr/>
          <p:nvPr/>
        </p:nvSpPr>
        <p:spPr>
          <a:xfrm>
            <a:off x="775335" y="1842135"/>
            <a:ext cx="280797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 de respuesta</a:t>
            </a:r>
            <a:endParaRPr b="0" i="0" sz="1600" u="none" cap="none" strike="noStrike"/>
          </a:p>
        </p:txBody>
      </p:sp>
      <p:sp>
        <p:nvSpPr>
          <p:cNvPr id="174" name="Google Shape;174;p8"/>
          <p:cNvSpPr/>
          <p:nvPr/>
        </p:nvSpPr>
        <p:spPr>
          <a:xfrm>
            <a:off x="775335" y="2614295"/>
            <a:ext cx="2807970" cy="1268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Reducir el tiempo de respuesta a menos de 2 horas hábiles para mejorar la experiencia del cliente.</a:t>
            </a:r>
            <a:endParaRPr b="0" i="0" sz="1600" u="none" cap="none" strike="noStrike"/>
          </a:p>
        </p:txBody>
      </p:sp>
      <p:sp>
        <p:nvSpPr>
          <p:cNvPr id="175" name="Google Shape;175;p8"/>
          <p:cNvSpPr/>
          <p:nvPr/>
        </p:nvSpPr>
        <p:spPr>
          <a:xfrm>
            <a:off x="3838575" y="1654810"/>
            <a:ext cx="77152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Automatización de reservas</a:t>
            </a:r>
            <a:endParaRPr b="0" i="0" sz="1600" u="none" cap="none" strike="noStrike"/>
          </a:p>
        </p:txBody>
      </p:sp>
      <p:sp>
        <p:nvSpPr>
          <p:cNvPr id="176" name="Google Shape;176;p8"/>
          <p:cNvSpPr/>
          <p:nvPr/>
        </p:nvSpPr>
        <p:spPr>
          <a:xfrm>
            <a:off x="3838575" y="2122170"/>
            <a:ext cx="7715250" cy="634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Automatizar el 90 % de las reservas mientras mantenemos el control de calidad mediante la validación de los owners.</a:t>
            </a:r>
            <a:endParaRPr b="0" i="0" sz="1600" u="none" cap="none" strike="noStrike"/>
          </a:p>
        </p:txBody>
      </p:sp>
      <p:pic>
        <p:nvPicPr>
          <p:cNvPr id="177" name="Google Shape;1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75" y="3305775"/>
            <a:ext cx="8197849" cy="2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 rot="-2700000">
            <a:off x="457835" y="315595"/>
            <a:ext cx="525780" cy="525780"/>
          </a:xfrm>
          <a:prstGeom prst="ellipse">
            <a:avLst/>
          </a:prstGeom>
          <a:gradFill>
            <a:gsLst>
              <a:gs pos="0">
                <a:srgbClr val="D3BDA6">
                  <a:alpha val="0"/>
                </a:srgbClr>
              </a:gs>
              <a:gs pos="100000">
                <a:srgbClr val="B48E67">
                  <a:alpha val="66666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 rot="8100000">
            <a:off x="457835" y="315595"/>
            <a:ext cx="525780" cy="525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85" name="Google Shape;185;p9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87" name="Google Shape;187;p9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89" name="Google Shape;189;p9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91" name="Google Shape;191;p9"/>
          <p:cNvSpPr/>
          <p:nvPr/>
        </p:nvSpPr>
        <p:spPr>
          <a:xfrm>
            <a:off x="11456035" y="59213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11456035" y="59213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93" name="Google Shape;193;p9"/>
          <p:cNvSpPr/>
          <p:nvPr/>
        </p:nvSpPr>
        <p:spPr>
          <a:xfrm>
            <a:off x="11456035" y="712153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11456035" y="712153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95" name="Google Shape;195;p9"/>
          <p:cNvSpPr/>
          <p:nvPr/>
        </p:nvSpPr>
        <p:spPr>
          <a:xfrm>
            <a:off x="11456035" y="832168"/>
            <a:ext cx="351155" cy="43815"/>
          </a:xfrm>
          <a:prstGeom prst="roundRect">
            <a:avLst>
              <a:gd fmla="val 50000" name="adj"/>
            </a:avLst>
          </a:prstGeom>
          <a:solidFill>
            <a:srgbClr val="D3B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11456035" y="832168"/>
            <a:ext cx="351155" cy="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97" name="Google Shape;197;p9"/>
          <p:cNvSpPr/>
          <p:nvPr/>
        </p:nvSpPr>
        <p:spPr>
          <a:xfrm>
            <a:off x="667385" y="524510"/>
            <a:ext cx="627253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F36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B2F36"/>
                </a:solidFill>
                <a:latin typeface="Arial"/>
                <a:ea typeface="Arial"/>
                <a:cs typeface="Arial"/>
                <a:sym typeface="Arial"/>
              </a:rPr>
              <a:t>Propuesta en una frase</a:t>
            </a:r>
            <a:endParaRPr b="0" i="0" sz="1600" u="none" cap="none" strike="noStrike"/>
          </a:p>
        </p:txBody>
      </p:sp>
      <p:sp>
        <p:nvSpPr>
          <p:cNvPr id="198" name="Google Shape;198;p9"/>
          <p:cNvSpPr/>
          <p:nvPr/>
        </p:nvSpPr>
        <p:spPr>
          <a:xfrm>
            <a:off x="10795" y="2524760"/>
            <a:ext cx="12176760" cy="3271520"/>
          </a:xfrm>
          <a:prstGeom prst="rect">
            <a:avLst/>
          </a:prstGeom>
          <a:gradFill>
            <a:gsLst>
              <a:gs pos="0">
                <a:srgbClr val="D3BDA6"/>
              </a:gs>
              <a:gs pos="100000">
                <a:srgbClr val="BFA492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10795" y="2524760"/>
            <a:ext cx="12176760" cy="327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200" name="Google Shape;200;p9"/>
          <p:cNvSpPr/>
          <p:nvPr/>
        </p:nvSpPr>
        <p:spPr>
          <a:xfrm>
            <a:off x="974090" y="2969895"/>
            <a:ext cx="560641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b="0" i="0" sz="1600" u="none" cap="none" strike="noStrike"/>
          </a:p>
        </p:txBody>
      </p:sp>
      <p:sp>
        <p:nvSpPr>
          <p:cNvPr id="201" name="Google Shape;201;p9"/>
          <p:cNvSpPr/>
          <p:nvPr/>
        </p:nvSpPr>
        <p:spPr>
          <a:xfrm>
            <a:off x="974090" y="3528695"/>
            <a:ext cx="560641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Implementaremos un asistente virtual en Instagram que responde, reserva y registra, manteniendo el control humano para asegurar la calidad.</a:t>
            </a:r>
            <a:endParaRPr b="0" i="0" sz="1600" u="none" cap="none" strike="noStrike"/>
          </a:p>
        </p:txBody>
      </p:sp>
      <p:pic>
        <p:nvPicPr>
          <p:cNvPr id="202" name="Google Shape;20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926" y="950275"/>
            <a:ext cx="2980450" cy="565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D3BDA6"/>
      </a:accent1>
      <a:accent2>
        <a:srgbClr val="DBB479"/>
      </a:accent2>
      <a:accent3>
        <a:srgbClr val="AB8A7D"/>
      </a:accent3>
      <a:accent4>
        <a:srgbClr val="2C3741"/>
      </a:accent4>
      <a:accent5>
        <a:srgbClr val="2C3741"/>
      </a:accent5>
      <a:accent6>
        <a:srgbClr val="DBB47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D3BDA6"/>
      </a:accent1>
      <a:accent2>
        <a:srgbClr val="DBB479"/>
      </a:accent2>
      <a:accent3>
        <a:srgbClr val="AB8A7D"/>
      </a:accent3>
      <a:accent4>
        <a:srgbClr val="2C3741"/>
      </a:accent4>
      <a:accent5>
        <a:srgbClr val="2C3741"/>
      </a:accent5>
      <a:accent6>
        <a:srgbClr val="DBB47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2025-10-09T00:56:57Z</dcterms:created>
  <dc:creator>Kimi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4" name="AIGC">
    <vt:lpwstr>{"Label":"Automatización de Reservas y Respuestas en Instagram con n8n Self-Hosted","ContentProducer":"001191110108MACG2KBH8F10000","ProduceID":"d3jgfkin7544gedumbmg","ReservedCode1":"","ContentPropagator":"001191110108MACG2KBH8F20000","PropagateID":"d3jgfkin7544gedumbmg","ReservedCode2":""}</vt:lpwstr>
  </property>
</Properties>
</file>