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SqEgQ3R8BoSAVx1hrMzHn/ot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IST_MASTER">
  <p:cSld name="PPTIST_MASTER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jp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2.jpg"/><Relationship Id="rId5" Type="http://schemas.openxmlformats.org/officeDocument/2006/relationships/image" Target="../media/image19.pn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1.jpg"/><Relationship Id="rId5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jpg"/><Relationship Id="rId4" Type="http://schemas.openxmlformats.org/officeDocument/2006/relationships/image" Target="../media/image42.jpg"/><Relationship Id="rId5" Type="http://schemas.openxmlformats.org/officeDocument/2006/relationships/image" Target="../media/image19.png"/><Relationship Id="rId6" Type="http://schemas.openxmlformats.org/officeDocument/2006/relationships/image" Target="../media/image22.jpg"/><Relationship Id="rId7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0.jpg"/><Relationship Id="rId5" Type="http://schemas.openxmlformats.org/officeDocument/2006/relationships/image" Target="../media/image1.png"/><Relationship Id="rId6" Type="http://schemas.openxmlformats.org/officeDocument/2006/relationships/image" Target="../media/image22.jpg"/><Relationship Id="rId7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1.png"/><Relationship Id="rId5" Type="http://schemas.openxmlformats.org/officeDocument/2006/relationships/image" Target="../media/image22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2.jp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19.png"/><Relationship Id="rId5" Type="http://schemas.openxmlformats.org/officeDocument/2006/relationships/image" Target="../media/image12.jp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43.jpg"/><Relationship Id="rId5" Type="http://schemas.openxmlformats.org/officeDocument/2006/relationships/image" Target="../media/image19.png"/><Relationship Id="rId6" Type="http://schemas.openxmlformats.org/officeDocument/2006/relationships/image" Target="../media/image22.jp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7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453390" y="977900"/>
            <a:ext cx="11522075" cy="26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675" spcFirstLastPara="1" rIns="99675" wrap="square" tIns="49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Automatización Instagram con IA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60" y="3769995"/>
            <a:ext cx="96583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og.png" id="19" name="Google Shape;19;p1"/>
          <p:cNvPicPr preferRelativeResize="0"/>
          <p:nvPr/>
        </p:nvPicPr>
        <p:blipFill rotWithShape="1">
          <a:blip r:embed="rId4">
            <a:alphaModFix/>
          </a:blip>
          <a:srcRect b="0" l="61" r="62" t="0"/>
          <a:stretch/>
        </p:blipFill>
        <p:spPr>
          <a:xfrm>
            <a:off x="1352275" y="4552350"/>
            <a:ext cx="2241856" cy="1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1352250" y="4734250"/>
            <a:ext cx="22419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Integrantes: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Vicente Baranda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Andrés Gatica</a:t>
            </a:r>
            <a:endParaRPr sz="1600"/>
          </a:p>
        </p:txBody>
      </p:sp>
      <p:pic>
        <p:nvPicPr>
          <p:cNvPr descr="https://kimi-img.moonshot.cn/pub/slides/slides_tmpl/image/25-09-02-15:09:07-d2r9g4pe3tpg8rchv4og.png" id="21" name="Google Shape;21;p1"/>
          <p:cNvPicPr preferRelativeResize="0"/>
          <p:nvPr/>
        </p:nvPicPr>
        <p:blipFill rotWithShape="1">
          <a:blip r:embed="rId4">
            <a:alphaModFix/>
          </a:blip>
          <a:srcRect b="0" l="61" r="62" t="0"/>
          <a:stretch/>
        </p:blipFill>
        <p:spPr>
          <a:xfrm>
            <a:off x="3800888" y="5280380"/>
            <a:ext cx="2044065" cy="513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3800825" y="5410183"/>
            <a:ext cx="2044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2025/08/05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23" name="Google Shape;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860" y="5935980"/>
            <a:ext cx="96583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37-d2r9gc9e3tpg8rchv5bg.jpeg"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60"/>
            <a:ext cx="12192000" cy="682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0.png"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2660" y="1717040"/>
            <a:ext cx="2234565" cy="1788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0.png"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060" y="1717040"/>
            <a:ext cx="2234565" cy="1788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0.png"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040" y="1717040"/>
            <a:ext cx="2234565" cy="17887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/>
          <p:nvPr/>
        </p:nvSpPr>
        <p:spPr>
          <a:xfrm>
            <a:off x="542215" y="802316"/>
            <a:ext cx="8152877" cy="83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/>
              <a:t>Pasos a seguir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182" name="Google Shape;1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/>
          <p:nvPr/>
        </p:nvSpPr>
        <p:spPr>
          <a:xfrm>
            <a:off x="817880" y="3641725"/>
            <a:ext cx="3310255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Comenzaremos con un estudio profundo del negocio del cliente para comprender sus necesidades y procesos clave.</a:t>
            </a:r>
            <a:endParaRPr b="0" i="0" sz="1600" u="none" cap="none" strike="noStrike"/>
          </a:p>
        </p:txBody>
      </p:sp>
      <p:sp>
        <p:nvSpPr>
          <p:cNvPr id="184" name="Google Shape;184;p10"/>
          <p:cNvSpPr/>
          <p:nvPr/>
        </p:nvSpPr>
        <p:spPr>
          <a:xfrm>
            <a:off x="4421505" y="3641725"/>
            <a:ext cx="3310255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Luego, analizaremos los procesos actuales para identificar cómo pueden ser automatizados y mejorar la eficiencia.</a:t>
            </a:r>
            <a:endParaRPr b="0" i="0" sz="1600" u="none" cap="none" strike="noStrike"/>
          </a:p>
        </p:txBody>
      </p:sp>
      <p:sp>
        <p:nvSpPr>
          <p:cNvPr id="185" name="Google Shape;185;p10"/>
          <p:cNvSpPr/>
          <p:nvPr/>
        </p:nvSpPr>
        <p:spPr>
          <a:xfrm>
            <a:off x="8133715" y="3641725"/>
            <a:ext cx="331025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Validaremos nuestras propuestas con el cliente a través de reuniones regulares, asegurándonos de que la solución se alinea con sus expectativas.</a:t>
            </a:r>
            <a:endParaRPr b="0" i="0" sz="1600" u="none" cap="none" strike="noStrike"/>
          </a:p>
        </p:txBody>
      </p:sp>
      <p:sp>
        <p:nvSpPr>
          <p:cNvPr id="186" name="Google Shape;186;p10"/>
          <p:cNvSpPr/>
          <p:nvPr/>
        </p:nvSpPr>
        <p:spPr>
          <a:xfrm>
            <a:off x="1621374" y="2551519"/>
            <a:ext cx="17474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del negocio</a:t>
            </a:r>
            <a:endParaRPr b="0" i="0" sz="1600" u="none" cap="none" strike="noStrike"/>
          </a:p>
        </p:txBody>
      </p:sp>
      <p:sp>
        <p:nvSpPr>
          <p:cNvPr id="187" name="Google Shape;187;p10"/>
          <p:cNvSpPr/>
          <p:nvPr/>
        </p:nvSpPr>
        <p:spPr>
          <a:xfrm>
            <a:off x="2200974" y="1912754"/>
            <a:ext cx="684530" cy="6387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2200974" y="1912754"/>
            <a:ext cx="684530" cy="63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sp>
        <p:nvSpPr>
          <p:cNvPr id="189" name="Google Shape;189;p10"/>
          <p:cNvSpPr/>
          <p:nvPr/>
        </p:nvSpPr>
        <p:spPr>
          <a:xfrm>
            <a:off x="5191344" y="2551519"/>
            <a:ext cx="17474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procesos</a:t>
            </a:r>
            <a:endParaRPr b="0" i="0" sz="1600" u="none" cap="none" strike="noStrike"/>
          </a:p>
        </p:txBody>
      </p:sp>
      <p:sp>
        <p:nvSpPr>
          <p:cNvPr id="190" name="Google Shape;190;p10"/>
          <p:cNvSpPr/>
          <p:nvPr/>
        </p:nvSpPr>
        <p:spPr>
          <a:xfrm>
            <a:off x="5770944" y="1912754"/>
            <a:ext cx="684530" cy="67691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5770944" y="1912754"/>
            <a:ext cx="684530" cy="6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sp>
        <p:nvSpPr>
          <p:cNvPr id="192" name="Google Shape;192;p10"/>
          <p:cNvSpPr/>
          <p:nvPr/>
        </p:nvSpPr>
        <p:spPr>
          <a:xfrm>
            <a:off x="8834339" y="2551519"/>
            <a:ext cx="17474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con cliente</a:t>
            </a:r>
            <a:endParaRPr b="0" i="0" sz="1600" u="none" cap="none" strike="noStrike"/>
          </a:p>
        </p:txBody>
      </p:sp>
      <p:sp>
        <p:nvSpPr>
          <p:cNvPr id="193" name="Google Shape;193;p10"/>
          <p:cNvSpPr/>
          <p:nvPr/>
        </p:nvSpPr>
        <p:spPr>
          <a:xfrm>
            <a:off x="9413939" y="1912754"/>
            <a:ext cx="684530" cy="67691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9413939" y="1912754"/>
            <a:ext cx="684530" cy="6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195" name="Google Shape;195;p10"/>
          <p:cNvPicPr preferRelativeResize="0"/>
          <p:nvPr/>
        </p:nvPicPr>
        <p:blipFill rotWithShape="1">
          <a:blip r:embed="rId6">
            <a:alphaModFix amt="38000"/>
          </a:blip>
          <a:srcRect b="0" l="0" r="0" t="0"/>
          <a:stretch/>
        </p:blipFill>
        <p:spPr>
          <a:xfrm rot="5400000">
            <a:off x="2129790" y="4097020"/>
            <a:ext cx="4292600" cy="84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196" name="Google Shape;196;p10"/>
          <p:cNvPicPr preferRelativeResize="0"/>
          <p:nvPr/>
        </p:nvPicPr>
        <p:blipFill rotWithShape="1">
          <a:blip r:embed="rId6">
            <a:alphaModFix amt="38000"/>
          </a:blip>
          <a:srcRect b="0" l="0" r="0" t="0"/>
          <a:stretch/>
        </p:blipFill>
        <p:spPr>
          <a:xfrm rot="5400000">
            <a:off x="5803265" y="4016375"/>
            <a:ext cx="4292600" cy="8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07-d2r9g4pe3tpg8rchv4r0.png"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530" y="4385310"/>
            <a:ext cx="2234565" cy="1788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ug.png" id="203" name="Google Shape;203;p11"/>
          <p:cNvPicPr preferRelativeResize="0"/>
          <p:nvPr/>
        </p:nvPicPr>
        <p:blipFill rotWithShape="1">
          <a:blip r:embed="rId4">
            <a:alphaModFix/>
          </a:blip>
          <a:srcRect b="-10349" l="-4773" r="-3357" t="-14610"/>
          <a:stretch/>
        </p:blipFill>
        <p:spPr>
          <a:xfrm>
            <a:off x="2798445" y="4324350"/>
            <a:ext cx="873696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0.png"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530" y="2003425"/>
            <a:ext cx="2234565" cy="1788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ug.png" id="205" name="Google Shape;205;p11"/>
          <p:cNvPicPr preferRelativeResize="0"/>
          <p:nvPr/>
        </p:nvPicPr>
        <p:blipFill rotWithShape="1">
          <a:blip r:embed="rId4">
            <a:alphaModFix/>
          </a:blip>
          <a:srcRect b="-10349" l="-4773" r="-3357" t="-14610"/>
          <a:stretch/>
        </p:blipFill>
        <p:spPr>
          <a:xfrm>
            <a:off x="2798445" y="2010410"/>
            <a:ext cx="873696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/>
          <p:nvPr/>
        </p:nvSpPr>
        <p:spPr>
          <a:xfrm>
            <a:off x="928106" y="2816949"/>
            <a:ext cx="1747413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 multidisciplinario</a:t>
            </a:r>
            <a:endParaRPr b="0" i="0" sz="1600" u="none" cap="none" strike="noStrike"/>
          </a:p>
        </p:txBody>
      </p:sp>
      <p:sp>
        <p:nvSpPr>
          <p:cNvPr id="207" name="Google Shape;207;p11"/>
          <p:cNvSpPr/>
          <p:nvPr/>
        </p:nvSpPr>
        <p:spPr>
          <a:xfrm>
            <a:off x="1459548" y="2178184"/>
            <a:ext cx="684530" cy="6387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1459548" y="2178184"/>
            <a:ext cx="684530" cy="63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sp>
        <p:nvSpPr>
          <p:cNvPr id="209" name="Google Shape;209;p11"/>
          <p:cNvSpPr/>
          <p:nvPr/>
        </p:nvSpPr>
        <p:spPr>
          <a:xfrm>
            <a:off x="3524989" y="2355160"/>
            <a:ext cx="7188127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 equipo será multidisciplinario, con cada miembro asumiendo tareas en paralelo para optimizar el tiempo y la productividad.</a:t>
            </a:r>
            <a:endParaRPr b="0" i="0" sz="1600" u="none" cap="none" strike="noStrike"/>
          </a:p>
        </p:txBody>
      </p:sp>
      <p:sp>
        <p:nvSpPr>
          <p:cNvPr id="210" name="Google Shape;210;p11"/>
          <p:cNvSpPr/>
          <p:nvPr/>
        </p:nvSpPr>
        <p:spPr>
          <a:xfrm>
            <a:off x="927954" y="5186730"/>
            <a:ext cx="17474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Reuniones diarias</a:t>
            </a:r>
            <a:endParaRPr b="0" i="0" sz="1600" u="none" cap="none" strike="noStrike"/>
          </a:p>
        </p:txBody>
      </p:sp>
      <p:sp>
        <p:nvSpPr>
          <p:cNvPr id="211" name="Google Shape;211;p11"/>
          <p:cNvSpPr/>
          <p:nvPr/>
        </p:nvSpPr>
        <p:spPr>
          <a:xfrm>
            <a:off x="1507554" y="4547965"/>
            <a:ext cx="684530" cy="6387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1507554" y="4547965"/>
            <a:ext cx="684530" cy="63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sp>
        <p:nvSpPr>
          <p:cNvPr id="213" name="Google Shape;213;p11"/>
          <p:cNvSpPr/>
          <p:nvPr/>
        </p:nvSpPr>
        <p:spPr>
          <a:xfrm>
            <a:off x="3524989" y="4667791"/>
            <a:ext cx="7188127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Mantendremos reuniones diarias matutinas para sincronizar avances, identificar desafíos y ajustar rápidamente el plan de acción.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214" name="Google Shape;2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>
            <a:off x="684530" y="901700"/>
            <a:ext cx="10718165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y reuniones diarias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216" name="Google Shape;21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720" y="4020185"/>
            <a:ext cx="10727690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600" u="none" cap="none" strike="noStrike"/>
          </a:p>
        </p:txBody>
      </p:sp>
      <p:sp>
        <p:nvSpPr>
          <p:cNvPr id="223" name="Google Shape;223;p12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Trabajo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227" name="Google Shape;22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228" name="Google Shape;22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07-d2r9g4pe3tpg8rchv4ug.png" id="234" name="Google Shape;234;p14"/>
          <p:cNvPicPr preferRelativeResize="0"/>
          <p:nvPr/>
        </p:nvPicPr>
        <p:blipFill rotWithShape="1">
          <a:blip r:embed="rId3">
            <a:alphaModFix/>
          </a:blip>
          <a:srcRect b="-10349" l="-4773" r="-3357" t="-14610"/>
          <a:stretch/>
        </p:blipFill>
        <p:spPr>
          <a:xfrm>
            <a:off x="117128" y="4056978"/>
            <a:ext cx="9140824" cy="805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12-d2r9g61e3tpg8rchv510.jpg" id="235" name="Google Shape;235;p14"/>
          <p:cNvPicPr preferRelativeResize="0"/>
          <p:nvPr/>
        </p:nvPicPr>
        <p:blipFill rotWithShape="1">
          <a:blip r:embed="rId4">
            <a:alphaModFix/>
          </a:blip>
          <a:srcRect b="26764" l="0" r="0" t="26764"/>
          <a:stretch/>
        </p:blipFill>
        <p:spPr>
          <a:xfrm>
            <a:off x="0" y="0"/>
            <a:ext cx="12191365" cy="3776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/>
          <p:nvPr/>
        </p:nvSpPr>
        <p:spPr>
          <a:xfrm>
            <a:off x="730250" y="4304033"/>
            <a:ext cx="7914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Fases del proyecto</a:t>
            </a:r>
            <a:endParaRPr b="0" i="0" sz="1600" u="none" cap="none" strike="noStrike"/>
          </a:p>
        </p:txBody>
      </p:sp>
      <p:sp>
        <p:nvSpPr>
          <p:cNvPr id="237" name="Google Shape;237;p14"/>
          <p:cNvSpPr/>
          <p:nvPr/>
        </p:nvSpPr>
        <p:spPr>
          <a:xfrm>
            <a:off x="594360" y="4940935"/>
            <a:ext cx="1089215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1: análisis y diseño en las semanas 1-4; Fase 2: desarrollo en las semanas 5-12; Fase 3: pruebas e integración en las semanas 13-18. Hitos semanales revisados con el cliente cada viernes.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238" name="Google Shape;23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542290" y="867410"/>
            <a:ext cx="10185400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 Gantt resumido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0.jpeg" id="240" name="Google Shape;24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241" name="Google Shape;24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27945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242" name="Google Shape;242;p14"/>
          <p:cNvPicPr preferRelativeResize="0"/>
          <p:nvPr/>
        </p:nvPicPr>
        <p:blipFill rotWithShape="1">
          <a:blip r:embed="rId8">
            <a:alphaModFix amt="30000"/>
          </a:blip>
          <a:srcRect b="0" l="0" r="0" t="0"/>
          <a:stretch/>
        </p:blipFill>
        <p:spPr>
          <a:xfrm flipH="1" rot="10800000">
            <a:off x="594360" y="6167120"/>
            <a:ext cx="8506460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600" u="none" cap="none" strike="noStrike"/>
          </a:p>
        </p:txBody>
      </p:sp>
      <p:sp>
        <p:nvSpPr>
          <p:cNvPr id="249" name="Google Shape;249;p15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Riesgos y Factibilidad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252" name="Google Shape;2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253" name="Google Shape;25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254" name="Google Shape;25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7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07-d2r9g4pe3tpg8rchv4sg.png" id="260" name="Google Shape;260;p16"/>
          <p:cNvPicPr preferRelativeResize="0"/>
          <p:nvPr/>
        </p:nvPicPr>
        <p:blipFill rotWithShape="1">
          <a:blip r:embed="rId3">
            <a:alphaModFix/>
          </a:blip>
          <a:srcRect b="-4386" l="-1807" r="-1695" t="-8910"/>
          <a:stretch/>
        </p:blipFill>
        <p:spPr>
          <a:xfrm>
            <a:off x="746760" y="1559560"/>
            <a:ext cx="10918190" cy="163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36-d2r9gc1e3tpg8rchv5a0.jpeg"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" y="-12700"/>
            <a:ext cx="1720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6"/>
          <p:cNvSpPr/>
          <p:nvPr/>
        </p:nvSpPr>
        <p:spPr>
          <a:xfrm>
            <a:off x="542290" y="867410"/>
            <a:ext cx="10152380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Riesgos identificados</a:t>
            </a:r>
            <a:endParaRPr b="0" i="0" sz="1600" u="none" cap="none" strike="noStrike"/>
          </a:p>
        </p:txBody>
      </p:sp>
      <p:sp>
        <p:nvSpPr>
          <p:cNvPr id="263" name="Google Shape;263;p16"/>
          <p:cNvSpPr/>
          <p:nvPr/>
        </p:nvSpPr>
        <p:spPr>
          <a:xfrm>
            <a:off x="1147104" y="2194574"/>
            <a:ext cx="9897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falta de experiencia práctica con LLM puede afectar la implementación. Planificamos capacitaciones intensivas para mitigar este riesgo.</a:t>
            </a:r>
            <a:endParaRPr b="0" i="0" sz="1600" u="none" cap="none" strike="noStrike"/>
          </a:p>
        </p:txBody>
      </p:sp>
      <p:sp>
        <p:nvSpPr>
          <p:cNvPr id="264" name="Google Shape;264;p16"/>
          <p:cNvSpPr/>
          <p:nvPr/>
        </p:nvSpPr>
        <p:spPr>
          <a:xfrm>
            <a:off x="1249045" y="1886585"/>
            <a:ext cx="952119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experiencia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36-d2r9gc1e3tpg8rchv5b0.jpeg" id="265" name="Google Shape;26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4286" y="-12257"/>
            <a:ext cx="8457714" cy="224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g.png" id="266" name="Google Shape;266;p16"/>
          <p:cNvPicPr preferRelativeResize="0"/>
          <p:nvPr/>
        </p:nvPicPr>
        <p:blipFill rotWithShape="1">
          <a:blip r:embed="rId3">
            <a:alphaModFix/>
          </a:blip>
          <a:srcRect b="-4386" l="-1807" r="-1695" t="-8910"/>
          <a:stretch/>
        </p:blipFill>
        <p:spPr>
          <a:xfrm>
            <a:off x="746760" y="3194050"/>
            <a:ext cx="10918190" cy="163449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/>
          <p:nvPr/>
        </p:nvSpPr>
        <p:spPr>
          <a:xfrm>
            <a:off x="1147104" y="3816364"/>
            <a:ext cx="9897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presupuesto limitado del cliente puede restringir la adquisición de recursos. Buscaremos soluciones de bajo costo y prototipos económicos.</a:t>
            </a:r>
            <a:endParaRPr b="0" i="0" sz="1600" u="none" cap="none" strike="noStrike"/>
          </a:p>
        </p:txBody>
      </p:sp>
      <p:sp>
        <p:nvSpPr>
          <p:cNvPr id="268" name="Google Shape;268;p16"/>
          <p:cNvSpPr/>
          <p:nvPr/>
        </p:nvSpPr>
        <p:spPr>
          <a:xfrm>
            <a:off x="1249045" y="3508375"/>
            <a:ext cx="952119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Limitación presupuestaria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sg.png" id="269" name="Google Shape;269;p16"/>
          <p:cNvPicPr preferRelativeResize="0"/>
          <p:nvPr/>
        </p:nvPicPr>
        <p:blipFill rotWithShape="1">
          <a:blip r:embed="rId3">
            <a:alphaModFix/>
          </a:blip>
          <a:srcRect b="-4386" l="-1807" r="-1695" t="-8910"/>
          <a:stretch/>
        </p:blipFill>
        <p:spPr>
          <a:xfrm>
            <a:off x="746760" y="4803140"/>
            <a:ext cx="10918190" cy="16344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6"/>
          <p:cNvSpPr/>
          <p:nvPr/>
        </p:nvSpPr>
        <p:spPr>
          <a:xfrm>
            <a:off x="1147104" y="5438154"/>
            <a:ext cx="9897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cambio en las políticas de Instagram podría afectar la integración. Monitorearemos constantemente y ajustaremos según sea necesario.</a:t>
            </a:r>
            <a:endParaRPr b="0" i="0" sz="1600" u="none" cap="none" strike="noStrike"/>
          </a:p>
        </p:txBody>
      </p:sp>
      <p:sp>
        <p:nvSpPr>
          <p:cNvPr id="271" name="Google Shape;271;p16"/>
          <p:cNvSpPr/>
          <p:nvPr/>
        </p:nvSpPr>
        <p:spPr>
          <a:xfrm>
            <a:off x="1249045" y="5130165"/>
            <a:ext cx="952119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Cambios en políticas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1600" u="none" cap="none" strike="noStrike"/>
          </a:p>
        </p:txBody>
      </p:sp>
      <p:sp>
        <p:nvSpPr>
          <p:cNvPr id="278" name="Google Shape;278;p18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Esperados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281" name="Google Shape;2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282" name="Google Shape;2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283" name="Google Shape;2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38-d2r9gche3tpg8rchv5e0.jpeg"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259825" y="1498795"/>
            <a:ext cx="5200339" cy="23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38-d2r9gche3tpg8rchv5e0.jpeg"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59825" y="4046219"/>
            <a:ext cx="5200339" cy="23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38-d2r9gche3tpg8rchv5e0.jpeg" id="291" name="Google Shape;2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31838" y="4046219"/>
            <a:ext cx="5200339" cy="23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39-d2r9gcpe3tpg8rchv5eg.jpeg" id="292" name="Google Shape;2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38" y="1498795"/>
            <a:ext cx="5200339" cy="2304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542290" y="789305"/>
            <a:ext cx="10513695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y beneficios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294" name="Google Shape;29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/>
          <p:nvPr/>
        </p:nvSpPr>
        <p:spPr>
          <a:xfrm>
            <a:off x="902335" y="2000250"/>
            <a:ext cx="50292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Esperamos reducir el tiempo de respuesta en un 70%, mejorando significativamente la experiencia del cliente.</a:t>
            </a:r>
            <a:endParaRPr b="0" i="0" sz="1600" u="none" cap="none" strike="noStrike"/>
          </a:p>
        </p:txBody>
      </p:sp>
      <p:sp>
        <p:nvSpPr>
          <p:cNvPr id="296" name="Google Shape;296;p19"/>
          <p:cNvSpPr/>
          <p:nvPr/>
        </p:nvSpPr>
        <p:spPr>
          <a:xfrm>
            <a:off x="1193800" y="1748155"/>
            <a:ext cx="463613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en tiempo de respuesta</a:t>
            </a:r>
            <a:endParaRPr b="0" i="0" sz="1600" u="none" cap="none" strike="noStrike"/>
          </a:p>
        </p:txBody>
      </p:sp>
      <p:sp>
        <p:nvSpPr>
          <p:cNvPr id="297" name="Google Shape;297;p19"/>
          <p:cNvSpPr/>
          <p:nvPr/>
        </p:nvSpPr>
        <p:spPr>
          <a:xfrm>
            <a:off x="6400165" y="2000250"/>
            <a:ext cx="50292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carga laboral del personal se reducirá en un 50%, permitiéndoles enfocarse en otras tareas críticas.</a:t>
            </a:r>
            <a:endParaRPr b="0" i="0" sz="1600" u="none" cap="none" strike="noStrike"/>
          </a:p>
        </p:txBody>
      </p:sp>
      <p:sp>
        <p:nvSpPr>
          <p:cNvPr id="298" name="Google Shape;298;p19"/>
          <p:cNvSpPr/>
          <p:nvPr/>
        </p:nvSpPr>
        <p:spPr>
          <a:xfrm>
            <a:off x="6691630" y="1748155"/>
            <a:ext cx="463613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Disminución en carga laboral</a:t>
            </a:r>
            <a:endParaRPr b="0" i="0" sz="1600" u="none" cap="none" strike="noStrike"/>
          </a:p>
        </p:txBody>
      </p:sp>
      <p:sp>
        <p:nvSpPr>
          <p:cNvPr id="299" name="Google Shape;299;p19"/>
          <p:cNvSpPr/>
          <p:nvPr/>
        </p:nvSpPr>
        <p:spPr>
          <a:xfrm>
            <a:off x="902335" y="4484370"/>
            <a:ext cx="50292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automatización debería aumentar la conversión de leads en un 30%, capturando más clientes potenciales.</a:t>
            </a:r>
            <a:endParaRPr b="0" i="0" sz="1600" u="none" cap="none" strike="noStrike"/>
          </a:p>
        </p:txBody>
      </p:sp>
      <p:sp>
        <p:nvSpPr>
          <p:cNvPr id="300" name="Google Shape;300;p19"/>
          <p:cNvSpPr/>
          <p:nvPr/>
        </p:nvSpPr>
        <p:spPr>
          <a:xfrm>
            <a:off x="1193800" y="4232275"/>
            <a:ext cx="463613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en conversión de leads</a:t>
            </a:r>
            <a:endParaRPr b="0" i="0" sz="1600" u="none" cap="none" strike="noStrike"/>
          </a:p>
        </p:txBody>
      </p:sp>
      <p:sp>
        <p:nvSpPr>
          <p:cNvPr id="301" name="Google Shape;301;p19"/>
          <p:cNvSpPr/>
          <p:nvPr/>
        </p:nvSpPr>
        <p:spPr>
          <a:xfrm>
            <a:off x="6400165" y="4484370"/>
            <a:ext cx="50292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Mediremos la satisfacción del cliente a través de encuestas post-clase y reseñas en Instagram, esperando ver una mejora significativa.</a:t>
            </a:r>
            <a:endParaRPr b="0" i="0" sz="1600" u="none" cap="none" strike="noStrike"/>
          </a:p>
        </p:txBody>
      </p:sp>
      <p:sp>
        <p:nvSpPr>
          <p:cNvPr id="302" name="Google Shape;302;p19"/>
          <p:cNvSpPr/>
          <p:nvPr/>
        </p:nvSpPr>
        <p:spPr>
          <a:xfrm>
            <a:off x="6691630" y="4232275"/>
            <a:ext cx="463613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 en satisfacción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rg.jpg" id="303" name="Google Shape;303;p19"/>
          <p:cNvPicPr preferRelativeResize="0"/>
          <p:nvPr/>
        </p:nvPicPr>
        <p:blipFill rotWithShape="1">
          <a:blip r:embed="rId6">
            <a:alphaModFix/>
          </a:blip>
          <a:srcRect b="30065" l="0" r="0" t="30065"/>
          <a:stretch/>
        </p:blipFill>
        <p:spPr>
          <a:xfrm>
            <a:off x="8456930" y="0"/>
            <a:ext cx="3735070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qg.jpeg" id="304" name="Google Shape;30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49" y="6542213"/>
            <a:ext cx="6120914" cy="37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/>
          <p:nvPr/>
        </p:nvSpPr>
        <p:spPr>
          <a:xfrm>
            <a:off x="542215" y="726116"/>
            <a:ext cx="8152877" cy="83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/>
              <a:t>Cerrando el proyecto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311" name="Google Shape;3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52-d2r9gg1e3tpg8rchv5ng.jpg" id="312" name="Google Shape;312;p20"/>
          <p:cNvPicPr preferRelativeResize="0"/>
          <p:nvPr/>
        </p:nvPicPr>
        <p:blipFill rotWithShape="1">
          <a:blip r:embed="rId4">
            <a:alphaModFix/>
          </a:blip>
          <a:srcRect b="24765" l="-909" r="908" t="57033"/>
          <a:stretch/>
        </p:blipFill>
        <p:spPr>
          <a:xfrm>
            <a:off x="803276" y="1571230"/>
            <a:ext cx="10693400" cy="194636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/>
          <p:nvPr/>
        </p:nvSpPr>
        <p:spPr>
          <a:xfrm>
            <a:off x="976381" y="3829305"/>
            <a:ext cx="35625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final</a:t>
            </a:r>
            <a:endParaRPr b="0" i="0" sz="1600" u="none" cap="none" strike="noStrike"/>
          </a:p>
        </p:txBody>
      </p:sp>
      <p:sp>
        <p:nvSpPr>
          <p:cNvPr id="314" name="Google Shape;314;p20"/>
          <p:cNvSpPr/>
          <p:nvPr/>
        </p:nvSpPr>
        <p:spPr>
          <a:xfrm>
            <a:off x="900224" y="4137082"/>
            <a:ext cx="336088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Completar la integración del sistema y comenzar la marcha blanca de dos semanas para ajustar el modelo con feedback real.</a:t>
            </a:r>
            <a:endParaRPr b="0" i="0" sz="1600" u="none" cap="none" strike="noStrike"/>
          </a:p>
        </p:txBody>
      </p:sp>
      <p:sp>
        <p:nvSpPr>
          <p:cNvPr id="315" name="Google Shape;315;p20"/>
          <p:cNvSpPr/>
          <p:nvPr/>
        </p:nvSpPr>
        <p:spPr>
          <a:xfrm>
            <a:off x="4596974" y="3829305"/>
            <a:ext cx="35625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Contrato de mantenimiento</a:t>
            </a:r>
            <a:endParaRPr b="0" i="0" sz="1600" u="none" cap="none" strike="noStrike"/>
          </a:p>
        </p:txBody>
      </p:sp>
      <p:sp>
        <p:nvSpPr>
          <p:cNvPr id="316" name="Google Shape;316;p20"/>
          <p:cNvSpPr/>
          <p:nvPr/>
        </p:nvSpPr>
        <p:spPr>
          <a:xfrm>
            <a:off x="4520817" y="4137082"/>
            <a:ext cx="336088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un contrato de mantenimiento mensual para asegurar el funcionamiento continuo y la mejora constante del sistema.</a:t>
            </a:r>
            <a:endParaRPr b="0" i="0" sz="1600" u="none" cap="none" strike="noStrike"/>
          </a:p>
        </p:txBody>
      </p:sp>
      <p:sp>
        <p:nvSpPr>
          <p:cNvPr id="317" name="Google Shape;317;p20"/>
          <p:cNvSpPr/>
          <p:nvPr/>
        </p:nvSpPr>
        <p:spPr>
          <a:xfrm>
            <a:off x="8177612" y="3829305"/>
            <a:ext cx="35625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Expansión a otras plataformas</a:t>
            </a:r>
            <a:endParaRPr b="0" i="0" sz="1600" u="none" cap="none" strike="noStrike"/>
          </a:p>
        </p:txBody>
      </p:sp>
      <p:sp>
        <p:nvSpPr>
          <p:cNvPr id="318" name="Google Shape;318;p20"/>
          <p:cNvSpPr/>
          <p:nvPr/>
        </p:nvSpPr>
        <p:spPr>
          <a:xfrm>
            <a:off x="8101455" y="4137082"/>
            <a:ext cx="336088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la expansión a otras plataformas como WhatsApp y Facebook para ampliar la cobertura de la automatización.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319" name="Google Shape;319;p20"/>
          <p:cNvPicPr preferRelativeResize="0"/>
          <p:nvPr/>
        </p:nvPicPr>
        <p:blipFill rotWithShape="1">
          <a:blip r:embed="rId5">
            <a:alphaModFix amt="38000"/>
          </a:blip>
          <a:srcRect b="0" l="0" r="0" t="0"/>
          <a:stretch/>
        </p:blipFill>
        <p:spPr>
          <a:xfrm flipH="1" rot="-5400000">
            <a:off x="2998470" y="5126990"/>
            <a:ext cx="2692400" cy="83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320" name="Google Shape;320;p20"/>
          <p:cNvPicPr preferRelativeResize="0"/>
          <p:nvPr/>
        </p:nvPicPr>
        <p:blipFill rotWithShape="1">
          <a:blip r:embed="rId5">
            <a:alphaModFix amt="38000"/>
          </a:blip>
          <a:srcRect b="0" l="0" r="0" t="0"/>
          <a:stretch/>
        </p:blipFill>
        <p:spPr>
          <a:xfrm flipH="1" rot="-5400000">
            <a:off x="6609080" y="5074920"/>
            <a:ext cx="2692400" cy="83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g.jpg" id="321" name="Google Shape;321;p20"/>
          <p:cNvPicPr preferRelativeResize="0"/>
          <p:nvPr/>
        </p:nvPicPr>
        <p:blipFill rotWithShape="1">
          <a:blip r:embed="rId6">
            <a:alphaModFix/>
          </a:blip>
          <a:srcRect b="30065" l="0" r="0" t="30065"/>
          <a:stretch/>
        </p:blipFill>
        <p:spPr>
          <a:xfrm>
            <a:off x="0" y="6716395"/>
            <a:ext cx="12192000" cy="138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qg.jpeg" id="322" name="Google Shape;32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086" y="-12257"/>
            <a:ext cx="6120914" cy="37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7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/>
          <p:nvPr/>
        </p:nvSpPr>
        <p:spPr>
          <a:xfrm>
            <a:off x="654669" y="2225050"/>
            <a:ext cx="7912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675" spcFirstLastPara="1" rIns="99675" wrap="square" tIns="49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D0D0D"/>
                </a:solidFill>
              </a:rPr>
              <a:t>Muchas Gracias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43-d2r9gdpe3tpg8rchv5lg.png" id="329" name="Google Shape;3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663575"/>
            <a:ext cx="545465" cy="523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330" name="Google Shape;3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850" y="743585"/>
            <a:ext cx="10047605" cy="94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43-d2r9gdpe3tpg8rchv5lg.png"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7450" y="5785485"/>
            <a:ext cx="496570" cy="477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rg.jpg" id="332" name="Google Shape;332;p21"/>
          <p:cNvPicPr preferRelativeResize="0"/>
          <p:nvPr/>
        </p:nvPicPr>
        <p:blipFill rotWithShape="1">
          <a:blip r:embed="rId5">
            <a:alphaModFix/>
          </a:blip>
          <a:srcRect b="30065" l="0" r="0" t="30065"/>
          <a:stretch/>
        </p:blipFill>
        <p:spPr>
          <a:xfrm>
            <a:off x="0" y="6343015"/>
            <a:ext cx="12192000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333" name="Google Shape;33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75" y="5655310"/>
            <a:ext cx="1682750" cy="628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334" name="Google Shape;3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5225" y="6012815"/>
            <a:ext cx="6131560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7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07-d2r9g4pe3tpg8rchv4tg.png"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857615" y="2980690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tg.pn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401945" y="3018790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tg.png"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910080" y="3065145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tg.png"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857615" y="1154430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tg.png"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401945" y="1197610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tg.png" id="34" name="Google Shape;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910080" y="1207135"/>
            <a:ext cx="1580515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1455420" y="227139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455420" y="227139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sp>
        <p:nvSpPr>
          <p:cNvPr id="38" name="Google Shape;38;p2"/>
          <p:cNvSpPr/>
          <p:nvPr/>
        </p:nvSpPr>
        <p:spPr>
          <a:xfrm>
            <a:off x="1350010" y="2772410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y Solución</a:t>
            </a:r>
            <a:endParaRPr b="0" i="0" sz="1600" u="none" cap="none" strike="noStrike"/>
          </a:p>
        </p:txBody>
      </p:sp>
      <p:sp>
        <p:nvSpPr>
          <p:cNvPr id="39" name="Google Shape;39;p2"/>
          <p:cNvSpPr/>
          <p:nvPr/>
        </p:nvSpPr>
        <p:spPr>
          <a:xfrm>
            <a:off x="4900295" y="227139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900295" y="227139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sp>
        <p:nvSpPr>
          <p:cNvPr id="41" name="Google Shape;41;p2"/>
          <p:cNvSpPr/>
          <p:nvPr/>
        </p:nvSpPr>
        <p:spPr>
          <a:xfrm>
            <a:off x="4794885" y="2772410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del Proyecto</a:t>
            </a:r>
            <a:endParaRPr b="0" i="0" sz="1600" u="none" cap="none" strike="noStrike"/>
          </a:p>
        </p:txBody>
      </p:sp>
      <p:sp>
        <p:nvSpPr>
          <p:cNvPr id="42" name="Google Shape;42;p2"/>
          <p:cNvSpPr/>
          <p:nvPr/>
        </p:nvSpPr>
        <p:spPr>
          <a:xfrm>
            <a:off x="8404860" y="227139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404860" y="227139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  <p:sp>
        <p:nvSpPr>
          <p:cNvPr id="44" name="Google Shape;44;p2"/>
          <p:cNvSpPr/>
          <p:nvPr/>
        </p:nvSpPr>
        <p:spPr>
          <a:xfrm>
            <a:off x="8276590" y="2772410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Scrum</a:t>
            </a:r>
            <a:endParaRPr b="0" i="0" sz="1600" u="none" cap="none" strike="noStrike"/>
          </a:p>
        </p:txBody>
      </p:sp>
      <p:sp>
        <p:nvSpPr>
          <p:cNvPr id="45" name="Google Shape;45;p2"/>
          <p:cNvSpPr/>
          <p:nvPr/>
        </p:nvSpPr>
        <p:spPr>
          <a:xfrm>
            <a:off x="1455420" y="421068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455420" y="421068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600" u="none" cap="none" strike="noStrike"/>
          </a:p>
        </p:txBody>
      </p:sp>
      <p:sp>
        <p:nvSpPr>
          <p:cNvPr id="47" name="Google Shape;47;p2"/>
          <p:cNvSpPr/>
          <p:nvPr/>
        </p:nvSpPr>
        <p:spPr>
          <a:xfrm>
            <a:off x="1350010" y="4711065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Trabajo</a:t>
            </a:r>
            <a:endParaRPr b="0" i="0" sz="1600" u="none" cap="none" strike="noStrike"/>
          </a:p>
        </p:txBody>
      </p:sp>
      <p:sp>
        <p:nvSpPr>
          <p:cNvPr id="48" name="Google Shape;48;p2"/>
          <p:cNvSpPr/>
          <p:nvPr/>
        </p:nvSpPr>
        <p:spPr>
          <a:xfrm>
            <a:off x="4900295" y="421068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4900295" y="421068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600" u="none" cap="none" strike="noStrike"/>
          </a:p>
        </p:txBody>
      </p:sp>
      <p:sp>
        <p:nvSpPr>
          <p:cNvPr id="50" name="Google Shape;50;p2"/>
          <p:cNvSpPr/>
          <p:nvPr/>
        </p:nvSpPr>
        <p:spPr>
          <a:xfrm>
            <a:off x="4794885" y="4711065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Riesgos y Factibilidad</a:t>
            </a:r>
            <a:endParaRPr b="0" i="0" sz="1600" u="none" cap="none" strike="noStrike"/>
          </a:p>
        </p:txBody>
      </p:sp>
      <p:sp>
        <p:nvSpPr>
          <p:cNvPr id="51" name="Google Shape;51;p2"/>
          <p:cNvSpPr/>
          <p:nvPr/>
        </p:nvSpPr>
        <p:spPr>
          <a:xfrm>
            <a:off x="8404860" y="4210685"/>
            <a:ext cx="725805" cy="5410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404860" y="4210685"/>
            <a:ext cx="7258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1600" u="none" cap="none" strike="noStrike"/>
          </a:p>
        </p:txBody>
      </p:sp>
      <p:sp>
        <p:nvSpPr>
          <p:cNvPr id="53" name="Google Shape;53;p2"/>
          <p:cNvSpPr/>
          <p:nvPr/>
        </p:nvSpPr>
        <p:spPr>
          <a:xfrm>
            <a:off x="8276590" y="4711065"/>
            <a:ext cx="27203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Esperados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p0.png" id="54" name="Google Shape;5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6202680"/>
            <a:ext cx="10727690" cy="8064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/>
          <p:nvPr/>
        </p:nvSpPr>
        <p:spPr>
          <a:xfrm>
            <a:off x="2108836" y="639274"/>
            <a:ext cx="43662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s0.png" id="56" name="Google Shape;5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52660" y="788670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sp>
        <p:nvSpPr>
          <p:cNvPr id="63" name="Google Shape;63;p3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y Solución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67" name="Google Shape;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68" name="Google Shape;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36-d2r9gc1e3tpg8rchv58g.png"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903825" y="2204875"/>
            <a:ext cx="45183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36-d2r9gc1e3tpg8rchv58g.png"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94787" y="2180112"/>
            <a:ext cx="4567851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542290" y="867410"/>
            <a:ext cx="8853170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Mensajes sin respuesta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1015973" y="3217432"/>
            <a:ext cx="285934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gimnasio de escalada enfrenta una pérdida significativa de clientes debido a la falta de respuestas oportunas en Instagram. Las dudas sobre mensualidades, clases de prueba y horarios quedan sin respuesta, lo que genera insatisfacción y una mala reputación en línea.</a:t>
            </a:r>
            <a:endParaRPr b="0" i="0" sz="1600" u="none" cap="none" strike="noStrike"/>
          </a:p>
        </p:txBody>
      </p:sp>
      <p:sp>
        <p:nvSpPr>
          <p:cNvPr id="79" name="Google Shape;79;p4"/>
          <p:cNvSpPr/>
          <p:nvPr/>
        </p:nvSpPr>
        <p:spPr>
          <a:xfrm>
            <a:off x="1096417" y="2470247"/>
            <a:ext cx="2172166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en el negocio</a:t>
            </a:r>
            <a:endParaRPr b="0" i="0" sz="1600" u="none" cap="none" strike="noStrike"/>
          </a:p>
        </p:txBody>
      </p:sp>
      <p:sp>
        <p:nvSpPr>
          <p:cNvPr id="80" name="Google Shape;80;p4"/>
          <p:cNvSpPr/>
          <p:nvPr/>
        </p:nvSpPr>
        <p:spPr>
          <a:xfrm>
            <a:off x="4680715" y="3217432"/>
            <a:ext cx="2859341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falta de atención personalizada en la plataforma de Instagram ha llevado a una fuga de clientes potenciales y una disminución en la retención de los clientes actuales, afectando negativamente el crecimiento del negocio.</a:t>
            </a:r>
            <a:endParaRPr b="0" i="0" sz="1600" u="none" cap="none" strike="noStrike"/>
          </a:p>
        </p:txBody>
      </p:sp>
      <p:sp>
        <p:nvSpPr>
          <p:cNvPr id="81" name="Google Shape;81;p4"/>
          <p:cNvSpPr/>
          <p:nvPr/>
        </p:nvSpPr>
        <p:spPr>
          <a:xfrm>
            <a:off x="4761159" y="2470247"/>
            <a:ext cx="2172166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Consecuencias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36-d2r9gc1e3tpg8rchv5ag.png"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9900" y="1728475"/>
            <a:ext cx="3496300" cy="449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qg.jpeg" id="83" name="Google Shape;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9530" y="6471285"/>
            <a:ext cx="1224153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36-d2r9gc1e3tpg8rchv59g.png" id="89" name="Google Shape;89;p5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755015" y="1941830"/>
            <a:ext cx="3316605" cy="41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542215" y="867447"/>
            <a:ext cx="8152877" cy="83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Agente IA conversacional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1015973" y="3274582"/>
            <a:ext cx="2859341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Implementaremos un agente potenciado con LLM que responda automáticamente las consultas más frecuentes, proporcionando información relevante y actualizada desde una base de conocimientos local.</a:t>
            </a:r>
            <a:endParaRPr b="0" i="0" sz="1600" u="none" cap="none" strike="noStrike"/>
          </a:p>
        </p:txBody>
      </p:sp>
      <p:sp>
        <p:nvSpPr>
          <p:cNvPr id="93" name="Google Shape;93;p5"/>
          <p:cNvSpPr/>
          <p:nvPr/>
        </p:nvSpPr>
        <p:spPr>
          <a:xfrm>
            <a:off x="923925" y="2607945"/>
            <a:ext cx="285940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de respuestas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u0.png"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4680" y="1570355"/>
            <a:ext cx="934085" cy="9340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2117725" y="1833880"/>
            <a:ext cx="479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36-d2r9gc1e3tpg8rchv59g.png" id="96" name="Google Shape;96;p5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4423410" y="1954530"/>
            <a:ext cx="3316605" cy="41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4684368" y="3287282"/>
            <a:ext cx="285934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agente IA será capaz de agendar clases en nombre del cliente, según la disponibilidad de los profesores, y actualizará la base de datos de reservas en tiempo real.</a:t>
            </a:r>
            <a:endParaRPr b="0" i="0" sz="1600" u="none" cap="none" strike="noStrike"/>
          </a:p>
        </p:txBody>
      </p:sp>
      <p:sp>
        <p:nvSpPr>
          <p:cNvPr id="98" name="Google Shape;98;p5"/>
          <p:cNvSpPr/>
          <p:nvPr/>
        </p:nvSpPr>
        <p:spPr>
          <a:xfrm>
            <a:off x="4592320" y="2620645"/>
            <a:ext cx="285940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Agendamiento de clases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u0.png" id="99" name="Google Shape;9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4495" y="1583055"/>
            <a:ext cx="934085" cy="93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/>
          <p:nvPr/>
        </p:nvSpPr>
        <p:spPr>
          <a:xfrm>
            <a:off x="5711825" y="1846580"/>
            <a:ext cx="479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36-d2r9gc1e3tpg8rchv59g.png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8087995" y="1962150"/>
            <a:ext cx="3316605" cy="41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/>
          <p:nvPr/>
        </p:nvSpPr>
        <p:spPr>
          <a:xfrm>
            <a:off x="8348953" y="3294902"/>
            <a:ext cx="285934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solución permitirá liberar tiempo del personal del gimnasio, permitiéndoles enfocarse en otras tareas críticas y mejorar la experiencia del cliente en otros aspectos.</a:t>
            </a:r>
            <a:endParaRPr b="0" i="0" sz="1600" u="none" cap="none" strike="noStrike"/>
          </a:p>
        </p:txBody>
      </p:sp>
      <p:sp>
        <p:nvSpPr>
          <p:cNvPr id="103" name="Google Shape;103;p5"/>
          <p:cNvSpPr/>
          <p:nvPr/>
        </p:nvSpPr>
        <p:spPr>
          <a:xfrm>
            <a:off x="8256905" y="2628265"/>
            <a:ext cx="285940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Liberación de tiempo del personal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u0.png" id="104" name="Google Shape;10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660" y="1590675"/>
            <a:ext cx="934085" cy="93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9444990" y="1854200"/>
            <a:ext cx="479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qg.jpeg" id="106" name="Google Shape;10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1086" y="-12257"/>
            <a:ext cx="6120914" cy="377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107" name="Google Shape;10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5015" y="6378575"/>
            <a:ext cx="10727690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sp>
        <p:nvSpPr>
          <p:cNvPr id="114" name="Google Shape;114;p6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del Proyecto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 flipH="1">
            <a:off x="11451321" y="672670"/>
            <a:ext cx="77797" cy="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1451321" y="672670"/>
            <a:ext cx="77797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27" name="Google Shape;127;p7"/>
          <p:cNvSpPr/>
          <p:nvPr/>
        </p:nvSpPr>
        <p:spPr>
          <a:xfrm flipH="1">
            <a:off x="11319983" y="673749"/>
            <a:ext cx="77797" cy="72000"/>
          </a:xfrm>
          <a:prstGeom prst="ellipse">
            <a:avLst/>
          </a:pr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11319983" y="673749"/>
            <a:ext cx="77797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29" name="Google Shape;129;p7"/>
          <p:cNvSpPr/>
          <p:nvPr/>
        </p:nvSpPr>
        <p:spPr>
          <a:xfrm flipH="1">
            <a:off x="11192132" y="672670"/>
            <a:ext cx="77797" cy="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1192132" y="672670"/>
            <a:ext cx="77797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1" name="Google Shape;131;p7"/>
          <p:cNvSpPr/>
          <p:nvPr/>
        </p:nvSpPr>
        <p:spPr>
          <a:xfrm flipH="1">
            <a:off x="11061118" y="672670"/>
            <a:ext cx="77797" cy="72000"/>
          </a:xfrm>
          <a:prstGeom prst="ellipse">
            <a:avLst/>
          </a:pr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1061118" y="672670"/>
            <a:ext cx="77797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3" name="Google Shape;133;p7"/>
          <p:cNvSpPr/>
          <p:nvPr/>
        </p:nvSpPr>
        <p:spPr>
          <a:xfrm>
            <a:off x="5445760" y="3637915"/>
            <a:ext cx="3889375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objetivo general es automatizar completamente la atención al cliente a través de Instagram, utilizando una base de conocimientos local y un sistema de agendamiento dinámico de clases, sin intervención humana directa.</a:t>
            </a:r>
            <a:endParaRPr b="0" i="0" sz="1600" u="none" cap="none" strike="noStrike"/>
          </a:p>
        </p:txBody>
      </p:sp>
      <p:sp>
        <p:nvSpPr>
          <p:cNvPr id="134" name="Google Shape;134;p7"/>
          <p:cNvSpPr/>
          <p:nvPr/>
        </p:nvSpPr>
        <p:spPr>
          <a:xfrm>
            <a:off x="5532120" y="3330575"/>
            <a:ext cx="38893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completa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53-d2r9gg9e3tpg8rchv5o0.jpg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20775" r="20774" t="0"/>
          <a:stretch/>
        </p:blipFill>
        <p:spPr>
          <a:xfrm>
            <a:off x="809402" y="1588447"/>
            <a:ext cx="4458831" cy="458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8-d2r9g51e3tpg8rchv500.png"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542215" y="867447"/>
            <a:ext cx="8152877" cy="83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y alcance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qg.jpeg" id="138" name="Google Shape;13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1086" y="-12257"/>
            <a:ext cx="6120914" cy="377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27-d2r9g9pe3tpg8rchv53g.png" id="139" name="Google Shape;13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465" y="3915728"/>
            <a:ext cx="1032510" cy="136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02-15:09:42-d2r9gdhe3tpg8rchv5ig.jpeg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222" y="0"/>
            <a:ext cx="3475021" cy="59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42-d2r9gdhe3tpg8rchv5j0.jpeg"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599180" y="3732530"/>
            <a:ext cx="4825365" cy="408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42-d2r9gdhe3tpg8rchv5j0.jpeg"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620" y="3627868"/>
            <a:ext cx="12192000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/>
          <p:nvPr/>
        </p:nvSpPr>
        <p:spPr>
          <a:xfrm>
            <a:off x="266700" y="789305"/>
            <a:ext cx="8917305" cy="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 clave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8-d2r9g51e3tpg8rchv500.png"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920000">
            <a:off x="625943" y="-292917"/>
            <a:ext cx="410596" cy="163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/>
          <p:nvPr/>
        </p:nvSpPr>
        <p:spPr>
          <a:xfrm>
            <a:off x="661035" y="1824355"/>
            <a:ext cx="375031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procesos</a:t>
            </a:r>
            <a:endParaRPr b="0" i="0" sz="1600" u="none" cap="none" strike="noStrike"/>
          </a:p>
        </p:txBody>
      </p:sp>
      <p:sp>
        <p:nvSpPr>
          <p:cNvPr id="151" name="Google Shape;151;p8"/>
          <p:cNvSpPr/>
          <p:nvPr/>
        </p:nvSpPr>
        <p:spPr>
          <a:xfrm>
            <a:off x="516890" y="2188845"/>
            <a:ext cx="4735195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análisis exhaustivo de los procesos actuales del gimnasio para identificar áreas de mejora y oportunidades de automatización.</a:t>
            </a:r>
            <a:endParaRPr b="0" i="0" sz="1600" u="none" cap="none" strike="noStrike"/>
          </a:p>
        </p:txBody>
      </p:sp>
      <p:sp>
        <p:nvSpPr>
          <p:cNvPr id="152" name="Google Shape;152;p8"/>
          <p:cNvSpPr/>
          <p:nvPr/>
        </p:nvSpPr>
        <p:spPr>
          <a:xfrm>
            <a:off x="661035" y="4305300"/>
            <a:ext cx="375031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nuevos flujos</a:t>
            </a:r>
            <a:endParaRPr b="0" i="0" sz="1600" u="none" cap="none" strike="noStrike"/>
          </a:p>
        </p:txBody>
      </p:sp>
      <p:sp>
        <p:nvSpPr>
          <p:cNvPr id="153" name="Google Shape;153;p8"/>
          <p:cNvSpPr/>
          <p:nvPr/>
        </p:nvSpPr>
        <p:spPr>
          <a:xfrm>
            <a:off x="516890" y="4658360"/>
            <a:ext cx="4735195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nuevos flujos de procesos que incluyan la automatización, asegurando que sean eficientes y alineados con los objetivos del negocio.</a:t>
            </a:r>
            <a:endParaRPr b="0" i="0" sz="1600" u="none" cap="none" strike="noStrike"/>
          </a:p>
        </p:txBody>
      </p:sp>
      <p:sp>
        <p:nvSpPr>
          <p:cNvPr id="154" name="Google Shape;154;p8"/>
          <p:cNvSpPr/>
          <p:nvPr/>
        </p:nvSpPr>
        <p:spPr>
          <a:xfrm>
            <a:off x="7152640" y="4302760"/>
            <a:ext cx="375031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 de MVP</a:t>
            </a:r>
            <a:endParaRPr b="0" i="0" sz="1600" u="none" cap="none" strike="noStrike"/>
          </a:p>
        </p:txBody>
      </p:sp>
      <p:sp>
        <p:nvSpPr>
          <p:cNvPr id="155" name="Google Shape;155;p8"/>
          <p:cNvSpPr/>
          <p:nvPr/>
        </p:nvSpPr>
        <p:spPr>
          <a:xfrm>
            <a:off x="7018655" y="4658360"/>
            <a:ext cx="4735195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producto mínimo viable que demuestre el valor de la automatización y sirva como base para futuras mejoras.</a:t>
            </a:r>
            <a:endParaRPr b="0" i="0" sz="1600" u="none" cap="none" strike="noStrike"/>
          </a:p>
        </p:txBody>
      </p:sp>
      <p:sp>
        <p:nvSpPr>
          <p:cNvPr id="156" name="Google Shape;156;p8"/>
          <p:cNvSpPr/>
          <p:nvPr/>
        </p:nvSpPr>
        <p:spPr>
          <a:xfrm>
            <a:off x="7152640" y="1831340"/>
            <a:ext cx="375031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de riesgos</a:t>
            </a:r>
            <a:endParaRPr b="0" i="0" sz="1600" u="none" cap="none" strike="noStrike"/>
          </a:p>
        </p:txBody>
      </p:sp>
      <p:sp>
        <p:nvSpPr>
          <p:cNvPr id="157" name="Google Shape;157;p8"/>
          <p:cNvSpPr/>
          <p:nvPr/>
        </p:nvSpPr>
        <p:spPr>
          <a:xfrm>
            <a:off x="7018655" y="2188845"/>
            <a:ext cx="4735195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los posibles riesgos asociados con la implementación de la automatización y establecer medidas de mitigación adecuadas.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rg.jpg" id="158" name="Google Shape;158;p8"/>
          <p:cNvPicPr preferRelativeResize="0"/>
          <p:nvPr/>
        </p:nvPicPr>
        <p:blipFill rotWithShape="1">
          <a:blip r:embed="rId6">
            <a:alphaModFix/>
          </a:blip>
          <a:srcRect b="30065" l="0" r="0" t="30065"/>
          <a:stretch/>
        </p:blipFill>
        <p:spPr>
          <a:xfrm>
            <a:off x="0" y="6450330"/>
            <a:ext cx="12192000" cy="421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42-d2r9gdhe3tpg8rchv5jg.png" id="159" name="Google Shape;15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7295" y="2919730"/>
            <a:ext cx="1927225" cy="1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4659928" y="2089579"/>
            <a:ext cx="287214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FFF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B87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  <p:sp>
        <p:nvSpPr>
          <p:cNvPr id="166" name="Google Shape;166;p9"/>
          <p:cNvSpPr/>
          <p:nvPr/>
        </p:nvSpPr>
        <p:spPr>
          <a:xfrm>
            <a:off x="1569720" y="4858385"/>
            <a:ext cx="937958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Scrum</a:t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02-15:09:07-d2r9g4pe3tpg8rchv4vg.png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g.png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010015" y="2399030"/>
            <a:ext cx="2334895" cy="2021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v0.jpeg"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531445"/>
            <a:ext cx="12192001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p0.png" id="170" name="Google Shape;1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0" y="599440"/>
            <a:ext cx="10727690" cy="80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02-15:09:07-d2r9g4pe3tpg8rchv4s0.png" id="171" name="Google Shape;1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0150" y="5903595"/>
            <a:ext cx="1682750" cy="6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F26E"/>
      </a:accent1>
      <a:accent2>
        <a:srgbClr val="F9DB6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F26E"/>
      </a:accent1>
      <a:accent2>
        <a:srgbClr val="F9DB6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2025-09-10T21:09:48Z</dcterms:created>
  <dc:creator>Kimi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" name="AIGC">
    <vt:lpwstr>{"Label":"Automatización Instagram con IA","ContentProducer":"001191110108MACG2KBH8F10000","ProduceID":"d30u8585jtdhhvrcas8g","ReservedCode1":"","ContentPropagator":"001191110108MACG2KBH8F20000","PropagateID":"d30u8585jtdhhvrcas8g","ReservedCode2":""}</vt:lpwstr>
  </property>
</Properties>
</file>