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70" r:id="rId13"/>
    <p:sldId id="267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1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60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3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61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16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8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1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1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2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2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8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8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AB0AE-9FE8-4283-B576-1F57B193B200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04506E-3BBF-42BA-8E5E-08B7D95462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1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B707F-546D-4E94-AF5C-F094CB13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691" y="1273629"/>
            <a:ext cx="8915399" cy="2262781"/>
          </a:xfrm>
        </p:spPr>
        <p:txBody>
          <a:bodyPr/>
          <a:lstStyle/>
          <a:p>
            <a:r>
              <a:rPr lang="en-US" altLang="zh-CN" dirty="0"/>
              <a:t>Panoptic Segmentation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45D2D4-6F6D-42F1-97D4-1AED80BC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691" y="4226873"/>
            <a:ext cx="8915399" cy="112628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08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D96D6-A5F3-4151-842C-E5281807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全景分割评价指标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061A3-7B73-4502-898B-61CBF56D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FAIR</a:t>
            </a:r>
            <a:r>
              <a:rPr lang="zh-CN" altLang="en-US" dirty="0"/>
              <a:t>研究团队 </a:t>
            </a:r>
            <a:r>
              <a:rPr lang="en-US" altLang="zh-CN" dirty="0"/>
              <a:t> </a:t>
            </a:r>
            <a:r>
              <a:rPr lang="zh-CN" altLang="en-US" dirty="0"/>
              <a:t>为全景分割定了新的评价标准 </a:t>
            </a:r>
            <a:r>
              <a:rPr lang="en-US" altLang="zh-CN" dirty="0"/>
              <a:t>PQ (panoptic segmentation) </a:t>
            </a:r>
            <a:r>
              <a:rPr lang="zh-CN" altLang="en-US" dirty="0"/>
              <a:t>、</a:t>
            </a:r>
            <a:r>
              <a:rPr lang="en-US" altLang="zh-CN" dirty="0"/>
              <a:t>SQ ( segmentation quality)</a:t>
            </a:r>
            <a:r>
              <a:rPr lang="zh-CN" altLang="en-US" dirty="0"/>
              <a:t>、</a:t>
            </a:r>
            <a:r>
              <a:rPr lang="en-US" altLang="zh-CN" dirty="0"/>
              <a:t>RQ (recognition quality) </a:t>
            </a:r>
            <a:r>
              <a:rPr lang="zh-CN" altLang="en-US" dirty="0"/>
              <a:t>，计算公式如下：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7DFB1-842F-4BA1-8A17-8C5CDA19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86" y="2933599"/>
            <a:ext cx="5723809" cy="12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88BB3B-B8F8-459A-A1A9-F7AC5F39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86" y="4022411"/>
            <a:ext cx="6771428" cy="1428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08E62D-6839-48B3-836B-A7661A7D4CA0}"/>
              </a:ext>
            </a:extLst>
          </p:cNvPr>
          <p:cNvSpPr txBox="1"/>
          <p:nvPr/>
        </p:nvSpPr>
        <p:spPr>
          <a:xfrm>
            <a:off x="2325950" y="5450982"/>
            <a:ext cx="761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PQ</a:t>
            </a:r>
            <a:r>
              <a:rPr lang="zh-CN" altLang="en-US" dirty="0"/>
              <a:t>：正确匹配的平均</a:t>
            </a:r>
            <a:r>
              <a:rPr lang="en-US" altLang="zh-CN" dirty="0"/>
              <a:t>IOU</a:t>
            </a:r>
          </a:p>
          <a:p>
            <a:r>
              <a:rPr lang="en-US" altLang="zh-CN" dirty="0"/>
              <a:t>   RQ</a:t>
            </a:r>
            <a:r>
              <a:rPr lang="zh-CN" altLang="en-US" dirty="0"/>
              <a:t>：</a:t>
            </a:r>
            <a:r>
              <a:rPr lang="en-US" altLang="zh-CN" dirty="0"/>
              <a:t>F1 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35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937A94D-9A86-46EF-8543-B7160787B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305" y="3038382"/>
            <a:ext cx="7771428" cy="3304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E81A35-ABD1-4D0A-A85D-79AD818953F7}"/>
              </a:ext>
            </a:extLst>
          </p:cNvPr>
          <p:cNvSpPr txBox="1"/>
          <p:nvPr/>
        </p:nvSpPr>
        <p:spPr>
          <a:xfrm>
            <a:off x="2688599" y="1305018"/>
            <a:ext cx="5904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每个类别分为三类：</a:t>
            </a:r>
            <a:r>
              <a:rPr lang="en-US" altLang="zh-CN" dirty="0"/>
              <a:t>true positives</a:t>
            </a:r>
            <a:r>
              <a:rPr lang="zh-CN" altLang="en-US" dirty="0"/>
              <a:t>（</a:t>
            </a:r>
            <a:r>
              <a:rPr lang="en-US" altLang="zh-CN" dirty="0"/>
              <a:t>TP</a:t>
            </a:r>
            <a:r>
              <a:rPr lang="zh-CN" altLang="en-US" dirty="0"/>
              <a:t>）、</a:t>
            </a:r>
            <a:r>
              <a:rPr lang="en-US" altLang="zh-CN" dirty="0"/>
              <a:t>false positives</a:t>
            </a:r>
            <a:r>
              <a:rPr lang="zh-CN" altLang="en-US" dirty="0"/>
              <a:t>（</a:t>
            </a:r>
            <a:r>
              <a:rPr lang="en-US" altLang="zh-CN" dirty="0"/>
              <a:t>FP</a:t>
            </a:r>
            <a:r>
              <a:rPr lang="zh-CN" altLang="en-US" dirty="0"/>
              <a:t>）和</a:t>
            </a:r>
            <a:r>
              <a:rPr lang="en-US" altLang="zh-CN" dirty="0"/>
              <a:t>false negative </a:t>
            </a:r>
            <a:r>
              <a:rPr lang="zh-CN" altLang="en-US" dirty="0"/>
              <a:t>（</a:t>
            </a:r>
            <a:r>
              <a:rPr lang="en-US" altLang="zh-CN" dirty="0"/>
              <a:t>FN</a:t>
            </a:r>
            <a:r>
              <a:rPr lang="zh-CN" altLang="en-US" dirty="0"/>
              <a:t>），分别对应配对的分割、不配对的分割和不配对的真值分割。下图中给出了一个示例，分别展示了</a:t>
            </a:r>
            <a:r>
              <a:rPr lang="en-US" altLang="zh-CN" dirty="0"/>
              <a:t>person</a:t>
            </a:r>
            <a:r>
              <a:rPr lang="zh-CN" altLang="en-US" dirty="0"/>
              <a:t>类别是如何被划分进上述三类中的。</a:t>
            </a:r>
          </a:p>
        </p:txBody>
      </p:sp>
    </p:spTree>
    <p:extLst>
      <p:ext uri="{BB962C8B-B14F-4D97-AF65-F5344CB8AC3E}">
        <p14:creationId xmlns:p14="http://schemas.microsoft.com/office/powerpoint/2010/main" val="63662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8371F-57B3-489B-BA02-DF61A548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2937"/>
            <a:ext cx="8911687" cy="1280890"/>
          </a:xfrm>
        </p:spPr>
        <p:txBody>
          <a:bodyPr/>
          <a:lstStyle/>
          <a:p>
            <a:r>
              <a:rPr lang="zh-CN" altLang="en-US" dirty="0"/>
              <a:t>三个数据集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A3B33-2E61-4C3D-B33B-10374127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769" y="2071457"/>
            <a:ext cx="3317066" cy="3777622"/>
          </a:xfrm>
        </p:spPr>
        <p:txBody>
          <a:bodyPr/>
          <a:lstStyle/>
          <a:p>
            <a:r>
              <a:rPr lang="en-US" altLang="zh-CN" dirty="0"/>
              <a:t>Cityscapes</a:t>
            </a:r>
            <a:r>
              <a:rPr lang="zh-CN" altLang="en-US" dirty="0"/>
              <a:t>、</a:t>
            </a:r>
            <a:r>
              <a:rPr lang="en-US" altLang="zh-CN" dirty="0"/>
              <a:t>ADE20k</a:t>
            </a:r>
            <a:r>
              <a:rPr lang="zh-CN" altLang="en-US" dirty="0"/>
              <a:t>和</a:t>
            </a:r>
            <a:r>
              <a:rPr lang="en-US" altLang="zh-CN" dirty="0" err="1"/>
              <a:t>Mapillary</a:t>
            </a:r>
            <a:r>
              <a:rPr lang="en-US" altLang="zh-CN" dirty="0"/>
              <a:t> Vistas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BAD856-3677-44EB-86B6-78B1146F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33" y="582937"/>
            <a:ext cx="5500824" cy="57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2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25CF-1A8D-4339-AD8A-A6477533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443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分割缺陷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B89EA6-5813-4562-B077-2262EB83C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89" y="1539875"/>
            <a:ext cx="607049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7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1BD62-CFD8-46A3-8CE2-E4953BE2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53088"/>
            <a:ext cx="8911687" cy="1280890"/>
          </a:xfrm>
        </p:spPr>
        <p:txBody>
          <a:bodyPr/>
          <a:lstStyle/>
          <a:p>
            <a:r>
              <a:rPr lang="zh-CN" altLang="en-US" dirty="0"/>
              <a:t>分类缺陷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E99B487-DAF4-4951-9BFA-BAB592664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106" y="1734105"/>
            <a:ext cx="620297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9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05D1C-B344-455D-9131-7D673F00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26113"/>
            <a:ext cx="8911687" cy="837577"/>
          </a:xfrm>
        </p:spPr>
        <p:txBody>
          <a:bodyPr/>
          <a:lstStyle/>
          <a:p>
            <a:r>
              <a:rPr lang="zh-CN" altLang="en-US" dirty="0"/>
              <a:t>数据集的全景分割结果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D8313B9-1B38-4667-9401-AA20A2B89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262" y="1562987"/>
            <a:ext cx="108073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9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775C7-660D-47B5-B4DF-0E1FCC9A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533A6A-26A7-4901-91AF-BC84041E9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292" y="2735424"/>
            <a:ext cx="10564734" cy="185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563A-0893-4FFE-8EE3-730BEE6E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B0432-A1E3-4EB5-87B6-E7FA68F0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概念介绍</a:t>
            </a:r>
            <a:endParaRPr lang="en-US" altLang="zh-CN" dirty="0"/>
          </a:p>
          <a:p>
            <a:r>
              <a:rPr lang="zh-CN" altLang="en-US" dirty="0"/>
              <a:t>全景分割的方法</a:t>
            </a:r>
            <a:endParaRPr lang="en-US" altLang="zh-CN" dirty="0"/>
          </a:p>
          <a:p>
            <a:r>
              <a:rPr lang="zh-CN" altLang="en-US" dirty="0"/>
              <a:t>全景分割的评价指标</a:t>
            </a:r>
            <a:endParaRPr lang="en-US" altLang="zh-CN" dirty="0"/>
          </a:p>
          <a:p>
            <a:r>
              <a:rPr lang="zh-CN" altLang="en-US" dirty="0"/>
              <a:t>全景分割数据集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8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72D4F-C64C-41C2-9B7A-CD1FEA389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632" y="1956786"/>
            <a:ext cx="8915400" cy="2944428"/>
          </a:xfrm>
        </p:spPr>
        <p:txBody>
          <a:bodyPr/>
          <a:lstStyle/>
          <a:p>
            <a:r>
              <a:rPr lang="zh-CN" altLang="en-US" dirty="0"/>
              <a:t>为了训练神经网络，图片中这些像素点会按照某种规则被贴上一个“标签”，比如这个像素点是属于人、天空、草地还是树；更详细一点，可以再给它们第二个标签，声明它们是属于“哪一个人”或“哪一棵树”。</a:t>
            </a:r>
          </a:p>
          <a:p>
            <a:r>
              <a:rPr lang="zh-CN" altLang="en-US" dirty="0"/>
              <a:t>对于只有一个标签的（只区分类别）的任务，我们称之为“语义分割”（</a:t>
            </a:r>
            <a:r>
              <a:rPr lang="en-US" altLang="zh-CN" dirty="0"/>
              <a:t>semantic segmentation</a:t>
            </a:r>
            <a:r>
              <a:rPr lang="zh-CN" altLang="en-US" dirty="0"/>
              <a:t>）；对于区分相同类别的不同个体的，则称之为实例分割（</a:t>
            </a:r>
            <a:r>
              <a:rPr lang="en-US" altLang="zh-CN" dirty="0"/>
              <a:t>instance segmentation</a:t>
            </a:r>
            <a:r>
              <a:rPr lang="zh-CN" altLang="en-US" dirty="0"/>
              <a:t>）。由于实例分割往往只能分辨可数目标，因此，为了同时实现实例分割与不可数类别的语义分割，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Alexander Kirillov, </a:t>
            </a:r>
            <a:r>
              <a:rPr lang="en-US" altLang="zh-CN" dirty="0" err="1"/>
              <a:t>Kaiming</a:t>
            </a:r>
            <a:r>
              <a:rPr lang="en-US" altLang="zh-CN" dirty="0"/>
              <a:t> He</a:t>
            </a:r>
            <a:r>
              <a:rPr lang="zh-CN" altLang="en-US" dirty="0"/>
              <a:t>等人提出了全景分割（</a:t>
            </a:r>
            <a:r>
              <a:rPr lang="en-US" altLang="zh-CN" dirty="0"/>
              <a:t>panoptic segmentation</a:t>
            </a:r>
            <a:r>
              <a:rPr lang="zh-CN" altLang="en-US" dirty="0"/>
              <a:t>）的概念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843B48-371A-473C-B232-10629A3D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22" y="650221"/>
            <a:ext cx="9096020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草, 户外, 田地, 一群&#10;&#10;描述已自动生成">
            <a:extLst>
              <a:ext uri="{FF2B5EF4-FFF2-40B4-BE49-F238E27FC236}">
                <a16:creationId xmlns:a16="http://schemas.microsoft.com/office/drawing/2014/main" id="{A6708804-646B-4E7D-9429-3AB247A42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852" y="2172113"/>
            <a:ext cx="3764868" cy="2513773"/>
          </a:xfr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D771630-9353-4587-B7D7-6F8DC8C3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951" y="2172113"/>
            <a:ext cx="4891487" cy="23057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实例分割和上面的语义分割不同，它不需要对每个像素进行标记，它只需要找到感兴趣物体的边缘轮廓就行，比如下图中的人就是感兴趣的物体。该图的分割方法采用了一种称为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Mask R-CNN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的方法。我们可以看到每个人都是不同的颜色的轮廓，因此我们可以区分出单个个体。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C468DF-6A35-432B-ABE2-CF35DFE32EE2}"/>
              </a:ext>
            </a:extLst>
          </p:cNvPr>
          <p:cNvSpPr txBox="1"/>
          <p:nvPr/>
        </p:nvSpPr>
        <p:spPr>
          <a:xfrm>
            <a:off x="1870229" y="727743"/>
            <a:ext cx="8451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实例分割</a:t>
            </a:r>
          </a:p>
        </p:txBody>
      </p:sp>
    </p:spTree>
    <p:extLst>
      <p:ext uri="{BB962C8B-B14F-4D97-AF65-F5344CB8AC3E}">
        <p14:creationId xmlns:p14="http://schemas.microsoft.com/office/powerpoint/2010/main" val="263634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猫, 小, 桌子, 粉色&#10;&#10;描述已自动生成">
            <a:extLst>
              <a:ext uri="{FF2B5EF4-FFF2-40B4-BE49-F238E27FC236}">
                <a16:creationId xmlns:a16="http://schemas.microsoft.com/office/drawing/2014/main" id="{B811D6B1-0237-4356-BF91-6501AA12E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13" y="1621595"/>
            <a:ext cx="4103455" cy="307759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0FF237-5A37-4EEA-A60E-C2A34F28E624}"/>
              </a:ext>
            </a:extLst>
          </p:cNvPr>
          <p:cNvSpPr txBox="1"/>
          <p:nvPr/>
        </p:nvSpPr>
        <p:spPr>
          <a:xfrm>
            <a:off x="1826808" y="2461334"/>
            <a:ext cx="4174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在某些应用场景下，我们需要对视野内相同实例进行区别标注，比如</a:t>
            </a:r>
            <a:r>
              <a:rPr lang="en-US" altLang="zh-CN" dirty="0"/>
              <a:t>cat1</a:t>
            </a:r>
            <a:r>
              <a:rPr lang="zh-CN" altLang="en-US" dirty="0"/>
              <a:t>，</a:t>
            </a:r>
            <a:r>
              <a:rPr lang="en-US" altLang="zh-CN" dirty="0"/>
              <a:t>cat2</a:t>
            </a:r>
            <a:r>
              <a:rPr lang="zh-CN" altLang="en-US" dirty="0"/>
              <a:t>，等。这时就可以用到实例分割的网络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F80A152-5AC6-43AE-BA37-3171C2F3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5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723FB-0EF2-4330-B899-62F66EA3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8499"/>
            <a:ext cx="8911687" cy="1280890"/>
          </a:xfrm>
        </p:spPr>
        <p:txBody>
          <a:bodyPr/>
          <a:lstStyle/>
          <a:p>
            <a:r>
              <a:rPr lang="zh-CN" altLang="en-US" dirty="0"/>
              <a:t>语义分割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B69B8-D5AC-4CCE-A31E-7EE4DF0A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877" y="2230514"/>
            <a:ext cx="4744650" cy="298529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分割方法：语义分割还是比较常见的，就是把图像中每个像素赋予一个类别标签（比如汽车、建筑、地面、天空等），比如下图就把图像分为了草地（浅绿）、人（红色）、树木（深绿）、天空（蓝色）等标签，用不同的颜色来表示。</a:t>
            </a:r>
          </a:p>
          <a:p>
            <a:endParaRPr lang="zh-CN" altLang="en-US" dirty="0"/>
          </a:p>
          <a:p>
            <a:r>
              <a:rPr lang="zh-CN" altLang="en-US" dirty="0"/>
              <a:t>不过这种分割方式存在一些问题，比如如果一个像素被标记为红色，那就代表这个像素所在的位置是一个人，但是如果有两个都是红色的像素，这种方式无法判断它们是属于同一个人还是不同的人。也就是说语义分割只能判断类别，无法区分个体。</a:t>
            </a:r>
          </a:p>
        </p:txBody>
      </p:sp>
      <p:pic>
        <p:nvPicPr>
          <p:cNvPr id="9" name="图片 8" descr="图片包含 游戏机, 画&#10;&#10;描述已自动生成">
            <a:extLst>
              <a:ext uri="{FF2B5EF4-FFF2-40B4-BE49-F238E27FC236}">
                <a16:creationId xmlns:a16="http://schemas.microsoft.com/office/drawing/2014/main" id="{78746B5A-9F54-4735-BFEA-6758D728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17" y="1739511"/>
            <a:ext cx="5107757" cy="33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7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763A1-B189-41D1-B810-25996E1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EE7CF-BA1A-486B-B8FB-67F722B7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83" y="2592847"/>
            <a:ext cx="4433025" cy="23601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全景分割，它是语义分割和实例分割的结合。如下图所示，每个像素都被分为一类，如果一种类别里有多个实例，会用不同的颜色进行区分，我们可以知道哪个像素属于哪个类中的哪个实例。比如下图中黄色和红色都属于人这一个类别里，但是分别属于不同的实例（人），因此我们可以通过</a:t>
            </a:r>
            <a:r>
              <a:rPr lang="en-US" altLang="zh-CN" dirty="0"/>
              <a:t>mask</a:t>
            </a:r>
            <a:r>
              <a:rPr lang="zh-CN" altLang="en-US" dirty="0"/>
              <a:t>的颜色很容易分辨出不同的实例。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C808DE-DF76-43AC-9A3E-26BFD516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51" y="2422543"/>
            <a:ext cx="4078577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3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0042A-8A0B-4EEE-BE3D-8DD9B3D4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160C15-881E-40AA-9642-7C2271533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699" y="1995142"/>
            <a:ext cx="5090601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2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15FC0-3CA6-4F7B-BACC-87C6026B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具体方法：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D2E8D-E783-4ACE-8A58-BD6D3AA3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图像中的每个像素点都必须被分配给一个语义标签和一个实例</a:t>
            </a:r>
            <a:r>
              <a:rPr lang="en-US" altLang="zh-CN" dirty="0"/>
              <a:t>id</a:t>
            </a:r>
            <a:r>
              <a:rPr lang="zh-CN" altLang="en-US" dirty="0"/>
              <a:t>。其中，语义标签指的是物体的类别，而实例</a:t>
            </a:r>
            <a:r>
              <a:rPr lang="en-US" altLang="zh-CN" dirty="0"/>
              <a:t>id</a:t>
            </a:r>
            <a:r>
              <a:rPr lang="zh-CN" altLang="en-US" dirty="0"/>
              <a:t>则对应同类物体的不同编号。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A96D50-8786-45C4-AD57-776C9682CA22}"/>
              </a:ext>
            </a:extLst>
          </p:cNvPr>
          <p:cNvSpPr txBox="1"/>
          <p:nvPr/>
        </p:nvSpPr>
        <p:spPr>
          <a:xfrm>
            <a:off x="2715208" y="3135086"/>
            <a:ext cx="8528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L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的图像，有语义集</a:t>
            </a:r>
            <a:r>
              <a:rPr lang="en-US" altLang="zh-CN" dirty="0"/>
              <a:t>L~[0,L-1]</a:t>
            </a:r>
            <a:r>
              <a:rPr lang="zh-CN" altLang="en-US" dirty="0"/>
              <a:t>个类，使用全景分割算法将每个像素映射到（    ，）           ，   代表像素</a:t>
            </a:r>
            <a:r>
              <a:rPr lang="en-US" altLang="zh-CN" dirty="0" err="1"/>
              <a:t>i</a:t>
            </a:r>
            <a:r>
              <a:rPr lang="zh-CN" altLang="en-US" dirty="0"/>
              <a:t>的分类，   代表实例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模糊或不合格的像素可以分配特殊无效标签； 即，并非所有像素都必须具有语义标签。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标签分为</a:t>
            </a:r>
            <a:r>
              <a:rPr lang="en-US" altLang="zh-CN" dirty="0"/>
              <a:t>thing</a:t>
            </a:r>
            <a:r>
              <a:rPr lang="zh-CN" altLang="en-US" dirty="0"/>
              <a:t>和</a:t>
            </a:r>
            <a:r>
              <a:rPr lang="en-US" altLang="zh-CN" dirty="0"/>
              <a:t>stuff</a:t>
            </a:r>
            <a:r>
              <a:rPr lang="zh-CN" altLang="en-US" dirty="0"/>
              <a:t>两种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FBD5643-3B81-4875-BB96-8182BF838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370810"/>
              </p:ext>
            </p:extLst>
          </p:nvPr>
        </p:nvGraphicFramePr>
        <p:xfrm>
          <a:off x="3073400" y="3448050"/>
          <a:ext cx="1936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114120" imgH="228600" progId="Equation.DSMT4">
                  <p:embed/>
                </p:oleObj>
              </mc:Choice>
              <mc:Fallback>
                <p:oleObj name="Equation" r:id="rId3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3400" y="3448050"/>
                        <a:ext cx="193675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35E872E-A3A6-47EF-AD31-3F08A68DE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678175"/>
              </p:ext>
            </p:extLst>
          </p:nvPr>
        </p:nvGraphicFramePr>
        <p:xfrm>
          <a:off x="3348663" y="3472431"/>
          <a:ext cx="262201" cy="337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663" y="3472431"/>
                        <a:ext cx="262201" cy="337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E2C4425-6A1A-4B91-BC1E-4D72090D7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50405"/>
              </p:ext>
            </p:extLst>
          </p:nvPr>
        </p:nvGraphicFramePr>
        <p:xfrm>
          <a:off x="3736975" y="3471863"/>
          <a:ext cx="612775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6975" y="3471863"/>
                        <a:ext cx="612775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61427BF-A014-466F-A3D9-F57A3BDCA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218469"/>
              </p:ext>
            </p:extLst>
          </p:nvPr>
        </p:nvGraphicFramePr>
        <p:xfrm>
          <a:off x="4668838" y="3446463"/>
          <a:ext cx="1952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9" imgW="114120" imgH="228600" progId="Equation.DSMT4">
                  <p:embed/>
                </p:oleObj>
              </mc:Choice>
              <mc:Fallback>
                <p:oleObj name="Equation" r:id="rId9" imgW="11412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FBD5643-3B81-4875-BB96-8182BF838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68838" y="3446463"/>
                        <a:ext cx="195262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AD8D969-A00D-4EC0-8232-0ECCCEFD2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555056"/>
              </p:ext>
            </p:extLst>
          </p:nvPr>
        </p:nvGraphicFramePr>
        <p:xfrm>
          <a:off x="6687911" y="3481609"/>
          <a:ext cx="262201" cy="337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35E872E-A3A6-47EF-AD31-3F08A68DE7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87911" y="3481609"/>
                        <a:ext cx="262201" cy="337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2441C50E-1BD9-42FE-838A-27AE6A62D2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7359" y="5308282"/>
            <a:ext cx="2180952" cy="3619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5B2B7E6-0C63-447E-9970-F13E743F6D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51309" y="5158673"/>
            <a:ext cx="1942857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830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796</TotalTime>
  <Words>753</Words>
  <Application>Microsoft Office PowerPoint</Application>
  <PresentationFormat>宽屏</PresentationFormat>
  <Paragraphs>35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Wingdings 3</vt:lpstr>
      <vt:lpstr>丝状</vt:lpstr>
      <vt:lpstr>MathType 6.0 Equation</vt:lpstr>
      <vt:lpstr>Equation</vt:lpstr>
      <vt:lpstr>Panoptic Segmentation</vt:lpstr>
      <vt:lpstr>目录</vt:lpstr>
      <vt:lpstr>PowerPoint 演示文稿</vt:lpstr>
      <vt:lpstr>实例分割和上面的语义分割不同，它不需要对每个像素进行标记，它只需要找到感兴趣物体的边缘轮廓就行，比如下图中的人就是感兴趣的物体。该图的分割方法采用了一种称为Mask R-CNN的方法。我们可以看到每个人都是不同的颜色的轮廓，因此我们可以区分出单个个体。</vt:lpstr>
      <vt:lpstr>PowerPoint 演示文稿</vt:lpstr>
      <vt:lpstr>语义分割</vt:lpstr>
      <vt:lpstr>PowerPoint 演示文稿</vt:lpstr>
      <vt:lpstr>PowerPoint 演示文稿</vt:lpstr>
      <vt:lpstr>具体方法：</vt:lpstr>
      <vt:lpstr>全景分割评价指标</vt:lpstr>
      <vt:lpstr>PowerPoint 演示文稿</vt:lpstr>
      <vt:lpstr>三个数据集</vt:lpstr>
      <vt:lpstr>分割缺陷</vt:lpstr>
      <vt:lpstr>分类缺陷</vt:lpstr>
      <vt:lpstr>数据集的全景分割结果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云卷 云舒</dc:creator>
  <cp:lastModifiedBy>云卷 云舒</cp:lastModifiedBy>
  <cp:revision>25</cp:revision>
  <dcterms:created xsi:type="dcterms:W3CDTF">2020-07-23T01:23:59Z</dcterms:created>
  <dcterms:modified xsi:type="dcterms:W3CDTF">2020-07-23T15:18:24Z</dcterms:modified>
</cp:coreProperties>
</file>