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1" r:id="rId14"/>
    <p:sldId id="280" r:id="rId15"/>
    <p:sldId id="283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Ho" initials="RH" lastIdx="2" clrIdx="0">
    <p:extLst>
      <p:ext uri="{19B8F6BF-5375-455C-9EA6-DF929625EA0E}">
        <p15:presenceInfo xmlns:p15="http://schemas.microsoft.com/office/powerpoint/2012/main" userId="5fec6bb3529b6d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6T13:49:14.394" idx="1">
    <p:pos x="7152" y="1065"/>
    <p:text/>
    <p:extLst>
      <p:ext uri="{C676402C-5697-4E1C-873F-D02D1690AC5C}">
        <p15:threadingInfo xmlns:p15="http://schemas.microsoft.com/office/powerpoint/2012/main" timeZoneBias="420"/>
      </p:ext>
    </p:extLst>
  </p:cm>
  <p:cm authorId="1" dt="2020-04-06T13:49:14.662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63D2-6709-4F21-8E4D-F587C174F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E2035-31C0-4D6D-8FFA-5A8D7F1B0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9E5E-7928-4E90-B749-0ABC5FBC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9E29-882E-4402-B65A-B9E912AD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A558-6707-472F-BEF6-6D3AFE9A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4346-8D8A-4751-BCE0-437698D0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29624-CFC9-4924-BC9C-BA7A9CA1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2363-DC79-483B-8CCF-C58330A3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B6BDD-F724-4B64-BA0B-7D3D885A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83F2-B921-4333-80F0-5CF43570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FBF78-5F7F-4DBD-B9D8-AFD520D74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83CAD-3693-4D4E-BFF3-45922E50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F3CB-24FA-4FDB-AC86-7654A3B0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58E0-F7DC-4E7C-BBE5-3C0E95EC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3A74-8856-422F-A317-289824C2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C5E4-A84D-47A4-BABA-516E1F9B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2C76-6954-445F-9892-F4A9E678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E759-33A4-482C-8745-1B00395D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F0098-E404-457A-98E4-8EED6659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562B-C2C8-4F5B-BB94-996F5E52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8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C612-DCFC-4F99-8CC5-F354F4FA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5332-0B1E-47C4-B6A2-1F9A7D45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C0A8-FCD2-4FD5-9BE1-E8B277DE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841-CF25-4EEC-B2D0-77CC22D8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8512-1434-47EB-A879-FAF935F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1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E9BE-89E5-4343-94C4-17E9D8C1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1CA9-ADAF-4421-B362-A9971400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B2F05-C2E9-4706-9584-DB2308C3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90C1-E833-4A0B-9EBE-A488F0E9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F5D9F-5093-41D9-8576-A9BBFFEF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1762D-6F57-4C02-89B6-0A0B722D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0F2C-E7EA-4C6E-AC4E-0BF1C9A7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24A75-E991-49DE-B535-C379C7B2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02A2-1BA1-4FBD-8012-57E5A7DF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67C9-2AE6-48B6-92F7-FC6E0C1C7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EC4FF-8CB4-4614-A815-638D7168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5517A-CD57-4AB6-B225-561B5CB9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BE2F9-43E8-4E60-B46D-8BC91808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4E0CE-14A9-40A1-8526-8B090DCA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8307-08F3-42C1-B3E2-FE84C45A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A858E-1DBA-432F-9DBE-F7BF40CE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02966-B3F6-4275-A10A-84F334A1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E5DC4-7E33-4D9D-B69A-5FC4EACF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CF1-540F-4346-8927-9D070767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C3675-BB04-454F-9C58-9A749E6C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0C8A2-2B0A-40B8-9723-DEA72CEC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2BF6-A88C-4137-BF5C-EFF2D16E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C05B-F263-49E3-B3F3-89A0B3C8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2047-041E-48FF-BDC0-443ACC3D8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DF73-C85D-43F9-B28C-D7ECF082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6C56-3E9B-4857-8972-99C1EE6C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6CC73-FB64-482D-B090-C5AF1B8D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4ED1-4E42-4C87-B14D-C38A8A57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FF36A-6C92-4DD0-A53E-D6855A216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8AD7-2B5B-4E1F-BBEB-509CB527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69863-DC0D-4881-89EE-8A341212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BD6B-4F2A-4225-A048-6328D4B0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FE43-DD86-4EE3-B0B8-E42A3181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41140-089B-41C2-86CD-F50AE8AA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2582-F430-4E90-860D-26CA0D85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C7E7-06E5-4F26-8605-136E55B3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4C5E-F58A-4CE1-A58B-F2C114C4B3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3147-A91D-4257-8F50-7357DD522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397B-E231-4D29-AF16-A36B7D88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01D8-3E25-48D2-BE11-067F0805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2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8F6B6-C794-43B2-99E7-8AA47D0B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1 – Library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9D378-2FC5-47CA-87BC-3D8BDB5C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Hugo Garcia; Duong Luu, Ronald Ho</a:t>
            </a:r>
          </a:p>
        </p:txBody>
      </p:sp>
    </p:spTree>
    <p:extLst>
      <p:ext uri="{BB962C8B-B14F-4D97-AF65-F5344CB8AC3E}">
        <p14:creationId xmlns:p14="http://schemas.microsoft.com/office/powerpoint/2010/main" val="38650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25551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35040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648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93423-6403-4122-9B8D-C8298E2B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9" y="510937"/>
            <a:ext cx="5166360" cy="3011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D5742-F3AA-46A3-B058-C77BC4C55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41" y="983438"/>
            <a:ext cx="5166360" cy="20665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08C6-0881-422D-A379-51B35DA0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52" y="4331839"/>
            <a:ext cx="10152389" cy="1773936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Why do we still have 254 unique values?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Like all other databases they have errors of their own.  Most likely these are inputted incorrectly from their database and we should ignore it.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We removed fields that is not part of our  “Call # documentation” provided by the library.</a:t>
            </a:r>
          </a:p>
        </p:txBody>
      </p:sp>
    </p:spTree>
    <p:extLst>
      <p:ext uri="{BB962C8B-B14F-4D97-AF65-F5344CB8AC3E}">
        <p14:creationId xmlns:p14="http://schemas.microsoft.com/office/powerpoint/2010/main" val="347938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834A-59A0-4187-A19A-C5E5CFB5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/>
          <a:lstStyle/>
          <a:p>
            <a:r>
              <a:rPr lang="en-US" dirty="0"/>
              <a:t>And we also combine misspelled Call # into their correct category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YEA!!!! We have our complete Call # data cleaned 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4399-11AC-4F4E-B3CB-3A81FB6A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73" y="1598613"/>
            <a:ext cx="6826671" cy="1963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7B70A3-0C85-44FF-A93A-CF786653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64" y="938213"/>
            <a:ext cx="1929136" cy="55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5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D87-F489-4E79-BA94-A9C96248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Adding and Grouping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6E16-1BD5-4FFB-A8F9-9C57256F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642" y="2660809"/>
            <a:ext cx="9618132" cy="1831678"/>
          </a:xfrm>
        </p:spPr>
        <p:txBody>
          <a:bodyPr>
            <a:noAutofit/>
          </a:bodyPr>
          <a:lstStyle/>
          <a:p>
            <a:r>
              <a:rPr lang="en-US" sz="2000" dirty="0"/>
              <a:t>Now we took a closer look to see if there is any thing we can clean up or group up.</a:t>
            </a:r>
          </a:p>
          <a:p>
            <a:pPr lvl="1"/>
            <a:r>
              <a:rPr lang="en-US" sz="2000" dirty="0"/>
              <a:t>TOT CHKOUT = Total Checkout</a:t>
            </a:r>
          </a:p>
          <a:p>
            <a:pPr lvl="1"/>
            <a:r>
              <a:rPr lang="en-US" sz="2000" dirty="0"/>
              <a:t>TOT RENEW = Total Renewal </a:t>
            </a:r>
          </a:p>
          <a:p>
            <a:r>
              <a:rPr lang="en-US" sz="2000" dirty="0"/>
              <a:t>Isn’t that just the same thing? So we combined it to create a new column</a:t>
            </a:r>
          </a:p>
          <a:p>
            <a:pPr lvl="1"/>
            <a:r>
              <a:rPr lang="en-US" sz="2000" dirty="0"/>
              <a:t>TOT CIRC = Total Circulation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8191F-B866-4D3D-8541-87AB88C3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73" y="4780919"/>
            <a:ext cx="10195470" cy="7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E22B-FB04-42C8-B700-DD0B7F9D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94" y="1297465"/>
            <a:ext cx="3719333" cy="19515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Performing a GET Request to the County of San Mateo Datahub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9B8943-E017-4AC0-AC66-89C6E70F0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79" y="495570"/>
            <a:ext cx="6847766" cy="160379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2A276F-3C57-4FC0-BF3A-D2733FCA2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6" y="2408724"/>
            <a:ext cx="6498630" cy="34602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313510-A624-44E7-9F2A-8B268C3645F7}"/>
              </a:ext>
            </a:extLst>
          </p:cNvPr>
          <p:cNvSpPr/>
          <p:nvPr/>
        </p:nvSpPr>
        <p:spPr>
          <a:xfrm>
            <a:off x="353655" y="495570"/>
            <a:ext cx="4115314" cy="53734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Performing a GET Request to the County of San Mateo Datahub</a:t>
            </a:r>
          </a:p>
        </p:txBody>
      </p:sp>
    </p:spTree>
    <p:extLst>
      <p:ext uri="{BB962C8B-B14F-4D97-AF65-F5344CB8AC3E}">
        <p14:creationId xmlns:p14="http://schemas.microsoft.com/office/powerpoint/2010/main" val="356408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A063-80C9-4070-B9DB-C2AA2C39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3037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 between the population and the library circulation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0DF6A38-06AF-4296-9207-4FFEA7850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06" y="3370087"/>
            <a:ext cx="4839375" cy="3115110"/>
          </a:xfrm>
          <a:prstGeom prst="rect">
            <a:avLst/>
          </a:prstGeom>
        </p:spPr>
      </p:pic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9EB979-0745-4B5E-B0EA-1DB89B295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57200"/>
            <a:ext cx="7462539" cy="263856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0AB074-A280-4E09-A40F-E3F4D6912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2" y="2787575"/>
            <a:ext cx="4177843" cy="36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AD5E2-9D32-4FA9-843C-438EB257C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9B0AE-26EE-4011-94EA-E34D2D07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52" y="3371427"/>
            <a:ext cx="4620270" cy="3029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9D15FC-C68C-4A67-BF1F-07314DC3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55" y="457199"/>
            <a:ext cx="7120665" cy="2552007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0514759-6023-4931-8C28-EDE5475EE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667544"/>
            <a:ext cx="3932237" cy="3674225"/>
          </a:xfr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525A41E-B5F0-4749-9EE9-C98E70C6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210344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 between the age groups and the library circulation</a:t>
            </a:r>
          </a:p>
        </p:txBody>
      </p:sp>
    </p:spTree>
    <p:extLst>
      <p:ext uri="{BB962C8B-B14F-4D97-AF65-F5344CB8AC3E}">
        <p14:creationId xmlns:p14="http://schemas.microsoft.com/office/powerpoint/2010/main" val="261825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3AC3C8-A86C-489C-82C1-319D9B0EB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8" r="20096"/>
          <a:stretch/>
        </p:blipFill>
        <p:spPr>
          <a:xfrm>
            <a:off x="2632885" y="355158"/>
            <a:ext cx="8550944" cy="661518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51E1EE1-5760-4F9F-919D-BBBE95CE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57" y="1136181"/>
            <a:ext cx="4452315" cy="559762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3E2575-93BA-49BD-A0BB-EBD45F73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258" y="1141470"/>
            <a:ext cx="441331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29BC-476F-4EA6-BF31-98BA35E3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42" y="1151064"/>
            <a:ext cx="4153295" cy="52263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are a total of 13 libraries and 39 Call # categories </a:t>
            </a:r>
          </a:p>
          <a:p>
            <a:pPr lvl="1"/>
            <a:r>
              <a:rPr lang="en-US" sz="2000" dirty="0"/>
              <a:t>13 x 39 = 507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Our charts will look very messy!!!!!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make things look cleaner we broke it down by “region”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look at each library and where each branch belongs to and broke them down by region.</a:t>
            </a:r>
          </a:p>
          <a:p>
            <a:pPr marL="0" indent="0">
              <a:buNone/>
            </a:pPr>
            <a:r>
              <a:rPr lang="en-US" sz="2000" dirty="0"/>
              <a:t>[North, South, West, East]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7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49B29B-BA7F-4C95-B0F1-86B7EFB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865" y="741913"/>
            <a:ext cx="6262466" cy="5374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AA5D08-6A6C-4A81-8B19-74BEECA0C312}"/>
              </a:ext>
            </a:extLst>
          </p:cNvPr>
          <p:cNvSpPr txBox="1"/>
          <p:nvPr/>
        </p:nvSpPr>
        <p:spPr>
          <a:xfrm>
            <a:off x="442669" y="1184988"/>
            <a:ext cx="412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visually see if each category’s</a:t>
            </a:r>
          </a:p>
          <a:p>
            <a:r>
              <a:rPr lang="en-US" dirty="0"/>
              <a:t>circulation for different region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1C70D-0C6C-4F5D-9E1D-63CFA336AE22}"/>
              </a:ext>
            </a:extLst>
          </p:cNvPr>
          <p:cNvSpPr txBox="1"/>
          <p:nvPr/>
        </p:nvSpPr>
        <p:spPr>
          <a:xfrm>
            <a:off x="139959" y="2276669"/>
            <a:ext cx="496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graph shows that “</a:t>
            </a:r>
            <a:r>
              <a:rPr lang="en-US" dirty="0">
                <a:solidFill>
                  <a:srgbClr val="7030A0"/>
                </a:solidFill>
              </a:rPr>
              <a:t>COOKING</a:t>
            </a:r>
            <a:r>
              <a:rPr lang="en-US" dirty="0"/>
              <a:t>” is popular across</a:t>
            </a:r>
          </a:p>
          <a:p>
            <a:r>
              <a:rPr lang="en-US" dirty="0"/>
              <a:t>all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4E88D-901D-48B9-A15A-5B6E8014D53F}"/>
              </a:ext>
            </a:extLst>
          </p:cNvPr>
          <p:cNvSpPr txBox="1"/>
          <p:nvPr/>
        </p:nvSpPr>
        <p:spPr>
          <a:xfrm>
            <a:off x="139959" y="3429000"/>
            <a:ext cx="475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“</a:t>
            </a:r>
            <a:r>
              <a:rPr lang="en-US" dirty="0">
                <a:solidFill>
                  <a:srgbClr val="FF0000"/>
                </a:solidFill>
              </a:rPr>
              <a:t>ART</a:t>
            </a:r>
            <a:r>
              <a:rPr lang="en-US" dirty="0"/>
              <a:t>” is shown a slightly higher in the East</a:t>
            </a:r>
          </a:p>
          <a:p>
            <a:r>
              <a:rPr lang="en-US" dirty="0"/>
              <a:t>Region compared to the rest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38ECB-DB9D-43C0-AC72-98A7DB2451B1}"/>
              </a:ext>
            </a:extLst>
          </p:cNvPr>
          <p:cNvSpPr txBox="1"/>
          <p:nvPr/>
        </p:nvSpPr>
        <p:spPr>
          <a:xfrm>
            <a:off x="139959" y="5520143"/>
            <a:ext cx="559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*But for all the categories they are even across the board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DBF52-7473-4EF0-8FB4-59C8B5595F3D}"/>
              </a:ext>
            </a:extLst>
          </p:cNvPr>
          <p:cNvSpPr txBox="1"/>
          <p:nvPr/>
        </p:nvSpPr>
        <p:spPr>
          <a:xfrm>
            <a:off x="110303" y="4302985"/>
            <a:ext cx="5027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COLLECT</a:t>
            </a:r>
            <a:r>
              <a:rPr lang="en-US" dirty="0"/>
              <a:t>” is low across the board meaning no one </a:t>
            </a:r>
          </a:p>
          <a:p>
            <a:r>
              <a:rPr lang="en-US" dirty="0"/>
              <a:t>Collects things anymore </a:t>
            </a:r>
          </a:p>
        </p:txBody>
      </p:sp>
    </p:spTree>
    <p:extLst>
      <p:ext uri="{BB962C8B-B14F-4D97-AF65-F5344CB8AC3E}">
        <p14:creationId xmlns:p14="http://schemas.microsoft.com/office/powerpoint/2010/main" val="12020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26C-E8F7-42F2-B30C-7ABFAFF0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0" y="342724"/>
            <a:ext cx="10515600" cy="5841403"/>
          </a:xfrm>
        </p:spPr>
        <p:txBody>
          <a:bodyPr/>
          <a:lstStyle/>
          <a:p>
            <a:r>
              <a:rPr lang="en-US" dirty="0"/>
              <a:t>As there seems to be no difference between region we look at SMCL’s category as a whole and see if there is a correlation between the “Total number of items” to “Total Circulation”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4B0F9-90F6-440F-9E2F-D6E4CAAC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28" y="1866418"/>
            <a:ext cx="6475252" cy="4509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627F3A-7C7B-4744-93F9-C3DDE1E4A9D4}"/>
              </a:ext>
            </a:extLst>
          </p:cNvPr>
          <p:cNvSpPr txBox="1"/>
          <p:nvPr/>
        </p:nvSpPr>
        <p:spPr>
          <a:xfrm>
            <a:off x="1359016" y="2508308"/>
            <a:ext cx="231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that </a:t>
            </a:r>
            <a:r>
              <a:rPr lang="en-US" dirty="0" err="1"/>
              <a:t>r-value</a:t>
            </a:r>
            <a:r>
              <a:rPr lang="en-US" dirty="0"/>
              <a:t>!!!!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2BCDE-1FF0-4F8B-9F07-518F7614360E}"/>
              </a:ext>
            </a:extLst>
          </p:cNvPr>
          <p:cNvSpPr txBox="1"/>
          <p:nvPr/>
        </p:nvSpPr>
        <p:spPr>
          <a:xfrm>
            <a:off x="670420" y="5217952"/>
            <a:ext cx="449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looks good up until the 3,000 mark</a:t>
            </a:r>
          </a:p>
        </p:txBody>
      </p:sp>
    </p:spTree>
    <p:extLst>
      <p:ext uri="{BB962C8B-B14F-4D97-AF65-F5344CB8AC3E}">
        <p14:creationId xmlns:p14="http://schemas.microsoft.com/office/powerpoint/2010/main" val="188733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DC96-2AF8-46EA-A62E-82A468F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So I broke it up between “Number of items under 3,000”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ED22C-4492-45C4-BFEB-EC6F9E0B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514329"/>
            <a:ext cx="6627131" cy="511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196C8-2FC5-4A82-BE55-AC2353DDD973}"/>
              </a:ext>
            </a:extLst>
          </p:cNvPr>
          <p:cNvSpPr txBox="1"/>
          <p:nvPr/>
        </p:nvSpPr>
        <p:spPr>
          <a:xfrm>
            <a:off x="6096000" y="5869000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r-value</a:t>
            </a:r>
            <a:r>
              <a:rPr lang="en-US" dirty="0">
                <a:solidFill>
                  <a:schemeClr val="bg1"/>
                </a:solidFill>
              </a:rPr>
              <a:t> is still very high</a:t>
            </a:r>
          </a:p>
        </p:txBody>
      </p:sp>
    </p:spTree>
    <p:extLst>
      <p:ext uri="{BB962C8B-B14F-4D97-AF65-F5344CB8AC3E}">
        <p14:creationId xmlns:p14="http://schemas.microsoft.com/office/powerpoint/2010/main" val="3266963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93BE-99B0-452E-8612-0351CDAE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 the Library?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FA22-DC4A-408B-9FAD-18A11670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What is the deciding factor for the library circulation?</a:t>
            </a:r>
          </a:p>
          <a:p>
            <a:pPr lvl="1"/>
            <a:r>
              <a:rPr lang="en-US" dirty="0"/>
              <a:t>Is it population?</a:t>
            </a:r>
          </a:p>
          <a:p>
            <a:pPr lvl="1"/>
            <a:r>
              <a:rPr lang="en-US" dirty="0"/>
              <a:t>Is it age group?</a:t>
            </a:r>
          </a:p>
          <a:p>
            <a:pPr lvl="1"/>
            <a:r>
              <a:rPr lang="en-US" dirty="0"/>
              <a:t>Is it location?</a:t>
            </a:r>
          </a:p>
          <a:p>
            <a:pPr lvl="1"/>
            <a:r>
              <a:rPr lang="en-US" dirty="0"/>
              <a:t>Is it the sheer amount of item available at the library?</a:t>
            </a:r>
          </a:p>
        </p:txBody>
      </p:sp>
    </p:spTree>
    <p:extLst>
      <p:ext uri="{BB962C8B-B14F-4D97-AF65-F5344CB8AC3E}">
        <p14:creationId xmlns:p14="http://schemas.microsoft.com/office/powerpoint/2010/main" val="1141303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5687E-8F5E-40FA-ACC4-D9778CD0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98" y="732879"/>
            <a:ext cx="6250769" cy="46135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FC83-BB52-4FA2-AD13-C9CF1BA7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And “Number of items” above 3,000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7FC81-48F3-430A-B0EF-F7A38267D01E}"/>
              </a:ext>
            </a:extLst>
          </p:cNvPr>
          <p:cNvSpPr txBox="1"/>
          <p:nvPr/>
        </p:nvSpPr>
        <p:spPr>
          <a:xfrm>
            <a:off x="2072081" y="5869000"/>
            <a:ext cx="313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r-value</a:t>
            </a:r>
            <a:r>
              <a:rPr lang="en-US" dirty="0"/>
              <a:t> got dropped by half</a:t>
            </a:r>
          </a:p>
        </p:txBody>
      </p:sp>
    </p:spTree>
    <p:extLst>
      <p:ext uri="{BB962C8B-B14F-4D97-AF65-F5344CB8AC3E}">
        <p14:creationId xmlns:p14="http://schemas.microsoft.com/office/powerpoint/2010/main" val="118414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BD04B-8126-4BEB-821D-D24A84572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r="-3" b="140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94BC-2E8C-42FE-9E2F-AD3D3338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Why are items over 3,000 is getting more random?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So we took a closer look at the Top 8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8109D-FE28-4CA6-A2A9-A027FDD52474}"/>
              </a:ext>
            </a:extLst>
          </p:cNvPr>
          <p:cNvSpPr txBox="1"/>
          <p:nvPr/>
        </p:nvSpPr>
        <p:spPr>
          <a:xfrm>
            <a:off x="796951" y="5057192"/>
            <a:ext cx="6119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looked at their “Total items, “Total Circ, Individual Max Circ,</a:t>
            </a:r>
          </a:p>
          <a:p>
            <a:r>
              <a:rPr lang="en-US" dirty="0"/>
              <a:t>and Average Circ of an item </a:t>
            </a:r>
          </a:p>
        </p:txBody>
      </p:sp>
    </p:spTree>
    <p:extLst>
      <p:ext uri="{BB962C8B-B14F-4D97-AF65-F5344CB8AC3E}">
        <p14:creationId xmlns:p14="http://schemas.microsoft.com/office/powerpoint/2010/main" val="24128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88E4C-023C-4E7F-9B37-14AD16FC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80" y="1062344"/>
            <a:ext cx="8077102" cy="4437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FC65B-A323-4A3F-AA28-62A5E9875393}"/>
              </a:ext>
            </a:extLst>
          </p:cNvPr>
          <p:cNvSpPr txBox="1"/>
          <p:nvPr/>
        </p:nvSpPr>
        <p:spPr>
          <a:xfrm>
            <a:off x="1331758" y="1734824"/>
            <a:ext cx="2655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that there</a:t>
            </a:r>
          </a:p>
          <a:p>
            <a:r>
              <a:rPr lang="en-US" dirty="0"/>
              <a:t>are titles that has circulation over their average circs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74DFE-A4DC-4D8B-B323-52D009F74A02}"/>
              </a:ext>
            </a:extLst>
          </p:cNvPr>
          <p:cNvSpPr txBox="1"/>
          <p:nvPr/>
        </p:nvSpPr>
        <p:spPr>
          <a:xfrm>
            <a:off x="1331758" y="3397813"/>
            <a:ext cx="2136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might be caused by titles that are just super popular</a:t>
            </a:r>
          </a:p>
        </p:txBody>
      </p:sp>
    </p:spTree>
    <p:extLst>
      <p:ext uri="{BB962C8B-B14F-4D97-AF65-F5344CB8AC3E}">
        <p14:creationId xmlns:p14="http://schemas.microsoft.com/office/powerpoint/2010/main" val="280819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A09A6-75A3-48B8-B5AB-19D1CE36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sz="4100" dirty="0"/>
              <a:t>Chi-square goodness-of-fit test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4DFECF-88BA-4541-9F50-F68DD2DE6FDD}"/>
              </a:ext>
            </a:extLst>
          </p:cNvPr>
          <p:cNvSpPr txBox="1"/>
          <p:nvPr/>
        </p:nvSpPr>
        <p:spPr>
          <a:xfrm>
            <a:off x="7707086" y="2146156"/>
            <a:ext cx="398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determine whether the results suggest patrons are more likely to borrow one book category over another category?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20593-D336-4D31-9133-6CC2BB85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120756"/>
            <a:ext cx="710565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AB748-0A3E-4439-B5CA-D6B8DAA3FED5}"/>
              </a:ext>
            </a:extLst>
          </p:cNvPr>
          <p:cNvSpPr txBox="1"/>
          <p:nvPr/>
        </p:nvSpPr>
        <p:spPr>
          <a:xfrm>
            <a:off x="7707086" y="3740006"/>
            <a:ext cx="3520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chi square value of 126561 exceeds the critical value of 14.06, we conclude that the results are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2608434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62821-5957-4C5C-AA9F-A3F47F9C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Dataset from the Library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D15EE3-A086-4E84-B2A4-7312A210F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67" y="1206801"/>
            <a:ext cx="10249464" cy="2485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40637-A9F0-4042-8F89-87B99D560006}"/>
              </a:ext>
            </a:extLst>
          </p:cNvPr>
          <p:cNvSpPr txBox="1"/>
          <p:nvPr/>
        </p:nvSpPr>
        <p:spPr>
          <a:xfrm>
            <a:off x="2231136" y="5542925"/>
            <a:ext cx="7729728" cy="76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We were able to grab a dataset with all of library items the San Mateo County Libraries owned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chemeClr val="bg1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From there we looked over the dataset and determine which fields we want to use</a:t>
            </a:r>
          </a:p>
        </p:txBody>
      </p:sp>
    </p:spTree>
    <p:extLst>
      <p:ext uri="{BB962C8B-B14F-4D97-AF65-F5344CB8AC3E}">
        <p14:creationId xmlns:p14="http://schemas.microsoft.com/office/powerpoint/2010/main" val="8438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D838F0-69AD-40D4-82E6-3611E77C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Documentations of the Fields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6043-1205-4E7D-9780-D0C133D7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From looking at the data set we are able to determine what some of the columns were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Example: </a:t>
            </a:r>
          </a:p>
          <a:p>
            <a:pPr lvl="2"/>
            <a:r>
              <a:rPr lang="en-US" sz="1600">
                <a:solidFill>
                  <a:srgbClr val="000000"/>
                </a:solidFill>
              </a:rPr>
              <a:t>100| is Author’s field</a:t>
            </a:r>
          </a:p>
          <a:p>
            <a:pPr lvl="2"/>
            <a:r>
              <a:rPr lang="en-US" sz="1600">
                <a:solidFill>
                  <a:srgbClr val="000000"/>
                </a:solidFill>
              </a:rPr>
              <a:t>245| is the Title field</a:t>
            </a:r>
          </a:p>
          <a:p>
            <a:r>
              <a:rPr lang="en-US" sz="1600">
                <a:solidFill>
                  <a:srgbClr val="000000"/>
                </a:solidFill>
              </a:rPr>
              <a:t>For some we do had not clue what the data means, we had to reach out to the library to have documentations for some of their fields.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Branch Documentation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Status Documentation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Call # Documentation</a:t>
            </a: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pPr lvl="1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97B0F-244D-4116-AF1A-52E21C1712F1}"/>
              </a:ext>
            </a:extLst>
          </p:cNvPr>
          <p:cNvSpPr txBox="1"/>
          <p:nvPr/>
        </p:nvSpPr>
        <p:spPr>
          <a:xfrm>
            <a:off x="1182848" y="4404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7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BBCAC-0E16-4812-BB6A-5FBCE017D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696" y="1459074"/>
            <a:ext cx="2466975" cy="256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D9448-6C2F-44B0-AD0E-D038F848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42" y="1365768"/>
            <a:ext cx="2632497" cy="4947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270B0-F1DD-43C3-B5DC-6AF3164E0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509" y="1365767"/>
            <a:ext cx="3850433" cy="5137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105B78-7B51-46D3-BE0A-9EA4542E3A22}"/>
              </a:ext>
            </a:extLst>
          </p:cNvPr>
          <p:cNvSpPr txBox="1"/>
          <p:nvPr/>
        </p:nvSpPr>
        <p:spPr>
          <a:xfrm>
            <a:off x="920925" y="783772"/>
            <a:ext cx="234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Branch Documentation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8B18E-2976-4D8F-A826-B8AF78179456}"/>
              </a:ext>
            </a:extLst>
          </p:cNvPr>
          <p:cNvSpPr txBox="1"/>
          <p:nvPr/>
        </p:nvSpPr>
        <p:spPr>
          <a:xfrm>
            <a:off x="4497355" y="744504"/>
            <a:ext cx="227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Status Documentation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6A0A0-ED44-480C-8BDD-BA0EB5038A66}"/>
              </a:ext>
            </a:extLst>
          </p:cNvPr>
          <p:cNvSpPr txBox="1"/>
          <p:nvPr/>
        </p:nvSpPr>
        <p:spPr>
          <a:xfrm>
            <a:off x="8598019" y="744504"/>
            <a:ext cx="22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Call #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4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01AAB-787F-459E-930C-A26E58C3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Cleaning up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6951-B8C5-48A7-BAA1-D39952CA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Our first goal is to gather and look at the dataset and find to see usable data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We determine which data are useful and dropped the columns we have no use for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Using the documentations we also renamed some of the fields to have a better understanding of our data</a:t>
            </a:r>
          </a:p>
        </p:txBody>
      </p:sp>
    </p:spTree>
    <p:extLst>
      <p:ext uri="{BB962C8B-B14F-4D97-AF65-F5344CB8AC3E}">
        <p14:creationId xmlns:p14="http://schemas.microsoft.com/office/powerpoint/2010/main" val="255536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8D6FB-F62A-4DC2-98F6-E72F8C7D7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02" y="604206"/>
            <a:ext cx="7642326" cy="2824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C0A17-B825-4218-8B67-92588AE0A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02" y="3593596"/>
            <a:ext cx="104584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1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EF9A-2D9D-498B-AE64-BAA4D566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8C08-ED14-4742-A732-7AFBE6F6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1306"/>
          </a:xfrm>
        </p:spPr>
        <p:txBody>
          <a:bodyPr/>
          <a:lstStyle/>
          <a:p>
            <a:r>
              <a:rPr lang="en-US" dirty="0"/>
              <a:t>The Library uses a Call # category classification that breaks down their Adult Non-Fiction into 39 classifications</a:t>
            </a:r>
          </a:p>
          <a:p>
            <a:pPr lvl="1"/>
            <a:r>
              <a:rPr lang="en-US" dirty="0"/>
              <a:t>But when we did a </a:t>
            </a:r>
            <a:r>
              <a:rPr lang="en-US" dirty="0" err="1"/>
              <a:t>value_counts</a:t>
            </a:r>
            <a:r>
              <a:rPr lang="en-US" dirty="0"/>
              <a:t>() on the Call # we found over 4000+ unique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6C4E8-4650-4B49-8494-34FAE23B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08" y="3233818"/>
            <a:ext cx="4371392" cy="3361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A0A90-01F3-4070-909B-B2B86E0FB9E6}"/>
              </a:ext>
            </a:extLst>
          </p:cNvPr>
          <p:cNvSpPr txBox="1"/>
          <p:nvPr/>
        </p:nvSpPr>
        <p:spPr>
          <a:xfrm>
            <a:off x="7912359" y="512250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Oh No!!!!!!</a:t>
            </a:r>
          </a:p>
        </p:txBody>
      </p:sp>
      <p:pic>
        <p:nvPicPr>
          <p:cNvPr id="1026" name="Picture 2" descr="Image result for oh no emoji">
            <a:extLst>
              <a:ext uri="{FF2B5EF4-FFF2-40B4-BE49-F238E27FC236}">
                <a16:creationId xmlns:a16="http://schemas.microsoft.com/office/drawing/2014/main" id="{51C673CB-B0CD-471B-B941-C2A586F6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74" y="4481236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0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D67ECD-0A1F-49EF-B360-E6758153F2B8}"/>
              </a:ext>
            </a:extLst>
          </p:cNvPr>
          <p:cNvSpPr txBox="1"/>
          <p:nvPr/>
        </p:nvSpPr>
        <p:spPr>
          <a:xfrm>
            <a:off x="804672" y="723578"/>
            <a:ext cx="3387106" cy="164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But wait why is it still 254??????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47E6-3538-4D4B-9B45-6906D7E4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Looking at the data closely we notice patterns that the Call # follows</a:t>
            </a:r>
          </a:p>
          <a:p>
            <a:pPr lvl="1"/>
            <a:r>
              <a:rPr lang="en-US" sz="1800"/>
              <a:t>The have a main Category followed by a sub-category</a:t>
            </a:r>
          </a:p>
          <a:p>
            <a:pPr lvl="1"/>
            <a:endParaRPr lang="en-US" sz="1800"/>
          </a:p>
          <a:p>
            <a:r>
              <a:rPr lang="en-US" sz="1800"/>
              <a:t>So what we decide to do is just group these by </a:t>
            </a:r>
          </a:p>
          <a:p>
            <a:pPr marL="0"/>
            <a:r>
              <a:rPr lang="en-US" sz="1800"/>
              <a:t>their “main category”.  To do this all we did was </a:t>
            </a:r>
          </a:p>
          <a:p>
            <a:pPr marL="0"/>
            <a:r>
              <a:rPr lang="en-US" sz="1800"/>
              <a:t>Remove all the text after a space.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BA4CF-310E-4E56-93AB-52C976F1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969231"/>
            <a:ext cx="3775899" cy="237138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2ADE6-C9EE-46FB-83DD-B0F280BAA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641" y="474133"/>
            <a:ext cx="2374498" cy="27178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7253E-282D-45E2-BF37-15CAB6E7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5176454"/>
            <a:ext cx="3775899" cy="34927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question emoji">
            <a:extLst>
              <a:ext uri="{FF2B5EF4-FFF2-40B4-BE49-F238E27FC236}">
                <a16:creationId xmlns:a16="http://schemas.microsoft.com/office/drawing/2014/main" id="{FF675C6D-5CF1-4E2A-B47A-104D6090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9088" y="3670295"/>
            <a:ext cx="2399604" cy="271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968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831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Office Theme</vt:lpstr>
      <vt:lpstr>Project 1 – Library Data</vt:lpstr>
      <vt:lpstr>Hypothesis the Library?</vt:lpstr>
      <vt:lpstr>Dataset from the Library </vt:lpstr>
      <vt:lpstr>Documentations of the Fields  </vt:lpstr>
      <vt:lpstr>PowerPoint Presentation</vt:lpstr>
      <vt:lpstr>Cleaning up the Dataset</vt:lpstr>
      <vt:lpstr>PowerPoint Presentation</vt:lpstr>
      <vt:lpstr>Further Clean-Up</vt:lpstr>
      <vt:lpstr>PowerPoint Presentation</vt:lpstr>
      <vt:lpstr>PowerPoint Presentation</vt:lpstr>
      <vt:lpstr>PowerPoint Presentation</vt:lpstr>
      <vt:lpstr>Adding and Grouping of the Dataset</vt:lpstr>
      <vt:lpstr>Performing a GET Request to the County of San Mateo Datahub</vt:lpstr>
      <vt:lpstr>Correlation between the population and the library circulation</vt:lpstr>
      <vt:lpstr>Correlation between the age groups and the library circulation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Chi-square goodness-of-fit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Library Data</dc:title>
  <dc:creator>Ron Ho</dc:creator>
  <cp:lastModifiedBy>Duong Luu</cp:lastModifiedBy>
  <cp:revision>5</cp:revision>
  <dcterms:created xsi:type="dcterms:W3CDTF">2020-04-07T04:19:12Z</dcterms:created>
  <dcterms:modified xsi:type="dcterms:W3CDTF">2020-04-08T01:01:58Z</dcterms:modified>
</cp:coreProperties>
</file>