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90"/>
    <a:srgbClr val="00AAA3"/>
    <a:srgbClr val="00B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0200-4D81-9A45-1C20-0FC136684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9054F-594F-C84A-7A6B-718A6A1D2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7ED88-1882-616F-16C3-45814114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5241-53B9-BB4E-A174-A7F7AFEF4BBD}" type="datetimeFigureOut">
              <a:t>30/04/2024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D31F-F205-2FE7-4F60-38090D52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A84B3-C1CE-CCF8-5FE7-27BFBC2B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D746-DEE5-9242-A726-102923F5ACD9}" type="slidenum"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2438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AEED-EA58-9C53-2AD3-2ED7A3560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6A443-FFC9-57BD-2223-61A660C1C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4E225-7181-F50A-931B-61BB3C0F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5241-53B9-BB4E-A174-A7F7AFEF4BBD}" type="datetimeFigureOut">
              <a:t>30/04/2024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B1B2B-ADB7-B1C4-2EC3-7EB197D6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0A716-64CD-4CE4-9B2C-65EB8B89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D746-DEE5-9242-A726-102923F5ACD9}" type="slidenum"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7597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3DA143-A39C-98E0-B742-291182BA4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DE0D7-52F7-2F83-51FF-A9657D16D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67B3A-CEA8-0253-F2C8-525CCAFE6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5241-53B9-BB4E-A174-A7F7AFEF4BBD}" type="datetimeFigureOut">
              <a:t>30/04/2024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6C5FC-4420-FC57-6006-71E9FC34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24A4F-62D9-79D0-ACB7-419916BE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D746-DEE5-9242-A726-102923F5ACD9}" type="slidenum"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5801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BA93A-DB33-2622-4C53-C802D14F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BC54D-2F88-1311-64D5-146B5D5F6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B573D-0872-4A23-08BF-693DA2F5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5241-53B9-BB4E-A174-A7F7AFEF4BBD}" type="datetimeFigureOut">
              <a:t>30/04/2024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C7775-95B6-8EB0-D242-9275835B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D239B-5EEC-692C-5770-D44ED669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D746-DEE5-9242-A726-102923F5ACD9}" type="slidenum"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4000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B2B2-5114-0537-0CDD-39696C27F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4BE4C-04E0-651A-D48B-FBD5FEB89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58601-9316-AA01-118B-DA431B48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5241-53B9-BB4E-A174-A7F7AFEF4BBD}" type="datetimeFigureOut">
              <a:t>30/04/2024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F8072-5C4E-23F6-21B8-A9B19680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32A77-5AC0-B825-E1DE-57FC0A0C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D746-DEE5-9242-A726-102923F5ACD9}" type="slidenum"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9138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08875-DD8D-C91E-D21F-B155C30F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04B41-8CFD-0A29-5774-AC8468D1B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1800D-B9B3-A006-8F45-D8AC4ED74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069CC-1764-F088-7446-BF4D0FF2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5241-53B9-BB4E-A174-A7F7AFEF4BBD}" type="datetimeFigureOut">
              <a:t>30/04/2024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2F71A-FB99-F0CA-2FFB-D3621A15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90200-AAC8-C195-D0D1-3B6AFFA2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D746-DEE5-9242-A726-102923F5ACD9}" type="slidenum"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6651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0451-E7A1-40BA-4DAC-BC94C4F2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43D23-3ABA-E95B-CD33-3D59E13C6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ADCEF-A421-7570-F115-4529A6540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1CB5C-E8CE-A0C8-B1B1-7379D5308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E4C96A-E417-EBDE-17E4-B1B4251EB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3C00CB-6633-D40D-BD2E-5E398402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5241-53B9-BB4E-A174-A7F7AFEF4BBD}" type="datetimeFigureOut">
              <a:t>30/04/2024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2049A0-7007-C823-C004-31178B2C2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FC468-686B-6C87-DC76-777697B0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D746-DEE5-9242-A726-102923F5ACD9}" type="slidenum"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2736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49CE-C40D-355C-5B72-88D0A5B6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F6474A-65BF-2A5F-9B3E-50B545C7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5241-53B9-BB4E-A174-A7F7AFEF4BBD}" type="datetimeFigureOut">
              <a:t>30/04/2024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4C6FB-0B63-366C-5835-642FD50B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CF796-D703-DE1B-FFD9-9CBDD8CE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D746-DEE5-9242-A726-102923F5ACD9}" type="slidenum"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038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541A1-E8DD-BC7F-6C24-30EDA140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5241-53B9-BB4E-A174-A7F7AFEF4BBD}" type="datetimeFigureOut">
              <a:t>30/04/2024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0EB00-6D81-6E50-5CA4-314A3E73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DC3FC-456A-E641-8D39-5628BDFB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D746-DEE5-9242-A726-102923F5ACD9}" type="slidenum"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0129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8771-7937-642B-07F2-364A6E2E1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00D0D-7F62-11BB-B456-AF3DAC830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31F15-4C4F-FDBD-1906-B2A09296A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D70D3-EF63-BCDD-A987-1D635B73F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5241-53B9-BB4E-A174-A7F7AFEF4BBD}" type="datetimeFigureOut">
              <a:t>30/04/2024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EC4F0-0338-D82E-4722-5837C1E8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710CF-C8B0-A6F1-41C0-B0B572C2B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D746-DEE5-9242-A726-102923F5ACD9}" type="slidenum"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5808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9558-CE26-0FB9-A183-43F9018E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12B3DF-42D2-7FA7-30B3-D4D68CCAC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75804-4D70-54E8-EA19-A80D94884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DA0B8-0391-7CD9-B899-883ACD156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5241-53B9-BB4E-A174-A7F7AFEF4BBD}" type="datetimeFigureOut">
              <a:t>30/04/2024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A65D9-0611-53BC-C92C-525F45C1F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B9B78-F6FC-0518-DF09-A03EF374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D746-DEE5-9242-A726-102923F5ACD9}" type="slidenum"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874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22CA0-F928-79A0-C5D1-0AB7852C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BBBA3-66BE-ECD5-B24D-447BF4FF5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E7174-3CBD-F1C6-F9C4-966097E5B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055241-53B9-BB4E-A174-A7F7AFEF4BBD}" type="datetimeFigureOut">
              <a:t>30/04/2024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08C98-868F-EF7B-220A-277CBF2D4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01492-328A-E418-0346-352759321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9FD746-DEE5-9242-A726-102923F5ACD9}" type="slidenum"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1140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earch box&#10;&#10;Description automatically generated">
            <a:extLst>
              <a:ext uri="{FF2B5EF4-FFF2-40B4-BE49-F238E27FC236}">
                <a16:creationId xmlns:a16="http://schemas.microsoft.com/office/drawing/2014/main" id="{94187DE3-6CBE-5433-F27E-187022F12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757" y="1361965"/>
            <a:ext cx="9635162" cy="441793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4C0AC3-2D25-F9A6-76EF-C6380405C870}"/>
              </a:ext>
            </a:extLst>
          </p:cNvPr>
          <p:cNvCxnSpPr>
            <a:cxnSpLocks/>
          </p:cNvCxnSpPr>
          <p:nvPr/>
        </p:nvCxnSpPr>
        <p:spPr>
          <a:xfrm flipH="1" flipV="1">
            <a:off x="3720662" y="2070539"/>
            <a:ext cx="1198179" cy="3993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07D63B-9B33-86FE-D02F-AB7ABD735FDF}"/>
              </a:ext>
            </a:extLst>
          </p:cNvPr>
          <p:cNvCxnSpPr>
            <a:cxnSpLocks/>
          </p:cNvCxnSpPr>
          <p:nvPr/>
        </p:nvCxnSpPr>
        <p:spPr>
          <a:xfrm flipH="1">
            <a:off x="4435366" y="3472593"/>
            <a:ext cx="1749972" cy="3113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FFB3BF-5830-6FF6-990E-8A7E62A137BD}"/>
              </a:ext>
            </a:extLst>
          </p:cNvPr>
          <p:cNvSpPr txBox="1"/>
          <p:nvPr/>
        </p:nvSpPr>
        <p:spPr>
          <a:xfrm>
            <a:off x="4918841" y="2306266"/>
            <a:ext cx="2680138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Type an ATC code here and press “Search”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E821C1-6B6E-7538-B2ED-60FBB8AA7B4F}"/>
              </a:ext>
            </a:extLst>
          </p:cNvPr>
          <p:cNvSpPr txBox="1"/>
          <p:nvPr/>
        </p:nvSpPr>
        <p:spPr>
          <a:xfrm>
            <a:off x="6194534" y="3280507"/>
            <a:ext cx="2551386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o</a:t>
            </a:r>
            <a:r>
              <a:rPr lang="en-DK">
                <a:solidFill>
                  <a:srgbClr val="C00000"/>
                </a:solidFill>
              </a:rPr>
              <a:t>r Click on an Anatomical group</a:t>
            </a:r>
          </a:p>
        </p:txBody>
      </p:sp>
    </p:spTree>
    <p:extLst>
      <p:ext uri="{BB962C8B-B14F-4D97-AF65-F5344CB8AC3E}">
        <p14:creationId xmlns:p14="http://schemas.microsoft.com/office/powerpoint/2010/main" val="286817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medical form&#10;&#10;Description automatically generated">
            <a:extLst>
              <a:ext uri="{FF2B5EF4-FFF2-40B4-BE49-F238E27FC236}">
                <a16:creationId xmlns:a16="http://schemas.microsoft.com/office/drawing/2014/main" id="{FFDA0169-8150-CAB3-A462-BC21D4CA5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06" y="1903333"/>
            <a:ext cx="11299587" cy="283691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C17D93-0234-29CB-AD1F-A12E50B71465}"/>
              </a:ext>
            </a:extLst>
          </p:cNvPr>
          <p:cNvCxnSpPr>
            <a:cxnSpLocks/>
          </p:cNvCxnSpPr>
          <p:nvPr/>
        </p:nvCxnSpPr>
        <p:spPr>
          <a:xfrm flipH="1" flipV="1">
            <a:off x="3436883" y="2701159"/>
            <a:ext cx="599089" cy="22009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4F23041-DCE8-C8C2-DB5A-301372A297CA}"/>
              </a:ext>
            </a:extLst>
          </p:cNvPr>
          <p:cNvSpPr txBox="1"/>
          <p:nvPr/>
        </p:nvSpPr>
        <p:spPr>
          <a:xfrm>
            <a:off x="3731172" y="4902116"/>
            <a:ext cx="5391807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Click on the button to see the detailed drugs, diseases, proteins in the network associated with </a:t>
            </a:r>
            <a:r>
              <a:rPr lang="en-DK" i="1">
                <a:solidFill>
                  <a:srgbClr val="C00000"/>
                </a:solidFill>
              </a:rPr>
              <a:t>M01</a:t>
            </a:r>
            <a:r>
              <a:rPr lang="en-DK">
                <a:solidFill>
                  <a:srgbClr val="C00000"/>
                </a:solidFill>
              </a:rPr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269641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25FA1D0-F08A-F5D3-6F54-F36FCF770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946150"/>
            <a:ext cx="7772400" cy="466105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1F8D78-D796-E02C-D4AC-784AB7C0A5D3}"/>
              </a:ext>
            </a:extLst>
          </p:cNvPr>
          <p:cNvCxnSpPr>
            <a:cxnSpLocks/>
          </p:cNvCxnSpPr>
          <p:nvPr/>
        </p:nvCxnSpPr>
        <p:spPr>
          <a:xfrm>
            <a:off x="7346731" y="815891"/>
            <a:ext cx="1135117" cy="23792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CA318C-6B65-EA93-828A-37ACFEFE0C80}"/>
              </a:ext>
            </a:extLst>
          </p:cNvPr>
          <p:cNvSpPr txBox="1"/>
          <p:nvPr/>
        </p:nvSpPr>
        <p:spPr>
          <a:xfrm>
            <a:off x="4640317" y="166340"/>
            <a:ext cx="4125311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Click or unclick on an legend items to apply or remove filters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478C2B-46EB-DBAA-22B0-5E5360788CAE}"/>
              </a:ext>
            </a:extLst>
          </p:cNvPr>
          <p:cNvSpPr txBox="1"/>
          <p:nvPr/>
        </p:nvSpPr>
        <p:spPr>
          <a:xfrm>
            <a:off x="4033344" y="5725833"/>
            <a:ext cx="4125311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Use control buttons to zoom in/out, redraw, see hidden parts of the network or export it to image or csv format file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1FF07E-E12B-D4D5-BAAF-5150D49700E2}"/>
              </a:ext>
            </a:extLst>
          </p:cNvPr>
          <p:cNvCxnSpPr>
            <a:cxnSpLocks/>
          </p:cNvCxnSpPr>
          <p:nvPr/>
        </p:nvCxnSpPr>
        <p:spPr>
          <a:xfrm flipH="1" flipV="1">
            <a:off x="4640317" y="5381297"/>
            <a:ext cx="278524" cy="3445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38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B25C831-DCFE-0654-A852-5E04CE57E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82" y="1629979"/>
            <a:ext cx="10139035" cy="28053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39A001-75F9-5B52-A4B0-CBC7306BA498}"/>
              </a:ext>
            </a:extLst>
          </p:cNvPr>
          <p:cNvSpPr txBox="1"/>
          <p:nvPr/>
        </p:nvSpPr>
        <p:spPr>
          <a:xfrm>
            <a:off x="2477813" y="5228021"/>
            <a:ext cx="4125311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A drug can have no, one or more than one assigned ATC code. Click here to open the ATC code network for more detailed information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BB30B9-440D-5567-AC7A-BEE6E03E1326}"/>
              </a:ext>
            </a:extLst>
          </p:cNvPr>
          <p:cNvCxnSpPr>
            <a:cxnSpLocks/>
          </p:cNvCxnSpPr>
          <p:nvPr/>
        </p:nvCxnSpPr>
        <p:spPr>
          <a:xfrm flipV="1">
            <a:off x="3870435" y="4435365"/>
            <a:ext cx="1058917" cy="7926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AEE22A6-51DA-6136-8693-D0C7CF0C39C2}"/>
              </a:ext>
            </a:extLst>
          </p:cNvPr>
          <p:cNvSpPr txBox="1"/>
          <p:nvPr/>
        </p:nvSpPr>
        <p:spPr>
          <a:xfrm>
            <a:off x="8187149" y="4981028"/>
            <a:ext cx="2519855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Click here to see drug information in Drugbank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791697-F91A-66F0-0660-BD07ABCDE8AF}"/>
              </a:ext>
            </a:extLst>
          </p:cNvPr>
          <p:cNvCxnSpPr>
            <a:cxnSpLocks/>
          </p:cNvCxnSpPr>
          <p:nvPr/>
        </p:nvCxnSpPr>
        <p:spPr>
          <a:xfrm flipV="1">
            <a:off x="9879724" y="4435365"/>
            <a:ext cx="510655" cy="5456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54D501-FF05-FDBD-8B7F-AAC0F675C34B}"/>
              </a:ext>
            </a:extLst>
          </p:cNvPr>
          <p:cNvCxnSpPr>
            <a:cxnSpLocks/>
          </p:cNvCxnSpPr>
          <p:nvPr/>
        </p:nvCxnSpPr>
        <p:spPr>
          <a:xfrm flipH="1">
            <a:off x="3647090" y="1418897"/>
            <a:ext cx="515007" cy="9354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7D3E2D-F941-3048-A2F5-06CF6EB8D6C5}"/>
              </a:ext>
            </a:extLst>
          </p:cNvPr>
          <p:cNvSpPr txBox="1"/>
          <p:nvPr/>
        </p:nvSpPr>
        <p:spPr>
          <a:xfrm>
            <a:off x="4162097" y="601108"/>
            <a:ext cx="5364626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Use this search box to find a drug from its Drugbank ID or name. </a:t>
            </a:r>
            <a:r>
              <a:rPr lang="vi-VN">
                <a:solidFill>
                  <a:srgbClr val="C00000"/>
                </a:solidFill>
              </a:rPr>
              <a:t>Autocomplete feature suggests possible matches as the user types.</a:t>
            </a:r>
            <a:r>
              <a:rPr lang="en-DK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044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medical form&#10;&#10;Description automatically generated">
            <a:extLst>
              <a:ext uri="{FF2B5EF4-FFF2-40B4-BE49-F238E27FC236}">
                <a16:creationId xmlns:a16="http://schemas.microsoft.com/office/drawing/2014/main" id="{44757929-07A9-EBC7-2180-E3680361A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35" y="1678300"/>
            <a:ext cx="10096330" cy="261190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2857D0B-2990-70B2-45F6-70C73EECFE59}"/>
              </a:ext>
            </a:extLst>
          </p:cNvPr>
          <p:cNvCxnSpPr>
            <a:cxnSpLocks/>
          </p:cNvCxnSpPr>
          <p:nvPr/>
        </p:nvCxnSpPr>
        <p:spPr>
          <a:xfrm flipH="1">
            <a:off x="3647090" y="1418897"/>
            <a:ext cx="515007" cy="9354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39190EF-9FED-6BD2-CCF9-549AB172EFE6}"/>
              </a:ext>
            </a:extLst>
          </p:cNvPr>
          <p:cNvSpPr txBox="1"/>
          <p:nvPr/>
        </p:nvSpPr>
        <p:spPr>
          <a:xfrm>
            <a:off x="4162097" y="658728"/>
            <a:ext cx="5364626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Use this search box to find a disease via its name. </a:t>
            </a:r>
            <a:r>
              <a:rPr lang="vi-VN" i="1">
                <a:solidFill>
                  <a:srgbClr val="C00000"/>
                </a:solidFill>
              </a:rPr>
              <a:t>Autocomplete feature suggests possible matches as the user types.</a:t>
            </a:r>
            <a:r>
              <a:rPr lang="en-DK" i="1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AE161-4E11-1EB9-6537-C5302CEE9E4D}"/>
              </a:ext>
            </a:extLst>
          </p:cNvPr>
          <p:cNvSpPr txBox="1"/>
          <p:nvPr/>
        </p:nvSpPr>
        <p:spPr>
          <a:xfrm>
            <a:off x="5766113" y="4352612"/>
            <a:ext cx="2519855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Click here to see disease information in clinicaltrials.gov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B9F8EF-5BA9-27A6-2674-5AA599EAB5A6}"/>
              </a:ext>
            </a:extLst>
          </p:cNvPr>
          <p:cNvCxnSpPr>
            <a:cxnSpLocks/>
          </p:cNvCxnSpPr>
          <p:nvPr/>
        </p:nvCxnSpPr>
        <p:spPr>
          <a:xfrm flipV="1">
            <a:off x="8008883" y="4172372"/>
            <a:ext cx="1130765" cy="4254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807CFC-779A-0BEF-4FC3-ED540508F93D}"/>
              </a:ext>
            </a:extLst>
          </p:cNvPr>
          <p:cNvSpPr txBox="1"/>
          <p:nvPr/>
        </p:nvSpPr>
        <p:spPr>
          <a:xfrm>
            <a:off x="8456476" y="4918841"/>
            <a:ext cx="2756909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Click here to open the </a:t>
            </a:r>
            <a:r>
              <a:rPr lang="en-DK" i="1">
                <a:solidFill>
                  <a:srgbClr val="C00000"/>
                </a:solidFill>
              </a:rPr>
              <a:t>drug-disease association network</a:t>
            </a:r>
            <a:r>
              <a:rPr lang="en-DK">
                <a:solidFill>
                  <a:srgbClr val="C00000"/>
                </a:solidFill>
              </a:rPr>
              <a:t> for more details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CDDB14-1547-8801-858B-8A4D1BED97B5}"/>
              </a:ext>
            </a:extLst>
          </p:cNvPr>
          <p:cNvCxnSpPr>
            <a:cxnSpLocks/>
          </p:cNvCxnSpPr>
          <p:nvPr/>
        </p:nvCxnSpPr>
        <p:spPr>
          <a:xfrm flipV="1">
            <a:off x="10331669" y="4290209"/>
            <a:ext cx="0" cy="6286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44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04E7BA5-49AF-1CCD-E92E-792A7C16F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25" y="1524657"/>
            <a:ext cx="9988550" cy="358137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A96220F-3574-0AFB-372E-6FB09F9F0F74}"/>
              </a:ext>
            </a:extLst>
          </p:cNvPr>
          <p:cNvCxnSpPr>
            <a:cxnSpLocks/>
          </p:cNvCxnSpPr>
          <p:nvPr/>
        </p:nvCxnSpPr>
        <p:spPr>
          <a:xfrm flipH="1">
            <a:off x="5549872" y="1263833"/>
            <a:ext cx="515007" cy="9354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D2114D5-85AE-FFF9-4B1B-F691899C8610}"/>
              </a:ext>
            </a:extLst>
          </p:cNvPr>
          <p:cNvSpPr txBox="1"/>
          <p:nvPr/>
        </p:nvSpPr>
        <p:spPr>
          <a:xfrm>
            <a:off x="6156887" y="384878"/>
            <a:ext cx="5364626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Use this search box to find a protein/gene. </a:t>
            </a:r>
            <a:r>
              <a:rPr lang="vi-VN">
                <a:solidFill>
                  <a:srgbClr val="C00000"/>
                </a:solidFill>
              </a:rPr>
              <a:t>Autocomplete feature suggests possible matches as the user types.</a:t>
            </a:r>
            <a:r>
              <a:rPr lang="en-DK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929C6-016A-4A1A-4D67-72EAF02B1C2C}"/>
              </a:ext>
            </a:extLst>
          </p:cNvPr>
          <p:cNvSpPr txBox="1"/>
          <p:nvPr/>
        </p:nvSpPr>
        <p:spPr>
          <a:xfrm>
            <a:off x="4609974" y="5132502"/>
            <a:ext cx="2519855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Click here to open a detailed page for a protein/gene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B9A77C-E151-5931-F5DB-C1C43F6FBDF8}"/>
              </a:ext>
            </a:extLst>
          </p:cNvPr>
          <p:cNvCxnSpPr>
            <a:cxnSpLocks/>
          </p:cNvCxnSpPr>
          <p:nvPr/>
        </p:nvCxnSpPr>
        <p:spPr>
          <a:xfrm flipV="1">
            <a:off x="6852744" y="4529959"/>
            <a:ext cx="1986456" cy="8477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362BBB7-76C2-08CD-A769-9C108BE29BDD}"/>
              </a:ext>
            </a:extLst>
          </p:cNvPr>
          <p:cNvSpPr txBox="1"/>
          <p:nvPr/>
        </p:nvSpPr>
        <p:spPr>
          <a:xfrm>
            <a:off x="8424945" y="5377718"/>
            <a:ext cx="2756909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Click on any drug to open the </a:t>
            </a:r>
            <a:r>
              <a:rPr lang="en-DK" i="1">
                <a:solidFill>
                  <a:srgbClr val="C00000"/>
                </a:solidFill>
              </a:rPr>
              <a:t>drug-protein interaction network</a:t>
            </a:r>
            <a:r>
              <a:rPr lang="en-DK">
                <a:solidFill>
                  <a:srgbClr val="C00000"/>
                </a:solidFill>
              </a:rPr>
              <a:t> for more details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EE5E8F-8AEB-C8AC-59F2-809D9FB71844}"/>
              </a:ext>
            </a:extLst>
          </p:cNvPr>
          <p:cNvCxnSpPr>
            <a:cxnSpLocks/>
          </p:cNvCxnSpPr>
          <p:nvPr/>
        </p:nvCxnSpPr>
        <p:spPr>
          <a:xfrm flipV="1">
            <a:off x="10300138" y="5106027"/>
            <a:ext cx="0" cy="2716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600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4298C80-BFB9-6D00-B5D5-C1DAF5C2E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55" y="1676399"/>
            <a:ext cx="10038089" cy="30933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4CBAA5-7BA6-6118-F071-702353545197}"/>
              </a:ext>
            </a:extLst>
          </p:cNvPr>
          <p:cNvSpPr txBox="1"/>
          <p:nvPr/>
        </p:nvSpPr>
        <p:spPr>
          <a:xfrm>
            <a:off x="4925285" y="5258626"/>
            <a:ext cx="2519855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Click here to open a detailed page for a protein/gene where the variant occurs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8C4AD4-6341-441E-B46F-585CB355BF32}"/>
              </a:ext>
            </a:extLst>
          </p:cNvPr>
          <p:cNvCxnSpPr>
            <a:cxnSpLocks/>
          </p:cNvCxnSpPr>
          <p:nvPr/>
        </p:nvCxnSpPr>
        <p:spPr>
          <a:xfrm flipV="1">
            <a:off x="7168055" y="4656083"/>
            <a:ext cx="1986456" cy="8477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5377B9-D1C8-454B-D7E9-A5BB42D4A2B5}"/>
              </a:ext>
            </a:extLst>
          </p:cNvPr>
          <p:cNvCxnSpPr>
            <a:cxnSpLocks/>
          </p:cNvCxnSpPr>
          <p:nvPr/>
        </p:nvCxnSpPr>
        <p:spPr>
          <a:xfrm flipH="1">
            <a:off x="5475890" y="1263833"/>
            <a:ext cx="588989" cy="11115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E39F9A8-527E-EB0E-5944-0F0D146579AF}"/>
              </a:ext>
            </a:extLst>
          </p:cNvPr>
          <p:cNvSpPr txBox="1"/>
          <p:nvPr/>
        </p:nvSpPr>
        <p:spPr>
          <a:xfrm>
            <a:off x="6127123" y="508610"/>
            <a:ext cx="5364626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Use this search box to find a single variant. </a:t>
            </a:r>
            <a:r>
              <a:rPr lang="vi-VN">
                <a:solidFill>
                  <a:srgbClr val="C00000"/>
                </a:solidFill>
              </a:rPr>
              <a:t>Autocomplete feature suggests possible matches as the user types.</a:t>
            </a:r>
            <a:r>
              <a:rPr lang="en-DK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8041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D316CF-90B1-2FA3-07E2-CD4EB8AD9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49" y="1452505"/>
            <a:ext cx="9848237" cy="44227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A72589-9231-D540-4F8B-9237EFD3C800}"/>
              </a:ext>
            </a:extLst>
          </p:cNvPr>
          <p:cNvSpPr txBox="1"/>
          <p:nvPr/>
        </p:nvSpPr>
        <p:spPr>
          <a:xfrm>
            <a:off x="6130159" y="3368565"/>
            <a:ext cx="251985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Click here to retrieve data for a single entry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C14257-C4B4-925E-3F62-D23479832413}"/>
              </a:ext>
            </a:extLst>
          </p:cNvPr>
          <p:cNvCxnSpPr>
            <a:cxnSpLocks/>
          </p:cNvCxnSpPr>
          <p:nvPr/>
        </p:nvCxnSpPr>
        <p:spPr>
          <a:xfrm flipV="1">
            <a:off x="8650014" y="3142593"/>
            <a:ext cx="1135117" cy="4519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8D2926-1D6C-5996-7E3B-DA43CF094E3A}"/>
              </a:ext>
            </a:extLst>
          </p:cNvPr>
          <p:cNvSpPr txBox="1"/>
          <p:nvPr/>
        </p:nvSpPr>
        <p:spPr>
          <a:xfrm>
            <a:off x="4054366" y="4621923"/>
            <a:ext cx="251985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Input entry id here and press “Execute”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FBBFFA-76F2-9839-CFDA-DCDD315D78B9}"/>
              </a:ext>
            </a:extLst>
          </p:cNvPr>
          <p:cNvCxnSpPr>
            <a:cxnSpLocks/>
          </p:cNvCxnSpPr>
          <p:nvPr/>
        </p:nvCxnSpPr>
        <p:spPr>
          <a:xfrm flipH="1" flipV="1">
            <a:off x="3967655" y="4021189"/>
            <a:ext cx="541283" cy="4982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187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786B6DE2-D066-960D-AB94-B89C8941C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380" y="1246133"/>
            <a:ext cx="9927240" cy="477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BA05B0-61CF-4968-6876-C1945D6D2F39}"/>
              </a:ext>
            </a:extLst>
          </p:cNvPr>
          <p:cNvSpPr txBox="1"/>
          <p:nvPr/>
        </p:nvSpPr>
        <p:spPr>
          <a:xfrm>
            <a:off x="3859925" y="2601310"/>
            <a:ext cx="2015358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Choose a mode of action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0B79E8-1414-6B09-0C18-E667B3DA3A7F}"/>
              </a:ext>
            </a:extLst>
          </p:cNvPr>
          <p:cNvCxnSpPr>
            <a:cxnSpLocks/>
          </p:cNvCxnSpPr>
          <p:nvPr/>
        </p:nvCxnSpPr>
        <p:spPr>
          <a:xfrm flipV="1">
            <a:off x="5875283" y="2375338"/>
            <a:ext cx="1135117" cy="4519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57FF10-1E76-C4EA-1AA1-065CD4EF97B3}"/>
              </a:ext>
            </a:extLst>
          </p:cNvPr>
          <p:cNvSpPr txBox="1"/>
          <p:nvPr/>
        </p:nvSpPr>
        <p:spPr>
          <a:xfrm>
            <a:off x="7483366" y="2764275"/>
            <a:ext cx="1692166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DK">
                <a:solidFill>
                  <a:srgbClr val="C00000"/>
                </a:solidFill>
              </a:rPr>
              <a:t>Choose a class/category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6112A2-3E2D-9345-A692-099BE2CE1ADC}"/>
              </a:ext>
            </a:extLst>
          </p:cNvPr>
          <p:cNvCxnSpPr>
            <a:cxnSpLocks/>
          </p:cNvCxnSpPr>
          <p:nvPr/>
        </p:nvCxnSpPr>
        <p:spPr>
          <a:xfrm flipV="1">
            <a:off x="9025758" y="2963917"/>
            <a:ext cx="1074683" cy="1445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896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288</Words>
  <Application>Microsoft Macintosh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Trinh Trung Duong Nguyen</dc:creator>
  <cp:lastModifiedBy>Trinh Trung Duong Nguyen</cp:lastModifiedBy>
  <cp:revision>31</cp:revision>
  <dcterms:created xsi:type="dcterms:W3CDTF">2024-04-30T08:36:50Z</dcterms:created>
  <dcterms:modified xsi:type="dcterms:W3CDTF">2024-04-30T10:41:23Z</dcterms:modified>
</cp:coreProperties>
</file>