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90"/>
    <a:srgbClr val="00AAA3"/>
    <a:srgbClr val="00B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46"/>
  </p:normalViewPr>
  <p:slideViewPr>
    <p:cSldViewPr snapToGrid="0">
      <p:cViewPr varScale="1">
        <p:scale>
          <a:sx n="149" d="100"/>
          <a:sy n="149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0200-4D81-9A45-1C20-0FC13668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054F-594F-C84A-7A6B-718A6A1D2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D88-1882-616F-16C3-45814114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D31F-F205-2FE7-4F60-38090D52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84B3-C1CE-CCF8-5FE7-27BFBC2B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438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AEED-EA58-9C53-2AD3-2ED7A356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6A443-FFC9-57BD-2223-61A660C1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E225-7181-F50A-931B-61BB3C0F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1B2B-ADB7-B1C4-2EC3-7EB197D6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A716-64CD-4CE4-9B2C-65EB8B89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597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DA143-A39C-98E0-B742-291182BA4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DE0D7-52F7-2F83-51FF-A9657D16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7B3A-CEA8-0253-F2C8-525CCAFE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C5FC-4420-FC57-6006-71E9FC34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4A4F-62D9-79D0-ACB7-419916B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80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A93A-DB33-2622-4C53-C802D14F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C54D-2F88-1311-64D5-146B5D5F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573D-0872-4A23-08BF-693DA2F5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7775-95B6-8EB0-D242-9275835B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239B-5EEC-692C-5770-D44ED669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00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B2B2-5114-0537-0CDD-39696C27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4BE4C-04E0-651A-D48B-FBD5FEB8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8601-9316-AA01-118B-DA431B48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8072-5C4E-23F6-21B8-A9B19680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2A77-5AC0-B825-E1DE-57FC0A0C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13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8875-DD8D-C91E-D21F-B155C30F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4B41-8CFD-0A29-5774-AC8468D1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1800D-B9B3-A006-8F45-D8AC4ED74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069CC-1764-F088-7446-BF4D0FF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2F71A-FB99-F0CA-2FFB-D3621A15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90200-AAC8-C195-D0D1-3B6AFFA2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651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0451-E7A1-40BA-4DAC-BC94C4F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43D23-3ABA-E95B-CD33-3D59E13C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DCEF-A421-7570-F115-4529A654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1CB5C-E8CE-A0C8-B1B1-7379D5308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4C96A-E417-EBDE-17E4-B1B4251EB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C00CB-6633-D40D-BD2E-5E398402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049A0-7007-C823-C004-31178B2C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FC468-686B-6C87-DC76-777697B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73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9CE-C40D-355C-5B72-88D0A5B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6474A-65BF-2A5F-9B3E-50B545C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4C6FB-0B63-366C-5835-642FD50B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CF796-D703-DE1B-FFD9-9CBDD8CE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38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41A1-E8DD-BC7F-6C24-30EDA14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0EB00-6D81-6E50-5CA4-314A3E73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DC3FC-456A-E641-8D39-5628BDFB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12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8771-7937-642B-07F2-364A6E2E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0D0D-7F62-11BB-B456-AF3DAC83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31F15-4C4F-FDBD-1906-B2A09296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70D3-EF63-BCDD-A987-1D635B73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EC4F0-0338-D82E-4722-5837C1E8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710CF-C8B0-A6F1-41C0-B0B572C2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80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9558-CE26-0FB9-A183-43F9018E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2B3DF-42D2-7FA7-30B3-D4D68CCAC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75804-4D70-54E8-EA19-A80D94884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DA0B8-0391-7CD9-B899-883ACD15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A65D9-0611-53BC-C92C-525F45C1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B9B78-F6FC-0518-DF09-A03EF374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74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22CA0-F928-79A0-C5D1-0AB7852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BBA3-66BE-ECD5-B24D-447BF4FF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7174-3CBD-F1C6-F9C4-966097E5B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55241-53B9-BB4E-A174-A7F7AFEF4BBD}" type="datetimeFigureOut">
              <a:t>17/08/2024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8C98-868F-EF7B-220A-277CBF2D4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1492-328A-E418-0346-352759321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140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earch box&#10;&#10;Description automatically generated">
            <a:extLst>
              <a:ext uri="{FF2B5EF4-FFF2-40B4-BE49-F238E27FC236}">
                <a16:creationId xmlns:a16="http://schemas.microsoft.com/office/drawing/2014/main" id="{94187DE3-6CBE-5433-F27E-187022F1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57" y="1361965"/>
            <a:ext cx="9635162" cy="44179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C0AC3-2D25-F9A6-76EF-C6380405C870}"/>
              </a:ext>
            </a:extLst>
          </p:cNvPr>
          <p:cNvCxnSpPr>
            <a:cxnSpLocks/>
          </p:cNvCxnSpPr>
          <p:nvPr/>
        </p:nvCxnSpPr>
        <p:spPr>
          <a:xfrm flipH="1" flipV="1">
            <a:off x="3720662" y="2070539"/>
            <a:ext cx="1198179" cy="3993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07D63B-9B33-86FE-D02F-AB7ABD735FDF}"/>
              </a:ext>
            </a:extLst>
          </p:cNvPr>
          <p:cNvCxnSpPr>
            <a:cxnSpLocks/>
          </p:cNvCxnSpPr>
          <p:nvPr/>
        </p:nvCxnSpPr>
        <p:spPr>
          <a:xfrm flipH="1">
            <a:off x="4435366" y="3472593"/>
            <a:ext cx="1749972" cy="3113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FB3BF-5830-6FF6-990E-8A7E62A137BD}"/>
              </a:ext>
            </a:extLst>
          </p:cNvPr>
          <p:cNvSpPr txBox="1"/>
          <p:nvPr/>
        </p:nvSpPr>
        <p:spPr>
          <a:xfrm>
            <a:off x="4918841" y="2306266"/>
            <a:ext cx="26801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Type an ATC code here and press “Search”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821C1-6B6E-7538-B2ED-60FBB8AA7B4F}"/>
              </a:ext>
            </a:extLst>
          </p:cNvPr>
          <p:cNvSpPr txBox="1"/>
          <p:nvPr/>
        </p:nvSpPr>
        <p:spPr>
          <a:xfrm>
            <a:off x="6194534" y="3280507"/>
            <a:ext cx="255138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o</a:t>
            </a:r>
            <a:r>
              <a:rPr lang="en-DK">
                <a:solidFill>
                  <a:srgbClr val="C00000"/>
                </a:solidFill>
              </a:rPr>
              <a:t>r Click on an Anatomical group</a:t>
            </a:r>
          </a:p>
        </p:txBody>
      </p:sp>
    </p:spTree>
    <p:extLst>
      <p:ext uri="{BB962C8B-B14F-4D97-AF65-F5344CB8AC3E}">
        <p14:creationId xmlns:p14="http://schemas.microsoft.com/office/powerpoint/2010/main" val="286817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86B6DE2-D066-960D-AB94-B89C8941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5" y="795419"/>
            <a:ext cx="10864863" cy="5230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A05B0-61CF-4968-6876-C1945D6D2F39}"/>
              </a:ext>
            </a:extLst>
          </p:cNvPr>
          <p:cNvSpPr txBox="1"/>
          <p:nvPr/>
        </p:nvSpPr>
        <p:spPr>
          <a:xfrm>
            <a:off x="4080642" y="2317586"/>
            <a:ext cx="201535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Choose a mode of 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0B79E8-1414-6B09-0C18-E667B3DA3A7F}"/>
              </a:ext>
            </a:extLst>
          </p:cNvPr>
          <p:cNvCxnSpPr>
            <a:cxnSpLocks/>
          </p:cNvCxnSpPr>
          <p:nvPr/>
        </p:nvCxnSpPr>
        <p:spPr>
          <a:xfrm flipV="1">
            <a:off x="6096000" y="2091614"/>
            <a:ext cx="1135117" cy="451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57FF10-1E76-C4EA-1AA1-065CD4EF97B3}"/>
              </a:ext>
            </a:extLst>
          </p:cNvPr>
          <p:cNvSpPr txBox="1"/>
          <p:nvPr/>
        </p:nvSpPr>
        <p:spPr>
          <a:xfrm>
            <a:off x="7791014" y="2456626"/>
            <a:ext cx="169216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Choose a class/category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112A2-3E2D-9345-A692-099BE2CE1ADC}"/>
              </a:ext>
            </a:extLst>
          </p:cNvPr>
          <p:cNvCxnSpPr>
            <a:cxnSpLocks/>
          </p:cNvCxnSpPr>
          <p:nvPr/>
        </p:nvCxnSpPr>
        <p:spPr>
          <a:xfrm flipV="1">
            <a:off x="9483180" y="2656268"/>
            <a:ext cx="924909" cy="138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9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F23041-DCE8-C8C2-DB5A-301372A297CA}"/>
              </a:ext>
            </a:extLst>
          </p:cNvPr>
          <p:cNvSpPr txBox="1"/>
          <p:nvPr/>
        </p:nvSpPr>
        <p:spPr>
          <a:xfrm>
            <a:off x="440063" y="433228"/>
            <a:ext cx="332601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on the button to see the detailed drugs, indications, proteins in the network associated with </a:t>
            </a:r>
            <a:r>
              <a:rPr lang="en-DK" i="1">
                <a:solidFill>
                  <a:srgbClr val="C00000"/>
                </a:solidFill>
              </a:rPr>
              <a:t>M01</a:t>
            </a:r>
            <a:r>
              <a:rPr lang="en-DK">
                <a:solidFill>
                  <a:srgbClr val="C00000"/>
                </a:solidFill>
              </a:rPr>
              <a:t>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B26E65-8E3F-9D7C-7B21-1F4B10C4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3" y="1916878"/>
            <a:ext cx="2739071" cy="29605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C17D93-0234-29CB-AD1F-A12E50B7146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03071" y="1633557"/>
            <a:ext cx="571763" cy="6908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5CBBC13-1E18-35D5-6C99-F917E948914C}"/>
              </a:ext>
            </a:extLst>
          </p:cNvPr>
          <p:cNvSpPr/>
          <p:nvPr/>
        </p:nvSpPr>
        <p:spPr>
          <a:xfrm>
            <a:off x="3089904" y="2847482"/>
            <a:ext cx="326572" cy="3029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E1F3F-5936-7A37-3E64-42F072043D7E}"/>
              </a:ext>
            </a:extLst>
          </p:cNvPr>
          <p:cNvSpPr txBox="1"/>
          <p:nvPr/>
        </p:nvSpPr>
        <p:spPr>
          <a:xfrm>
            <a:off x="5651573" y="433227"/>
            <a:ext cx="332601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Overview table that lists drugs linked to the </a:t>
            </a:r>
            <a:r>
              <a:rPr lang="en-GB" i="1">
                <a:solidFill>
                  <a:srgbClr val="C00000"/>
                </a:solidFill>
              </a:rPr>
              <a:t>M01</a:t>
            </a:r>
            <a:r>
              <a:rPr lang="en-GB">
                <a:solidFill>
                  <a:srgbClr val="C00000"/>
                </a:solidFill>
              </a:rPr>
              <a:t> and its related subcodes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B4A01B-980F-037E-8011-FB7DE3C16D07}"/>
              </a:ext>
            </a:extLst>
          </p:cNvPr>
          <p:cNvCxnSpPr>
            <a:cxnSpLocks/>
          </p:cNvCxnSpPr>
          <p:nvPr/>
        </p:nvCxnSpPr>
        <p:spPr>
          <a:xfrm>
            <a:off x="7314580" y="1356557"/>
            <a:ext cx="0" cy="5603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202CEB9-7E6B-7387-6DAC-E42960CCD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30" y="1916878"/>
            <a:ext cx="7772400" cy="33348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E63DFD-B50A-6C67-F24B-7619BB8594D6}"/>
              </a:ext>
            </a:extLst>
          </p:cNvPr>
          <p:cNvSpPr txBox="1"/>
          <p:nvPr/>
        </p:nvSpPr>
        <p:spPr>
          <a:xfrm>
            <a:off x="5932160" y="5730195"/>
            <a:ext cx="402369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Beneath the table is 5 tabs show different aspect of M01 network with network visualization set as default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223D2A-2076-3D38-C346-E36333B6DC9D}"/>
              </a:ext>
            </a:extLst>
          </p:cNvPr>
          <p:cNvCxnSpPr>
            <a:cxnSpLocks/>
          </p:cNvCxnSpPr>
          <p:nvPr/>
        </p:nvCxnSpPr>
        <p:spPr>
          <a:xfrm flipH="1" flipV="1">
            <a:off x="4845465" y="5251680"/>
            <a:ext cx="1250535" cy="4785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1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80E4BD-0570-0A77-A72F-DBD89756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1" y="1750063"/>
            <a:ext cx="2951051" cy="3176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B7F73-D9D0-B5FB-004D-BD2B00D53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373" y="1750063"/>
            <a:ext cx="7772400" cy="4421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CF4EB361-3BC3-FAF6-181E-68555F77E32B}"/>
              </a:ext>
            </a:extLst>
          </p:cNvPr>
          <p:cNvSpPr/>
          <p:nvPr/>
        </p:nvSpPr>
        <p:spPr>
          <a:xfrm>
            <a:off x="3316990" y="3035490"/>
            <a:ext cx="326572" cy="3029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828F9-980F-360C-CEEA-84D198640D34}"/>
              </a:ext>
            </a:extLst>
          </p:cNvPr>
          <p:cNvSpPr txBox="1"/>
          <p:nvPr/>
        </p:nvSpPr>
        <p:spPr>
          <a:xfrm>
            <a:off x="4098373" y="409013"/>
            <a:ext cx="3832124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control buttons to zoom in/out, redraw or export it to image or csv format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BB3FC-6235-2EB0-343A-31315281468B}"/>
              </a:ext>
            </a:extLst>
          </p:cNvPr>
          <p:cNvSpPr txBox="1"/>
          <p:nvPr/>
        </p:nvSpPr>
        <p:spPr>
          <a:xfrm>
            <a:off x="8540048" y="409013"/>
            <a:ext cx="256521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See parts of the network</a:t>
            </a:r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D0E2C-E570-3EAB-675F-8AEC6E031690}"/>
              </a:ext>
            </a:extLst>
          </p:cNvPr>
          <p:cNvSpPr txBox="1"/>
          <p:nvPr/>
        </p:nvSpPr>
        <p:spPr>
          <a:xfrm>
            <a:off x="323758" y="825252"/>
            <a:ext cx="172723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Choose filters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69013-2E11-295D-90E1-F90C129EBAE0}"/>
              </a:ext>
            </a:extLst>
          </p:cNvPr>
          <p:cNvSpPr txBox="1"/>
          <p:nvPr/>
        </p:nvSpPr>
        <p:spPr>
          <a:xfrm>
            <a:off x="9699478" y="6354383"/>
            <a:ext cx="217129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Change filters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3436A5-83EA-17FA-ADBE-A58EF124160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187375" y="1194584"/>
            <a:ext cx="393597" cy="5554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9B34F8-FC24-5E0B-E481-204F135A42C7}"/>
              </a:ext>
            </a:extLst>
          </p:cNvPr>
          <p:cNvCxnSpPr>
            <a:cxnSpLocks/>
          </p:cNvCxnSpPr>
          <p:nvPr/>
        </p:nvCxnSpPr>
        <p:spPr>
          <a:xfrm flipH="1">
            <a:off x="4857620" y="1332343"/>
            <a:ext cx="300670" cy="4177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7379F5-A1E8-BF9C-CF37-F63B5B909688}"/>
              </a:ext>
            </a:extLst>
          </p:cNvPr>
          <p:cNvCxnSpPr>
            <a:cxnSpLocks/>
          </p:cNvCxnSpPr>
          <p:nvPr/>
        </p:nvCxnSpPr>
        <p:spPr>
          <a:xfrm flipH="1">
            <a:off x="8966422" y="778345"/>
            <a:ext cx="382677" cy="9717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587CA7-0F0F-317E-D15F-83F33A490B63}"/>
              </a:ext>
            </a:extLst>
          </p:cNvPr>
          <p:cNvCxnSpPr>
            <a:cxnSpLocks/>
          </p:cNvCxnSpPr>
          <p:nvPr/>
        </p:nvCxnSpPr>
        <p:spPr>
          <a:xfrm flipH="1">
            <a:off x="7375021" y="778345"/>
            <a:ext cx="1436197" cy="9717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17F2D4-8F72-3DBB-B6FF-88F4BBE842E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0785126" y="5366759"/>
            <a:ext cx="320132" cy="9876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5FA1D0-F08A-F5D3-6F54-F36FCF77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946150"/>
            <a:ext cx="7772400" cy="46610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1F8D78-D796-E02C-D4AC-784AB7C0A5D3}"/>
              </a:ext>
            </a:extLst>
          </p:cNvPr>
          <p:cNvCxnSpPr>
            <a:cxnSpLocks/>
          </p:cNvCxnSpPr>
          <p:nvPr/>
        </p:nvCxnSpPr>
        <p:spPr>
          <a:xfrm>
            <a:off x="7346731" y="815891"/>
            <a:ext cx="1135117" cy="23792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CA318C-6B65-EA93-828A-37ACFEFE0C80}"/>
              </a:ext>
            </a:extLst>
          </p:cNvPr>
          <p:cNvSpPr txBox="1"/>
          <p:nvPr/>
        </p:nvSpPr>
        <p:spPr>
          <a:xfrm>
            <a:off x="4640317" y="166340"/>
            <a:ext cx="412531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or unclick on an legend items to apply or remove filters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78C2B-46EB-DBAA-22B0-5E5360788CAE}"/>
              </a:ext>
            </a:extLst>
          </p:cNvPr>
          <p:cNvSpPr txBox="1"/>
          <p:nvPr/>
        </p:nvSpPr>
        <p:spPr>
          <a:xfrm>
            <a:off x="4033344" y="5725833"/>
            <a:ext cx="412531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control buttons to zoom in/out, redraw, see hidden parts of the network or export it to image or csv format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1FF07E-E12B-D4D5-BAAF-5150D49700E2}"/>
              </a:ext>
            </a:extLst>
          </p:cNvPr>
          <p:cNvCxnSpPr>
            <a:cxnSpLocks/>
          </p:cNvCxnSpPr>
          <p:nvPr/>
        </p:nvCxnSpPr>
        <p:spPr>
          <a:xfrm flipH="1" flipV="1">
            <a:off x="4640317" y="5381297"/>
            <a:ext cx="278524" cy="3445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8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DDD313B-C03C-8686-6BF3-A7F36D52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17364"/>
            <a:ext cx="7772400" cy="3623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39A001-75F9-5B52-A4B0-CBC7306BA498}"/>
              </a:ext>
            </a:extLst>
          </p:cNvPr>
          <p:cNvSpPr txBox="1"/>
          <p:nvPr/>
        </p:nvSpPr>
        <p:spPr>
          <a:xfrm>
            <a:off x="2477813" y="5228021"/>
            <a:ext cx="4125311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A drug can have no (not assigned), one or more than one assigned ATC code. Click here to open the ATC code network for more detailed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E22A6-51DA-6136-8693-D0C7CF0C39C2}"/>
              </a:ext>
            </a:extLst>
          </p:cNvPr>
          <p:cNvSpPr txBox="1"/>
          <p:nvPr/>
        </p:nvSpPr>
        <p:spPr>
          <a:xfrm>
            <a:off x="8266795" y="5333562"/>
            <a:ext cx="251985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see drug adverse reaction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D3E2D-F941-3048-A2F5-06CF6EB8D6C5}"/>
              </a:ext>
            </a:extLst>
          </p:cNvPr>
          <p:cNvSpPr txBox="1"/>
          <p:nvPr/>
        </p:nvSpPr>
        <p:spPr>
          <a:xfrm>
            <a:off x="4162097" y="559068"/>
            <a:ext cx="536462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drug from its Drugbank ID or name. </a:t>
            </a:r>
            <a:r>
              <a:rPr lang="vi-VN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4D501-FF05-FDBD-8B7F-AAC0F675C34B}"/>
              </a:ext>
            </a:extLst>
          </p:cNvPr>
          <p:cNvCxnSpPr>
            <a:cxnSpLocks/>
          </p:cNvCxnSpPr>
          <p:nvPr/>
        </p:nvCxnSpPr>
        <p:spPr>
          <a:xfrm flipH="1">
            <a:off x="3657600" y="1418897"/>
            <a:ext cx="504497" cy="7462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BB30B9-440D-5567-AC7A-BEE6E03E1326}"/>
              </a:ext>
            </a:extLst>
          </p:cNvPr>
          <p:cNvCxnSpPr>
            <a:cxnSpLocks/>
          </p:cNvCxnSpPr>
          <p:nvPr/>
        </p:nvCxnSpPr>
        <p:spPr>
          <a:xfrm flipV="1">
            <a:off x="3870435" y="3999432"/>
            <a:ext cx="496466" cy="12285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791697-F91A-66F0-0660-BD07ABCDE8AF}"/>
              </a:ext>
            </a:extLst>
          </p:cNvPr>
          <p:cNvCxnSpPr>
            <a:cxnSpLocks/>
          </p:cNvCxnSpPr>
          <p:nvPr/>
        </p:nvCxnSpPr>
        <p:spPr>
          <a:xfrm flipH="1" flipV="1">
            <a:off x="8118505" y="4418176"/>
            <a:ext cx="1225192" cy="9153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498D4D-5469-D45F-910B-11BB0FE8C360}"/>
              </a:ext>
            </a:extLst>
          </p:cNvPr>
          <p:cNvSpPr txBox="1"/>
          <p:nvPr/>
        </p:nvSpPr>
        <p:spPr>
          <a:xfrm>
            <a:off x="10101493" y="1731468"/>
            <a:ext cx="1945084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see drug information in Drugbank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FAC1D-859A-DE24-0FF8-9FB4AFACBDBA}"/>
              </a:ext>
            </a:extLst>
          </p:cNvPr>
          <p:cNvCxnSpPr>
            <a:cxnSpLocks/>
          </p:cNvCxnSpPr>
          <p:nvPr/>
        </p:nvCxnSpPr>
        <p:spPr>
          <a:xfrm flipH="1">
            <a:off x="9526723" y="2654798"/>
            <a:ext cx="1128998" cy="5498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44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15581C-1C43-B4BA-1F19-737BDEC5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307507"/>
            <a:ext cx="8630203" cy="385938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857D0B-2990-70B2-45F6-70C73EECFE59}"/>
              </a:ext>
            </a:extLst>
          </p:cNvPr>
          <p:cNvCxnSpPr>
            <a:cxnSpLocks/>
          </p:cNvCxnSpPr>
          <p:nvPr/>
        </p:nvCxnSpPr>
        <p:spPr>
          <a:xfrm flipH="1">
            <a:off x="6229884" y="1298821"/>
            <a:ext cx="233585" cy="5982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9190EF-9FED-6BD2-CCF9-549AB172EFE6}"/>
              </a:ext>
            </a:extLst>
          </p:cNvPr>
          <p:cNvSpPr txBox="1"/>
          <p:nvPr/>
        </p:nvSpPr>
        <p:spPr>
          <a:xfrm>
            <a:off x="4162097" y="375491"/>
            <a:ext cx="536462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disease via its name. </a:t>
            </a:r>
            <a:r>
              <a:rPr lang="vi-VN" i="1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 i="1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AE161-4E11-1EB9-6537-C5302CEE9E4D}"/>
              </a:ext>
            </a:extLst>
          </p:cNvPr>
          <p:cNvSpPr txBox="1"/>
          <p:nvPr/>
        </p:nvSpPr>
        <p:spPr>
          <a:xfrm>
            <a:off x="4324555" y="5407041"/>
            <a:ext cx="251985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see disease information in clinicaltrials.gov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9F8EF-5BA9-27A6-2674-5AA599EAB5A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844410" y="4978159"/>
            <a:ext cx="1911409" cy="890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807CFC-779A-0BEF-4FC3-ED540508F93D}"/>
              </a:ext>
            </a:extLst>
          </p:cNvPr>
          <p:cNvSpPr txBox="1"/>
          <p:nvPr/>
        </p:nvSpPr>
        <p:spPr>
          <a:xfrm>
            <a:off x="8318956" y="5394223"/>
            <a:ext cx="275690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open the </a:t>
            </a:r>
            <a:r>
              <a:rPr lang="en-DK" i="1">
                <a:solidFill>
                  <a:srgbClr val="C00000"/>
                </a:solidFill>
              </a:rPr>
              <a:t>drug-disease association network</a:t>
            </a:r>
            <a:r>
              <a:rPr lang="en-DK">
                <a:solidFill>
                  <a:srgbClr val="C00000"/>
                </a:solidFill>
              </a:rPr>
              <a:t> for more details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DDB14-1547-8801-858B-8A4D1BED97B5}"/>
              </a:ext>
            </a:extLst>
          </p:cNvPr>
          <p:cNvCxnSpPr>
            <a:cxnSpLocks/>
          </p:cNvCxnSpPr>
          <p:nvPr/>
        </p:nvCxnSpPr>
        <p:spPr>
          <a:xfrm flipV="1">
            <a:off x="9610116" y="4978159"/>
            <a:ext cx="277368" cy="41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4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96373-5149-A055-D7FD-BE7293EA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83" y="1154852"/>
            <a:ext cx="8730266" cy="436153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96220F-3574-0AFB-372E-6FB09F9F0F7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896598" y="664754"/>
            <a:ext cx="296424" cy="1044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2114D5-85AE-FFF9-4B1B-F691899C8610}"/>
              </a:ext>
            </a:extLst>
          </p:cNvPr>
          <p:cNvSpPr txBox="1"/>
          <p:nvPr/>
        </p:nvSpPr>
        <p:spPr>
          <a:xfrm>
            <a:off x="6193022" y="203089"/>
            <a:ext cx="428315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protein/gene. </a:t>
            </a:r>
            <a:r>
              <a:rPr lang="vi-VN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929C6-016A-4A1A-4D67-72EAF02B1C2C}"/>
              </a:ext>
            </a:extLst>
          </p:cNvPr>
          <p:cNvSpPr txBox="1"/>
          <p:nvPr/>
        </p:nvSpPr>
        <p:spPr>
          <a:xfrm>
            <a:off x="3816333" y="5703148"/>
            <a:ext cx="251985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open a detailed page for a protein/gene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B9A77C-E151-5931-F5DB-C1C43F6FBDF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336188" y="5305550"/>
            <a:ext cx="1619947" cy="8592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62BBB7-76C2-08CD-A769-9C108BE29BDD}"/>
              </a:ext>
            </a:extLst>
          </p:cNvPr>
          <p:cNvSpPr txBox="1"/>
          <p:nvPr/>
        </p:nvSpPr>
        <p:spPr>
          <a:xfrm>
            <a:off x="7613603" y="5735181"/>
            <a:ext cx="303444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on any drug to open the </a:t>
            </a:r>
            <a:r>
              <a:rPr lang="en-DK" i="1">
                <a:solidFill>
                  <a:srgbClr val="C00000"/>
                </a:solidFill>
              </a:rPr>
              <a:t>drug-protein interaction network</a:t>
            </a:r>
            <a:r>
              <a:rPr lang="en-DK">
                <a:solidFill>
                  <a:srgbClr val="C00000"/>
                </a:solidFill>
              </a:rPr>
              <a:t> for more details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EE5E8F-8AEB-C8AC-59F2-809D9FB71844}"/>
              </a:ext>
            </a:extLst>
          </p:cNvPr>
          <p:cNvCxnSpPr>
            <a:cxnSpLocks/>
          </p:cNvCxnSpPr>
          <p:nvPr/>
        </p:nvCxnSpPr>
        <p:spPr>
          <a:xfrm flipV="1">
            <a:off x="8875840" y="5392396"/>
            <a:ext cx="0" cy="3449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0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298C80-BFB9-6D00-B5D5-C1DAF5C2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5" y="1676399"/>
            <a:ext cx="10038089" cy="3093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CBAA5-7BA6-6118-F071-702353545197}"/>
              </a:ext>
            </a:extLst>
          </p:cNvPr>
          <p:cNvSpPr txBox="1"/>
          <p:nvPr/>
        </p:nvSpPr>
        <p:spPr>
          <a:xfrm>
            <a:off x="4925285" y="5258626"/>
            <a:ext cx="251985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open a detailed page for a protein/gene where the variant occurs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8C4AD4-6341-441E-B46F-585CB355BF32}"/>
              </a:ext>
            </a:extLst>
          </p:cNvPr>
          <p:cNvCxnSpPr>
            <a:cxnSpLocks/>
          </p:cNvCxnSpPr>
          <p:nvPr/>
        </p:nvCxnSpPr>
        <p:spPr>
          <a:xfrm flipV="1">
            <a:off x="7168055" y="4656083"/>
            <a:ext cx="1986456" cy="847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5377B9-D1C8-454B-D7E9-A5BB42D4A2B5}"/>
              </a:ext>
            </a:extLst>
          </p:cNvPr>
          <p:cNvCxnSpPr>
            <a:cxnSpLocks/>
          </p:cNvCxnSpPr>
          <p:nvPr/>
        </p:nvCxnSpPr>
        <p:spPr>
          <a:xfrm flipH="1">
            <a:off x="5475890" y="1403929"/>
            <a:ext cx="620109" cy="9714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39F9A8-527E-EB0E-5944-0F0D146579AF}"/>
              </a:ext>
            </a:extLst>
          </p:cNvPr>
          <p:cNvSpPr txBox="1"/>
          <p:nvPr/>
        </p:nvSpPr>
        <p:spPr>
          <a:xfrm>
            <a:off x="5705823" y="480599"/>
            <a:ext cx="536462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single variant. </a:t>
            </a:r>
            <a:r>
              <a:rPr lang="vi-VN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04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D316CF-90B1-2FA3-07E2-CD4EB8AD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5" y="760576"/>
            <a:ext cx="11274789" cy="5063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2589-9231-D540-4F8B-9237EFD3C800}"/>
              </a:ext>
            </a:extLst>
          </p:cNvPr>
          <p:cNvSpPr txBox="1"/>
          <p:nvPr/>
        </p:nvSpPr>
        <p:spPr>
          <a:xfrm>
            <a:off x="7001830" y="2941275"/>
            <a:ext cx="251985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retrieve data for a single entry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14257-C4B4-925E-3F62-D23479832413}"/>
              </a:ext>
            </a:extLst>
          </p:cNvPr>
          <p:cNvCxnSpPr>
            <a:cxnSpLocks/>
          </p:cNvCxnSpPr>
          <p:nvPr/>
        </p:nvCxnSpPr>
        <p:spPr>
          <a:xfrm flipV="1">
            <a:off x="9521685" y="2715303"/>
            <a:ext cx="1135117" cy="451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8D2926-1D6C-5996-7E3B-DA43CF094E3A}"/>
              </a:ext>
            </a:extLst>
          </p:cNvPr>
          <p:cNvSpPr txBox="1"/>
          <p:nvPr/>
        </p:nvSpPr>
        <p:spPr>
          <a:xfrm>
            <a:off x="3839469" y="4941802"/>
            <a:ext cx="251985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Input entry id here and press “Execute”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BBFFA-76F2-9839-CFDA-DCDD315D78B9}"/>
              </a:ext>
            </a:extLst>
          </p:cNvPr>
          <p:cNvCxnSpPr>
            <a:cxnSpLocks/>
          </p:cNvCxnSpPr>
          <p:nvPr/>
        </p:nvCxnSpPr>
        <p:spPr>
          <a:xfrm flipH="1" flipV="1">
            <a:off x="3950564" y="3662266"/>
            <a:ext cx="347971" cy="12795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8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357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 Trung Duong Nguyen</dc:creator>
  <cp:lastModifiedBy>Trinh Trung Duong Nguyen</cp:lastModifiedBy>
  <cp:revision>44</cp:revision>
  <dcterms:created xsi:type="dcterms:W3CDTF">2024-04-30T08:36:50Z</dcterms:created>
  <dcterms:modified xsi:type="dcterms:W3CDTF">2024-08-17T16:07:49Z</dcterms:modified>
</cp:coreProperties>
</file>