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8" r:id="rId3"/>
    <p:sldId id="257" r:id="rId4"/>
    <p:sldId id="259" r:id="rId5"/>
    <p:sldId id="260" r:id="rId6"/>
    <p:sldId id="261" r:id="rId7"/>
    <p:sldId id="276" r:id="rId8"/>
    <p:sldId id="264" r:id="rId9"/>
    <p:sldId id="263" r:id="rId10"/>
    <p:sldId id="277" r:id="rId11"/>
    <p:sldId id="278" r:id="rId12"/>
    <p:sldId id="279" r:id="rId13"/>
    <p:sldId id="280" r:id="rId14"/>
    <p:sldId id="281" r:id="rId15"/>
    <p:sldId id="282" r:id="rId16"/>
    <p:sldId id="283" r:id="rId17"/>
    <p:sldId id="271" r:id="rId18"/>
    <p:sldId id="284" r:id="rId19"/>
  </p:sldIdLst>
  <p:sldSz cx="18288000" cy="10287000"/>
  <p:notesSz cx="6858000" cy="9144000"/>
  <p:embeddedFontLst>
    <p:embeddedFont>
      <p:font typeface="Cabin" panose="020B0604020202020204" charset="0"/>
      <p:regular r:id="rId21"/>
    </p:embeddedFont>
    <p:embeddedFont>
      <p:font typeface="Muli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116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E0D3B-A3D3-4594-B12C-CB5F40EF3C52}"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EA97F-9C85-4264-87AB-78378F8C6C47}" type="slidenum">
              <a:rPr lang="en-US" smtClean="0"/>
              <a:t>‹#›</a:t>
            </a:fld>
            <a:endParaRPr lang="en-US"/>
          </a:p>
        </p:txBody>
      </p:sp>
    </p:spTree>
    <p:extLst>
      <p:ext uri="{BB962C8B-B14F-4D97-AF65-F5344CB8AC3E}">
        <p14:creationId xmlns:p14="http://schemas.microsoft.com/office/powerpoint/2010/main" val="108825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3EA97F-9C85-4264-87AB-78378F8C6C47}" type="slidenum">
              <a:rPr lang="en-US" smtClean="0"/>
              <a:t>3</a:t>
            </a:fld>
            <a:endParaRPr lang="en-US"/>
          </a:p>
        </p:txBody>
      </p:sp>
    </p:spTree>
    <p:extLst>
      <p:ext uri="{BB962C8B-B14F-4D97-AF65-F5344CB8AC3E}">
        <p14:creationId xmlns:p14="http://schemas.microsoft.com/office/powerpoint/2010/main" val="47170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slide" Target="slide4.xml"/><Relationship Id="rId3" Type="http://schemas.openxmlformats.org/officeDocument/2006/relationships/image" Target="../media/image1.png"/><Relationship Id="rId7" Type="http://schemas.openxmlformats.org/officeDocument/2006/relationships/image" Target="../media/image15.svg"/><Relationship Id="rId12" Type="http://schemas.openxmlformats.org/officeDocument/2006/relationships/slide" Target="slide11.xml"/><Relationship Id="rId2" Type="http://schemas.openxmlformats.org/officeDocument/2006/relationships/notesSlide" Target="../notesSlides/notesSlide1.xml"/><Relationship Id="rId16"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slide" Target="slide10.xml"/><Relationship Id="rId5" Type="http://schemas.openxmlformats.org/officeDocument/2006/relationships/image" Target="../media/image13.svg"/><Relationship Id="rId15" Type="http://schemas.openxmlformats.org/officeDocument/2006/relationships/slide" Target="slide6.xml"/><Relationship Id="rId10" Type="http://schemas.openxmlformats.org/officeDocument/2006/relationships/slide" Target="slide8.xml"/><Relationship Id="rId4" Type="http://schemas.openxmlformats.org/officeDocument/2006/relationships/image" Target="../media/image12.png"/><Relationship Id="rId9" Type="http://schemas.openxmlformats.org/officeDocument/2006/relationships/image" Target="../media/image7.svg"/><Relationship Id="rId1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2.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sp>
        <p:nvSpPr>
          <p:cNvPr id="5" name="Freeform 5"/>
          <p:cNvSpPr/>
          <p:nvPr/>
        </p:nvSpPr>
        <p:spPr>
          <a:xfrm flipH="1">
            <a:off x="-2156129" y="8872350"/>
            <a:ext cx="6662470" cy="1611106"/>
          </a:xfrm>
          <a:custGeom>
            <a:avLst/>
            <a:gdLst/>
            <a:ahLst/>
            <a:cxnLst/>
            <a:rect l="l" t="t" r="r" b="b"/>
            <a:pathLst>
              <a:path w="6662470" h="1611106">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flipH="1">
            <a:off x="14791434" y="-196457"/>
            <a:ext cx="5652695" cy="1366924"/>
          </a:xfrm>
          <a:custGeom>
            <a:avLst/>
            <a:gdLst/>
            <a:ahLst/>
            <a:cxnLst/>
            <a:rect l="l" t="t" r="r" b="b"/>
            <a:pathLst>
              <a:path w="5652695" h="1366924">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4" name="Freeform 14"/>
          <p:cNvSpPr/>
          <p:nvPr/>
        </p:nvSpPr>
        <p:spPr>
          <a:xfrm>
            <a:off x="12181293" y="6393366"/>
            <a:ext cx="6225288" cy="3893634"/>
          </a:xfrm>
          <a:custGeom>
            <a:avLst/>
            <a:gdLst/>
            <a:ahLst/>
            <a:cxnLst/>
            <a:rect l="l" t="t" r="r" b="b"/>
            <a:pathLst>
              <a:path w="6225288" h="3893634">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a:off x="16100246" y="300172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6" name="Freeform 16"/>
          <p:cNvSpPr/>
          <p:nvPr/>
        </p:nvSpPr>
        <p:spPr>
          <a:xfrm rot="-203414">
            <a:off x="11173930" y="3499519"/>
            <a:ext cx="321948" cy="461574"/>
          </a:xfrm>
          <a:custGeom>
            <a:avLst/>
            <a:gdLst/>
            <a:ahLst/>
            <a:cxnLst/>
            <a:rect l="l" t="t" r="r" b="b"/>
            <a:pathLst>
              <a:path w="321948" h="461574">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2"/>
          <p:cNvSpPr/>
          <p:nvPr/>
        </p:nvSpPr>
        <p:spPr>
          <a:xfrm>
            <a:off x="14837661" y="4578044"/>
            <a:ext cx="2228632" cy="1815322"/>
          </a:xfrm>
          <a:custGeom>
            <a:avLst/>
            <a:gdLst/>
            <a:ahLst/>
            <a:cxnLst/>
            <a:rect l="l" t="t" r="r" b="b"/>
            <a:pathLst>
              <a:path w="2228632" h="1815322">
                <a:moveTo>
                  <a:pt x="0" y="0"/>
                </a:moveTo>
                <a:lnTo>
                  <a:pt x="2228632" y="0"/>
                </a:lnTo>
                <a:lnTo>
                  <a:pt x="2228632" y="1815322"/>
                </a:lnTo>
                <a:lnTo>
                  <a:pt x="0" y="181532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4" name="TextBox 24"/>
          <p:cNvSpPr txBox="1"/>
          <p:nvPr/>
        </p:nvSpPr>
        <p:spPr>
          <a:xfrm>
            <a:off x="882805" y="1170467"/>
            <a:ext cx="12733149" cy="6724213"/>
          </a:xfrm>
          <a:prstGeom prst="rect">
            <a:avLst/>
          </a:prstGeom>
        </p:spPr>
        <p:txBody>
          <a:bodyPr wrap="square" lIns="0" tIns="0" rIns="0" bIns="0" rtlCol="0" anchor="t">
            <a:spAutoFit/>
          </a:bodyPr>
          <a:lstStyle/>
          <a:p>
            <a:pPr algn="ctr">
              <a:lnSpc>
                <a:spcPts val="13589"/>
              </a:lnSpc>
            </a:pPr>
            <a:r>
              <a:rPr lang="vi-VN" sz="6000" spc="-169">
                <a:solidFill>
                  <a:srgbClr val="003EA8"/>
                </a:solidFill>
                <a:latin typeface="Muli Bold"/>
              </a:rPr>
              <a:t>CÔNG NGHỆ JAVA</a:t>
            </a:r>
          </a:p>
          <a:p>
            <a:pPr algn="ctr">
              <a:lnSpc>
                <a:spcPts val="13589"/>
              </a:lnSpc>
            </a:pPr>
            <a:r>
              <a:rPr lang="en-US" sz="6000" spc="-169">
                <a:solidFill>
                  <a:srgbClr val="003EA8"/>
                </a:solidFill>
                <a:latin typeface="Muli Bold"/>
              </a:rPr>
              <a:t>XÂY DỰNG ỨNG DỤNG CHAT SỬ DỤNG SOCKET THEO MÔ HÌNH CLIENT – </a:t>
            </a:r>
            <a:r>
              <a:rPr lang="vi-VN" sz="6000" spc="-169">
                <a:solidFill>
                  <a:srgbClr val="003EA8"/>
                </a:solidFill>
                <a:latin typeface="Muli Bold"/>
              </a:rPr>
              <a:t>SER</a:t>
            </a:r>
            <a:r>
              <a:rPr lang="en-US" sz="6000" spc="-169">
                <a:solidFill>
                  <a:srgbClr val="003EA8"/>
                </a:solidFill>
                <a:latin typeface="Muli Bold"/>
              </a:rPr>
              <a:t>VER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3"/>
          <p:cNvGrpSpPr/>
          <p:nvPr/>
        </p:nvGrpSpPr>
        <p:grpSpPr>
          <a:xfrm>
            <a:off x="905495" y="657204"/>
            <a:ext cx="16436355" cy="1907038"/>
            <a:chOff x="0" y="0"/>
            <a:chExt cx="5996027" cy="695693"/>
          </a:xfrm>
        </p:grpSpPr>
        <p:sp>
          <p:nvSpPr>
            <p:cNvPr id="4" name="Freeform 4"/>
            <p:cNvSpPr/>
            <p:nvPr/>
          </p:nvSpPr>
          <p:spPr>
            <a:xfrm>
              <a:off x="0" y="0"/>
              <a:ext cx="5996027" cy="695693"/>
            </a:xfrm>
            <a:custGeom>
              <a:avLst/>
              <a:gdLst/>
              <a:ahLst/>
              <a:cxnLst/>
              <a:rect l="l" t="t" r="r" b="b"/>
              <a:pathLst>
                <a:path w="5996027" h="695693">
                  <a:moveTo>
                    <a:pt x="0" y="0"/>
                  </a:moveTo>
                  <a:lnTo>
                    <a:pt x="5996027" y="0"/>
                  </a:lnTo>
                  <a:lnTo>
                    <a:pt x="5996027" y="695693"/>
                  </a:lnTo>
                  <a:lnTo>
                    <a:pt x="0" y="69569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TextBox 10"/>
          <p:cNvSpPr txBox="1"/>
          <p:nvPr/>
        </p:nvSpPr>
        <p:spPr>
          <a:xfrm>
            <a:off x="2391317" y="1086848"/>
            <a:ext cx="13505366" cy="1038225"/>
          </a:xfrm>
          <a:prstGeom prst="rect">
            <a:avLst/>
          </a:prstGeom>
        </p:spPr>
        <p:txBody>
          <a:bodyPr lIns="0" tIns="0" rIns="0" bIns="0" rtlCol="0" anchor="t">
            <a:spAutoFit/>
          </a:bodyPr>
          <a:lstStyle/>
          <a:p>
            <a:pPr marL="0" marR="0" lvl="0" indent="0" algn="ctr" defTabSz="914400" rtl="0" eaLnBrk="1" fontAlgn="auto" latinLnBrk="0" hangingPunct="1">
              <a:lnSpc>
                <a:spcPts val="8100"/>
              </a:lnSpc>
              <a:spcBef>
                <a:spcPts val="0"/>
              </a:spcBef>
              <a:spcAft>
                <a:spcPts val="0"/>
              </a:spcAft>
              <a:buClrTx/>
              <a:buSzTx/>
              <a:buFontTx/>
              <a:buNone/>
              <a:tabLst/>
              <a:defRPr/>
            </a:pPr>
            <a:r>
              <a:rPr kumimoji="0" lang="vi-VN" sz="6750" b="0" i="0" u="none" strike="noStrike" kern="1200" cap="none" spc="0" normalizeH="0" baseline="0" noProof="0">
                <a:ln>
                  <a:noFill/>
                </a:ln>
                <a:solidFill>
                  <a:srgbClr val="003EA8"/>
                </a:solidFill>
                <a:effectLst/>
                <a:uLnTx/>
                <a:uFillTx/>
                <a:latin typeface="Muli Bold"/>
                <a:ea typeface="+mn-ea"/>
                <a:cs typeface="+mn-cs"/>
              </a:rPr>
              <a:t>Giao diện</a:t>
            </a:r>
            <a:endParaRPr kumimoji="0" lang="en-US" sz="6750" b="0" i="0" u="none" strike="noStrike" kern="1200" cap="none" spc="0" normalizeH="0" baseline="0" noProof="0">
              <a:ln>
                <a:noFill/>
              </a:ln>
              <a:solidFill>
                <a:srgbClr val="003EA8"/>
              </a:solidFill>
              <a:effectLst/>
              <a:uLnTx/>
              <a:uFillTx/>
              <a:latin typeface="Muli Bold"/>
              <a:ea typeface="+mn-ea"/>
              <a:cs typeface="+mn-cs"/>
            </a:endParaRPr>
          </a:p>
        </p:txBody>
      </p:sp>
      <p:sp>
        <p:nvSpPr>
          <p:cNvPr id="24" name="Freeform 24"/>
          <p:cNvSpPr/>
          <p:nvPr/>
        </p:nvSpPr>
        <p:spPr>
          <a:xfrm flipH="1">
            <a:off x="15484919" y="8123782"/>
            <a:ext cx="4585506" cy="1625770"/>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25"/>
          <p:cNvSpPr/>
          <p:nvPr/>
        </p:nvSpPr>
        <p:spPr>
          <a:xfrm>
            <a:off x="-1782425" y="8123782"/>
            <a:ext cx="4585506" cy="1625770"/>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26"/>
          <p:cNvSpPr/>
          <p:nvPr/>
        </p:nvSpPr>
        <p:spPr>
          <a:xfrm rot="641794">
            <a:off x="8923192" y="-178822"/>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B155CEFD-F65E-AE97-E1E9-C37593BAE9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378" y="2993886"/>
            <a:ext cx="8198222" cy="5129896"/>
          </a:xfrm>
          <a:prstGeom prst="rect">
            <a:avLst/>
          </a:prstGeom>
          <a:ln w="38100">
            <a:solidFill>
              <a:schemeClr val="tx1"/>
            </a:solidFill>
          </a:ln>
        </p:spPr>
      </p:pic>
      <p:pic>
        <p:nvPicPr>
          <p:cNvPr id="6" name="Picture 5" descr="A screenshot of a computer&#10;&#10;Description automatically generated">
            <a:extLst>
              <a:ext uri="{FF2B5EF4-FFF2-40B4-BE49-F238E27FC236}">
                <a16:creationId xmlns:a16="http://schemas.microsoft.com/office/drawing/2014/main" id="{6B8B6FB1-3538-3170-1AB9-C5197609E2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1200" y="2993886"/>
            <a:ext cx="7740651" cy="5129896"/>
          </a:xfrm>
          <a:prstGeom prst="rect">
            <a:avLst/>
          </a:prstGeom>
          <a:ln w="38100">
            <a:solidFill>
              <a:schemeClr val="tx1"/>
            </a:solidFill>
          </a:ln>
        </p:spPr>
      </p:pic>
      <p:sp>
        <p:nvSpPr>
          <p:cNvPr id="7" name="TextBox 10">
            <a:extLst>
              <a:ext uri="{FF2B5EF4-FFF2-40B4-BE49-F238E27FC236}">
                <a16:creationId xmlns:a16="http://schemas.microsoft.com/office/drawing/2014/main" id="{DF938108-AE12-2F48-F7A2-316A783EE441}"/>
              </a:ext>
            </a:extLst>
          </p:cNvPr>
          <p:cNvSpPr txBox="1"/>
          <p:nvPr/>
        </p:nvSpPr>
        <p:spPr>
          <a:xfrm>
            <a:off x="2197855" y="8348327"/>
            <a:ext cx="13892290" cy="822085"/>
          </a:xfrm>
          <a:prstGeom prst="rect">
            <a:avLst/>
          </a:prstGeom>
        </p:spPr>
        <p:txBody>
          <a:bodyPr lIns="0" tIns="0" rIns="0" bIns="0" rtlCol="0" anchor="t">
            <a:spAutoFit/>
          </a:bodyPr>
          <a:lstStyle/>
          <a:p>
            <a:pPr algn="ctr">
              <a:lnSpc>
                <a:spcPts val="7424"/>
              </a:lnSpc>
            </a:pPr>
            <a:r>
              <a:rPr lang="vi-VN" sz="3600">
                <a:solidFill>
                  <a:srgbClr val="003EA8"/>
                </a:solidFill>
                <a:latin typeface="Muli Bold"/>
              </a:rPr>
              <a:t>Khởi động</a:t>
            </a:r>
            <a:endParaRPr lang="en-US" sz="3600">
              <a:solidFill>
                <a:srgbClr val="003EA8"/>
              </a:solidFill>
              <a:latin typeface="Muli Bold"/>
            </a:endParaRPr>
          </a:p>
        </p:txBody>
      </p:sp>
    </p:spTree>
    <p:extLst>
      <p:ext uri="{BB962C8B-B14F-4D97-AF65-F5344CB8AC3E}">
        <p14:creationId xmlns:p14="http://schemas.microsoft.com/office/powerpoint/2010/main" val="509956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3"/>
          <p:cNvGrpSpPr/>
          <p:nvPr/>
        </p:nvGrpSpPr>
        <p:grpSpPr>
          <a:xfrm>
            <a:off x="905495" y="657204"/>
            <a:ext cx="16436355" cy="1907038"/>
            <a:chOff x="0" y="0"/>
            <a:chExt cx="5996027" cy="695693"/>
          </a:xfrm>
        </p:grpSpPr>
        <p:sp>
          <p:nvSpPr>
            <p:cNvPr id="4" name="Freeform 4"/>
            <p:cNvSpPr/>
            <p:nvPr/>
          </p:nvSpPr>
          <p:spPr>
            <a:xfrm>
              <a:off x="0" y="0"/>
              <a:ext cx="5996027" cy="695693"/>
            </a:xfrm>
            <a:custGeom>
              <a:avLst/>
              <a:gdLst/>
              <a:ahLst/>
              <a:cxnLst/>
              <a:rect l="l" t="t" r="r" b="b"/>
              <a:pathLst>
                <a:path w="5996027" h="695693">
                  <a:moveTo>
                    <a:pt x="0" y="0"/>
                  </a:moveTo>
                  <a:lnTo>
                    <a:pt x="5996027" y="0"/>
                  </a:lnTo>
                  <a:lnTo>
                    <a:pt x="5996027" y="695693"/>
                  </a:lnTo>
                  <a:lnTo>
                    <a:pt x="0" y="69569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TextBox 10"/>
          <p:cNvSpPr txBox="1"/>
          <p:nvPr/>
        </p:nvSpPr>
        <p:spPr>
          <a:xfrm>
            <a:off x="2391317" y="1086848"/>
            <a:ext cx="13505366" cy="1038225"/>
          </a:xfrm>
          <a:prstGeom prst="rect">
            <a:avLst/>
          </a:prstGeom>
        </p:spPr>
        <p:txBody>
          <a:bodyPr lIns="0" tIns="0" rIns="0" bIns="0" rtlCol="0" anchor="t">
            <a:spAutoFit/>
          </a:bodyPr>
          <a:lstStyle/>
          <a:p>
            <a:pPr marL="0" marR="0" lvl="0" indent="0" algn="ctr" defTabSz="914400" rtl="0" eaLnBrk="1" fontAlgn="auto" latinLnBrk="0" hangingPunct="1">
              <a:lnSpc>
                <a:spcPts val="8100"/>
              </a:lnSpc>
              <a:spcBef>
                <a:spcPts val="0"/>
              </a:spcBef>
              <a:spcAft>
                <a:spcPts val="0"/>
              </a:spcAft>
              <a:buClrTx/>
              <a:buSzTx/>
              <a:buFontTx/>
              <a:buNone/>
              <a:tabLst/>
              <a:defRPr/>
            </a:pPr>
            <a:r>
              <a:rPr kumimoji="0" lang="vi-VN" sz="6750" b="0" i="0" u="none" strike="noStrike" kern="1200" cap="none" spc="0" normalizeH="0" baseline="0" noProof="0">
                <a:ln>
                  <a:noFill/>
                </a:ln>
                <a:solidFill>
                  <a:srgbClr val="003EA8"/>
                </a:solidFill>
                <a:effectLst/>
                <a:uLnTx/>
                <a:uFillTx/>
                <a:latin typeface="Muli Bold"/>
                <a:ea typeface="+mn-ea"/>
                <a:cs typeface="+mn-cs"/>
              </a:rPr>
              <a:t>Giao diện</a:t>
            </a:r>
            <a:endParaRPr kumimoji="0" lang="en-US" sz="6750" b="0" i="0" u="none" strike="noStrike" kern="1200" cap="none" spc="0" normalizeH="0" baseline="0" noProof="0">
              <a:ln>
                <a:noFill/>
              </a:ln>
              <a:solidFill>
                <a:srgbClr val="003EA8"/>
              </a:solidFill>
              <a:effectLst/>
              <a:uLnTx/>
              <a:uFillTx/>
              <a:latin typeface="Muli Bold"/>
              <a:ea typeface="+mn-ea"/>
              <a:cs typeface="+mn-cs"/>
            </a:endParaRPr>
          </a:p>
        </p:txBody>
      </p:sp>
      <p:sp>
        <p:nvSpPr>
          <p:cNvPr id="24" name="Freeform 24"/>
          <p:cNvSpPr/>
          <p:nvPr/>
        </p:nvSpPr>
        <p:spPr>
          <a:xfrm flipH="1">
            <a:off x="15484919" y="8123782"/>
            <a:ext cx="4585506" cy="1625770"/>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25"/>
          <p:cNvSpPr/>
          <p:nvPr/>
        </p:nvSpPr>
        <p:spPr>
          <a:xfrm>
            <a:off x="-1782425" y="8123782"/>
            <a:ext cx="4585506" cy="1625770"/>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26"/>
          <p:cNvSpPr/>
          <p:nvPr/>
        </p:nvSpPr>
        <p:spPr>
          <a:xfrm rot="641794">
            <a:off x="8923192" y="-178822"/>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10">
            <a:extLst>
              <a:ext uri="{FF2B5EF4-FFF2-40B4-BE49-F238E27FC236}">
                <a16:creationId xmlns:a16="http://schemas.microsoft.com/office/drawing/2014/main" id="{DF938108-AE12-2F48-F7A2-316A783EE441}"/>
              </a:ext>
            </a:extLst>
          </p:cNvPr>
          <p:cNvSpPr txBox="1"/>
          <p:nvPr/>
        </p:nvSpPr>
        <p:spPr>
          <a:xfrm>
            <a:off x="2197855" y="9196191"/>
            <a:ext cx="13892290" cy="822085"/>
          </a:xfrm>
          <a:prstGeom prst="rect">
            <a:avLst/>
          </a:prstGeom>
        </p:spPr>
        <p:txBody>
          <a:bodyPr lIns="0" tIns="0" rIns="0" bIns="0" rtlCol="0" anchor="t">
            <a:spAutoFit/>
          </a:bodyPr>
          <a:lstStyle/>
          <a:p>
            <a:pPr algn="ctr">
              <a:lnSpc>
                <a:spcPts val="7424"/>
              </a:lnSpc>
            </a:pPr>
            <a:r>
              <a:rPr lang="vi-VN" sz="3600">
                <a:solidFill>
                  <a:srgbClr val="003EA8"/>
                </a:solidFill>
                <a:latin typeface="Muli Bold"/>
              </a:rPr>
              <a:t>Đăng nhập</a:t>
            </a:r>
            <a:endParaRPr lang="en-US" sz="3600">
              <a:solidFill>
                <a:srgbClr val="003EA8"/>
              </a:solidFill>
              <a:latin typeface="Muli Bold"/>
            </a:endParaRPr>
          </a:p>
        </p:txBody>
      </p:sp>
      <p:pic>
        <p:nvPicPr>
          <p:cNvPr id="8" name="Picture 7" descr="A person holding a login screen&#10;&#10;Description automatically generated">
            <a:extLst>
              <a:ext uri="{FF2B5EF4-FFF2-40B4-BE49-F238E27FC236}">
                <a16:creationId xmlns:a16="http://schemas.microsoft.com/office/drawing/2014/main" id="{6C2A2B80-D6AC-9F71-342C-23BB0E6F27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495" y="3221445"/>
            <a:ext cx="16436355" cy="6113055"/>
          </a:xfrm>
          <a:prstGeom prst="rect">
            <a:avLst/>
          </a:prstGeom>
          <a:ln w="38100">
            <a:solidFill>
              <a:schemeClr val="tx1"/>
            </a:solidFill>
          </a:ln>
        </p:spPr>
      </p:pic>
    </p:spTree>
    <p:extLst>
      <p:ext uri="{BB962C8B-B14F-4D97-AF65-F5344CB8AC3E}">
        <p14:creationId xmlns:p14="http://schemas.microsoft.com/office/powerpoint/2010/main" val="2020008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3"/>
          <p:cNvGrpSpPr/>
          <p:nvPr/>
        </p:nvGrpSpPr>
        <p:grpSpPr>
          <a:xfrm>
            <a:off x="905495" y="657204"/>
            <a:ext cx="16436355" cy="1907038"/>
            <a:chOff x="0" y="0"/>
            <a:chExt cx="5996027" cy="695693"/>
          </a:xfrm>
        </p:grpSpPr>
        <p:sp>
          <p:nvSpPr>
            <p:cNvPr id="4" name="Freeform 4"/>
            <p:cNvSpPr/>
            <p:nvPr/>
          </p:nvSpPr>
          <p:spPr>
            <a:xfrm>
              <a:off x="0" y="0"/>
              <a:ext cx="5996027" cy="695693"/>
            </a:xfrm>
            <a:custGeom>
              <a:avLst/>
              <a:gdLst/>
              <a:ahLst/>
              <a:cxnLst/>
              <a:rect l="l" t="t" r="r" b="b"/>
              <a:pathLst>
                <a:path w="5996027" h="695693">
                  <a:moveTo>
                    <a:pt x="0" y="0"/>
                  </a:moveTo>
                  <a:lnTo>
                    <a:pt x="5996027" y="0"/>
                  </a:lnTo>
                  <a:lnTo>
                    <a:pt x="5996027" y="695693"/>
                  </a:lnTo>
                  <a:lnTo>
                    <a:pt x="0" y="69569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TextBox 10"/>
          <p:cNvSpPr txBox="1"/>
          <p:nvPr/>
        </p:nvSpPr>
        <p:spPr>
          <a:xfrm>
            <a:off x="2391317" y="1086848"/>
            <a:ext cx="13505366" cy="1038225"/>
          </a:xfrm>
          <a:prstGeom prst="rect">
            <a:avLst/>
          </a:prstGeom>
        </p:spPr>
        <p:txBody>
          <a:bodyPr lIns="0" tIns="0" rIns="0" bIns="0" rtlCol="0" anchor="t">
            <a:spAutoFit/>
          </a:bodyPr>
          <a:lstStyle/>
          <a:p>
            <a:pPr marL="0" marR="0" lvl="0" indent="0" algn="ctr" defTabSz="914400" rtl="0" eaLnBrk="1" fontAlgn="auto" latinLnBrk="0" hangingPunct="1">
              <a:lnSpc>
                <a:spcPts val="8100"/>
              </a:lnSpc>
              <a:spcBef>
                <a:spcPts val="0"/>
              </a:spcBef>
              <a:spcAft>
                <a:spcPts val="0"/>
              </a:spcAft>
              <a:buClrTx/>
              <a:buSzTx/>
              <a:buFontTx/>
              <a:buNone/>
              <a:tabLst/>
              <a:defRPr/>
            </a:pPr>
            <a:r>
              <a:rPr kumimoji="0" lang="vi-VN" sz="6750" b="0" i="0" u="none" strike="noStrike" kern="1200" cap="none" spc="0" normalizeH="0" baseline="0" noProof="0">
                <a:ln>
                  <a:noFill/>
                </a:ln>
                <a:solidFill>
                  <a:srgbClr val="003EA8"/>
                </a:solidFill>
                <a:effectLst/>
                <a:uLnTx/>
                <a:uFillTx/>
                <a:latin typeface="Muli Bold"/>
                <a:ea typeface="+mn-ea"/>
                <a:cs typeface="+mn-cs"/>
              </a:rPr>
              <a:t>Giao diện</a:t>
            </a:r>
            <a:endParaRPr kumimoji="0" lang="en-US" sz="6750" b="0" i="0" u="none" strike="noStrike" kern="1200" cap="none" spc="0" normalizeH="0" baseline="0" noProof="0">
              <a:ln>
                <a:noFill/>
              </a:ln>
              <a:solidFill>
                <a:srgbClr val="003EA8"/>
              </a:solidFill>
              <a:effectLst/>
              <a:uLnTx/>
              <a:uFillTx/>
              <a:latin typeface="Muli Bold"/>
              <a:ea typeface="+mn-ea"/>
              <a:cs typeface="+mn-cs"/>
            </a:endParaRPr>
          </a:p>
        </p:txBody>
      </p:sp>
      <p:sp>
        <p:nvSpPr>
          <p:cNvPr id="24" name="Freeform 24"/>
          <p:cNvSpPr/>
          <p:nvPr/>
        </p:nvSpPr>
        <p:spPr>
          <a:xfrm flipH="1">
            <a:off x="15484919" y="8123782"/>
            <a:ext cx="4585506" cy="1625770"/>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25"/>
          <p:cNvSpPr/>
          <p:nvPr/>
        </p:nvSpPr>
        <p:spPr>
          <a:xfrm>
            <a:off x="-1782425" y="8123782"/>
            <a:ext cx="4585506" cy="1625770"/>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26"/>
          <p:cNvSpPr/>
          <p:nvPr/>
        </p:nvSpPr>
        <p:spPr>
          <a:xfrm rot="641794">
            <a:off x="8923192" y="-178822"/>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10">
            <a:extLst>
              <a:ext uri="{FF2B5EF4-FFF2-40B4-BE49-F238E27FC236}">
                <a16:creationId xmlns:a16="http://schemas.microsoft.com/office/drawing/2014/main" id="{DF938108-AE12-2F48-F7A2-316A783EE441}"/>
              </a:ext>
            </a:extLst>
          </p:cNvPr>
          <p:cNvSpPr txBox="1"/>
          <p:nvPr/>
        </p:nvSpPr>
        <p:spPr>
          <a:xfrm>
            <a:off x="2197855" y="9196191"/>
            <a:ext cx="13892290" cy="822085"/>
          </a:xfrm>
          <a:prstGeom prst="rect">
            <a:avLst/>
          </a:prstGeom>
        </p:spPr>
        <p:txBody>
          <a:bodyPr lIns="0" tIns="0" rIns="0" bIns="0" rtlCol="0" anchor="t">
            <a:spAutoFit/>
          </a:bodyPr>
          <a:lstStyle/>
          <a:p>
            <a:pPr algn="ctr">
              <a:lnSpc>
                <a:spcPts val="7424"/>
              </a:lnSpc>
            </a:pPr>
            <a:r>
              <a:rPr lang="vi-VN" sz="3600">
                <a:solidFill>
                  <a:srgbClr val="003EA8"/>
                </a:solidFill>
                <a:latin typeface="Muli Bold"/>
              </a:rPr>
              <a:t>Đăng ký</a:t>
            </a:r>
            <a:endParaRPr lang="en-US" sz="3600">
              <a:solidFill>
                <a:srgbClr val="003EA8"/>
              </a:solidFill>
              <a:latin typeface="Muli Bold"/>
            </a:endParaRPr>
          </a:p>
        </p:txBody>
      </p:sp>
      <p:pic>
        <p:nvPicPr>
          <p:cNvPr id="5" name="Picture 4" descr="A person holding a login form&#10;&#10;Description automatically generated">
            <a:extLst>
              <a:ext uri="{FF2B5EF4-FFF2-40B4-BE49-F238E27FC236}">
                <a16:creationId xmlns:a16="http://schemas.microsoft.com/office/drawing/2014/main" id="{C1055B06-3EBE-29EC-4679-970321CDE2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495" y="3221446"/>
            <a:ext cx="16436355" cy="5974745"/>
          </a:xfrm>
          <a:prstGeom prst="rect">
            <a:avLst/>
          </a:prstGeom>
          <a:ln w="38100">
            <a:solidFill>
              <a:schemeClr val="tx1"/>
            </a:solidFill>
          </a:ln>
        </p:spPr>
      </p:pic>
    </p:spTree>
    <p:extLst>
      <p:ext uri="{BB962C8B-B14F-4D97-AF65-F5344CB8AC3E}">
        <p14:creationId xmlns:p14="http://schemas.microsoft.com/office/powerpoint/2010/main" val="2686363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3"/>
          <p:cNvGrpSpPr/>
          <p:nvPr/>
        </p:nvGrpSpPr>
        <p:grpSpPr>
          <a:xfrm>
            <a:off x="905495" y="657204"/>
            <a:ext cx="16436355" cy="1907038"/>
            <a:chOff x="0" y="0"/>
            <a:chExt cx="5996027" cy="695693"/>
          </a:xfrm>
        </p:grpSpPr>
        <p:sp>
          <p:nvSpPr>
            <p:cNvPr id="4" name="Freeform 4"/>
            <p:cNvSpPr/>
            <p:nvPr/>
          </p:nvSpPr>
          <p:spPr>
            <a:xfrm>
              <a:off x="0" y="0"/>
              <a:ext cx="5996027" cy="695693"/>
            </a:xfrm>
            <a:custGeom>
              <a:avLst/>
              <a:gdLst/>
              <a:ahLst/>
              <a:cxnLst/>
              <a:rect l="l" t="t" r="r" b="b"/>
              <a:pathLst>
                <a:path w="5996027" h="695693">
                  <a:moveTo>
                    <a:pt x="0" y="0"/>
                  </a:moveTo>
                  <a:lnTo>
                    <a:pt x="5996027" y="0"/>
                  </a:lnTo>
                  <a:lnTo>
                    <a:pt x="5996027" y="695693"/>
                  </a:lnTo>
                  <a:lnTo>
                    <a:pt x="0" y="69569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TextBox 10"/>
          <p:cNvSpPr txBox="1"/>
          <p:nvPr/>
        </p:nvSpPr>
        <p:spPr>
          <a:xfrm>
            <a:off x="2391317" y="1086848"/>
            <a:ext cx="13505366" cy="1038225"/>
          </a:xfrm>
          <a:prstGeom prst="rect">
            <a:avLst/>
          </a:prstGeom>
        </p:spPr>
        <p:txBody>
          <a:bodyPr lIns="0" tIns="0" rIns="0" bIns="0" rtlCol="0" anchor="t">
            <a:spAutoFit/>
          </a:bodyPr>
          <a:lstStyle/>
          <a:p>
            <a:pPr marL="0" marR="0" lvl="0" indent="0" algn="ctr" defTabSz="914400" rtl="0" eaLnBrk="1" fontAlgn="auto" latinLnBrk="0" hangingPunct="1">
              <a:lnSpc>
                <a:spcPts val="8100"/>
              </a:lnSpc>
              <a:spcBef>
                <a:spcPts val="0"/>
              </a:spcBef>
              <a:spcAft>
                <a:spcPts val="0"/>
              </a:spcAft>
              <a:buClrTx/>
              <a:buSzTx/>
              <a:buFontTx/>
              <a:buNone/>
              <a:tabLst/>
              <a:defRPr/>
            </a:pPr>
            <a:r>
              <a:rPr kumimoji="0" lang="vi-VN" sz="6750" b="0" i="0" u="none" strike="noStrike" kern="1200" cap="none" spc="0" normalizeH="0" baseline="0" noProof="0">
                <a:ln>
                  <a:noFill/>
                </a:ln>
                <a:solidFill>
                  <a:srgbClr val="003EA8"/>
                </a:solidFill>
                <a:effectLst/>
                <a:uLnTx/>
                <a:uFillTx/>
                <a:latin typeface="Muli Bold"/>
                <a:ea typeface="+mn-ea"/>
                <a:cs typeface="+mn-cs"/>
              </a:rPr>
              <a:t>Giao diện</a:t>
            </a:r>
            <a:endParaRPr kumimoji="0" lang="en-US" sz="6750" b="0" i="0" u="none" strike="noStrike" kern="1200" cap="none" spc="0" normalizeH="0" baseline="0" noProof="0">
              <a:ln>
                <a:noFill/>
              </a:ln>
              <a:solidFill>
                <a:srgbClr val="003EA8"/>
              </a:solidFill>
              <a:effectLst/>
              <a:uLnTx/>
              <a:uFillTx/>
              <a:latin typeface="Muli Bold"/>
              <a:ea typeface="+mn-ea"/>
              <a:cs typeface="+mn-cs"/>
            </a:endParaRPr>
          </a:p>
        </p:txBody>
      </p:sp>
      <p:sp>
        <p:nvSpPr>
          <p:cNvPr id="24" name="Freeform 24"/>
          <p:cNvSpPr/>
          <p:nvPr/>
        </p:nvSpPr>
        <p:spPr>
          <a:xfrm flipH="1">
            <a:off x="15484919" y="8123782"/>
            <a:ext cx="4585506" cy="1625770"/>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25"/>
          <p:cNvSpPr/>
          <p:nvPr/>
        </p:nvSpPr>
        <p:spPr>
          <a:xfrm>
            <a:off x="-1782425" y="8123782"/>
            <a:ext cx="4585506" cy="1625770"/>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26"/>
          <p:cNvSpPr/>
          <p:nvPr/>
        </p:nvSpPr>
        <p:spPr>
          <a:xfrm rot="641794">
            <a:off x="8923192" y="-178822"/>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10">
            <a:extLst>
              <a:ext uri="{FF2B5EF4-FFF2-40B4-BE49-F238E27FC236}">
                <a16:creationId xmlns:a16="http://schemas.microsoft.com/office/drawing/2014/main" id="{DF938108-AE12-2F48-F7A2-316A783EE441}"/>
              </a:ext>
            </a:extLst>
          </p:cNvPr>
          <p:cNvSpPr txBox="1"/>
          <p:nvPr/>
        </p:nvSpPr>
        <p:spPr>
          <a:xfrm>
            <a:off x="2197855" y="9196191"/>
            <a:ext cx="13892290" cy="822085"/>
          </a:xfrm>
          <a:prstGeom prst="rect">
            <a:avLst/>
          </a:prstGeom>
        </p:spPr>
        <p:txBody>
          <a:bodyPr lIns="0" tIns="0" rIns="0" bIns="0" rtlCol="0" anchor="t">
            <a:spAutoFit/>
          </a:bodyPr>
          <a:lstStyle/>
          <a:p>
            <a:pPr algn="ctr">
              <a:lnSpc>
                <a:spcPts val="7424"/>
              </a:lnSpc>
            </a:pPr>
            <a:r>
              <a:rPr lang="vi-VN" sz="3600">
                <a:solidFill>
                  <a:srgbClr val="003EA8"/>
                </a:solidFill>
                <a:latin typeface="Muli Bold"/>
              </a:rPr>
              <a:t>Sau khi đăng nhập</a:t>
            </a:r>
            <a:endParaRPr lang="en-US" sz="3600">
              <a:solidFill>
                <a:srgbClr val="003EA8"/>
              </a:solidFill>
              <a:latin typeface="Muli Bold"/>
            </a:endParaRPr>
          </a:p>
        </p:txBody>
      </p:sp>
      <p:pic>
        <p:nvPicPr>
          <p:cNvPr id="6" name="Picture 5" descr="A white background with black text&#10;&#10;Description automatically generated">
            <a:extLst>
              <a:ext uri="{FF2B5EF4-FFF2-40B4-BE49-F238E27FC236}">
                <a16:creationId xmlns:a16="http://schemas.microsoft.com/office/drawing/2014/main" id="{9BCA7F2C-AD5D-B759-8993-E91995A0A1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495" y="2993886"/>
            <a:ext cx="16436355" cy="6340614"/>
          </a:xfrm>
          <a:prstGeom prst="rect">
            <a:avLst/>
          </a:prstGeom>
        </p:spPr>
      </p:pic>
    </p:spTree>
    <p:extLst>
      <p:ext uri="{BB962C8B-B14F-4D97-AF65-F5344CB8AC3E}">
        <p14:creationId xmlns:p14="http://schemas.microsoft.com/office/powerpoint/2010/main" val="173947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3"/>
          <p:cNvGrpSpPr/>
          <p:nvPr/>
        </p:nvGrpSpPr>
        <p:grpSpPr>
          <a:xfrm>
            <a:off x="905495" y="657204"/>
            <a:ext cx="16436355" cy="1907038"/>
            <a:chOff x="0" y="0"/>
            <a:chExt cx="5996027" cy="695693"/>
          </a:xfrm>
        </p:grpSpPr>
        <p:sp>
          <p:nvSpPr>
            <p:cNvPr id="4" name="Freeform 4"/>
            <p:cNvSpPr/>
            <p:nvPr/>
          </p:nvSpPr>
          <p:spPr>
            <a:xfrm>
              <a:off x="0" y="0"/>
              <a:ext cx="5996027" cy="695693"/>
            </a:xfrm>
            <a:custGeom>
              <a:avLst/>
              <a:gdLst/>
              <a:ahLst/>
              <a:cxnLst/>
              <a:rect l="l" t="t" r="r" b="b"/>
              <a:pathLst>
                <a:path w="5996027" h="695693">
                  <a:moveTo>
                    <a:pt x="0" y="0"/>
                  </a:moveTo>
                  <a:lnTo>
                    <a:pt x="5996027" y="0"/>
                  </a:lnTo>
                  <a:lnTo>
                    <a:pt x="5996027" y="695693"/>
                  </a:lnTo>
                  <a:lnTo>
                    <a:pt x="0" y="69569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TextBox 10"/>
          <p:cNvSpPr txBox="1"/>
          <p:nvPr/>
        </p:nvSpPr>
        <p:spPr>
          <a:xfrm>
            <a:off x="2391317" y="1086848"/>
            <a:ext cx="13505366" cy="1038225"/>
          </a:xfrm>
          <a:prstGeom prst="rect">
            <a:avLst/>
          </a:prstGeom>
        </p:spPr>
        <p:txBody>
          <a:bodyPr lIns="0" tIns="0" rIns="0" bIns="0" rtlCol="0" anchor="t">
            <a:spAutoFit/>
          </a:bodyPr>
          <a:lstStyle/>
          <a:p>
            <a:pPr marL="0" marR="0" lvl="0" indent="0" algn="ctr" defTabSz="914400" rtl="0" eaLnBrk="1" fontAlgn="auto" latinLnBrk="0" hangingPunct="1">
              <a:lnSpc>
                <a:spcPts val="8100"/>
              </a:lnSpc>
              <a:spcBef>
                <a:spcPts val="0"/>
              </a:spcBef>
              <a:spcAft>
                <a:spcPts val="0"/>
              </a:spcAft>
              <a:buClrTx/>
              <a:buSzTx/>
              <a:buFontTx/>
              <a:buNone/>
              <a:tabLst/>
              <a:defRPr/>
            </a:pPr>
            <a:r>
              <a:rPr kumimoji="0" lang="vi-VN" sz="6750" b="0" i="0" u="none" strike="noStrike" kern="1200" cap="none" spc="0" normalizeH="0" baseline="0" noProof="0">
                <a:ln>
                  <a:noFill/>
                </a:ln>
                <a:solidFill>
                  <a:srgbClr val="003EA8"/>
                </a:solidFill>
                <a:effectLst/>
                <a:uLnTx/>
                <a:uFillTx/>
                <a:latin typeface="Muli Bold"/>
                <a:ea typeface="+mn-ea"/>
                <a:cs typeface="+mn-cs"/>
              </a:rPr>
              <a:t>Giao diện</a:t>
            </a:r>
            <a:endParaRPr kumimoji="0" lang="en-US" sz="6750" b="0" i="0" u="none" strike="noStrike" kern="1200" cap="none" spc="0" normalizeH="0" baseline="0" noProof="0">
              <a:ln>
                <a:noFill/>
              </a:ln>
              <a:solidFill>
                <a:srgbClr val="003EA8"/>
              </a:solidFill>
              <a:effectLst/>
              <a:uLnTx/>
              <a:uFillTx/>
              <a:latin typeface="Muli Bold"/>
              <a:ea typeface="+mn-ea"/>
              <a:cs typeface="+mn-cs"/>
            </a:endParaRPr>
          </a:p>
        </p:txBody>
      </p:sp>
      <p:sp>
        <p:nvSpPr>
          <p:cNvPr id="24" name="Freeform 24"/>
          <p:cNvSpPr/>
          <p:nvPr/>
        </p:nvSpPr>
        <p:spPr>
          <a:xfrm flipH="1">
            <a:off x="15484919" y="8123782"/>
            <a:ext cx="4585506" cy="1625770"/>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25"/>
          <p:cNvSpPr/>
          <p:nvPr/>
        </p:nvSpPr>
        <p:spPr>
          <a:xfrm>
            <a:off x="-1782425" y="8123782"/>
            <a:ext cx="4585506" cy="1625770"/>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26"/>
          <p:cNvSpPr/>
          <p:nvPr/>
        </p:nvSpPr>
        <p:spPr>
          <a:xfrm rot="641794">
            <a:off x="8923192" y="-178822"/>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10">
            <a:extLst>
              <a:ext uri="{FF2B5EF4-FFF2-40B4-BE49-F238E27FC236}">
                <a16:creationId xmlns:a16="http://schemas.microsoft.com/office/drawing/2014/main" id="{DF938108-AE12-2F48-F7A2-316A783EE441}"/>
              </a:ext>
            </a:extLst>
          </p:cNvPr>
          <p:cNvSpPr txBox="1"/>
          <p:nvPr/>
        </p:nvSpPr>
        <p:spPr>
          <a:xfrm>
            <a:off x="2197855" y="9196191"/>
            <a:ext cx="13892290" cy="822085"/>
          </a:xfrm>
          <a:prstGeom prst="rect">
            <a:avLst/>
          </a:prstGeom>
        </p:spPr>
        <p:txBody>
          <a:bodyPr lIns="0" tIns="0" rIns="0" bIns="0" rtlCol="0" anchor="t">
            <a:spAutoFit/>
          </a:bodyPr>
          <a:lstStyle/>
          <a:p>
            <a:pPr algn="ctr">
              <a:lnSpc>
                <a:spcPts val="7424"/>
              </a:lnSpc>
            </a:pPr>
            <a:r>
              <a:rPr lang="vi-VN" sz="3600">
                <a:solidFill>
                  <a:srgbClr val="003EA8"/>
                </a:solidFill>
                <a:latin typeface="Muli Bold"/>
              </a:rPr>
              <a:t>Chọn một người chat</a:t>
            </a:r>
            <a:endParaRPr lang="en-US" sz="3600">
              <a:solidFill>
                <a:srgbClr val="003EA8"/>
              </a:solidFill>
              <a:latin typeface="Muli Bold"/>
            </a:endParaRPr>
          </a:p>
        </p:txBody>
      </p:sp>
      <p:pic>
        <p:nvPicPr>
          <p:cNvPr id="5" name="Picture 4" descr="A screenshot of a computer&#10;&#10;Description automatically generated">
            <a:extLst>
              <a:ext uri="{FF2B5EF4-FFF2-40B4-BE49-F238E27FC236}">
                <a16:creationId xmlns:a16="http://schemas.microsoft.com/office/drawing/2014/main" id="{5EDF8E69-E87E-F105-92D3-9A63813356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495" y="2993887"/>
            <a:ext cx="16436355" cy="6202304"/>
          </a:xfrm>
          <a:prstGeom prst="rect">
            <a:avLst/>
          </a:prstGeom>
        </p:spPr>
      </p:pic>
    </p:spTree>
    <p:extLst>
      <p:ext uri="{BB962C8B-B14F-4D97-AF65-F5344CB8AC3E}">
        <p14:creationId xmlns:p14="http://schemas.microsoft.com/office/powerpoint/2010/main" val="3069701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3"/>
          <p:cNvGrpSpPr/>
          <p:nvPr/>
        </p:nvGrpSpPr>
        <p:grpSpPr>
          <a:xfrm>
            <a:off x="905495" y="657204"/>
            <a:ext cx="16436355" cy="1907038"/>
            <a:chOff x="0" y="0"/>
            <a:chExt cx="5996027" cy="695693"/>
          </a:xfrm>
        </p:grpSpPr>
        <p:sp>
          <p:nvSpPr>
            <p:cNvPr id="4" name="Freeform 4"/>
            <p:cNvSpPr/>
            <p:nvPr/>
          </p:nvSpPr>
          <p:spPr>
            <a:xfrm>
              <a:off x="0" y="0"/>
              <a:ext cx="5996027" cy="695693"/>
            </a:xfrm>
            <a:custGeom>
              <a:avLst/>
              <a:gdLst/>
              <a:ahLst/>
              <a:cxnLst/>
              <a:rect l="l" t="t" r="r" b="b"/>
              <a:pathLst>
                <a:path w="5996027" h="695693">
                  <a:moveTo>
                    <a:pt x="0" y="0"/>
                  </a:moveTo>
                  <a:lnTo>
                    <a:pt x="5996027" y="0"/>
                  </a:lnTo>
                  <a:lnTo>
                    <a:pt x="5996027" y="695693"/>
                  </a:lnTo>
                  <a:lnTo>
                    <a:pt x="0" y="69569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TextBox 10"/>
          <p:cNvSpPr txBox="1"/>
          <p:nvPr/>
        </p:nvSpPr>
        <p:spPr>
          <a:xfrm>
            <a:off x="2391317" y="1086848"/>
            <a:ext cx="13505366" cy="1038225"/>
          </a:xfrm>
          <a:prstGeom prst="rect">
            <a:avLst/>
          </a:prstGeom>
        </p:spPr>
        <p:txBody>
          <a:bodyPr lIns="0" tIns="0" rIns="0" bIns="0" rtlCol="0" anchor="t">
            <a:spAutoFit/>
          </a:bodyPr>
          <a:lstStyle/>
          <a:p>
            <a:pPr marL="0" marR="0" lvl="0" indent="0" algn="ctr" defTabSz="914400" rtl="0" eaLnBrk="1" fontAlgn="auto" latinLnBrk="0" hangingPunct="1">
              <a:lnSpc>
                <a:spcPts val="8100"/>
              </a:lnSpc>
              <a:spcBef>
                <a:spcPts val="0"/>
              </a:spcBef>
              <a:spcAft>
                <a:spcPts val="0"/>
              </a:spcAft>
              <a:buClrTx/>
              <a:buSzTx/>
              <a:buFontTx/>
              <a:buNone/>
              <a:tabLst/>
              <a:defRPr/>
            </a:pPr>
            <a:r>
              <a:rPr kumimoji="0" lang="vi-VN" sz="6750" b="0" i="0" u="none" strike="noStrike" kern="1200" cap="none" spc="0" normalizeH="0" baseline="0" noProof="0">
                <a:ln>
                  <a:noFill/>
                </a:ln>
                <a:solidFill>
                  <a:srgbClr val="003EA8"/>
                </a:solidFill>
                <a:effectLst/>
                <a:uLnTx/>
                <a:uFillTx/>
                <a:latin typeface="Muli Bold"/>
                <a:ea typeface="+mn-ea"/>
                <a:cs typeface="+mn-cs"/>
              </a:rPr>
              <a:t>Giao diện</a:t>
            </a:r>
            <a:endParaRPr kumimoji="0" lang="en-US" sz="6750" b="0" i="0" u="none" strike="noStrike" kern="1200" cap="none" spc="0" normalizeH="0" baseline="0" noProof="0">
              <a:ln>
                <a:noFill/>
              </a:ln>
              <a:solidFill>
                <a:srgbClr val="003EA8"/>
              </a:solidFill>
              <a:effectLst/>
              <a:uLnTx/>
              <a:uFillTx/>
              <a:latin typeface="Muli Bold"/>
              <a:ea typeface="+mn-ea"/>
              <a:cs typeface="+mn-cs"/>
            </a:endParaRPr>
          </a:p>
        </p:txBody>
      </p:sp>
      <p:sp>
        <p:nvSpPr>
          <p:cNvPr id="24" name="Freeform 24"/>
          <p:cNvSpPr/>
          <p:nvPr/>
        </p:nvSpPr>
        <p:spPr>
          <a:xfrm flipH="1">
            <a:off x="15484919" y="8123782"/>
            <a:ext cx="4585506" cy="1625770"/>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25"/>
          <p:cNvSpPr/>
          <p:nvPr/>
        </p:nvSpPr>
        <p:spPr>
          <a:xfrm>
            <a:off x="-1782425" y="8123782"/>
            <a:ext cx="4585506" cy="1625770"/>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26"/>
          <p:cNvSpPr/>
          <p:nvPr/>
        </p:nvSpPr>
        <p:spPr>
          <a:xfrm rot="641794">
            <a:off x="8923192" y="-178822"/>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10">
            <a:extLst>
              <a:ext uri="{FF2B5EF4-FFF2-40B4-BE49-F238E27FC236}">
                <a16:creationId xmlns:a16="http://schemas.microsoft.com/office/drawing/2014/main" id="{DF938108-AE12-2F48-F7A2-316A783EE441}"/>
              </a:ext>
            </a:extLst>
          </p:cNvPr>
          <p:cNvSpPr txBox="1"/>
          <p:nvPr/>
        </p:nvSpPr>
        <p:spPr>
          <a:xfrm>
            <a:off x="2197855" y="9196191"/>
            <a:ext cx="13892290" cy="822085"/>
          </a:xfrm>
          <a:prstGeom prst="rect">
            <a:avLst/>
          </a:prstGeom>
        </p:spPr>
        <p:txBody>
          <a:bodyPr lIns="0" tIns="0" rIns="0" bIns="0" rtlCol="0" anchor="t">
            <a:spAutoFit/>
          </a:bodyPr>
          <a:lstStyle/>
          <a:p>
            <a:pPr algn="ctr">
              <a:lnSpc>
                <a:spcPts val="7424"/>
              </a:lnSpc>
            </a:pPr>
            <a:r>
              <a:rPr lang="vi-VN" sz="3600">
                <a:solidFill>
                  <a:srgbClr val="003EA8"/>
                </a:solidFill>
                <a:latin typeface="Muli Bold"/>
              </a:rPr>
              <a:t>Gửi và nhận tin nhắn</a:t>
            </a:r>
            <a:endParaRPr lang="en-US" sz="3600">
              <a:solidFill>
                <a:srgbClr val="003EA8"/>
              </a:solidFill>
              <a:latin typeface="Muli Bold"/>
            </a:endParaRPr>
          </a:p>
        </p:txBody>
      </p:sp>
      <p:pic>
        <p:nvPicPr>
          <p:cNvPr id="6" name="Picture 5" descr="A screenshot of a computer&#10;&#10;Description automatically generated">
            <a:extLst>
              <a:ext uri="{FF2B5EF4-FFF2-40B4-BE49-F238E27FC236}">
                <a16:creationId xmlns:a16="http://schemas.microsoft.com/office/drawing/2014/main" id="{5D7023B3-E3BF-C18C-8988-52D072A3F7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495" y="2778547"/>
            <a:ext cx="16436355" cy="6417644"/>
          </a:xfrm>
          <a:prstGeom prst="rect">
            <a:avLst/>
          </a:prstGeom>
        </p:spPr>
      </p:pic>
    </p:spTree>
    <p:extLst>
      <p:ext uri="{BB962C8B-B14F-4D97-AF65-F5344CB8AC3E}">
        <p14:creationId xmlns:p14="http://schemas.microsoft.com/office/powerpoint/2010/main" val="643098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3"/>
          <p:cNvGrpSpPr/>
          <p:nvPr/>
        </p:nvGrpSpPr>
        <p:grpSpPr>
          <a:xfrm>
            <a:off x="905495" y="657204"/>
            <a:ext cx="16436355" cy="1907038"/>
            <a:chOff x="0" y="0"/>
            <a:chExt cx="5996027" cy="695693"/>
          </a:xfrm>
        </p:grpSpPr>
        <p:sp>
          <p:nvSpPr>
            <p:cNvPr id="4" name="Freeform 4"/>
            <p:cNvSpPr/>
            <p:nvPr/>
          </p:nvSpPr>
          <p:spPr>
            <a:xfrm>
              <a:off x="0" y="0"/>
              <a:ext cx="5996027" cy="695693"/>
            </a:xfrm>
            <a:custGeom>
              <a:avLst/>
              <a:gdLst/>
              <a:ahLst/>
              <a:cxnLst/>
              <a:rect l="l" t="t" r="r" b="b"/>
              <a:pathLst>
                <a:path w="5996027" h="695693">
                  <a:moveTo>
                    <a:pt x="0" y="0"/>
                  </a:moveTo>
                  <a:lnTo>
                    <a:pt x="5996027" y="0"/>
                  </a:lnTo>
                  <a:lnTo>
                    <a:pt x="5996027" y="695693"/>
                  </a:lnTo>
                  <a:lnTo>
                    <a:pt x="0" y="69569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TextBox 10"/>
          <p:cNvSpPr txBox="1"/>
          <p:nvPr/>
        </p:nvSpPr>
        <p:spPr>
          <a:xfrm>
            <a:off x="2391317" y="1086848"/>
            <a:ext cx="13505366" cy="1038225"/>
          </a:xfrm>
          <a:prstGeom prst="rect">
            <a:avLst/>
          </a:prstGeom>
        </p:spPr>
        <p:txBody>
          <a:bodyPr lIns="0" tIns="0" rIns="0" bIns="0" rtlCol="0" anchor="t">
            <a:spAutoFit/>
          </a:bodyPr>
          <a:lstStyle/>
          <a:p>
            <a:pPr marL="0" marR="0" lvl="0" indent="0" algn="ctr" defTabSz="914400" rtl="0" eaLnBrk="1" fontAlgn="auto" latinLnBrk="0" hangingPunct="1">
              <a:lnSpc>
                <a:spcPts val="8100"/>
              </a:lnSpc>
              <a:spcBef>
                <a:spcPts val="0"/>
              </a:spcBef>
              <a:spcAft>
                <a:spcPts val="0"/>
              </a:spcAft>
              <a:buClrTx/>
              <a:buSzTx/>
              <a:buFontTx/>
              <a:buNone/>
              <a:tabLst/>
              <a:defRPr/>
            </a:pPr>
            <a:r>
              <a:rPr kumimoji="0" lang="vi-VN" sz="6750" b="0" i="0" u="none" strike="noStrike" kern="1200" cap="none" spc="0" normalizeH="0" baseline="0" noProof="0">
                <a:ln>
                  <a:noFill/>
                </a:ln>
                <a:solidFill>
                  <a:srgbClr val="003EA8"/>
                </a:solidFill>
                <a:effectLst/>
                <a:uLnTx/>
                <a:uFillTx/>
                <a:latin typeface="Muli Bold"/>
                <a:ea typeface="+mn-ea"/>
                <a:cs typeface="+mn-cs"/>
              </a:rPr>
              <a:t>Giao diện</a:t>
            </a:r>
            <a:endParaRPr kumimoji="0" lang="en-US" sz="6750" b="0" i="0" u="none" strike="noStrike" kern="1200" cap="none" spc="0" normalizeH="0" baseline="0" noProof="0">
              <a:ln>
                <a:noFill/>
              </a:ln>
              <a:solidFill>
                <a:srgbClr val="003EA8"/>
              </a:solidFill>
              <a:effectLst/>
              <a:uLnTx/>
              <a:uFillTx/>
              <a:latin typeface="Muli Bold"/>
              <a:ea typeface="+mn-ea"/>
              <a:cs typeface="+mn-cs"/>
            </a:endParaRPr>
          </a:p>
        </p:txBody>
      </p:sp>
      <p:sp>
        <p:nvSpPr>
          <p:cNvPr id="24" name="Freeform 24"/>
          <p:cNvSpPr/>
          <p:nvPr/>
        </p:nvSpPr>
        <p:spPr>
          <a:xfrm flipH="1">
            <a:off x="15484919" y="8123782"/>
            <a:ext cx="4585506" cy="1625770"/>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25"/>
          <p:cNvSpPr/>
          <p:nvPr/>
        </p:nvSpPr>
        <p:spPr>
          <a:xfrm>
            <a:off x="-1782425" y="8123782"/>
            <a:ext cx="4585506" cy="1625770"/>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26"/>
          <p:cNvSpPr/>
          <p:nvPr/>
        </p:nvSpPr>
        <p:spPr>
          <a:xfrm rot="641794">
            <a:off x="8923192" y="-178822"/>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10">
            <a:extLst>
              <a:ext uri="{FF2B5EF4-FFF2-40B4-BE49-F238E27FC236}">
                <a16:creationId xmlns:a16="http://schemas.microsoft.com/office/drawing/2014/main" id="{DF938108-AE12-2F48-F7A2-316A783EE441}"/>
              </a:ext>
            </a:extLst>
          </p:cNvPr>
          <p:cNvSpPr txBox="1"/>
          <p:nvPr/>
        </p:nvSpPr>
        <p:spPr>
          <a:xfrm>
            <a:off x="2197855" y="9196191"/>
            <a:ext cx="13892290" cy="822085"/>
          </a:xfrm>
          <a:prstGeom prst="rect">
            <a:avLst/>
          </a:prstGeom>
        </p:spPr>
        <p:txBody>
          <a:bodyPr lIns="0" tIns="0" rIns="0" bIns="0" rtlCol="0" anchor="t">
            <a:spAutoFit/>
          </a:bodyPr>
          <a:lstStyle/>
          <a:p>
            <a:pPr algn="ctr">
              <a:lnSpc>
                <a:spcPts val="7424"/>
              </a:lnSpc>
            </a:pPr>
            <a:r>
              <a:rPr lang="vi-VN" sz="3600">
                <a:solidFill>
                  <a:srgbClr val="003EA8"/>
                </a:solidFill>
                <a:latin typeface="Muli Bold"/>
              </a:rPr>
              <a:t>Gửi emoji</a:t>
            </a:r>
            <a:endParaRPr lang="en-US" sz="3600">
              <a:solidFill>
                <a:srgbClr val="003EA8"/>
              </a:solidFill>
              <a:latin typeface="Muli Bold"/>
            </a:endParaRPr>
          </a:p>
        </p:txBody>
      </p:sp>
      <p:pic>
        <p:nvPicPr>
          <p:cNvPr id="5" name="Picture 4" descr="A screenshot of a computer&#10;&#10;Description automatically generated">
            <a:extLst>
              <a:ext uri="{FF2B5EF4-FFF2-40B4-BE49-F238E27FC236}">
                <a16:creationId xmlns:a16="http://schemas.microsoft.com/office/drawing/2014/main" id="{31B8F6DC-D6CB-E9A9-DE30-84C13BDC5D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496" y="2778547"/>
            <a:ext cx="16436354" cy="6417643"/>
          </a:xfrm>
          <a:prstGeom prst="rect">
            <a:avLst/>
          </a:prstGeom>
        </p:spPr>
      </p:pic>
    </p:spTree>
    <p:extLst>
      <p:ext uri="{BB962C8B-B14F-4D97-AF65-F5344CB8AC3E}">
        <p14:creationId xmlns:p14="http://schemas.microsoft.com/office/powerpoint/2010/main" val="3336441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7" name="Group 7"/>
          <p:cNvGrpSpPr/>
          <p:nvPr/>
        </p:nvGrpSpPr>
        <p:grpSpPr>
          <a:xfrm>
            <a:off x="905495" y="973442"/>
            <a:ext cx="16425212" cy="1919447"/>
            <a:chOff x="0" y="0"/>
            <a:chExt cx="5991962" cy="700220"/>
          </a:xfrm>
        </p:grpSpPr>
        <p:sp>
          <p:nvSpPr>
            <p:cNvPr id="8" name="Freeform 8"/>
            <p:cNvSpPr/>
            <p:nvPr/>
          </p:nvSpPr>
          <p:spPr>
            <a:xfrm>
              <a:off x="0" y="0"/>
              <a:ext cx="5991962" cy="700219"/>
            </a:xfrm>
            <a:custGeom>
              <a:avLst/>
              <a:gdLst/>
              <a:ahLst/>
              <a:cxnLst/>
              <a:rect l="l" t="t" r="r" b="b"/>
              <a:pathLst>
                <a:path w="5991962" h="700219">
                  <a:moveTo>
                    <a:pt x="0" y="0"/>
                  </a:moveTo>
                  <a:lnTo>
                    <a:pt x="5991962" y="0"/>
                  </a:lnTo>
                  <a:lnTo>
                    <a:pt x="5991962" y="700219"/>
                  </a:lnTo>
                  <a:lnTo>
                    <a:pt x="0" y="700219"/>
                  </a:lnTo>
                  <a:close/>
                </a:path>
              </a:pathLst>
            </a:custGeom>
            <a:solidFill>
              <a:srgbClr val="FFFFFF"/>
            </a:solidFill>
          </p:spPr>
          <p:txBody>
            <a:bodyPr/>
            <a:lstStyle/>
            <a:p>
              <a:endParaRPr lang="en-US"/>
            </a:p>
          </p:txBody>
        </p:sp>
      </p:grpSp>
      <p:sp>
        <p:nvSpPr>
          <p:cNvPr id="10" name="TextBox 10"/>
          <p:cNvSpPr txBox="1"/>
          <p:nvPr/>
        </p:nvSpPr>
        <p:spPr>
          <a:xfrm>
            <a:off x="3927887" y="1247365"/>
            <a:ext cx="10200643" cy="1284006"/>
          </a:xfrm>
          <a:prstGeom prst="rect">
            <a:avLst/>
          </a:prstGeom>
        </p:spPr>
        <p:txBody>
          <a:bodyPr lIns="0" tIns="0" rIns="0" bIns="0" rtlCol="0" anchor="t">
            <a:spAutoFit/>
          </a:bodyPr>
          <a:lstStyle/>
          <a:p>
            <a:pPr algn="ctr">
              <a:lnSpc>
                <a:spcPts val="10800"/>
              </a:lnSpc>
            </a:pPr>
            <a:r>
              <a:rPr lang="vi-VN" sz="8000">
                <a:solidFill>
                  <a:srgbClr val="003EA8"/>
                </a:solidFill>
                <a:latin typeface="Muli Bold"/>
              </a:rPr>
              <a:t>Tổng kết</a:t>
            </a:r>
            <a:endParaRPr lang="en-US" sz="8000">
              <a:solidFill>
                <a:srgbClr val="003EA8"/>
              </a:solidFill>
              <a:latin typeface="Muli Bold"/>
            </a:endParaRPr>
          </a:p>
        </p:txBody>
      </p:sp>
      <p:sp>
        <p:nvSpPr>
          <p:cNvPr id="18" name="Freeform 18"/>
          <p:cNvSpPr/>
          <p:nvPr/>
        </p:nvSpPr>
        <p:spPr>
          <a:xfrm>
            <a:off x="-517834" y="389330"/>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9" name="Freeform 19"/>
          <p:cNvSpPr/>
          <p:nvPr/>
        </p:nvSpPr>
        <p:spPr>
          <a:xfrm>
            <a:off x="14826857" y="8505307"/>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Freeform 20"/>
          <p:cNvSpPr/>
          <p:nvPr/>
        </p:nvSpPr>
        <p:spPr>
          <a:xfrm>
            <a:off x="1994337" y="561981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1" name="Freeform 21"/>
          <p:cNvSpPr/>
          <p:nvPr/>
        </p:nvSpPr>
        <p:spPr>
          <a:xfrm>
            <a:off x="6462058" y="4510359"/>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2" name="TextBox 20">
            <a:extLst>
              <a:ext uri="{FF2B5EF4-FFF2-40B4-BE49-F238E27FC236}">
                <a16:creationId xmlns:a16="http://schemas.microsoft.com/office/drawing/2014/main" id="{794D170F-9438-E699-AF9F-262EFA519887}"/>
              </a:ext>
            </a:extLst>
          </p:cNvPr>
          <p:cNvSpPr txBox="1"/>
          <p:nvPr/>
        </p:nvSpPr>
        <p:spPr>
          <a:xfrm>
            <a:off x="1562100" y="4321261"/>
            <a:ext cx="15163800" cy="3230243"/>
          </a:xfrm>
          <a:prstGeom prst="rect">
            <a:avLst/>
          </a:prstGeom>
        </p:spPr>
        <p:txBody>
          <a:bodyPr wrap="square" lIns="0" tIns="0" rIns="0" bIns="0" rtlCol="0" anchor="t">
            <a:spAutoFit/>
          </a:bodyPr>
          <a:lstStyle/>
          <a:p>
            <a:pPr algn="just">
              <a:lnSpc>
                <a:spcPct val="150000"/>
              </a:lnSpc>
              <a:spcBef>
                <a:spcPts val="600"/>
              </a:spcBef>
              <a:spcAft>
                <a:spcPts val="600"/>
              </a:spcAft>
            </a:pPr>
            <a:r>
              <a:rPr lang="vi-VN" sz="3600">
                <a:solidFill>
                  <a:srgbClr val="000000"/>
                </a:solidFill>
                <a:latin typeface="Cabin"/>
              </a:rPr>
              <a:t>Ứng dụng chat này được phát triển với các tính năng cơ bản như gửi và nhận tin nhắn, đăng nhập, đăng ký tài khoản và quản lý danh sách bạn bè. Tính năng này không chỉ mang lại trải nghiệm giao tiếp tốt cho người dùng mà còn tạo ra một nền tảng linh hoạt để mở rộng và phát triển trong tương lai.</a:t>
            </a:r>
            <a:endParaRPr lang="en-US" sz="3600">
              <a:solidFill>
                <a:srgbClr val="000000"/>
              </a:solidFill>
              <a:latin typeface="Cabi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7" name="Group 7"/>
          <p:cNvGrpSpPr/>
          <p:nvPr/>
        </p:nvGrpSpPr>
        <p:grpSpPr>
          <a:xfrm>
            <a:off x="1066800" y="3848100"/>
            <a:ext cx="16425212" cy="3733806"/>
            <a:chOff x="0" y="0"/>
            <a:chExt cx="5991962" cy="700220"/>
          </a:xfrm>
        </p:grpSpPr>
        <p:sp>
          <p:nvSpPr>
            <p:cNvPr id="8" name="Freeform 8"/>
            <p:cNvSpPr/>
            <p:nvPr/>
          </p:nvSpPr>
          <p:spPr>
            <a:xfrm>
              <a:off x="0" y="0"/>
              <a:ext cx="5991962" cy="700219"/>
            </a:xfrm>
            <a:custGeom>
              <a:avLst/>
              <a:gdLst/>
              <a:ahLst/>
              <a:cxnLst/>
              <a:rect l="l" t="t" r="r" b="b"/>
              <a:pathLst>
                <a:path w="5991962" h="700219">
                  <a:moveTo>
                    <a:pt x="0" y="0"/>
                  </a:moveTo>
                  <a:lnTo>
                    <a:pt x="5991962" y="0"/>
                  </a:lnTo>
                  <a:lnTo>
                    <a:pt x="5991962" y="700219"/>
                  </a:lnTo>
                  <a:lnTo>
                    <a:pt x="0" y="700219"/>
                  </a:lnTo>
                  <a:close/>
                </a:path>
              </a:pathLst>
            </a:custGeom>
            <a:solidFill>
              <a:srgbClr val="FFFFFF"/>
            </a:solidFill>
          </p:spPr>
          <p:txBody>
            <a:bodyPr/>
            <a:lstStyle/>
            <a:p>
              <a:endParaRPr lang="en-US"/>
            </a:p>
          </p:txBody>
        </p:sp>
      </p:grpSp>
      <p:sp>
        <p:nvSpPr>
          <p:cNvPr id="10" name="TextBox 10"/>
          <p:cNvSpPr txBox="1"/>
          <p:nvPr/>
        </p:nvSpPr>
        <p:spPr>
          <a:xfrm>
            <a:off x="4043678" y="4977810"/>
            <a:ext cx="10200643" cy="1384995"/>
          </a:xfrm>
          <a:prstGeom prst="rect">
            <a:avLst/>
          </a:prstGeom>
        </p:spPr>
        <p:txBody>
          <a:bodyPr lIns="0" tIns="0" rIns="0" bIns="0" rtlCol="0" anchor="t">
            <a:spAutoFit/>
          </a:bodyPr>
          <a:lstStyle/>
          <a:p>
            <a:pPr algn="ctr">
              <a:lnSpc>
                <a:spcPts val="10800"/>
              </a:lnSpc>
            </a:pPr>
            <a:r>
              <a:rPr lang="vi-VN" sz="9600">
                <a:solidFill>
                  <a:srgbClr val="003EA8"/>
                </a:solidFill>
                <a:latin typeface="Muli Bold"/>
              </a:rPr>
              <a:t>Thank you!</a:t>
            </a:r>
            <a:endParaRPr lang="en-US" sz="9600">
              <a:solidFill>
                <a:srgbClr val="003EA8"/>
              </a:solidFill>
              <a:latin typeface="Muli Bold"/>
            </a:endParaRPr>
          </a:p>
        </p:txBody>
      </p:sp>
      <p:sp>
        <p:nvSpPr>
          <p:cNvPr id="18" name="Freeform 18"/>
          <p:cNvSpPr/>
          <p:nvPr/>
        </p:nvSpPr>
        <p:spPr>
          <a:xfrm>
            <a:off x="-517834" y="389330"/>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9" name="Freeform 19"/>
          <p:cNvSpPr/>
          <p:nvPr/>
        </p:nvSpPr>
        <p:spPr>
          <a:xfrm>
            <a:off x="14826857" y="8505307"/>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Freeform 20"/>
          <p:cNvSpPr/>
          <p:nvPr/>
        </p:nvSpPr>
        <p:spPr>
          <a:xfrm>
            <a:off x="1994337" y="561981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1" name="Freeform 21"/>
          <p:cNvSpPr/>
          <p:nvPr/>
        </p:nvSpPr>
        <p:spPr>
          <a:xfrm>
            <a:off x="6462058" y="4510359"/>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719222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80808"/>
            <a:ext cx="16439375" cy="350382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txBody>
            <a:bodyPr/>
            <a:lstStyle/>
            <a:p>
              <a:endParaRPr lang="en-US"/>
            </a:p>
          </p:txBody>
        </p:sp>
      </p:grpSp>
      <p:graphicFrame>
        <p:nvGraphicFramePr>
          <p:cNvPr id="5" name="Table 5"/>
          <p:cNvGraphicFramePr>
            <a:graphicFrameLocks noGrp="1"/>
          </p:cNvGraphicFramePr>
          <p:nvPr>
            <p:extLst>
              <p:ext uri="{D42A27DB-BD31-4B8C-83A1-F6EECF244321}">
                <p14:modId xmlns:p14="http://schemas.microsoft.com/office/powerpoint/2010/main" val="2788309306"/>
              </p:ext>
            </p:extLst>
          </p:nvPr>
        </p:nvGraphicFramePr>
        <p:xfrm>
          <a:off x="938289" y="4595954"/>
          <a:ext cx="16439375" cy="4495579"/>
        </p:xfrm>
        <a:graphic>
          <a:graphicData uri="http://schemas.openxmlformats.org/drawingml/2006/table">
            <a:tbl>
              <a:tblPr/>
              <a:tblGrid>
                <a:gridCol w="8252482">
                  <a:extLst>
                    <a:ext uri="{9D8B030D-6E8A-4147-A177-3AD203B41FA5}">
                      <a16:colId xmlns:a16="http://schemas.microsoft.com/office/drawing/2014/main" val="20000"/>
                    </a:ext>
                  </a:extLst>
                </a:gridCol>
                <a:gridCol w="8186893">
                  <a:extLst>
                    <a:ext uri="{9D8B030D-6E8A-4147-A177-3AD203B41FA5}">
                      <a16:colId xmlns:a16="http://schemas.microsoft.com/office/drawing/2014/main" val="20001"/>
                    </a:ext>
                  </a:extLst>
                </a:gridCol>
              </a:tblGrid>
              <a:tr h="2209579">
                <a:tc>
                  <a:txBody>
                    <a:bodyPr/>
                    <a:lstStyle/>
                    <a:p>
                      <a:pPr algn="ctr">
                        <a:lnSpc>
                          <a:spcPts val="2800"/>
                        </a:lnSpc>
                        <a:defRPr/>
                      </a:pPr>
                      <a:r>
                        <a:rPr lang="vi-VN" sz="3200">
                          <a:latin typeface="Cabin" panose="020B0604020202020204" charset="0"/>
                        </a:rPr>
                        <a:t>2001215969 - Lê Hoài Nam </a:t>
                      </a:r>
                    </a:p>
                    <a:p>
                      <a:pPr algn="ctr">
                        <a:lnSpc>
                          <a:spcPts val="2800"/>
                        </a:lnSpc>
                        <a:defRPr/>
                      </a:pP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ts val="2800"/>
                        </a:lnSpc>
                        <a:spcBef>
                          <a:spcPts val="0"/>
                        </a:spcBef>
                        <a:spcAft>
                          <a:spcPts val="0"/>
                        </a:spcAft>
                        <a:buClrTx/>
                        <a:buSzTx/>
                        <a:buFontTx/>
                        <a:buNone/>
                        <a:tabLst/>
                        <a:defRPr/>
                      </a:pPr>
                      <a:r>
                        <a:rPr kumimoji="0" lang="vi-VN" sz="3200" b="0" i="0" u="none" strike="noStrike" kern="1200" cap="none" spc="0" normalizeH="0" baseline="0" noProof="0">
                          <a:ln>
                            <a:noFill/>
                          </a:ln>
                          <a:solidFill>
                            <a:prstClr val="black"/>
                          </a:solidFill>
                          <a:effectLst/>
                          <a:uLnTx/>
                          <a:uFillTx/>
                          <a:latin typeface="Cabin" panose="020B0604020202020204" charset="0"/>
                          <a:ea typeface="+mn-ea"/>
                          <a:cs typeface="+mn-cs"/>
                        </a:rPr>
                        <a:t>2001202010 - Dương Thiên Anh</a:t>
                      </a:r>
                    </a:p>
                    <a:p>
                      <a:pPr algn="ctr">
                        <a:lnSpc>
                          <a:spcPts val="2800"/>
                        </a:lnSpc>
                        <a:defRPr/>
                      </a:pPr>
                      <a:endParaRPr lang="en-US" sz="2000">
                        <a:solidFill>
                          <a:srgbClr val="000000"/>
                        </a:solidFill>
                        <a:latin typeface="Cabin"/>
                      </a:endParaRP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86000">
                <a:tc>
                  <a:txBody>
                    <a:bodyPr/>
                    <a:lstStyle/>
                    <a:p>
                      <a:pPr marL="0" marR="0" lvl="0" indent="0" algn="ctr" defTabSz="914400" rtl="0" eaLnBrk="1" fontAlgn="auto" latinLnBrk="0" hangingPunct="1">
                        <a:lnSpc>
                          <a:spcPts val="2800"/>
                        </a:lnSpc>
                        <a:spcBef>
                          <a:spcPts val="0"/>
                        </a:spcBef>
                        <a:spcAft>
                          <a:spcPts val="0"/>
                        </a:spcAft>
                        <a:buClrTx/>
                        <a:buSzTx/>
                        <a:buFontTx/>
                        <a:buNone/>
                        <a:tabLst/>
                        <a:defRPr/>
                      </a:pPr>
                      <a:r>
                        <a:rPr kumimoji="0" lang="vi-VN" sz="3200" b="0" i="0" u="none" strike="noStrike" kern="1200" cap="none" spc="0" normalizeH="0" baseline="0" noProof="0">
                          <a:ln>
                            <a:noFill/>
                          </a:ln>
                          <a:solidFill>
                            <a:prstClr val="black"/>
                          </a:solidFill>
                          <a:effectLst/>
                          <a:uLnTx/>
                          <a:uFillTx/>
                          <a:latin typeface="Cabin" panose="020B0604020202020204" charset="0"/>
                          <a:ea typeface="+mn-ea"/>
                          <a:cs typeface="+mn-cs"/>
                        </a:rPr>
                        <a:t>2001210812 - Nguyễn Tấn Thịnh</a:t>
                      </a:r>
                    </a:p>
                    <a:p>
                      <a:pPr algn="ctr">
                        <a:lnSpc>
                          <a:spcPts val="2800"/>
                        </a:lnSpc>
                        <a:defRPr/>
                      </a:pP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ts val="2800"/>
                        </a:lnSpc>
                        <a:spcBef>
                          <a:spcPts val="0"/>
                        </a:spcBef>
                        <a:spcAft>
                          <a:spcPts val="0"/>
                        </a:spcAft>
                        <a:buClrTx/>
                        <a:buSzTx/>
                        <a:buFontTx/>
                        <a:buNone/>
                        <a:tabLst/>
                        <a:defRPr/>
                      </a:pPr>
                      <a:r>
                        <a:rPr kumimoji="0" lang="vi-VN" sz="3200" b="0" i="0" u="none" strike="noStrike" kern="1200" cap="none" spc="0" normalizeH="0" baseline="0" noProof="0">
                          <a:ln>
                            <a:noFill/>
                          </a:ln>
                          <a:solidFill>
                            <a:prstClr val="black"/>
                          </a:solidFill>
                          <a:effectLst/>
                          <a:uLnTx/>
                          <a:uFillTx/>
                          <a:latin typeface="Cabin" panose="020B0604020202020204" charset="0"/>
                          <a:ea typeface="+mn-ea"/>
                          <a:cs typeface="+mn-cs"/>
                        </a:rPr>
                        <a:t>2001215670 – Huỳnh Trương Bảo Duy</a:t>
                      </a:r>
                    </a:p>
                    <a:p>
                      <a:pPr algn="ctr">
                        <a:lnSpc>
                          <a:spcPts val="2800"/>
                        </a:lnSpc>
                        <a:defRPr/>
                      </a:pPr>
                      <a:endParaRPr lang="en-US" sz="2000">
                        <a:solidFill>
                          <a:srgbClr val="000000"/>
                        </a:solidFill>
                        <a:latin typeface="Cabin"/>
                      </a:endParaRP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TextBox 14"/>
          <p:cNvSpPr txBox="1"/>
          <p:nvPr/>
        </p:nvSpPr>
        <p:spPr>
          <a:xfrm>
            <a:off x="2460195" y="1247996"/>
            <a:ext cx="13395565" cy="1178208"/>
          </a:xfrm>
          <a:prstGeom prst="rect">
            <a:avLst/>
          </a:prstGeom>
        </p:spPr>
        <p:txBody>
          <a:bodyPr lIns="0" tIns="0" rIns="0" bIns="0" rtlCol="0" anchor="t">
            <a:spAutoFit/>
          </a:bodyPr>
          <a:lstStyle/>
          <a:p>
            <a:pPr algn="ctr">
              <a:lnSpc>
                <a:spcPts val="9720"/>
              </a:lnSpc>
            </a:pPr>
            <a:r>
              <a:rPr lang="vi-VN" sz="8000">
                <a:solidFill>
                  <a:srgbClr val="003EA8"/>
                </a:solidFill>
                <a:latin typeface="Muli Bold"/>
              </a:rPr>
              <a:t>Thành viên</a:t>
            </a:r>
            <a:endParaRPr lang="en-US" sz="8000">
              <a:solidFill>
                <a:srgbClr val="003EA8"/>
              </a:solidFill>
              <a:latin typeface="Muli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txBody>
          <a:bodyPr/>
          <a:lstStyle/>
          <a:p>
            <a:endParaRPr lang="en-US"/>
          </a:p>
        </p:txBody>
      </p:sp>
      <p:grpSp>
        <p:nvGrpSpPr>
          <p:cNvPr id="3" name="Group 3"/>
          <p:cNvGrpSpPr/>
          <p:nvPr/>
        </p:nvGrpSpPr>
        <p:grpSpPr>
          <a:xfrm>
            <a:off x="1219294" y="2910273"/>
            <a:ext cx="15795020" cy="6745738"/>
            <a:chOff x="0" y="0"/>
            <a:chExt cx="5762066" cy="2460863"/>
          </a:xfrm>
        </p:grpSpPr>
        <p:sp>
          <p:nvSpPr>
            <p:cNvPr id="4" name="Freeform 4"/>
            <p:cNvSpPr/>
            <p:nvPr/>
          </p:nvSpPr>
          <p:spPr>
            <a:xfrm>
              <a:off x="0" y="0"/>
              <a:ext cx="5762066" cy="2460863"/>
            </a:xfrm>
            <a:custGeom>
              <a:avLst/>
              <a:gdLst/>
              <a:ahLst/>
              <a:cxnLst/>
              <a:rect l="l" t="t" r="r" b="b"/>
              <a:pathLst>
                <a:path w="5762066" h="2460863">
                  <a:moveTo>
                    <a:pt x="0" y="0"/>
                  </a:moveTo>
                  <a:lnTo>
                    <a:pt x="5762066" y="0"/>
                  </a:lnTo>
                  <a:lnTo>
                    <a:pt x="5762066" y="2460863"/>
                  </a:lnTo>
                  <a:lnTo>
                    <a:pt x="0" y="2460863"/>
                  </a:lnTo>
                  <a:close/>
                </a:path>
              </a:pathLst>
            </a:custGeom>
            <a:solidFill>
              <a:srgbClr val="FFFFFF"/>
            </a:solidFill>
          </p:spPr>
          <p:txBody>
            <a:bodyPr/>
            <a:lstStyle/>
            <a:p>
              <a:endParaRPr lang="en-US"/>
            </a:p>
          </p:txBody>
        </p:sp>
      </p:grpSp>
      <p:grpSp>
        <p:nvGrpSpPr>
          <p:cNvPr id="5" name="Group 5"/>
          <p:cNvGrpSpPr/>
          <p:nvPr/>
        </p:nvGrpSpPr>
        <p:grpSpPr>
          <a:xfrm>
            <a:off x="1219294" y="657204"/>
            <a:ext cx="15795020" cy="1907038"/>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txBody>
            <a:bodyPr/>
            <a:lstStyle/>
            <a:p>
              <a:endParaRPr lang="en-US"/>
            </a:p>
          </p:txBody>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AutoShape 8"/>
          <p:cNvSpPr/>
          <p:nvPr/>
        </p:nvSpPr>
        <p:spPr>
          <a:xfrm rot="-5400000">
            <a:off x="-541453" y="6273617"/>
            <a:ext cx="6745738" cy="0"/>
          </a:xfrm>
          <a:prstGeom prst="line">
            <a:avLst/>
          </a:prstGeom>
          <a:ln w="19050" cap="flat">
            <a:solidFill>
              <a:srgbClr val="CCCCCC"/>
            </a:solidFill>
            <a:prstDash val="solid"/>
            <a:headEnd type="none" w="sm" len="sm"/>
            <a:tailEnd type="none" w="sm" len="sm"/>
          </a:ln>
        </p:spPr>
        <p:txBody>
          <a:bodyPr/>
          <a:lstStyle/>
          <a:p>
            <a:endParaRPr lang="en-US"/>
          </a:p>
        </p:txBody>
      </p:sp>
      <p:sp>
        <p:nvSpPr>
          <p:cNvPr id="9" name="AutoShape 9"/>
          <p:cNvSpPr/>
          <p:nvPr/>
        </p:nvSpPr>
        <p:spPr>
          <a:xfrm rot="-5400000">
            <a:off x="6878694" y="6273617"/>
            <a:ext cx="6745738" cy="0"/>
          </a:xfrm>
          <a:prstGeom prst="line">
            <a:avLst/>
          </a:prstGeom>
          <a:ln w="19050" cap="flat">
            <a:solidFill>
              <a:srgbClr val="CCCCCC"/>
            </a:solidFill>
            <a:prstDash val="solid"/>
            <a:headEnd type="none" w="sm" len="sm"/>
            <a:tailEnd type="none" w="sm" len="sm"/>
          </a:ln>
        </p:spPr>
        <p:txBody>
          <a:bodyPr/>
          <a:lstStyle/>
          <a:p>
            <a:endParaRPr lang="en-US"/>
          </a:p>
        </p:txBody>
      </p:sp>
      <p:sp>
        <p:nvSpPr>
          <p:cNvPr id="10" name="AutoShape 10"/>
          <p:cNvSpPr/>
          <p:nvPr/>
        </p:nvSpPr>
        <p:spPr>
          <a:xfrm rot="-5400000">
            <a:off x="5264035" y="6273617"/>
            <a:ext cx="6745738" cy="0"/>
          </a:xfrm>
          <a:prstGeom prst="line">
            <a:avLst/>
          </a:prstGeom>
          <a:ln w="19050" cap="flat">
            <a:solidFill>
              <a:srgbClr val="CCCCCC"/>
            </a:solidFill>
            <a:prstDash val="solid"/>
            <a:headEnd type="none" w="sm" len="sm"/>
            <a:tailEnd type="none" w="sm" len="sm"/>
          </a:ln>
        </p:spPr>
        <p:txBody>
          <a:bodyPr/>
          <a:lstStyle/>
          <a:p>
            <a:endParaRPr lang="en-US"/>
          </a:p>
        </p:txBody>
      </p:sp>
      <p:grpSp>
        <p:nvGrpSpPr>
          <p:cNvPr id="11" name="Group 11"/>
          <p:cNvGrpSpPr/>
          <p:nvPr/>
        </p:nvGrpSpPr>
        <p:grpSpPr>
          <a:xfrm>
            <a:off x="13821430" y="6055702"/>
            <a:ext cx="4791997" cy="4775719"/>
            <a:chOff x="0" y="0"/>
            <a:chExt cx="6389330" cy="6367625"/>
          </a:xfrm>
        </p:grpSpPr>
        <p:sp>
          <p:nvSpPr>
            <p:cNvPr id="12" name="Freeform 12"/>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grpSp>
        <p:nvGrpSpPr>
          <p:cNvPr id="14" name="Group 14"/>
          <p:cNvGrpSpPr/>
          <p:nvPr/>
        </p:nvGrpSpPr>
        <p:grpSpPr>
          <a:xfrm>
            <a:off x="10994513" y="3489458"/>
            <a:ext cx="3642641" cy="2375554"/>
            <a:chOff x="0" y="-38100"/>
            <a:chExt cx="4856855" cy="3167406"/>
          </a:xfrm>
        </p:grpSpPr>
        <p:sp>
          <p:nvSpPr>
            <p:cNvPr id="16" name="TextBox 16"/>
            <p:cNvSpPr txBox="1"/>
            <p:nvPr/>
          </p:nvSpPr>
          <p:spPr>
            <a:xfrm>
              <a:off x="0" y="-38100"/>
              <a:ext cx="4856855" cy="490391"/>
            </a:xfrm>
            <a:prstGeom prst="rect">
              <a:avLst/>
            </a:prstGeom>
          </p:spPr>
          <p:txBody>
            <a:bodyPr lIns="0" tIns="0" rIns="0" bIns="0" rtlCol="0" anchor="t">
              <a:spAutoFit/>
            </a:bodyPr>
            <a:lstStyle/>
            <a:p>
              <a:pPr algn="l">
                <a:lnSpc>
                  <a:spcPts val="3079"/>
                </a:lnSpc>
              </a:pPr>
              <a:r>
                <a:rPr lang="vi-VN" sz="2199">
                  <a:solidFill>
                    <a:srgbClr val="000000"/>
                  </a:solidFill>
                  <a:latin typeface="Cabin"/>
                  <a:hlinkClick r:id="rId10" action="ppaction://hlinksldjump"/>
                </a:rPr>
                <a:t>Cơ sở dữ liệu</a:t>
              </a:r>
              <a:endParaRPr lang="en-US" sz="2199">
                <a:solidFill>
                  <a:srgbClr val="000000"/>
                </a:solidFill>
                <a:latin typeface="Cabin"/>
                <a:hlinkClick r:id="rId10" action="ppaction://hlinksldjump"/>
              </a:endParaRPr>
            </a:p>
          </p:txBody>
        </p:sp>
        <p:sp>
          <p:nvSpPr>
            <p:cNvPr id="17" name="TextBox 17"/>
            <p:cNvSpPr txBox="1"/>
            <p:nvPr/>
          </p:nvSpPr>
          <p:spPr>
            <a:xfrm>
              <a:off x="0" y="1437071"/>
              <a:ext cx="4856855" cy="490391"/>
            </a:xfrm>
            <a:prstGeom prst="rect">
              <a:avLst/>
            </a:prstGeom>
          </p:spPr>
          <p:txBody>
            <a:bodyPr lIns="0" tIns="0" rIns="0" bIns="0" rtlCol="0" anchor="t">
              <a:spAutoFit/>
            </a:bodyPr>
            <a:lstStyle/>
            <a:p>
              <a:pPr algn="l">
                <a:lnSpc>
                  <a:spcPts val="3079"/>
                </a:lnSpc>
              </a:pPr>
              <a:r>
                <a:rPr lang="vi-VN" sz="2199">
                  <a:solidFill>
                    <a:srgbClr val="000000"/>
                  </a:solidFill>
                  <a:latin typeface="Cabin"/>
                  <a:hlinkClick r:id="rId11" action="ppaction://hlinksldjump"/>
                </a:rPr>
                <a:t>Giao diện</a:t>
              </a:r>
              <a:endParaRPr lang="en-US" sz="2199">
                <a:solidFill>
                  <a:srgbClr val="000000"/>
                </a:solidFill>
                <a:latin typeface="Cabin"/>
                <a:hlinkClick r:id="rId11" action="ppaction://hlinksldjump"/>
              </a:endParaRPr>
            </a:p>
          </p:txBody>
        </p:sp>
        <p:sp>
          <p:nvSpPr>
            <p:cNvPr id="18" name="TextBox 18"/>
            <p:cNvSpPr txBox="1"/>
            <p:nvPr/>
          </p:nvSpPr>
          <p:spPr>
            <a:xfrm>
              <a:off x="0" y="2638915"/>
              <a:ext cx="4856855" cy="490391"/>
            </a:xfrm>
            <a:prstGeom prst="rect">
              <a:avLst/>
            </a:prstGeom>
          </p:spPr>
          <p:txBody>
            <a:bodyPr lIns="0" tIns="0" rIns="0" bIns="0" rtlCol="0" anchor="t">
              <a:spAutoFit/>
            </a:bodyPr>
            <a:lstStyle/>
            <a:p>
              <a:pPr algn="l">
                <a:lnSpc>
                  <a:spcPts val="3079"/>
                </a:lnSpc>
              </a:pPr>
              <a:r>
                <a:rPr lang="vi-VN" sz="2199">
                  <a:solidFill>
                    <a:srgbClr val="000000"/>
                  </a:solidFill>
                  <a:latin typeface="Cabin"/>
                  <a:hlinkClick r:id="rId12" action="ppaction://hlinksldjump"/>
                </a:rPr>
                <a:t>Tổng kết</a:t>
              </a:r>
              <a:endParaRPr lang="en-US" sz="2199">
                <a:solidFill>
                  <a:srgbClr val="000000"/>
                </a:solidFill>
                <a:latin typeface="Cabin"/>
                <a:hlinkClick r:id="rId12" action="ppaction://hlinksldjump"/>
              </a:endParaRPr>
            </a:p>
          </p:txBody>
        </p:sp>
      </p:grpSp>
      <p:sp>
        <p:nvSpPr>
          <p:cNvPr id="20" name="TextBox 20"/>
          <p:cNvSpPr txBox="1"/>
          <p:nvPr/>
        </p:nvSpPr>
        <p:spPr>
          <a:xfrm>
            <a:off x="3683996" y="924916"/>
            <a:ext cx="10839717" cy="1371600"/>
          </a:xfrm>
          <a:prstGeom prst="rect">
            <a:avLst/>
          </a:prstGeom>
        </p:spPr>
        <p:txBody>
          <a:bodyPr lIns="0" tIns="0" rIns="0" bIns="0" rtlCol="0" anchor="t">
            <a:spAutoFit/>
          </a:bodyPr>
          <a:lstStyle/>
          <a:p>
            <a:pPr marL="0" lvl="0" indent="0" algn="ctr">
              <a:lnSpc>
                <a:spcPts val="10800"/>
              </a:lnSpc>
              <a:spcBef>
                <a:spcPct val="0"/>
              </a:spcBef>
            </a:pPr>
            <a:r>
              <a:rPr lang="vi-VN" sz="9000">
                <a:solidFill>
                  <a:srgbClr val="003EA8"/>
                </a:solidFill>
                <a:latin typeface="Muli Bold"/>
              </a:rPr>
              <a:t>Nội dung</a:t>
            </a:r>
            <a:endParaRPr lang="en-US" sz="9000">
              <a:solidFill>
                <a:srgbClr val="003EA8"/>
              </a:solidFill>
              <a:latin typeface="Muli Bold"/>
            </a:endParaRPr>
          </a:p>
        </p:txBody>
      </p:sp>
      <p:grpSp>
        <p:nvGrpSpPr>
          <p:cNvPr id="21" name="Group 21"/>
          <p:cNvGrpSpPr/>
          <p:nvPr/>
        </p:nvGrpSpPr>
        <p:grpSpPr>
          <a:xfrm>
            <a:off x="3422638" y="3294196"/>
            <a:ext cx="4108867" cy="3862725"/>
            <a:chOff x="0" y="-38100"/>
            <a:chExt cx="5478489" cy="5150299"/>
          </a:xfrm>
        </p:grpSpPr>
        <p:sp>
          <p:nvSpPr>
            <p:cNvPr id="22" name="TextBox 22"/>
            <p:cNvSpPr txBox="1"/>
            <p:nvPr/>
          </p:nvSpPr>
          <p:spPr>
            <a:xfrm>
              <a:off x="0" y="1697421"/>
              <a:ext cx="5441054" cy="490391"/>
            </a:xfrm>
            <a:prstGeom prst="rect">
              <a:avLst/>
            </a:prstGeom>
          </p:spPr>
          <p:txBody>
            <a:bodyPr lIns="0" tIns="0" rIns="0" bIns="0" rtlCol="0" anchor="t">
              <a:spAutoFit/>
            </a:bodyPr>
            <a:lstStyle/>
            <a:p>
              <a:pPr algn="l">
                <a:lnSpc>
                  <a:spcPts val="3079"/>
                </a:lnSpc>
              </a:pPr>
              <a:r>
                <a:rPr lang="vi-VN" sz="2199">
                  <a:solidFill>
                    <a:srgbClr val="000000"/>
                  </a:solidFill>
                  <a:latin typeface="Cabin"/>
                  <a:hlinkClick r:id="rId13" action="ppaction://hlinksldjump"/>
                </a:rPr>
                <a:t>Mục tiêu đề tài</a:t>
              </a:r>
              <a:endParaRPr lang="en-US" sz="2199">
                <a:solidFill>
                  <a:srgbClr val="000000"/>
                </a:solidFill>
                <a:latin typeface="Cabin"/>
                <a:hlinkClick r:id="rId13" action="ppaction://hlinksldjump"/>
              </a:endParaRPr>
            </a:p>
          </p:txBody>
        </p:sp>
        <p:sp>
          <p:nvSpPr>
            <p:cNvPr id="23" name="TextBox 23"/>
            <p:cNvSpPr txBox="1"/>
            <p:nvPr/>
          </p:nvSpPr>
          <p:spPr>
            <a:xfrm>
              <a:off x="0" y="3159615"/>
              <a:ext cx="5441054" cy="490391"/>
            </a:xfrm>
            <a:prstGeom prst="rect">
              <a:avLst/>
            </a:prstGeom>
          </p:spPr>
          <p:txBody>
            <a:bodyPr lIns="0" tIns="0" rIns="0" bIns="0" rtlCol="0" anchor="t">
              <a:spAutoFit/>
            </a:bodyPr>
            <a:lstStyle/>
            <a:p>
              <a:pPr algn="l">
                <a:lnSpc>
                  <a:spcPts val="3079"/>
                </a:lnSpc>
              </a:pPr>
              <a:r>
                <a:rPr lang="vi-VN" sz="2199">
                  <a:solidFill>
                    <a:srgbClr val="000000"/>
                  </a:solidFill>
                  <a:latin typeface="Cabin"/>
                  <a:hlinkClick r:id="rId14" action="ppaction://hlinksldjump"/>
                </a:rPr>
                <a:t>Tổng quan lý thuyết</a:t>
              </a:r>
              <a:endParaRPr lang="en-US" sz="2199">
                <a:solidFill>
                  <a:srgbClr val="000000"/>
                </a:solidFill>
                <a:latin typeface="Cabin"/>
                <a:hlinkClick r:id="rId14" action="ppaction://hlinksldjump"/>
              </a:endParaRPr>
            </a:p>
          </p:txBody>
        </p:sp>
        <p:sp>
          <p:nvSpPr>
            <p:cNvPr id="24" name="TextBox 24"/>
            <p:cNvSpPr txBox="1"/>
            <p:nvPr/>
          </p:nvSpPr>
          <p:spPr>
            <a:xfrm>
              <a:off x="37435" y="4621808"/>
              <a:ext cx="5441054" cy="490391"/>
            </a:xfrm>
            <a:prstGeom prst="rect">
              <a:avLst/>
            </a:prstGeom>
          </p:spPr>
          <p:txBody>
            <a:bodyPr lIns="0" tIns="0" rIns="0" bIns="0" rtlCol="0" anchor="t">
              <a:spAutoFit/>
            </a:bodyPr>
            <a:lstStyle/>
            <a:p>
              <a:pPr algn="l">
                <a:lnSpc>
                  <a:spcPts val="3079"/>
                </a:lnSpc>
              </a:pPr>
              <a:r>
                <a:rPr lang="vi-VN" sz="2199">
                  <a:solidFill>
                    <a:srgbClr val="000000"/>
                  </a:solidFill>
                  <a:latin typeface="Cabin"/>
                  <a:hlinkClick r:id="rId15" action="ppaction://hlinksldjump"/>
                </a:rPr>
                <a:t>Công cụ và thiết bị sử dụng</a:t>
              </a:r>
              <a:endParaRPr lang="en-US" sz="2199">
                <a:solidFill>
                  <a:srgbClr val="000000"/>
                </a:solidFill>
                <a:latin typeface="Cabin"/>
                <a:hlinkClick r:id="rId15" action="ppaction://hlinksldjump"/>
              </a:endParaRPr>
            </a:p>
          </p:txBody>
        </p:sp>
        <p:sp>
          <p:nvSpPr>
            <p:cNvPr id="27" name="TextBox 27"/>
            <p:cNvSpPr txBox="1"/>
            <p:nvPr/>
          </p:nvSpPr>
          <p:spPr>
            <a:xfrm>
              <a:off x="0" y="-38100"/>
              <a:ext cx="5441055" cy="490391"/>
            </a:xfrm>
            <a:prstGeom prst="rect">
              <a:avLst/>
            </a:prstGeom>
          </p:spPr>
          <p:txBody>
            <a:bodyPr lIns="0" tIns="0" rIns="0" bIns="0" rtlCol="0" anchor="t">
              <a:spAutoFit/>
            </a:bodyPr>
            <a:lstStyle/>
            <a:p>
              <a:pPr algn="l">
                <a:lnSpc>
                  <a:spcPts val="3079"/>
                </a:lnSpc>
              </a:pPr>
              <a:r>
                <a:rPr lang="vi-VN" sz="2199">
                  <a:solidFill>
                    <a:srgbClr val="000000"/>
                  </a:solidFill>
                  <a:latin typeface="Cabin"/>
                  <a:hlinkClick r:id="rId16" action="ppaction://hlinksldjump"/>
                </a:rPr>
                <a:t>Giới thiệu đề tài</a:t>
              </a:r>
              <a:endParaRPr lang="en-US" sz="2199">
                <a:solidFill>
                  <a:srgbClr val="000000"/>
                </a:solidFill>
                <a:latin typeface="Cabin"/>
                <a:hlinkClick r:id="rId16" action="ppaction://hlinksldjump"/>
              </a:endParaRPr>
            </a:p>
          </p:txBody>
        </p:sp>
      </p:grpSp>
      <p:sp>
        <p:nvSpPr>
          <p:cNvPr id="28" name="TextBox 28"/>
          <p:cNvSpPr txBox="1"/>
          <p:nvPr/>
        </p:nvSpPr>
        <p:spPr>
          <a:xfrm>
            <a:off x="1650988" y="321926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1.</a:t>
            </a:r>
          </a:p>
        </p:txBody>
      </p:sp>
      <p:sp>
        <p:nvSpPr>
          <p:cNvPr id="29" name="TextBox 29"/>
          <p:cNvSpPr txBox="1"/>
          <p:nvPr/>
        </p:nvSpPr>
        <p:spPr>
          <a:xfrm>
            <a:off x="9103855" y="3219266"/>
            <a:ext cx="766091" cy="828675"/>
          </a:xfrm>
          <a:prstGeom prst="rect">
            <a:avLst/>
          </a:prstGeom>
        </p:spPr>
        <p:txBody>
          <a:bodyPr lIns="0" tIns="0" rIns="0" bIns="0" rtlCol="0" anchor="t">
            <a:spAutoFit/>
          </a:bodyPr>
          <a:lstStyle/>
          <a:p>
            <a:pPr marL="0" lvl="0" indent="0" algn="ctr">
              <a:lnSpc>
                <a:spcPts val="6599"/>
              </a:lnSpc>
              <a:spcBef>
                <a:spcPct val="0"/>
              </a:spcBef>
            </a:pPr>
            <a:r>
              <a:rPr lang="vi-VN" sz="5499">
                <a:solidFill>
                  <a:srgbClr val="003EA8"/>
                </a:solidFill>
                <a:latin typeface="Muli Bold"/>
              </a:rPr>
              <a:t>5</a:t>
            </a:r>
            <a:r>
              <a:rPr lang="en-US" sz="5499">
                <a:solidFill>
                  <a:srgbClr val="003EA8"/>
                </a:solidFill>
                <a:latin typeface="Muli Bold"/>
              </a:rPr>
              <a:t>.</a:t>
            </a:r>
          </a:p>
        </p:txBody>
      </p:sp>
      <p:sp>
        <p:nvSpPr>
          <p:cNvPr id="30" name="TextBox 30"/>
          <p:cNvSpPr txBox="1"/>
          <p:nvPr/>
        </p:nvSpPr>
        <p:spPr>
          <a:xfrm>
            <a:off x="1650988" y="4318171"/>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2.</a:t>
            </a:r>
          </a:p>
        </p:txBody>
      </p:sp>
      <p:sp>
        <p:nvSpPr>
          <p:cNvPr id="31" name="TextBox 31"/>
          <p:cNvSpPr txBox="1"/>
          <p:nvPr/>
        </p:nvSpPr>
        <p:spPr>
          <a:xfrm>
            <a:off x="9103855" y="4318171"/>
            <a:ext cx="766091" cy="828675"/>
          </a:xfrm>
          <a:prstGeom prst="rect">
            <a:avLst/>
          </a:prstGeom>
        </p:spPr>
        <p:txBody>
          <a:bodyPr lIns="0" tIns="0" rIns="0" bIns="0" rtlCol="0" anchor="t">
            <a:spAutoFit/>
          </a:bodyPr>
          <a:lstStyle/>
          <a:p>
            <a:pPr marL="0" lvl="0" indent="0" algn="ctr">
              <a:lnSpc>
                <a:spcPts val="6599"/>
              </a:lnSpc>
              <a:spcBef>
                <a:spcPct val="0"/>
              </a:spcBef>
            </a:pPr>
            <a:r>
              <a:rPr lang="vi-VN" sz="5499">
                <a:solidFill>
                  <a:srgbClr val="003EA8"/>
                </a:solidFill>
                <a:latin typeface="Muli Bold"/>
              </a:rPr>
              <a:t>6</a:t>
            </a:r>
            <a:r>
              <a:rPr lang="en-US" sz="5499">
                <a:solidFill>
                  <a:srgbClr val="003EA8"/>
                </a:solidFill>
                <a:latin typeface="Muli Bold"/>
              </a:rPr>
              <a:t>.</a:t>
            </a:r>
          </a:p>
        </p:txBody>
      </p:sp>
      <p:sp>
        <p:nvSpPr>
          <p:cNvPr id="32" name="TextBox 32"/>
          <p:cNvSpPr txBox="1"/>
          <p:nvPr/>
        </p:nvSpPr>
        <p:spPr>
          <a:xfrm>
            <a:off x="1650988" y="541707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3.</a:t>
            </a:r>
          </a:p>
        </p:txBody>
      </p:sp>
      <p:sp>
        <p:nvSpPr>
          <p:cNvPr id="33" name="TextBox 33"/>
          <p:cNvSpPr txBox="1"/>
          <p:nvPr/>
        </p:nvSpPr>
        <p:spPr>
          <a:xfrm>
            <a:off x="9103855" y="5417076"/>
            <a:ext cx="766091" cy="828675"/>
          </a:xfrm>
          <a:prstGeom prst="rect">
            <a:avLst/>
          </a:prstGeom>
        </p:spPr>
        <p:txBody>
          <a:bodyPr lIns="0" tIns="0" rIns="0" bIns="0" rtlCol="0" anchor="t">
            <a:spAutoFit/>
          </a:bodyPr>
          <a:lstStyle/>
          <a:p>
            <a:pPr marL="0" lvl="0" indent="0" algn="ctr">
              <a:lnSpc>
                <a:spcPts val="6599"/>
              </a:lnSpc>
              <a:spcBef>
                <a:spcPct val="0"/>
              </a:spcBef>
            </a:pPr>
            <a:r>
              <a:rPr lang="vi-VN" sz="5499">
                <a:solidFill>
                  <a:srgbClr val="003EA8"/>
                </a:solidFill>
                <a:latin typeface="Muli Bold"/>
              </a:rPr>
              <a:t>7</a:t>
            </a:r>
            <a:r>
              <a:rPr lang="en-US" sz="5499">
                <a:solidFill>
                  <a:srgbClr val="003EA8"/>
                </a:solidFill>
                <a:latin typeface="Muli Bold"/>
              </a:rPr>
              <a:t>.</a:t>
            </a:r>
          </a:p>
        </p:txBody>
      </p:sp>
      <p:sp>
        <p:nvSpPr>
          <p:cNvPr id="34" name="TextBox 34"/>
          <p:cNvSpPr txBox="1"/>
          <p:nvPr/>
        </p:nvSpPr>
        <p:spPr>
          <a:xfrm>
            <a:off x="1650988" y="6515981"/>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9009410" cy="1907038"/>
            <a:chOff x="0" y="0"/>
            <a:chExt cx="3286657" cy="695693"/>
          </a:xfrm>
        </p:grpSpPr>
        <p:sp>
          <p:nvSpPr>
            <p:cNvPr id="4" name="Freeform 4"/>
            <p:cNvSpPr/>
            <p:nvPr/>
          </p:nvSpPr>
          <p:spPr>
            <a:xfrm>
              <a:off x="0" y="0"/>
              <a:ext cx="3286657" cy="695693"/>
            </a:xfrm>
            <a:custGeom>
              <a:avLst/>
              <a:gdLst/>
              <a:ahLst/>
              <a:cxnLst/>
              <a:rect l="l" t="t" r="r" b="b"/>
              <a:pathLst>
                <a:path w="3286657" h="695693">
                  <a:moveTo>
                    <a:pt x="0" y="0"/>
                  </a:moveTo>
                  <a:lnTo>
                    <a:pt x="3286657" y="0"/>
                  </a:lnTo>
                  <a:lnTo>
                    <a:pt x="3286657" y="695693"/>
                  </a:lnTo>
                  <a:lnTo>
                    <a:pt x="0" y="695693"/>
                  </a:lnTo>
                  <a:close/>
                </a:path>
              </a:pathLst>
            </a:custGeom>
            <a:solidFill>
              <a:srgbClr val="FFFFFF"/>
            </a:solidFill>
          </p:spPr>
          <p:txBody>
            <a:bodyPr/>
            <a:lstStyle/>
            <a:p>
              <a:endParaRPr lang="en-US"/>
            </a:p>
          </p:txBody>
        </p:sp>
      </p:grpSp>
      <p:grpSp>
        <p:nvGrpSpPr>
          <p:cNvPr id="7" name="Group 7"/>
          <p:cNvGrpSpPr/>
          <p:nvPr/>
        </p:nvGrpSpPr>
        <p:grpSpPr>
          <a:xfrm>
            <a:off x="10261150" y="657204"/>
            <a:ext cx="7087021" cy="8045795"/>
            <a:chOff x="0" y="0"/>
            <a:chExt cx="2585364" cy="2935128"/>
          </a:xfrm>
        </p:grpSpPr>
        <p:sp>
          <p:nvSpPr>
            <p:cNvPr id="8" name="Freeform 8"/>
            <p:cNvSpPr/>
            <p:nvPr/>
          </p:nvSpPr>
          <p:spPr>
            <a:xfrm>
              <a:off x="0" y="0"/>
              <a:ext cx="2585364" cy="2935128"/>
            </a:xfrm>
            <a:custGeom>
              <a:avLst/>
              <a:gdLst/>
              <a:ahLst/>
              <a:cxnLst/>
              <a:rect l="l" t="t" r="r" b="b"/>
              <a:pathLst>
                <a:path w="2585364" h="2935128">
                  <a:moveTo>
                    <a:pt x="0" y="0"/>
                  </a:moveTo>
                  <a:lnTo>
                    <a:pt x="2585364" y="0"/>
                  </a:lnTo>
                  <a:lnTo>
                    <a:pt x="2585364" y="2935128"/>
                  </a:lnTo>
                  <a:lnTo>
                    <a:pt x="0" y="2935128"/>
                  </a:lnTo>
                  <a:close/>
                </a:path>
              </a:pathLst>
            </a:custGeom>
            <a:solidFill>
              <a:srgbClr val="FFFFFF"/>
            </a:solidFill>
          </p:spPr>
          <p:txBody>
            <a:bodyPr/>
            <a:lstStyle/>
            <a:p>
              <a:endParaRPr lang="en-US"/>
            </a:p>
          </p:txBody>
        </p:sp>
      </p:grpSp>
      <p:sp>
        <p:nvSpPr>
          <p:cNvPr id="11" name="TextBox 11"/>
          <p:cNvSpPr txBox="1"/>
          <p:nvPr/>
        </p:nvSpPr>
        <p:spPr>
          <a:xfrm>
            <a:off x="1887918" y="924956"/>
            <a:ext cx="7049083" cy="1259447"/>
          </a:xfrm>
          <a:prstGeom prst="rect">
            <a:avLst/>
          </a:prstGeom>
        </p:spPr>
        <p:txBody>
          <a:bodyPr lIns="0" tIns="0" rIns="0" bIns="0" rtlCol="0" anchor="t">
            <a:spAutoFit/>
          </a:bodyPr>
          <a:lstStyle/>
          <a:p>
            <a:pPr marL="0" lvl="0" indent="0" algn="l">
              <a:lnSpc>
                <a:spcPts val="10800"/>
              </a:lnSpc>
              <a:spcBef>
                <a:spcPct val="0"/>
              </a:spcBef>
            </a:pPr>
            <a:r>
              <a:rPr lang="vi-VN" sz="7200">
                <a:solidFill>
                  <a:srgbClr val="003EA8"/>
                </a:solidFill>
                <a:latin typeface="Muli Bold"/>
              </a:rPr>
              <a:t>Giới thiệu đề tài</a:t>
            </a:r>
            <a:endParaRPr lang="en-US" sz="7200">
              <a:solidFill>
                <a:srgbClr val="003EA8"/>
              </a:solidFill>
              <a:latin typeface="Muli Bold"/>
            </a:endParaRPr>
          </a:p>
        </p:txBody>
      </p:sp>
      <p:sp>
        <p:nvSpPr>
          <p:cNvPr id="14" name="TextBox 14"/>
          <p:cNvSpPr txBox="1"/>
          <p:nvPr/>
        </p:nvSpPr>
        <p:spPr>
          <a:xfrm>
            <a:off x="855259" y="2653926"/>
            <a:ext cx="9009410" cy="6708118"/>
          </a:xfrm>
          <a:prstGeom prst="rect">
            <a:avLst/>
          </a:prstGeom>
        </p:spPr>
        <p:txBody>
          <a:bodyPr wrap="square" lIns="0" tIns="0" rIns="0" bIns="0" rtlCol="0" anchor="t">
            <a:spAutoFit/>
          </a:bodyPr>
          <a:lstStyle/>
          <a:p>
            <a:pPr marL="229394" lvl="1" algn="just">
              <a:lnSpc>
                <a:spcPct val="150000"/>
              </a:lnSpc>
              <a:spcBef>
                <a:spcPts val="600"/>
              </a:spcBef>
              <a:spcAft>
                <a:spcPts val="600"/>
              </a:spcAft>
            </a:pPr>
            <a:r>
              <a:rPr lang="en-US" sz="3600">
                <a:solidFill>
                  <a:srgbClr val="000000"/>
                </a:solidFill>
                <a:latin typeface="Cabin"/>
              </a:rPr>
              <a:t>Trong thời đại công nghệ thông tin phát triển mạnh mẽ, giao tiếp qua mạng đã trở thành một nhu cầu thiết yếu trong cuộc sống hàng ngày và công </a:t>
            </a:r>
            <a:r>
              <a:rPr lang="vi-VN" sz="3600">
                <a:solidFill>
                  <a:srgbClr val="000000"/>
                </a:solidFill>
                <a:latin typeface="Cabin"/>
              </a:rPr>
              <a:t>việc.</a:t>
            </a:r>
          </a:p>
          <a:p>
            <a:pPr marL="229394" lvl="1" algn="just">
              <a:lnSpc>
                <a:spcPct val="150000"/>
              </a:lnSpc>
              <a:spcBef>
                <a:spcPts val="600"/>
              </a:spcBef>
              <a:spcAft>
                <a:spcPts val="600"/>
              </a:spcAft>
            </a:pPr>
            <a:r>
              <a:rPr lang="vi-VN" sz="3600">
                <a:solidFill>
                  <a:srgbClr val="000000"/>
                </a:solidFill>
                <a:latin typeface="Cabin"/>
              </a:rPr>
              <a:t>Việc xây dựng một ứng dụng chat không chỉ giúp đáp ứng nhu cầu giao tiếp của người dùng mà còn mang lại nhiều lợi ích trong việc học tập và nghiên cứu.</a:t>
            </a:r>
            <a:endParaRPr lang="en-US" sz="3600">
              <a:solidFill>
                <a:srgbClr val="000000"/>
              </a:solidFill>
              <a:latin typeface="Cabin"/>
            </a:endParaRPr>
          </a:p>
        </p:txBody>
      </p:sp>
      <p:sp>
        <p:nvSpPr>
          <p:cNvPr id="19" name="Freeform 19"/>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Freeform 20"/>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5" name="Freeform 25"/>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26" name="Picture 25">
            <a:extLst>
              <a:ext uri="{FF2B5EF4-FFF2-40B4-BE49-F238E27FC236}">
                <a16:creationId xmlns:a16="http://schemas.microsoft.com/office/drawing/2014/main" id="{4E429801-0E06-8315-BDE9-151E388779C9}"/>
              </a:ext>
            </a:extLst>
          </p:cNvPr>
          <p:cNvPicPr>
            <a:picLocks noChangeAspect="1"/>
          </p:cNvPicPr>
          <p:nvPr/>
        </p:nvPicPr>
        <p:blipFill>
          <a:blip r:embed="rId7"/>
          <a:stretch>
            <a:fillRect/>
          </a:stretch>
        </p:blipFill>
        <p:spPr>
          <a:xfrm>
            <a:off x="10626672" y="1014147"/>
            <a:ext cx="6355975" cy="733190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txBody>
            <a:bodyPr/>
            <a:lstStyle/>
            <a:p>
              <a:endParaRPr lang="en-US"/>
            </a:p>
          </p:txBody>
        </p:sp>
      </p:grpSp>
      <p:grpSp>
        <p:nvGrpSpPr>
          <p:cNvPr id="7" name="Group 7"/>
          <p:cNvGrpSpPr/>
          <p:nvPr/>
        </p:nvGrpSpPr>
        <p:grpSpPr>
          <a:xfrm>
            <a:off x="926069" y="2915205"/>
            <a:ext cx="16424671"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txBody>
            <a:bodyPr/>
            <a:lstStyle/>
            <a:p>
              <a:endParaRPr lang="en-US"/>
            </a:p>
          </p:txBody>
        </p:sp>
      </p:gr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sp>
        <p:nvSpPr>
          <p:cNvPr id="15" name="TextBox 15"/>
          <p:cNvSpPr txBox="1"/>
          <p:nvPr/>
        </p:nvSpPr>
        <p:spPr>
          <a:xfrm>
            <a:off x="3343782" y="924697"/>
            <a:ext cx="11600436" cy="1284006"/>
          </a:xfrm>
          <a:prstGeom prst="rect">
            <a:avLst/>
          </a:prstGeom>
        </p:spPr>
        <p:txBody>
          <a:bodyPr lIns="0" tIns="0" rIns="0" bIns="0" rtlCol="0" anchor="t">
            <a:spAutoFit/>
          </a:bodyPr>
          <a:lstStyle/>
          <a:p>
            <a:pPr algn="ctr">
              <a:lnSpc>
                <a:spcPts val="10800"/>
              </a:lnSpc>
            </a:pPr>
            <a:r>
              <a:rPr lang="vi-VN" sz="8000">
                <a:solidFill>
                  <a:srgbClr val="003EA8"/>
                </a:solidFill>
                <a:latin typeface="Muli Bold"/>
              </a:rPr>
              <a:t>Mục tiêu đề tài</a:t>
            </a:r>
            <a:endParaRPr lang="en-US" sz="8000">
              <a:solidFill>
                <a:srgbClr val="003EA8"/>
              </a:solidFill>
              <a:latin typeface="Muli Bold"/>
            </a:endParaRP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2" name="TextBox 22"/>
          <p:cNvSpPr txBox="1"/>
          <p:nvPr/>
        </p:nvSpPr>
        <p:spPr>
          <a:xfrm>
            <a:off x="1645312" y="3409970"/>
            <a:ext cx="14965609" cy="5220916"/>
          </a:xfrm>
          <a:prstGeom prst="rect">
            <a:avLst/>
          </a:prstGeom>
        </p:spPr>
        <p:txBody>
          <a:bodyPr wrap="square" lIns="0" tIns="0" rIns="0" bIns="0" rtlCol="0" anchor="t">
            <a:spAutoFit/>
          </a:bodyPr>
          <a:lstStyle/>
          <a:p>
            <a:pPr marL="237489" lvl="1" algn="just">
              <a:lnSpc>
                <a:spcPct val="150000"/>
              </a:lnSpc>
              <a:spcBef>
                <a:spcPts val="600"/>
              </a:spcBef>
              <a:spcAft>
                <a:spcPts val="600"/>
              </a:spcAft>
            </a:pPr>
            <a:r>
              <a:rPr lang="vi-VN" sz="3600">
                <a:solidFill>
                  <a:srgbClr val="000000"/>
                </a:solidFill>
                <a:latin typeface="Cabin"/>
              </a:rPr>
              <a:t>Cho phép nhiều người dùng kết nối và trao đổi tin nhắn với nhau thông qua một máy chủ trung gian.</a:t>
            </a:r>
          </a:p>
          <a:p>
            <a:pPr marL="237489" lvl="1" algn="just">
              <a:lnSpc>
                <a:spcPct val="150000"/>
              </a:lnSpc>
              <a:spcBef>
                <a:spcPts val="600"/>
              </a:spcBef>
              <a:spcAft>
                <a:spcPts val="600"/>
              </a:spcAft>
            </a:pPr>
            <a:r>
              <a:rPr lang="vi-VN" sz="3600">
                <a:solidFill>
                  <a:srgbClr val="000000"/>
                </a:solidFill>
                <a:latin typeface="Cabin"/>
              </a:rPr>
              <a:t>Đảm bảo việc truyền tải tin nhắn một cách nhanh chóng và chính xác.</a:t>
            </a:r>
          </a:p>
          <a:p>
            <a:pPr marL="237489" lvl="1" algn="just">
              <a:lnSpc>
                <a:spcPct val="150000"/>
              </a:lnSpc>
              <a:spcBef>
                <a:spcPts val="600"/>
              </a:spcBef>
              <a:spcAft>
                <a:spcPts val="600"/>
              </a:spcAft>
            </a:pPr>
            <a:r>
              <a:rPr lang="vi-VN" sz="3600">
                <a:solidFill>
                  <a:srgbClr val="000000"/>
                </a:solidFill>
                <a:latin typeface="Cabin"/>
              </a:rPr>
              <a:t>Cung cấp giao diện người dùng thân thiện và dễ sử dụng.	</a:t>
            </a:r>
          </a:p>
          <a:p>
            <a:pPr marL="237489" lvl="1" algn="just">
              <a:lnSpc>
                <a:spcPct val="150000"/>
              </a:lnSpc>
              <a:spcBef>
                <a:spcPts val="600"/>
              </a:spcBef>
              <a:spcAft>
                <a:spcPts val="600"/>
              </a:spcAft>
            </a:pPr>
            <a:r>
              <a:rPr lang="vi-VN" sz="3600">
                <a:solidFill>
                  <a:srgbClr val="000000"/>
                </a:solidFill>
                <a:latin typeface="Cabin"/>
              </a:rPr>
              <a:t>Đảm bảo an toàn và bảo mật thông tin trong quá trình trao đổi dữ liệu.</a:t>
            </a:r>
          </a:p>
          <a:p>
            <a:pPr marL="474979" lvl="1" indent="-237490" algn="just">
              <a:lnSpc>
                <a:spcPct val="150000"/>
              </a:lnSpc>
              <a:spcBef>
                <a:spcPts val="600"/>
              </a:spcBef>
              <a:spcAft>
                <a:spcPts val="600"/>
              </a:spcAft>
              <a:buFont typeface="Arial"/>
              <a:buChar char="•"/>
            </a:pPr>
            <a:endParaRPr lang="en-US" sz="2199">
              <a:solidFill>
                <a:srgbClr val="000000"/>
              </a:solidFill>
              <a:latin typeface="Cabin"/>
            </a:endParaRPr>
          </a:p>
        </p:txBody>
      </p:sp>
      <p:sp>
        <p:nvSpPr>
          <p:cNvPr id="24" name="Freeform 24"/>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9" name="Freeform 29"/>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1219294" y="4536975"/>
            <a:ext cx="15795020" cy="3535020"/>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endParaRPr lang="en-US"/>
            </a:p>
          </p:txBody>
        </p:sp>
      </p:grpSp>
      <p:grpSp>
        <p:nvGrpSpPr>
          <p:cNvPr id="5" name="Group 5"/>
          <p:cNvGrpSpPr/>
          <p:nvPr/>
        </p:nvGrpSpPr>
        <p:grpSpPr>
          <a:xfrm>
            <a:off x="1219294" y="657204"/>
            <a:ext cx="15795020" cy="3535020"/>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endParaRPr lang="en-US"/>
            </a:p>
          </p:txBody>
        </p:sp>
      </p:gr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2505646" y="4849823"/>
            <a:ext cx="13222316" cy="2909323"/>
          </a:xfrm>
          <a:prstGeom prst="rect">
            <a:avLst/>
          </a:prstGeom>
        </p:spPr>
        <p:txBody>
          <a:bodyPr wrap="square" lIns="0" tIns="0" rIns="0" bIns="0" rtlCol="0" anchor="t">
            <a:spAutoFit/>
          </a:bodyPr>
          <a:lstStyle/>
          <a:p>
            <a:pPr algn="ctr">
              <a:lnSpc>
                <a:spcPts val="4550"/>
              </a:lnSpc>
            </a:pPr>
            <a:r>
              <a:rPr lang="vi-VN" sz="3500">
                <a:solidFill>
                  <a:srgbClr val="000000"/>
                </a:solidFill>
                <a:latin typeface="Muli Bold"/>
              </a:rPr>
              <a:t>Socket là một điểm cuối của kênh giao tiếp hai chiều giữa hai chương trình chạy trên mạng. Đó là một giao diện lập trình cho phép các chương trình ứng dụng giao tiếp qua mạng máy tính. Socket thường được sử dụng để thiết lập các kết nối mạng, gửi và nhận dữ liệu qua mạng.</a:t>
            </a:r>
            <a:endParaRPr lang="en-US" sz="3500">
              <a:solidFill>
                <a:srgbClr val="000000"/>
              </a:solidFill>
              <a:latin typeface="Muli Bold"/>
            </a:endParaRPr>
          </a:p>
        </p:txBody>
      </p:sp>
      <p:sp>
        <p:nvSpPr>
          <p:cNvPr id="10" name="TextBox 10"/>
          <p:cNvSpPr txBox="1"/>
          <p:nvPr/>
        </p:nvSpPr>
        <p:spPr>
          <a:xfrm>
            <a:off x="2170659" y="1457927"/>
            <a:ext cx="13892290" cy="880306"/>
          </a:xfrm>
          <a:prstGeom prst="rect">
            <a:avLst/>
          </a:prstGeom>
        </p:spPr>
        <p:txBody>
          <a:bodyPr lIns="0" tIns="0" rIns="0" bIns="0" rtlCol="0" anchor="t">
            <a:spAutoFit/>
          </a:bodyPr>
          <a:lstStyle/>
          <a:p>
            <a:pPr algn="ctr">
              <a:lnSpc>
                <a:spcPts val="7424"/>
              </a:lnSpc>
            </a:pPr>
            <a:r>
              <a:rPr lang="vi-VN" sz="5499">
                <a:solidFill>
                  <a:srgbClr val="003EA8"/>
                </a:solidFill>
                <a:latin typeface="Muli Bold"/>
              </a:rPr>
              <a:t>Tổng quan lý thuyết</a:t>
            </a:r>
            <a:endParaRPr lang="en-US" sz="5499">
              <a:solidFill>
                <a:srgbClr val="003EA8"/>
              </a:solidFill>
              <a:latin typeface="Muli Bold"/>
            </a:endParaRPr>
          </a:p>
        </p:txBody>
      </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3"/>
          <p:cNvGrpSpPr/>
          <p:nvPr/>
        </p:nvGrpSpPr>
        <p:grpSpPr>
          <a:xfrm>
            <a:off x="1219294" y="4536975"/>
            <a:ext cx="15795020" cy="3535020"/>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219294" y="657204"/>
            <a:ext cx="15795020" cy="3535020"/>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p:cNvSpPr txBox="1"/>
          <p:nvPr/>
        </p:nvSpPr>
        <p:spPr>
          <a:xfrm>
            <a:off x="3160684" y="4775364"/>
            <a:ext cx="11912239" cy="2909323"/>
          </a:xfrm>
          <a:prstGeom prst="rect">
            <a:avLst/>
          </a:prstGeom>
        </p:spPr>
        <p:txBody>
          <a:bodyPr lIns="0" tIns="0" rIns="0" bIns="0" rtlCol="0" anchor="t">
            <a:spAutoFit/>
          </a:bodyPr>
          <a:lstStyle/>
          <a:p>
            <a:pPr marL="0" marR="0" lvl="0" indent="0" algn="ctr" defTabSz="914400" rtl="0" eaLnBrk="1" fontAlgn="auto" latinLnBrk="0" hangingPunct="1">
              <a:lnSpc>
                <a:spcPts val="4550"/>
              </a:lnSpc>
              <a:spcBef>
                <a:spcPts val="0"/>
              </a:spcBef>
              <a:spcAft>
                <a:spcPts val="0"/>
              </a:spcAft>
              <a:buClrTx/>
              <a:buSzTx/>
              <a:buFontTx/>
              <a:buNone/>
              <a:tabLst/>
              <a:defRPr/>
            </a:pPr>
            <a:r>
              <a:rPr kumimoji="0" lang="vi-VN" sz="3500" b="0" i="0" u="none" strike="noStrike" kern="1200" cap="none" spc="0" normalizeH="0" baseline="0" noProof="0">
                <a:ln>
                  <a:noFill/>
                </a:ln>
                <a:solidFill>
                  <a:srgbClr val="000000"/>
                </a:solidFill>
                <a:effectLst/>
                <a:uLnTx/>
                <a:uFillTx/>
                <a:latin typeface="Muli Bold"/>
                <a:ea typeface="+mn-ea"/>
                <a:cs typeface="+mn-cs"/>
              </a:rPr>
              <a:t>Mô hình client-server là một mô hình mạng trong đó client gửi yêu cầu dịch vụ đến server, server xử lý và gửi lại phản hồi cho client. Client thường là các thiết bị đầu cuối (máy tính, điện thoại, tablet) sử dụng dịch vụ, còn server là máy chủ cung cấp dịch vụ.</a:t>
            </a:r>
            <a:endParaRPr kumimoji="0" lang="en-US" sz="3500" b="0" i="0" u="none" strike="noStrike" kern="1200" cap="none" spc="0" normalizeH="0" baseline="0" noProof="0">
              <a:ln>
                <a:noFill/>
              </a:ln>
              <a:solidFill>
                <a:srgbClr val="000000"/>
              </a:solidFill>
              <a:effectLst/>
              <a:uLnTx/>
              <a:uFillTx/>
              <a:latin typeface="Muli Bold"/>
              <a:ea typeface="+mn-ea"/>
              <a:cs typeface="+mn-cs"/>
            </a:endParaRPr>
          </a:p>
        </p:txBody>
      </p:sp>
      <p:sp>
        <p:nvSpPr>
          <p:cNvPr id="10" name="TextBox 10"/>
          <p:cNvSpPr txBox="1"/>
          <p:nvPr/>
        </p:nvSpPr>
        <p:spPr>
          <a:xfrm>
            <a:off x="2170659" y="1457927"/>
            <a:ext cx="13892290" cy="880306"/>
          </a:xfrm>
          <a:prstGeom prst="rect">
            <a:avLst/>
          </a:prstGeom>
        </p:spPr>
        <p:txBody>
          <a:bodyPr lIns="0" tIns="0" rIns="0" bIns="0" rtlCol="0" anchor="t">
            <a:spAutoFit/>
          </a:bodyPr>
          <a:lstStyle/>
          <a:p>
            <a:pPr marL="0" marR="0" lvl="0" indent="0" algn="ctr" defTabSz="914400" rtl="0" eaLnBrk="1" fontAlgn="auto" latinLnBrk="0" hangingPunct="1">
              <a:lnSpc>
                <a:spcPts val="7424"/>
              </a:lnSpc>
              <a:spcBef>
                <a:spcPts val="0"/>
              </a:spcBef>
              <a:spcAft>
                <a:spcPts val="0"/>
              </a:spcAft>
              <a:buClrTx/>
              <a:buSzTx/>
              <a:buFontTx/>
              <a:buNone/>
              <a:tabLst/>
              <a:defRPr/>
            </a:pPr>
            <a:r>
              <a:rPr kumimoji="0" lang="vi-VN" sz="5499" b="0" i="0" u="none" strike="noStrike" kern="1200" cap="none" spc="0" normalizeH="0" baseline="0" noProof="0">
                <a:ln>
                  <a:noFill/>
                </a:ln>
                <a:solidFill>
                  <a:srgbClr val="003EA8"/>
                </a:solidFill>
                <a:effectLst/>
                <a:uLnTx/>
                <a:uFillTx/>
                <a:latin typeface="Muli Bold"/>
                <a:ea typeface="+mn-ea"/>
                <a:cs typeface="+mn-cs"/>
              </a:rPr>
              <a:t>Tổng quan lý thuyết</a:t>
            </a:r>
            <a:endParaRPr kumimoji="0" lang="en-US" sz="5499" b="0" i="0" u="none" strike="noStrike" kern="1200" cap="none" spc="0" normalizeH="0" baseline="0" noProof="0">
              <a:ln>
                <a:noFill/>
              </a:ln>
              <a:solidFill>
                <a:srgbClr val="003EA8"/>
              </a:solidFill>
              <a:effectLst/>
              <a:uLnTx/>
              <a:uFillTx/>
              <a:latin typeface="Muli Bold"/>
              <a:ea typeface="+mn-ea"/>
              <a:cs typeface="+mn-cs"/>
            </a:endParaRPr>
          </a:p>
        </p:txBody>
      </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9312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txBody>
            <a:bodyPr/>
            <a:lstStyle/>
            <a:p>
              <a:endParaRPr lang="en-US"/>
            </a:p>
          </p:txBody>
        </p:sp>
      </p:grpSp>
      <p:grpSp>
        <p:nvGrpSpPr>
          <p:cNvPr id="5" name="Group 5"/>
          <p:cNvGrpSpPr/>
          <p:nvPr/>
        </p:nvGrpSpPr>
        <p:grpSpPr>
          <a:xfrm>
            <a:off x="3483315" y="2914053"/>
            <a:ext cx="13867425" cy="1589019"/>
            <a:chOff x="0" y="0"/>
            <a:chExt cx="5058874" cy="579678"/>
          </a:xfrm>
        </p:grpSpPr>
        <p:sp>
          <p:nvSpPr>
            <p:cNvPr id="6" name="Freeform 6"/>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7" name="Group 7"/>
          <p:cNvGrpSpPr/>
          <p:nvPr/>
        </p:nvGrpSpPr>
        <p:grpSpPr>
          <a:xfrm>
            <a:off x="3483315" y="4857358"/>
            <a:ext cx="13867425" cy="1589019"/>
            <a:chOff x="0" y="0"/>
            <a:chExt cx="5058874" cy="579678"/>
          </a:xfrm>
        </p:grpSpPr>
        <p:sp>
          <p:nvSpPr>
            <p:cNvPr id="8" name="Freeform 8"/>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9" name="Group 9"/>
          <p:cNvGrpSpPr/>
          <p:nvPr/>
        </p:nvGrpSpPr>
        <p:grpSpPr>
          <a:xfrm>
            <a:off x="3483315" y="6793991"/>
            <a:ext cx="13867425" cy="1589019"/>
            <a:chOff x="0" y="0"/>
            <a:chExt cx="5058874" cy="579678"/>
          </a:xfrm>
        </p:grpSpPr>
        <p:sp>
          <p:nvSpPr>
            <p:cNvPr id="10" name="Freeform 10"/>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11" name="Group 11"/>
          <p:cNvGrpSpPr/>
          <p:nvPr/>
        </p:nvGrpSpPr>
        <p:grpSpPr>
          <a:xfrm>
            <a:off x="905495" y="2914053"/>
            <a:ext cx="1903745" cy="1589019"/>
            <a:chOff x="0" y="0"/>
            <a:chExt cx="2538326" cy="2118692"/>
          </a:xfrm>
        </p:grpSpPr>
        <p:grpSp>
          <p:nvGrpSpPr>
            <p:cNvPr id="12" name="Group 12"/>
            <p:cNvGrpSpPr/>
            <p:nvPr/>
          </p:nvGrpSpPr>
          <p:grpSpPr>
            <a:xfrm>
              <a:off x="0" y="0"/>
              <a:ext cx="2538326" cy="2118692"/>
              <a:chOff x="0" y="0"/>
              <a:chExt cx="694491" cy="579678"/>
            </a:xfrm>
          </p:grpSpPr>
          <p:sp>
            <p:nvSpPr>
              <p:cNvPr id="13" name="Freeform 13"/>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14" name="Freeform 14"/>
            <p:cNvSpPr/>
            <p:nvPr/>
          </p:nvSpPr>
          <p:spPr>
            <a:xfrm>
              <a:off x="651649" y="248767"/>
              <a:ext cx="1235028" cy="1621159"/>
            </a:xfrm>
            <a:custGeom>
              <a:avLst/>
              <a:gdLst/>
              <a:ahLst/>
              <a:cxnLst/>
              <a:rect l="l" t="t" r="r" b="b"/>
              <a:pathLst>
                <a:path w="1235028" h="1621159">
                  <a:moveTo>
                    <a:pt x="0" y="0"/>
                  </a:moveTo>
                  <a:lnTo>
                    <a:pt x="1235028" y="0"/>
                  </a:lnTo>
                  <a:lnTo>
                    <a:pt x="1235028" y="1621158"/>
                  </a:lnTo>
                  <a:lnTo>
                    <a:pt x="0" y="16211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grpSp>
        <p:nvGrpSpPr>
          <p:cNvPr id="15" name="Group 15"/>
          <p:cNvGrpSpPr/>
          <p:nvPr/>
        </p:nvGrpSpPr>
        <p:grpSpPr>
          <a:xfrm>
            <a:off x="905495" y="4857358"/>
            <a:ext cx="1903745" cy="1589019"/>
            <a:chOff x="0" y="0"/>
            <a:chExt cx="2538326" cy="2118692"/>
          </a:xfrm>
        </p:grpSpPr>
        <p:grpSp>
          <p:nvGrpSpPr>
            <p:cNvPr id="16" name="Group 16"/>
            <p:cNvGrpSpPr/>
            <p:nvPr/>
          </p:nvGrpSpPr>
          <p:grpSpPr>
            <a:xfrm>
              <a:off x="0" y="0"/>
              <a:ext cx="2538326" cy="2118692"/>
              <a:chOff x="0" y="0"/>
              <a:chExt cx="694491" cy="579678"/>
            </a:xfrm>
          </p:grpSpPr>
          <p:sp>
            <p:nvSpPr>
              <p:cNvPr id="17" name="Freeform 17"/>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18" name="Freeform 18"/>
            <p:cNvSpPr/>
            <p:nvPr/>
          </p:nvSpPr>
          <p:spPr>
            <a:xfrm>
              <a:off x="495450" y="260744"/>
              <a:ext cx="1547426" cy="1516477"/>
            </a:xfrm>
            <a:custGeom>
              <a:avLst/>
              <a:gdLst/>
              <a:ahLst/>
              <a:cxnLst/>
              <a:rect l="l" t="t" r="r" b="b"/>
              <a:pathLst>
                <a:path w="1547426" h="1516477">
                  <a:moveTo>
                    <a:pt x="0" y="0"/>
                  </a:moveTo>
                  <a:lnTo>
                    <a:pt x="1547426" y="0"/>
                  </a:lnTo>
                  <a:lnTo>
                    <a:pt x="1547426" y="1516477"/>
                  </a:lnTo>
                  <a:lnTo>
                    <a:pt x="0" y="15164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19" name="Group 19"/>
          <p:cNvGrpSpPr/>
          <p:nvPr/>
        </p:nvGrpSpPr>
        <p:grpSpPr>
          <a:xfrm>
            <a:off x="905495" y="6793991"/>
            <a:ext cx="1903745" cy="1589019"/>
            <a:chOff x="0" y="0"/>
            <a:chExt cx="2538326" cy="2118692"/>
          </a:xfrm>
        </p:grpSpPr>
        <p:grpSp>
          <p:nvGrpSpPr>
            <p:cNvPr id="20" name="Group 20"/>
            <p:cNvGrpSpPr/>
            <p:nvPr/>
          </p:nvGrpSpPr>
          <p:grpSpPr>
            <a:xfrm>
              <a:off x="0" y="0"/>
              <a:ext cx="2538326" cy="2118692"/>
              <a:chOff x="0" y="0"/>
              <a:chExt cx="694491" cy="579678"/>
            </a:xfrm>
          </p:grpSpPr>
          <p:sp>
            <p:nvSpPr>
              <p:cNvPr id="21" name="Freeform 21"/>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22" name="Freeform 22"/>
            <p:cNvSpPr/>
            <p:nvPr/>
          </p:nvSpPr>
          <p:spPr>
            <a:xfrm>
              <a:off x="815669" y="319785"/>
              <a:ext cx="986978" cy="1479123"/>
            </a:xfrm>
            <a:custGeom>
              <a:avLst/>
              <a:gdLst/>
              <a:ahLst/>
              <a:cxnLst/>
              <a:rect l="l" t="t" r="r" b="b"/>
              <a:pathLst>
                <a:path w="986978" h="1479123">
                  <a:moveTo>
                    <a:pt x="0" y="0"/>
                  </a:moveTo>
                  <a:lnTo>
                    <a:pt x="986979" y="0"/>
                  </a:lnTo>
                  <a:lnTo>
                    <a:pt x="986979" y="1479122"/>
                  </a:lnTo>
                  <a:lnTo>
                    <a:pt x="0" y="14791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sp>
        <p:nvSpPr>
          <p:cNvPr id="23" name="Freeform 23"/>
          <p:cNvSpPr/>
          <p:nvPr/>
        </p:nvSpPr>
        <p:spPr>
          <a:xfrm flipH="1">
            <a:off x="14232334" y="3708562"/>
            <a:ext cx="4405713" cy="7525286"/>
          </a:xfrm>
          <a:custGeom>
            <a:avLst/>
            <a:gdLst/>
            <a:ahLst/>
            <a:cxnLst/>
            <a:rect l="l" t="t" r="r" b="b"/>
            <a:pathLst>
              <a:path w="4405713" h="7525286">
                <a:moveTo>
                  <a:pt x="4405713" y="0"/>
                </a:moveTo>
                <a:lnTo>
                  <a:pt x="0" y="0"/>
                </a:lnTo>
                <a:lnTo>
                  <a:pt x="0" y="7525287"/>
                </a:lnTo>
                <a:lnTo>
                  <a:pt x="4405713" y="7525287"/>
                </a:lnTo>
                <a:lnTo>
                  <a:pt x="4405713"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4" name="TextBox 24"/>
          <p:cNvSpPr txBox="1"/>
          <p:nvPr/>
        </p:nvSpPr>
        <p:spPr>
          <a:xfrm>
            <a:off x="2316492" y="890265"/>
            <a:ext cx="13764918" cy="1284006"/>
          </a:xfrm>
          <a:prstGeom prst="rect">
            <a:avLst/>
          </a:prstGeom>
        </p:spPr>
        <p:txBody>
          <a:bodyPr wrap="square" lIns="0" tIns="0" rIns="0" bIns="0" rtlCol="0" anchor="t">
            <a:spAutoFit/>
          </a:bodyPr>
          <a:lstStyle/>
          <a:p>
            <a:pPr algn="ctr">
              <a:lnSpc>
                <a:spcPts val="10800"/>
              </a:lnSpc>
            </a:pPr>
            <a:r>
              <a:rPr lang="vi-VN" sz="8000">
                <a:solidFill>
                  <a:srgbClr val="003EA8"/>
                </a:solidFill>
                <a:latin typeface="Muli Bold"/>
              </a:rPr>
              <a:t>Công cụ và thiết bị sử dụng</a:t>
            </a:r>
            <a:endParaRPr lang="en-US" sz="8000">
              <a:solidFill>
                <a:srgbClr val="003EA8"/>
              </a:solidFill>
              <a:latin typeface="Muli Bold"/>
            </a:endParaRPr>
          </a:p>
        </p:txBody>
      </p:sp>
      <p:sp>
        <p:nvSpPr>
          <p:cNvPr id="27" name="TextBox 27"/>
          <p:cNvSpPr txBox="1"/>
          <p:nvPr/>
        </p:nvSpPr>
        <p:spPr>
          <a:xfrm>
            <a:off x="3859018" y="3533375"/>
            <a:ext cx="10152508" cy="392928"/>
          </a:xfrm>
          <a:prstGeom prst="rect">
            <a:avLst/>
          </a:prstGeom>
        </p:spPr>
        <p:txBody>
          <a:bodyPr lIns="0" tIns="0" rIns="0" bIns="0" rtlCol="0" anchor="t">
            <a:spAutoFit/>
          </a:bodyPr>
          <a:lstStyle/>
          <a:p>
            <a:pPr marL="474979" lvl="1" indent="-237490" algn="l">
              <a:lnSpc>
                <a:spcPts val="2859"/>
              </a:lnSpc>
              <a:buFont typeface="Arial"/>
              <a:buChar char="•"/>
            </a:pPr>
            <a:r>
              <a:rPr lang="vi-VN" sz="3600">
                <a:solidFill>
                  <a:srgbClr val="000000"/>
                </a:solidFill>
                <a:latin typeface="Cabin"/>
              </a:rPr>
              <a:t>Ngôn ngữ Java.</a:t>
            </a:r>
            <a:endParaRPr lang="en-US" sz="3600">
              <a:solidFill>
                <a:srgbClr val="000000"/>
              </a:solidFill>
              <a:latin typeface="Cabin"/>
            </a:endParaRPr>
          </a:p>
        </p:txBody>
      </p:sp>
      <p:sp>
        <p:nvSpPr>
          <p:cNvPr id="30" name="TextBox 30"/>
          <p:cNvSpPr txBox="1"/>
          <p:nvPr/>
        </p:nvSpPr>
        <p:spPr>
          <a:xfrm>
            <a:off x="3859018" y="5477776"/>
            <a:ext cx="10152508" cy="392928"/>
          </a:xfrm>
          <a:prstGeom prst="rect">
            <a:avLst/>
          </a:prstGeom>
        </p:spPr>
        <p:txBody>
          <a:bodyPr lIns="0" tIns="0" rIns="0" bIns="0" rtlCol="0" anchor="t">
            <a:spAutoFit/>
          </a:bodyPr>
          <a:lstStyle/>
          <a:p>
            <a:pPr marL="474979" lvl="1" indent="-237490" algn="l">
              <a:lnSpc>
                <a:spcPts val="2859"/>
              </a:lnSpc>
              <a:buFont typeface="Arial"/>
              <a:buChar char="•"/>
            </a:pPr>
            <a:r>
              <a:rPr lang="vi-VN" sz="3600">
                <a:solidFill>
                  <a:srgbClr val="000000"/>
                </a:solidFill>
                <a:latin typeface="Cabin"/>
              </a:rPr>
              <a:t>Apache Netbeans IDE.</a:t>
            </a:r>
            <a:endParaRPr lang="en-US" sz="3600">
              <a:solidFill>
                <a:srgbClr val="000000"/>
              </a:solidFill>
              <a:latin typeface="Cabin"/>
            </a:endParaRPr>
          </a:p>
        </p:txBody>
      </p:sp>
      <p:sp>
        <p:nvSpPr>
          <p:cNvPr id="33" name="TextBox 33"/>
          <p:cNvSpPr txBox="1"/>
          <p:nvPr/>
        </p:nvSpPr>
        <p:spPr>
          <a:xfrm>
            <a:off x="3859018" y="7417125"/>
            <a:ext cx="10152508" cy="392928"/>
          </a:xfrm>
          <a:prstGeom prst="rect">
            <a:avLst/>
          </a:prstGeom>
        </p:spPr>
        <p:txBody>
          <a:bodyPr lIns="0" tIns="0" rIns="0" bIns="0" rtlCol="0" anchor="t">
            <a:spAutoFit/>
          </a:bodyPr>
          <a:lstStyle/>
          <a:p>
            <a:pPr marL="474979" lvl="1" indent="-237490" algn="l">
              <a:lnSpc>
                <a:spcPts val="2859"/>
              </a:lnSpc>
              <a:buFont typeface="Arial"/>
              <a:buChar char="•"/>
            </a:pPr>
            <a:r>
              <a:rPr lang="vi-VN" sz="3600">
                <a:solidFill>
                  <a:srgbClr val="000000"/>
                </a:solidFill>
                <a:latin typeface="Cabin"/>
              </a:rPr>
              <a:t>MySQL Workbench.</a:t>
            </a:r>
            <a:endParaRPr lang="en-US" sz="3600">
              <a:solidFill>
                <a:srgbClr val="000000"/>
              </a:solidFill>
              <a:latin typeface="Cabin"/>
            </a:endParaRPr>
          </a:p>
        </p:txBody>
      </p:sp>
      <p:sp>
        <p:nvSpPr>
          <p:cNvPr id="38" name="Freeform 38"/>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39" name="Freeform 39"/>
          <p:cNvSpPr/>
          <p:nvPr/>
        </p:nvSpPr>
        <p:spPr>
          <a:xfrm>
            <a:off x="463879" y="-156776"/>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40" name="Freeform 40"/>
          <p:cNvSpPr/>
          <p:nvPr/>
        </p:nvSpPr>
        <p:spPr>
          <a:xfrm>
            <a:off x="14011526" y="8735435"/>
            <a:ext cx="441616" cy="633141"/>
          </a:xfrm>
          <a:custGeom>
            <a:avLst/>
            <a:gdLst/>
            <a:ahLst/>
            <a:cxnLst/>
            <a:rect l="l" t="t" r="r" b="b"/>
            <a:pathLst>
              <a:path w="441616" h="633141">
                <a:moveTo>
                  <a:pt x="0" y="0"/>
                </a:moveTo>
                <a:lnTo>
                  <a:pt x="441616" y="0"/>
                </a:lnTo>
                <a:lnTo>
                  <a:pt x="441616" y="633140"/>
                </a:lnTo>
                <a:lnTo>
                  <a:pt x="0" y="63314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16436355" cy="1907038"/>
            <a:chOff x="0" y="0"/>
            <a:chExt cx="5996027" cy="695693"/>
          </a:xfrm>
        </p:grpSpPr>
        <p:sp>
          <p:nvSpPr>
            <p:cNvPr id="4" name="Freeform 4"/>
            <p:cNvSpPr/>
            <p:nvPr/>
          </p:nvSpPr>
          <p:spPr>
            <a:xfrm>
              <a:off x="0" y="0"/>
              <a:ext cx="5996027" cy="695693"/>
            </a:xfrm>
            <a:custGeom>
              <a:avLst/>
              <a:gdLst/>
              <a:ahLst/>
              <a:cxnLst/>
              <a:rect l="l" t="t" r="r" b="b"/>
              <a:pathLst>
                <a:path w="5996027" h="695693">
                  <a:moveTo>
                    <a:pt x="0" y="0"/>
                  </a:moveTo>
                  <a:lnTo>
                    <a:pt x="5996027" y="0"/>
                  </a:lnTo>
                  <a:lnTo>
                    <a:pt x="5996027" y="695693"/>
                  </a:lnTo>
                  <a:lnTo>
                    <a:pt x="0" y="695693"/>
                  </a:lnTo>
                  <a:close/>
                </a:path>
              </a:pathLst>
            </a:custGeom>
            <a:solidFill>
              <a:srgbClr val="FFFFFF"/>
            </a:solidFill>
          </p:spPr>
          <p:txBody>
            <a:bodyPr/>
            <a:lstStyle/>
            <a:p>
              <a:endParaRPr lang="en-US"/>
            </a:p>
          </p:txBody>
        </p:sp>
      </p:grpSp>
      <p:sp>
        <p:nvSpPr>
          <p:cNvPr id="10" name="TextBox 10"/>
          <p:cNvSpPr txBox="1"/>
          <p:nvPr/>
        </p:nvSpPr>
        <p:spPr>
          <a:xfrm>
            <a:off x="2391317" y="1086848"/>
            <a:ext cx="13505366" cy="1038225"/>
          </a:xfrm>
          <a:prstGeom prst="rect">
            <a:avLst/>
          </a:prstGeom>
        </p:spPr>
        <p:txBody>
          <a:bodyPr lIns="0" tIns="0" rIns="0" bIns="0" rtlCol="0" anchor="t">
            <a:spAutoFit/>
          </a:bodyPr>
          <a:lstStyle/>
          <a:p>
            <a:pPr algn="ctr">
              <a:lnSpc>
                <a:spcPts val="8100"/>
              </a:lnSpc>
            </a:pPr>
            <a:r>
              <a:rPr lang="vi-VN" sz="6750">
                <a:solidFill>
                  <a:srgbClr val="003EA8"/>
                </a:solidFill>
                <a:latin typeface="Muli Bold"/>
              </a:rPr>
              <a:t>Cơ sở dữ liệu</a:t>
            </a:r>
            <a:endParaRPr lang="en-US" sz="6750">
              <a:solidFill>
                <a:srgbClr val="003EA8"/>
              </a:solidFill>
              <a:latin typeface="Muli Bold"/>
            </a:endParaRPr>
          </a:p>
        </p:txBody>
      </p:sp>
      <p:sp>
        <p:nvSpPr>
          <p:cNvPr id="24" name="Freeform 24"/>
          <p:cNvSpPr/>
          <p:nvPr/>
        </p:nvSpPr>
        <p:spPr>
          <a:xfrm flipH="1">
            <a:off x="15484919" y="8123782"/>
            <a:ext cx="4585506" cy="1625770"/>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5" name="Freeform 25"/>
          <p:cNvSpPr/>
          <p:nvPr/>
        </p:nvSpPr>
        <p:spPr>
          <a:xfrm>
            <a:off x="-1782425" y="8123782"/>
            <a:ext cx="4585506" cy="1625770"/>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6" name="Freeform 26"/>
          <p:cNvSpPr/>
          <p:nvPr/>
        </p:nvSpPr>
        <p:spPr>
          <a:xfrm rot="641794">
            <a:off x="8923192" y="-178822"/>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27" name="Picture 26" descr="A screenshot of a computer&#10;&#10;Description automatically generated">
            <a:extLst>
              <a:ext uri="{FF2B5EF4-FFF2-40B4-BE49-F238E27FC236}">
                <a16:creationId xmlns:a16="http://schemas.microsoft.com/office/drawing/2014/main" id="{2B3E71AE-187B-7A8B-5713-EE679F8A2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495" y="3221447"/>
            <a:ext cx="16436355" cy="4902336"/>
          </a:xfrm>
          <a:prstGeom prst="rect">
            <a:avLst/>
          </a:prstGeom>
          <a:ln w="38100">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490</Words>
  <Application>Microsoft Office PowerPoint</Application>
  <PresentationFormat>Custom</PresentationFormat>
  <Paragraphs>57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Cabin</vt:lpstr>
      <vt:lpstr>Arial</vt:lpstr>
      <vt:lpstr>Muli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hải quân Trắng Đen Vẽ nguệch ngoạc Kế hoạch Kinh doanh Bản thuyết trình Kinh doanh</dc:title>
  <dc:creator>Bảo Duy Huỳnh Trương</dc:creator>
  <cp:lastModifiedBy>Bảo Duy Huỳnh Trương</cp:lastModifiedBy>
  <cp:revision>7</cp:revision>
  <dcterms:created xsi:type="dcterms:W3CDTF">2006-08-16T00:00:00Z</dcterms:created>
  <dcterms:modified xsi:type="dcterms:W3CDTF">2024-06-03T19:03:04Z</dcterms:modified>
  <dc:identifier>DAGHGZTvXWQ</dc:identifier>
</cp:coreProperties>
</file>