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handoutMasterIdLst>
    <p:handoutMasterId r:id="rId66"/>
  </p:handoutMasterIdLst>
  <p:sldIdLst>
    <p:sldId id="387" r:id="rId2"/>
    <p:sldId id="515" r:id="rId3"/>
    <p:sldId id="328" r:id="rId4"/>
    <p:sldId id="316" r:id="rId5"/>
    <p:sldId id="411" r:id="rId6"/>
    <p:sldId id="412" r:id="rId7"/>
    <p:sldId id="413" r:id="rId8"/>
    <p:sldId id="414" r:id="rId9"/>
    <p:sldId id="417" r:id="rId10"/>
    <p:sldId id="425" r:id="rId11"/>
    <p:sldId id="416" r:id="rId12"/>
    <p:sldId id="465" r:id="rId13"/>
    <p:sldId id="467" r:id="rId14"/>
    <p:sldId id="466" r:id="rId15"/>
    <p:sldId id="468" r:id="rId16"/>
    <p:sldId id="419" r:id="rId17"/>
    <p:sldId id="513" r:id="rId18"/>
    <p:sldId id="418" r:id="rId19"/>
    <p:sldId id="420" r:id="rId20"/>
    <p:sldId id="421" r:id="rId21"/>
    <p:sldId id="422" r:id="rId22"/>
    <p:sldId id="426" r:id="rId23"/>
    <p:sldId id="423" r:id="rId24"/>
    <p:sldId id="511" r:id="rId25"/>
    <p:sldId id="512" r:id="rId26"/>
    <p:sldId id="427" r:id="rId27"/>
    <p:sldId id="453" r:id="rId28"/>
    <p:sldId id="454" r:id="rId29"/>
    <p:sldId id="424" r:id="rId30"/>
    <p:sldId id="457" r:id="rId31"/>
    <p:sldId id="428" r:id="rId32"/>
    <p:sldId id="516" r:id="rId33"/>
    <p:sldId id="517" r:id="rId34"/>
    <p:sldId id="455" r:id="rId35"/>
    <p:sldId id="458" r:id="rId36"/>
    <p:sldId id="429" r:id="rId37"/>
    <p:sldId id="451" r:id="rId38"/>
    <p:sldId id="452" r:id="rId39"/>
    <p:sldId id="434" r:id="rId40"/>
    <p:sldId id="469" r:id="rId41"/>
    <p:sldId id="430" r:id="rId42"/>
    <p:sldId id="432" r:id="rId43"/>
    <p:sldId id="437" r:id="rId44"/>
    <p:sldId id="518" r:id="rId45"/>
    <p:sldId id="433" r:id="rId46"/>
    <p:sldId id="464" r:id="rId47"/>
    <p:sldId id="438" r:id="rId48"/>
    <p:sldId id="439" r:id="rId49"/>
    <p:sldId id="440" r:id="rId50"/>
    <p:sldId id="447" r:id="rId51"/>
    <p:sldId id="460" r:id="rId52"/>
    <p:sldId id="463" r:id="rId53"/>
    <p:sldId id="459" r:id="rId54"/>
    <p:sldId id="462" r:id="rId55"/>
    <p:sldId id="461" r:id="rId56"/>
    <p:sldId id="446" r:id="rId57"/>
    <p:sldId id="443" r:id="rId58"/>
    <p:sldId id="514" r:id="rId59"/>
    <p:sldId id="448" r:id="rId60"/>
    <p:sldId id="444" r:id="rId61"/>
    <p:sldId id="449" r:id="rId62"/>
    <p:sldId id="450" r:id="rId63"/>
    <p:sldId id="442" r:id="rId64"/>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86" autoAdjust="0"/>
    <p:restoredTop sz="94660"/>
  </p:normalViewPr>
  <p:slideViewPr>
    <p:cSldViewPr>
      <p:cViewPr>
        <p:scale>
          <a:sx n="100" d="100"/>
          <a:sy n="100" d="100"/>
        </p:scale>
        <p:origin x="260" y="-672"/>
      </p:cViewPr>
      <p:guideLst>
        <p:guide orient="horz" pos="2160"/>
        <p:guide pos="292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D9A5BDD-F2E3-4FF6-A9B2-F2BA0EFD87E6}" type="datetimeFigureOut">
              <a:rPr lang="en-US" smtClean="0"/>
              <a:t>8/23/2023</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E37CE0AD-1617-436C-A029-28580F89C6F7}"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3169920" cy="480060"/>
          </a:xfrm>
          <a:prstGeom prst="rect">
            <a:avLst/>
          </a:prstGeom>
          <a:noFill/>
          <a:ln w="9525">
            <a:noFill/>
            <a:miter lim="800000"/>
          </a:ln>
          <a:effectLst/>
        </p:spPr>
        <p:txBody>
          <a:bodyPr vert="horz" wrap="square" lIns="96661" tIns="48331" rIns="96661" bIns="48331" numCol="1" anchor="t" anchorCtr="0" compatLnSpc="1"/>
          <a:lstStyle>
            <a:lvl1pPr eaLnBrk="1" hangingPunct="1">
              <a:defRPr sz="1300">
                <a:latin typeface="Arial" panose="020B0604020202020204" pitchFamily="34" charset="0"/>
              </a:defRPr>
            </a:lvl1pPr>
          </a:lstStyle>
          <a:p>
            <a:pPr>
              <a:defRPr/>
            </a:pPr>
            <a:endParaRPr lang="en-US"/>
          </a:p>
        </p:txBody>
      </p:sp>
      <p:sp>
        <p:nvSpPr>
          <p:cNvPr id="55299" name="Rectangle 3"/>
          <p:cNvSpPr>
            <a:spLocks noGrp="1" noChangeArrowheads="1"/>
          </p:cNvSpPr>
          <p:nvPr>
            <p:ph type="dt" idx="1"/>
          </p:nvPr>
        </p:nvSpPr>
        <p:spPr bwMode="auto">
          <a:xfrm>
            <a:off x="4143587" y="0"/>
            <a:ext cx="3169920" cy="480060"/>
          </a:xfrm>
          <a:prstGeom prst="rect">
            <a:avLst/>
          </a:prstGeom>
          <a:noFill/>
          <a:ln w="9525">
            <a:noFill/>
            <a:miter lim="800000"/>
          </a:ln>
          <a:effectLst/>
        </p:spPr>
        <p:txBody>
          <a:bodyPr vert="horz" wrap="square" lIns="96661" tIns="48331" rIns="96661" bIns="48331" numCol="1" anchor="t" anchorCtr="0" compatLnSpc="1"/>
          <a:lstStyle>
            <a:lvl1pPr algn="r" eaLnBrk="1" hangingPunct="1">
              <a:defRPr sz="1300">
                <a:latin typeface="Arial" panose="020B0604020202020204" pitchFamily="34" charset="0"/>
              </a:defRPr>
            </a:lvl1pPr>
          </a:lstStyle>
          <a:p>
            <a:pPr>
              <a:defRPr/>
            </a:pPr>
            <a:endParaRPr lang="en-US"/>
          </a:p>
        </p:txBody>
      </p:sp>
      <p:sp>
        <p:nvSpPr>
          <p:cNvPr id="6656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ln>
        </p:spPr>
      </p:sp>
      <p:sp>
        <p:nvSpPr>
          <p:cNvPr id="55301" name="Rectangle 5"/>
          <p:cNvSpPr>
            <a:spLocks noGrp="1" noChangeArrowheads="1"/>
          </p:cNvSpPr>
          <p:nvPr>
            <p:ph type="body" sz="quarter" idx="3"/>
          </p:nvPr>
        </p:nvSpPr>
        <p:spPr bwMode="auto">
          <a:xfrm>
            <a:off x="731520" y="4560570"/>
            <a:ext cx="5852160" cy="4320540"/>
          </a:xfrm>
          <a:prstGeom prst="rect">
            <a:avLst/>
          </a:prstGeom>
          <a:noFill/>
          <a:ln w="9525">
            <a:noFill/>
            <a:miter lim="800000"/>
          </a:ln>
          <a:effectLst/>
        </p:spPr>
        <p:txBody>
          <a:bodyPr vert="horz" wrap="square" lIns="96661" tIns="48331" rIns="96661" bIns="48331" numCol="1" anchor="t" anchorCtr="0" compatLnSpc="1"/>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5302" name="Rectangle 6"/>
          <p:cNvSpPr>
            <a:spLocks noGrp="1" noChangeArrowheads="1"/>
          </p:cNvSpPr>
          <p:nvPr>
            <p:ph type="ftr" sz="quarter" idx="4"/>
          </p:nvPr>
        </p:nvSpPr>
        <p:spPr bwMode="auto">
          <a:xfrm>
            <a:off x="0" y="9119474"/>
            <a:ext cx="3169920" cy="480060"/>
          </a:xfrm>
          <a:prstGeom prst="rect">
            <a:avLst/>
          </a:prstGeom>
          <a:noFill/>
          <a:ln w="9525">
            <a:noFill/>
            <a:miter lim="800000"/>
          </a:ln>
          <a:effectLst/>
        </p:spPr>
        <p:txBody>
          <a:bodyPr vert="horz" wrap="square" lIns="96661" tIns="48331" rIns="96661" bIns="48331" numCol="1" anchor="b" anchorCtr="0" compatLnSpc="1"/>
          <a:lstStyle>
            <a:lvl1pPr eaLnBrk="1" hangingPunct="1">
              <a:defRPr sz="1300">
                <a:latin typeface="Arial" panose="020B0604020202020204" pitchFamily="34" charset="0"/>
              </a:defRPr>
            </a:lvl1pPr>
          </a:lstStyle>
          <a:p>
            <a:pPr>
              <a:defRPr/>
            </a:pPr>
            <a:endParaRPr lang="en-US"/>
          </a:p>
        </p:txBody>
      </p:sp>
      <p:sp>
        <p:nvSpPr>
          <p:cNvPr id="55303" name="Rectangle 7"/>
          <p:cNvSpPr>
            <a:spLocks noGrp="1" noChangeArrowheads="1"/>
          </p:cNvSpPr>
          <p:nvPr>
            <p:ph type="sldNum" sz="quarter" idx="5"/>
          </p:nvPr>
        </p:nvSpPr>
        <p:spPr bwMode="auto">
          <a:xfrm>
            <a:off x="4143587" y="9119474"/>
            <a:ext cx="3169920" cy="480060"/>
          </a:xfrm>
          <a:prstGeom prst="rect">
            <a:avLst/>
          </a:prstGeom>
          <a:noFill/>
          <a:ln w="9525">
            <a:noFill/>
            <a:miter lim="800000"/>
          </a:ln>
          <a:effectLst/>
        </p:spPr>
        <p:txBody>
          <a:bodyPr vert="horz" wrap="square" lIns="96661" tIns="48331" rIns="96661" bIns="48331" numCol="1" anchor="b" anchorCtr="0" compatLnSpc="1"/>
          <a:lstStyle>
            <a:lvl1pPr algn="r" eaLnBrk="1" hangingPunct="1">
              <a:defRPr sz="1300">
                <a:latin typeface="Arial" panose="020B0604020202020204" pitchFamily="34" charset="0"/>
              </a:defRPr>
            </a:lvl1pPr>
          </a:lstStyle>
          <a:p>
            <a:pPr>
              <a:defRPr/>
            </a:pPr>
            <a:fld id="{837FF45A-B02B-4A27-8D5F-459F77A6A5AF}"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file:///D:/PTIT-Ky-thuat-vi-xu-ly/S%E1%BB%B1%20kh%C3%A1c%20bi%E1%BB%87t%20gi%E1%BB%AFa%20Vi%20%C4%91i%E1%BB%81u%20khi%E1%BB%83n%20AVR,%20ARM,%208051%20v%C3%A0%20PIC%20ADVANCE%20CAD.htm</a:t>
            </a:r>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2</a:t>
            </a:fld>
            <a:endParaRPr lang="en-US"/>
          </a:p>
        </p:txBody>
      </p:sp>
    </p:spTree>
    <p:extLst>
      <p:ext uri="{BB962C8B-B14F-4D97-AF65-F5344CB8AC3E}">
        <p14:creationId xmlns:p14="http://schemas.microsoft.com/office/powerpoint/2010/main" val="3371980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28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CPSR - Current</a:t>
            </a:r>
            <a:r>
              <a:rPr lang="en-US" baseline="0" smtClean="0"/>
              <a:t> Program Status Register</a:t>
            </a:r>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29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30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31</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32</a:t>
            </a:fld>
            <a:endParaRPr lang="en-US"/>
          </a:p>
        </p:txBody>
      </p:sp>
    </p:spTree>
    <p:extLst>
      <p:ext uri="{BB962C8B-B14F-4D97-AF65-F5344CB8AC3E}">
        <p14:creationId xmlns:p14="http://schemas.microsoft.com/office/powerpoint/2010/main" val="643496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33</a:t>
            </a:fld>
            <a:endParaRPr lang="en-US"/>
          </a:p>
        </p:txBody>
      </p:sp>
    </p:spTree>
    <p:extLst>
      <p:ext uri="{BB962C8B-B14F-4D97-AF65-F5344CB8AC3E}">
        <p14:creationId xmlns:p14="http://schemas.microsoft.com/office/powerpoint/2010/main" val="2483164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34</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35</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36</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http://cs.stanford.edu/people/eroberts/courses/soco/projects/risc/risccisc/</a:t>
            </a:r>
          </a:p>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18</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38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39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40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Saved Program</a:t>
            </a:r>
            <a:r>
              <a:rPr lang="en-US" baseline="0" smtClean="0"/>
              <a:t> Status Register</a:t>
            </a:r>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41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42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43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45</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46</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48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49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21</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50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51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52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53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54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55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56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57</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59</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60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22</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61</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62</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63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23</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Slide Image Placeholder 299009"/>
          <p:cNvSpPr>
            <a:spLocks noGrp="1" noRot="1" noChangeAspect="1" noTextEdit="1"/>
          </p:cNvSpPr>
          <p:nvPr>
            <p:ph type="sldImg"/>
          </p:nvPr>
        </p:nvSpPr>
        <p:spPr>
          <a:ln>
            <a:noFill/>
          </a:ln>
        </p:spPr>
      </p:sp>
      <p:sp>
        <p:nvSpPr>
          <p:cNvPr id="299011" name="Text Placeholder 299010"/>
          <p:cNvSpPr>
            <a:spLocks noGrp="1"/>
          </p:cNvSpPr>
          <p:nvPr>
            <p:ph type="body" idx="1"/>
          </p:nvPr>
        </p:nvSpPr>
        <p:spPr/>
        <p:txBody>
          <a:bodyPr lIns="98798" tIns="49399" rIns="98798" bIns="49399"/>
          <a:lstStyle/>
          <a:p>
            <a:pPr lvl="0"/>
            <a:r>
              <a:t>This </a:t>
            </a:r>
            <a:r>
              <a:rPr b="1">
                <a:solidFill>
                  <a:schemeClr val="hlink"/>
                </a:solidFill>
              </a:rPr>
              <a:t>animated</a:t>
            </a:r>
            <a:r>
              <a:t> slide shows the way that the banking of registers works. On the left the currently visible set of registers are shown for a particular mode.</a:t>
            </a:r>
          </a:p>
          <a:p>
            <a:pPr lvl="0"/>
            <a:r>
              <a:t>On the right are the registers that are banked out whilst in that mode.</a:t>
            </a:r>
          </a:p>
          <a:p>
            <a:pPr lvl="0"/>
            <a:endParaRPr/>
          </a:p>
          <a:p>
            <a:pPr lvl="0"/>
            <a:r>
              <a:t>Each key press will switch mode:</a:t>
            </a:r>
          </a:p>
          <a:p>
            <a:pPr lvl="0"/>
            <a:endParaRPr/>
          </a:p>
          <a:p>
            <a:pPr lvl="0"/>
            <a:r>
              <a:t>user -&gt; FIQ -&gt;user -&gt; IRQ -&gt; user -&gt;SVC -&gt; User -&gt; </a:t>
            </a:r>
            <a:r>
              <a:rPr dirty="0" err="1"/>
              <a:t>Undef</a:t>
            </a:r>
            <a:r>
              <a:t> -&gt; User -&gt; Abort and then back to user.</a:t>
            </a:r>
          </a:p>
          <a:p>
            <a:pPr lvl="0"/>
            <a:endParaRPr/>
          </a:p>
          <a:p>
            <a:pPr lvl="0"/>
            <a:r>
              <a:t>The following slide then shows this in a more static way that is more useful for reference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Slide Image Placeholder 220161"/>
          <p:cNvSpPr>
            <a:spLocks noGrp="1" noRot="1" noChangeAspect="1" noTextEdit="1"/>
          </p:cNvSpPr>
          <p:nvPr>
            <p:ph type="sldImg"/>
          </p:nvPr>
        </p:nvSpPr>
        <p:spPr>
          <a:ln>
            <a:noFill/>
          </a:ln>
        </p:spPr>
      </p:sp>
      <p:sp>
        <p:nvSpPr>
          <p:cNvPr id="220163" name="Text Placeholder 220162"/>
          <p:cNvSpPr>
            <a:spLocks noGrp="1"/>
          </p:cNvSpPr>
          <p:nvPr>
            <p:ph type="body" idx="1"/>
          </p:nvPr>
        </p:nvSpPr>
        <p:spPr/>
        <p:txBody>
          <a:bodyPr lIns="98798" tIns="49399" rIns="98798" bIns="49399"/>
          <a:lstStyle/>
          <a:p>
            <a:pPr lvl="0"/>
            <a:r>
              <a:t>This slide shows the registers visible in each mode - basically in a more static fashion than the previous animated slide that is more useful for reference.</a:t>
            </a:r>
          </a:p>
          <a:p>
            <a:pPr lvl="0"/>
            <a:endParaRPr/>
          </a:p>
          <a:p>
            <a:pPr lvl="0"/>
            <a:r>
              <a:t>The main point to state here is the splitting of the registers in Thumb state into Low and High registers.</a:t>
            </a:r>
          </a:p>
          <a:p>
            <a:pPr lvl="0"/>
            <a:endParaRPr/>
          </a:p>
          <a:p>
            <a:pPr lvl="0"/>
            <a:r>
              <a:t>ARM register banking is the minimum necessary for fast handling of overlapping exceptions of different types (e.g. ABORT during SWI during IRQ).  For nested exceptions of the same type (e.g. re-entrant interrupts) some additional pushing of registers to the stack is required.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26</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7FF45A-B02B-4A27-8D5F-459F77A6A5AF}" type="slidenum">
              <a:rPr lang="en-US" smtClean="0"/>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5326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53268"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en-US"/>
              <a:t>Click to edit Master subtitle style</a:t>
            </a:r>
          </a:p>
        </p:txBody>
      </p:sp>
      <p:sp>
        <p:nvSpPr>
          <p:cNvPr id="4"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5" name="Rectangle 17"/>
          <p:cNvSpPr>
            <a:spLocks noGrp="1" noChangeArrowheads="1"/>
          </p:cNvSpPr>
          <p:nvPr>
            <p:ph type="ftr" sz="quarter" idx="11"/>
          </p:nvPr>
        </p:nvSpPr>
        <p:spPr/>
        <p:txBody>
          <a:bodyPr/>
          <a:lstStyle>
            <a:lvl1pPr>
              <a:defRPr/>
            </a:lvl1pPr>
          </a:lstStyle>
          <a:p>
            <a:pPr>
              <a:defRPr/>
            </a:pPr>
            <a:endParaRPr lang="en-US"/>
          </a:p>
        </p:txBody>
      </p:sp>
      <p:sp>
        <p:nvSpPr>
          <p:cNvPr id="6" name="Rectangle 18"/>
          <p:cNvSpPr>
            <a:spLocks noGrp="1" noChangeArrowheads="1"/>
          </p:cNvSpPr>
          <p:nvPr>
            <p:ph type="sldNum" sz="quarter" idx="12"/>
          </p:nvPr>
        </p:nvSpPr>
        <p:spPr/>
        <p:txBody>
          <a:bodyPr/>
          <a:lstStyle>
            <a:lvl1pPr>
              <a:defRPr/>
            </a:lvl1pPr>
          </a:lstStyle>
          <a:p>
            <a:pPr>
              <a:defRPr/>
            </a:pPr>
            <a:fld id="{5D0AAC0D-32E4-4307-8126-50E5C0AB04FA}"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48845CAF-8B5C-4AA5-B824-A0E49693B7E8}" type="slidenum">
              <a:rPr lang="en-US"/>
              <a:t>‹#›</a:t>
            </a:fld>
            <a:endParaRPr lang="en-US"/>
          </a:p>
        </p:txBody>
      </p:sp>
      <p:sp>
        <p:nvSpPr>
          <p:cNvPr id="6"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CA912C43-E928-4B01-914D-D1EF85A967AB}" type="slidenum">
              <a:rPr lang="en-US"/>
              <a:t>‹#›</a:t>
            </a:fld>
            <a:endParaRPr lang="en-US"/>
          </a:p>
        </p:txBody>
      </p:sp>
      <p:sp>
        <p:nvSpPr>
          <p:cNvPr id="6"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96425468-205D-461A-AC8A-931753EF2EB8}" type="slidenum">
              <a:rPr lang="en-US"/>
              <a:t>‹#›</a:t>
            </a:fld>
            <a:endParaRPr lang="en-US"/>
          </a:p>
        </p:txBody>
      </p:sp>
      <p:sp>
        <p:nvSpPr>
          <p:cNvPr id="6"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
          <p:cNvSpPr>
            <a:spLocks noGrp="1" noChangeArrowheads="1"/>
          </p:cNvSpPr>
          <p:nvPr>
            <p:ph type="ftr" sz="quarter" idx="10"/>
          </p:nvPr>
        </p:nvSpPr>
        <p:spPr/>
        <p:txBody>
          <a:bodyPr/>
          <a:lstStyle>
            <a:lvl1pPr>
              <a:defRPr/>
            </a:lvl1pPr>
          </a:lstStyle>
          <a:p>
            <a:pPr>
              <a:defRPr/>
            </a:pPr>
            <a:endParaRPr lang="en-US"/>
          </a:p>
        </p:txBody>
      </p:sp>
      <p:sp>
        <p:nvSpPr>
          <p:cNvPr id="5" name="Rectangle 3"/>
          <p:cNvSpPr>
            <a:spLocks noGrp="1" noChangeArrowheads="1"/>
          </p:cNvSpPr>
          <p:nvPr>
            <p:ph type="sldNum" sz="quarter" idx="11"/>
          </p:nvPr>
        </p:nvSpPr>
        <p:spPr/>
        <p:txBody>
          <a:bodyPr/>
          <a:lstStyle>
            <a:lvl1pPr>
              <a:defRPr/>
            </a:lvl1pPr>
          </a:lstStyle>
          <a:p>
            <a:pPr>
              <a:defRPr/>
            </a:pPr>
            <a:fld id="{58FEA588-C9A7-4810-A727-61C4BB3DC95D}" type="slidenum">
              <a:rPr lang="en-US"/>
              <a:t>‹#›</a:t>
            </a:fld>
            <a:endParaRPr lang="en-US"/>
          </a:p>
        </p:txBody>
      </p:sp>
      <p:sp>
        <p:nvSpPr>
          <p:cNvPr id="6"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5EDBBDA1-DCF2-4D0B-A319-1F8D3A9647C6}" type="slidenum">
              <a:rPr lang="en-US"/>
              <a:t>‹#›</a:t>
            </a:fld>
            <a:endParaRPr lang="en-US"/>
          </a:p>
        </p:txBody>
      </p:sp>
      <p:sp>
        <p:nvSpPr>
          <p:cNvPr id="7"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
          <p:cNvSpPr>
            <a:spLocks noGrp="1" noChangeArrowheads="1"/>
          </p:cNvSpPr>
          <p:nvPr>
            <p:ph type="ftr" sz="quarter" idx="10"/>
          </p:nvPr>
        </p:nvSpPr>
        <p:spPr/>
        <p:txBody>
          <a:bodyPr/>
          <a:lstStyle>
            <a:lvl1pPr>
              <a:defRPr/>
            </a:lvl1pPr>
          </a:lstStyle>
          <a:p>
            <a:pPr>
              <a:defRPr/>
            </a:pPr>
            <a:endParaRPr lang="en-US"/>
          </a:p>
        </p:txBody>
      </p:sp>
      <p:sp>
        <p:nvSpPr>
          <p:cNvPr id="8" name="Rectangle 3"/>
          <p:cNvSpPr>
            <a:spLocks noGrp="1" noChangeArrowheads="1"/>
          </p:cNvSpPr>
          <p:nvPr>
            <p:ph type="sldNum" sz="quarter" idx="11"/>
          </p:nvPr>
        </p:nvSpPr>
        <p:spPr/>
        <p:txBody>
          <a:bodyPr/>
          <a:lstStyle>
            <a:lvl1pPr>
              <a:defRPr/>
            </a:lvl1pPr>
          </a:lstStyle>
          <a:p>
            <a:pPr>
              <a:defRPr/>
            </a:pPr>
            <a:fld id="{D22A066B-1274-4F91-811B-333A86F395BA}" type="slidenum">
              <a:rPr lang="en-US"/>
              <a:t>‹#›</a:t>
            </a:fld>
            <a:endParaRPr lang="en-US"/>
          </a:p>
        </p:txBody>
      </p:sp>
      <p:sp>
        <p:nvSpPr>
          <p:cNvPr id="9"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
          <p:cNvSpPr>
            <a:spLocks noGrp="1" noChangeArrowheads="1"/>
          </p:cNvSpPr>
          <p:nvPr>
            <p:ph type="ftr" sz="quarter" idx="10"/>
          </p:nvPr>
        </p:nvSpPr>
        <p:spPr/>
        <p:txBody>
          <a:bodyPr/>
          <a:lstStyle>
            <a:lvl1pPr>
              <a:defRPr/>
            </a:lvl1pPr>
          </a:lstStyle>
          <a:p>
            <a:pPr>
              <a:defRPr/>
            </a:pPr>
            <a:endParaRPr lang="en-US"/>
          </a:p>
        </p:txBody>
      </p:sp>
      <p:sp>
        <p:nvSpPr>
          <p:cNvPr id="4" name="Rectangle 3"/>
          <p:cNvSpPr>
            <a:spLocks noGrp="1" noChangeArrowheads="1"/>
          </p:cNvSpPr>
          <p:nvPr>
            <p:ph type="sldNum" sz="quarter" idx="11"/>
          </p:nvPr>
        </p:nvSpPr>
        <p:spPr/>
        <p:txBody>
          <a:bodyPr/>
          <a:lstStyle>
            <a:lvl1pPr>
              <a:defRPr/>
            </a:lvl1pPr>
          </a:lstStyle>
          <a:p>
            <a:pPr>
              <a:defRPr/>
            </a:pPr>
            <a:fld id="{06F0D775-ADEF-44BD-99D4-0565E7640321}" type="slidenum">
              <a:rPr lang="en-US"/>
              <a:t>‹#›</a:t>
            </a:fld>
            <a:endParaRPr lang="en-US"/>
          </a:p>
        </p:txBody>
      </p:sp>
      <p:sp>
        <p:nvSpPr>
          <p:cNvPr id="5"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p>
        </p:txBody>
      </p:sp>
      <p:sp>
        <p:nvSpPr>
          <p:cNvPr id="3" name="Rectangle 3"/>
          <p:cNvSpPr>
            <a:spLocks noGrp="1" noChangeArrowheads="1"/>
          </p:cNvSpPr>
          <p:nvPr>
            <p:ph type="sldNum" sz="quarter" idx="11"/>
          </p:nvPr>
        </p:nvSpPr>
        <p:spPr/>
        <p:txBody>
          <a:bodyPr/>
          <a:lstStyle>
            <a:lvl1pPr>
              <a:defRPr/>
            </a:lvl1pPr>
          </a:lstStyle>
          <a:p>
            <a:pPr>
              <a:defRPr/>
            </a:pPr>
            <a:fld id="{407F54B9-0176-49FC-B0A4-6EECA29B07CB}" type="slidenum">
              <a:rPr lang="en-US"/>
              <a:t>‹#›</a:t>
            </a:fld>
            <a:endParaRPr lang="en-US"/>
          </a:p>
        </p:txBody>
      </p:sp>
      <p:sp>
        <p:nvSpPr>
          <p:cNvPr id="4"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72E0CD03-D353-480C-BBE2-90C24C0A0833}" type="slidenum">
              <a:rPr lang="en-US"/>
              <a:t>‹#›</a:t>
            </a:fld>
            <a:endParaRPr lang="en-US"/>
          </a:p>
        </p:txBody>
      </p:sp>
      <p:sp>
        <p:nvSpPr>
          <p:cNvPr id="7"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
          <p:cNvSpPr>
            <a:spLocks noGrp="1" noChangeArrowheads="1"/>
          </p:cNvSpPr>
          <p:nvPr>
            <p:ph type="ftr" sz="quarter" idx="10"/>
          </p:nvPr>
        </p:nvSpPr>
        <p:spPr/>
        <p:txBody>
          <a:bodyPr/>
          <a:lstStyle>
            <a:lvl1pPr>
              <a:defRPr/>
            </a:lvl1pPr>
          </a:lstStyle>
          <a:p>
            <a:pPr>
              <a:defRPr/>
            </a:pPr>
            <a:endParaRPr lang="en-US"/>
          </a:p>
        </p:txBody>
      </p:sp>
      <p:sp>
        <p:nvSpPr>
          <p:cNvPr id="6" name="Rectangle 3"/>
          <p:cNvSpPr>
            <a:spLocks noGrp="1" noChangeArrowheads="1"/>
          </p:cNvSpPr>
          <p:nvPr>
            <p:ph type="sldNum" sz="quarter" idx="11"/>
          </p:nvPr>
        </p:nvSpPr>
        <p:spPr/>
        <p:txBody>
          <a:bodyPr/>
          <a:lstStyle>
            <a:lvl1pPr>
              <a:defRPr/>
            </a:lvl1pPr>
          </a:lstStyle>
          <a:p>
            <a:pPr>
              <a:defRPr/>
            </a:pPr>
            <a:fld id="{8A4D1DBC-6DFC-4C8F-82E6-D97E6BE6EE8E}" type="slidenum">
              <a:rPr lang="en-US"/>
              <a:t>‹#›</a:t>
            </a:fld>
            <a:endParaRPr lang="en-US"/>
          </a:p>
        </p:txBody>
      </p:sp>
      <p:sp>
        <p:nvSpPr>
          <p:cNvPr id="7" name="Rectangle 16"/>
          <p:cNvSpPr>
            <a:spLocks noGrp="1" noChangeArrowheads="1"/>
          </p:cNvSpPr>
          <p:nvPr>
            <p:ph type="dt" sz="half" idx="12"/>
          </p:nvPr>
        </p:nvSpPr>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Arial" panose="020B0604020202020204" pitchFamily="34" charset="0"/>
              </a:defRPr>
            </a:lvl1pPr>
          </a:lstStyle>
          <a:p>
            <a:pPr>
              <a:defRPr/>
            </a:pPr>
            <a:endParaRPr lang="en-US"/>
          </a:p>
        </p:txBody>
      </p:sp>
      <p:sp>
        <p:nvSpPr>
          <p:cNvPr id="52227"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pPr>
              <a:defRPr/>
            </a:pPr>
            <a:fld id="{B2FB42D3-BBEE-421D-BAAA-98221B223D2C}" type="slidenum">
              <a:rPr lang="en-US"/>
              <a:t>‹#›</a:t>
            </a:fld>
            <a:endParaRPr lang="en-US"/>
          </a:p>
        </p:txBody>
      </p:sp>
      <p:grpSp>
        <p:nvGrpSpPr>
          <p:cNvPr id="4100" name="Group 4"/>
          <p:cNvGrpSpPr/>
          <p:nvPr/>
        </p:nvGrpSpPr>
        <p:grpSpPr bwMode="auto">
          <a:xfrm>
            <a:off x="0" y="0"/>
            <a:ext cx="9144000" cy="546100"/>
            <a:chOff x="0" y="0"/>
            <a:chExt cx="5760" cy="344"/>
          </a:xfrm>
        </p:grpSpPr>
        <p:sp>
          <p:nvSpPr>
            <p:cNvPr id="5222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eaLnBrk="1" hangingPunct="1">
                <a:defRPr/>
              </a:pPr>
              <a:endParaRPr lang="en-US" sz="2400">
                <a:latin typeface="Times New Roman" panose="02020603050405020304" pitchFamily="18" charset="0"/>
              </a:endParaRPr>
            </a:p>
          </p:txBody>
        </p:sp>
        <p:sp>
          <p:nvSpPr>
            <p:cNvPr id="5223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eaLnBrk="1" hangingPunct="1">
                <a:defRPr/>
              </a:pPr>
              <a:endParaRPr lang="en-US" sz="2400">
                <a:latin typeface="Times New Roman" panose="02020603050405020304" pitchFamily="18" charset="0"/>
              </a:endParaRPr>
            </a:p>
          </p:txBody>
        </p:sp>
        <p:sp>
          <p:nvSpPr>
            <p:cNvPr id="52231"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eaLnBrk="1" hangingPunct="1">
                <a:defRPr/>
              </a:pPr>
              <a:endParaRPr lang="en-US">
                <a:solidFill>
                  <a:schemeClr val="hlink"/>
                </a:solidFill>
              </a:endParaRPr>
            </a:p>
          </p:txBody>
        </p:sp>
        <p:sp>
          <p:nvSpPr>
            <p:cNvPr id="52232"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eaLnBrk="1" hangingPunct="1">
                <a:defRPr/>
              </a:pPr>
              <a:endParaRPr lang="en-US">
                <a:solidFill>
                  <a:schemeClr val="hlink"/>
                </a:solidFill>
              </a:endParaRPr>
            </a:p>
          </p:txBody>
        </p:sp>
        <p:sp>
          <p:nvSpPr>
            <p:cNvPr id="52233"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eaLnBrk="1" hangingPunct="1">
                <a:defRPr/>
              </a:pPr>
              <a:endParaRPr lang="en-US">
                <a:solidFill>
                  <a:schemeClr val="accent2"/>
                </a:solidFill>
              </a:endParaRPr>
            </a:p>
          </p:txBody>
        </p:sp>
        <p:sp>
          <p:nvSpPr>
            <p:cNvPr id="52234"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eaLnBrk="1" hangingPunct="1">
                <a:defRPr/>
              </a:pPr>
              <a:endParaRPr lang="en-US">
                <a:solidFill>
                  <a:schemeClr val="hlink"/>
                </a:solidFill>
              </a:endParaRPr>
            </a:p>
          </p:txBody>
        </p:sp>
        <p:sp>
          <p:nvSpPr>
            <p:cNvPr id="52235"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eaLnBrk="1" hangingPunct="1">
                <a:defRPr/>
              </a:pPr>
              <a:endParaRPr lang="en-US" sz="2400">
                <a:latin typeface="Times New Roman" panose="02020603050405020304" pitchFamily="18" charset="0"/>
              </a:endParaRPr>
            </a:p>
          </p:txBody>
        </p:sp>
        <p:sp>
          <p:nvSpPr>
            <p:cNvPr id="52236"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eaLnBrk="1" hangingPunct="1">
                <a:defRPr/>
              </a:pPr>
              <a:endParaRPr lang="en-US">
                <a:solidFill>
                  <a:schemeClr val="accent2"/>
                </a:solidFill>
              </a:endParaRPr>
            </a:p>
          </p:txBody>
        </p:sp>
        <p:sp>
          <p:nvSpPr>
            <p:cNvPr id="52237"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eaLnBrk="1" hangingPunct="1">
                <a:defRPr/>
              </a:pPr>
              <a:endParaRPr lang="en-US">
                <a:solidFill>
                  <a:schemeClr val="accent2"/>
                </a:solidFill>
              </a:endParaRPr>
            </a:p>
          </p:txBody>
        </p:sp>
      </p:grpSp>
      <p:sp>
        <p:nvSpPr>
          <p:cNvPr id="4101" name="Rectangle 14"/>
          <p:cNvSpPr>
            <a:spLocks noGrp="1" noChangeArrowheads="1"/>
          </p:cNvSpPr>
          <p:nvPr>
            <p:ph type="title"/>
          </p:nvPr>
        </p:nvSpPr>
        <p:spPr bwMode="auto">
          <a:xfrm>
            <a:off x="457200" y="457200"/>
            <a:ext cx="8229600" cy="1371600"/>
          </a:xfrm>
          <a:prstGeom prst="rect">
            <a:avLst/>
          </a:prstGeom>
          <a:noFill/>
          <a:ln w="9525">
            <a:noFill/>
            <a:miter lim="800000"/>
          </a:ln>
        </p:spPr>
        <p:txBody>
          <a:bodyPr vert="horz" wrap="square" lIns="91440" tIns="45720" rIns="91440" bIns="45720" numCol="1" anchor="ctr" anchorCtr="0" compatLnSpc="1"/>
          <a:lstStyle/>
          <a:p>
            <a:pPr lvl="0"/>
            <a:r>
              <a:rPr lang="en-US" smtClean="0"/>
              <a:t>Click to edit Master title style</a:t>
            </a:r>
          </a:p>
        </p:txBody>
      </p:sp>
      <p:sp>
        <p:nvSpPr>
          <p:cNvPr id="4102" name="Rectangle 15"/>
          <p:cNvSpPr>
            <a:spLocks noGrp="1" noChangeArrowheads="1"/>
          </p:cNvSpPr>
          <p:nvPr>
            <p:ph type="body" idx="1"/>
          </p:nvPr>
        </p:nvSpPr>
        <p:spPr bwMode="auto">
          <a:xfrm>
            <a:off x="457200" y="1981200"/>
            <a:ext cx="8229600" cy="3886200"/>
          </a:xfrm>
          <a:prstGeom prst="rect">
            <a:avLst/>
          </a:prstGeom>
          <a:noFill/>
          <a:ln w="9525">
            <a:noFill/>
            <a:miter lim="800000"/>
          </a:ln>
        </p:spPr>
        <p:txBody>
          <a:bodyPr vert="horz" wrap="square" lIns="91440" tIns="45720" rIns="91440" bIns="45720" numCol="1" anchor="t" anchorCtr="0" compatLnSpc="1"/>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2240"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defRPr>
      </a:lvl2pPr>
      <a:lvl3pPr algn="l" rtl="0" eaLnBrk="0" fontAlgn="base" hangingPunct="0">
        <a:spcBef>
          <a:spcPct val="0"/>
        </a:spcBef>
        <a:spcAft>
          <a:spcPct val="0"/>
        </a:spcAft>
        <a:defRPr sz="4400">
          <a:solidFill>
            <a:schemeClr val="tx1"/>
          </a:solidFill>
          <a:latin typeface="Arial" panose="020B0604020202020204" pitchFamily="34" charset="0"/>
        </a:defRPr>
      </a:lvl3pPr>
      <a:lvl4pPr algn="l" rtl="0" eaLnBrk="0" fontAlgn="base" hangingPunct="0">
        <a:spcBef>
          <a:spcPct val="0"/>
        </a:spcBef>
        <a:spcAft>
          <a:spcPct val="0"/>
        </a:spcAft>
        <a:defRPr sz="4400">
          <a:solidFill>
            <a:schemeClr val="tx1"/>
          </a:solidFill>
          <a:latin typeface="Arial" panose="020B0604020202020204" pitchFamily="34" charset="0"/>
        </a:defRPr>
      </a:lvl4pPr>
      <a:lvl5pPr algn="l" rtl="0" eaLnBrk="0" fontAlgn="base" hangingPunct="0">
        <a:spcBef>
          <a:spcPct val="0"/>
        </a:spcBef>
        <a:spcAft>
          <a:spcPct val="0"/>
        </a:spcAft>
        <a:defRPr sz="4400">
          <a:solidFill>
            <a:schemeClr val="tx1"/>
          </a:solidFill>
          <a:latin typeface="Arial" panose="020B0604020202020204" pitchFamily="34" charset="0"/>
        </a:defRPr>
      </a:lvl5pPr>
      <a:lvl6pPr marL="457200" algn="l" rtl="0" fontAlgn="base">
        <a:spcBef>
          <a:spcPct val="0"/>
        </a:spcBef>
        <a:spcAft>
          <a:spcPct val="0"/>
        </a:spcAft>
        <a:defRPr sz="4400">
          <a:solidFill>
            <a:schemeClr val="tx1"/>
          </a:solidFill>
          <a:latin typeface="Arial" panose="020B0604020202020204" pitchFamily="34" charset="0"/>
        </a:defRPr>
      </a:lvl6pPr>
      <a:lvl7pPr marL="914400" algn="l" rtl="0" fontAlgn="base">
        <a:spcBef>
          <a:spcPct val="0"/>
        </a:spcBef>
        <a:spcAft>
          <a:spcPct val="0"/>
        </a:spcAft>
        <a:defRPr sz="4400">
          <a:solidFill>
            <a:schemeClr val="tx1"/>
          </a:solidFill>
          <a:latin typeface="Arial" panose="020B0604020202020204" pitchFamily="34" charset="0"/>
        </a:defRPr>
      </a:lvl7pPr>
      <a:lvl8pPr marL="1371600" algn="l" rtl="0" fontAlgn="base">
        <a:spcBef>
          <a:spcPct val="0"/>
        </a:spcBef>
        <a:spcAft>
          <a:spcPct val="0"/>
        </a:spcAft>
        <a:defRPr sz="4400">
          <a:solidFill>
            <a:schemeClr val="tx1"/>
          </a:solidFill>
          <a:latin typeface="Arial" panose="020B0604020202020204" pitchFamily="34" charset="0"/>
        </a:defRPr>
      </a:lvl8pPr>
      <a:lvl9pPr marL="1828800" algn="l" rtl="0" fontAlgn="base">
        <a:spcBef>
          <a:spcPct val="0"/>
        </a:spcBef>
        <a:spcAft>
          <a:spcPct val="0"/>
        </a:spcAft>
        <a:defRPr sz="44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arm.com/markets/mobile/computing.php" TargetMode="External"/><Relationship Id="rId2" Type="http://schemas.openxmlformats.org/officeDocument/2006/relationships/hyperlink" Target="http://www.arm.com/markets/mobile/smartphones.php" TargetMode="External"/><Relationship Id="rId1" Type="http://schemas.openxmlformats.org/officeDocument/2006/relationships/slideLayout" Target="../slideLayouts/slideLayout2.xml"/><Relationship Id="rId6" Type="http://schemas.openxmlformats.org/officeDocument/2006/relationships/hyperlink" Target="http://www.arm.com/markets/wearables.php" TargetMode="External"/><Relationship Id="rId5" Type="http://schemas.openxmlformats.org/officeDocument/2006/relationships/hyperlink" Target="http://www.arm.com/markets/home/digital-set-top-box.php" TargetMode="External"/><Relationship Id="rId4" Type="http://schemas.openxmlformats.org/officeDocument/2006/relationships/hyperlink" Target="http://www.arm.com/markets/home/digital-tv.php"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2.emf"/><Relationship Id="rId4" Type="http://schemas.openxmlformats.org/officeDocument/2006/relationships/oleObject" Target="../embeddings/oleObject2.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3.wmf"/><Relationship Id="rId4" Type="http://schemas.openxmlformats.org/officeDocument/2006/relationships/oleObject" Target="../embeddings/oleObject3.bin"/></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0" y="1066800"/>
            <a:ext cx="9144000" cy="719138"/>
          </a:xfrm>
          <a:prstGeom prst="rect">
            <a:avLst/>
          </a:prstGeom>
          <a:solidFill>
            <a:schemeClr val="hlink"/>
          </a:solidFill>
          <a:ln w="9525">
            <a:noFill/>
            <a:miter lim="800000"/>
          </a:ln>
          <a:effectLst/>
        </p:spPr>
        <p:txBody>
          <a:bodyPr wrap="none" anchor="ctr"/>
          <a:lstStyle/>
          <a:p>
            <a:endParaRPr lang="en-US"/>
          </a:p>
        </p:txBody>
      </p:sp>
      <p:sp>
        <p:nvSpPr>
          <p:cNvPr id="80899" name="Rectangle 3"/>
          <p:cNvSpPr>
            <a:spLocks noChangeArrowheads="1"/>
          </p:cNvSpPr>
          <p:nvPr/>
        </p:nvSpPr>
        <p:spPr bwMode="ltGray">
          <a:xfrm>
            <a:off x="0" y="3962400"/>
            <a:ext cx="9144000" cy="719138"/>
          </a:xfrm>
          <a:prstGeom prst="rect">
            <a:avLst/>
          </a:prstGeom>
          <a:solidFill>
            <a:schemeClr val="hlink"/>
          </a:solidFill>
          <a:ln w="9525">
            <a:noFill/>
            <a:miter lim="800000"/>
          </a:ln>
          <a:effectLst/>
        </p:spPr>
        <p:txBody>
          <a:bodyPr wrap="none" anchor="ctr"/>
          <a:lstStyle/>
          <a:p>
            <a:endParaRPr lang="en-US"/>
          </a:p>
        </p:txBody>
      </p:sp>
      <p:sp>
        <p:nvSpPr>
          <p:cNvPr id="80900" name="Oval 4"/>
          <p:cNvSpPr>
            <a:spLocks noChangeArrowheads="1"/>
          </p:cNvSpPr>
          <p:nvPr/>
        </p:nvSpPr>
        <p:spPr bwMode="gray">
          <a:xfrm>
            <a:off x="4191000" y="2667000"/>
            <a:ext cx="1223963" cy="1223963"/>
          </a:xfrm>
          <a:prstGeom prst="ellipse">
            <a:avLst/>
          </a:prstGeom>
          <a:solidFill>
            <a:srgbClr val="1BABE5">
              <a:alpha val="10001"/>
            </a:srgbClr>
          </a:solidFill>
          <a:ln w="9525">
            <a:noFill/>
            <a:round/>
          </a:ln>
          <a:effectLst/>
        </p:spPr>
        <p:txBody>
          <a:bodyPr wrap="none" anchor="ctr"/>
          <a:lstStyle/>
          <a:p>
            <a:endParaRPr lang="en-US"/>
          </a:p>
        </p:txBody>
      </p:sp>
      <p:pic>
        <p:nvPicPr>
          <p:cNvPr id="80901" name="Picture 5"/>
          <p:cNvPicPr>
            <a:picLocks noChangeAspect="1" noChangeArrowheads="1"/>
          </p:cNvPicPr>
          <p:nvPr/>
        </p:nvPicPr>
        <p:blipFill>
          <a:blip r:embed="rId2" cstate="print"/>
          <a:srcRect/>
          <a:stretch>
            <a:fillRect/>
          </a:stretch>
        </p:blipFill>
        <p:spPr bwMode="auto">
          <a:xfrm>
            <a:off x="152400" y="0"/>
            <a:ext cx="914400" cy="1003300"/>
          </a:xfrm>
          <a:prstGeom prst="rect">
            <a:avLst/>
          </a:prstGeom>
          <a:noFill/>
          <a:ln w="9525">
            <a:noFill/>
            <a:miter lim="800000"/>
            <a:headEnd/>
            <a:tailEnd/>
          </a:ln>
        </p:spPr>
      </p:pic>
      <p:grpSp>
        <p:nvGrpSpPr>
          <p:cNvPr id="80902" name="Group 6"/>
          <p:cNvGrpSpPr/>
          <p:nvPr/>
        </p:nvGrpSpPr>
        <p:grpSpPr bwMode="auto">
          <a:xfrm>
            <a:off x="52388" y="1004888"/>
            <a:ext cx="3529012" cy="3671887"/>
            <a:chOff x="612" y="1026"/>
            <a:chExt cx="2223" cy="2313"/>
          </a:xfrm>
        </p:grpSpPr>
        <p:sp>
          <p:nvSpPr>
            <p:cNvPr id="80903" name="Oval 7"/>
            <p:cNvSpPr>
              <a:spLocks noChangeArrowheads="1"/>
            </p:cNvSpPr>
            <p:nvPr/>
          </p:nvSpPr>
          <p:spPr bwMode="gray">
            <a:xfrm>
              <a:off x="612" y="1026"/>
              <a:ext cx="2223" cy="2313"/>
            </a:xfrm>
            <a:prstGeom prst="ellipse">
              <a:avLst/>
            </a:prstGeom>
            <a:solidFill>
              <a:schemeClr val="accent2"/>
            </a:solidFill>
            <a:ln w="38100">
              <a:solidFill>
                <a:schemeClr val="bg1"/>
              </a:solidFill>
              <a:round/>
            </a:ln>
            <a:effectLst>
              <a:outerShdw dist="89803" dir="2700000" algn="ctr" rotWithShape="0">
                <a:srgbClr val="000000">
                  <a:alpha val="19000"/>
                </a:srgbClr>
              </a:outerShdw>
            </a:effectLst>
          </p:spPr>
          <p:txBody>
            <a:bodyPr wrap="none" anchor="ctr"/>
            <a:lstStyle/>
            <a:p>
              <a:endParaRPr lang="en-US"/>
            </a:p>
          </p:txBody>
        </p:sp>
        <p:pic>
          <p:nvPicPr>
            <p:cNvPr id="80904" name="Picture 8" descr="HV_toancanh"/>
            <p:cNvPicPr>
              <a:picLocks noChangeAspect="1" noChangeArrowheads="1"/>
            </p:cNvPicPr>
            <p:nvPr/>
          </p:nvPicPr>
          <p:blipFill>
            <a:blip r:embed="rId3" cstate="print"/>
            <a:srcRect/>
            <a:stretch>
              <a:fillRect/>
            </a:stretch>
          </p:blipFill>
          <p:spPr bwMode="auto">
            <a:xfrm>
              <a:off x="816" y="1530"/>
              <a:ext cx="1776" cy="1350"/>
            </a:xfrm>
            <a:prstGeom prst="rect">
              <a:avLst/>
            </a:prstGeom>
            <a:noFill/>
          </p:spPr>
        </p:pic>
      </p:grpSp>
      <p:sp>
        <p:nvSpPr>
          <p:cNvPr id="80905" name="Text Box 9"/>
          <p:cNvSpPr txBox="1">
            <a:spLocks noChangeArrowheads="1"/>
          </p:cNvSpPr>
          <p:nvPr/>
        </p:nvSpPr>
        <p:spPr bwMode="auto">
          <a:xfrm>
            <a:off x="2362200" y="304800"/>
            <a:ext cx="6324600" cy="396875"/>
          </a:xfrm>
          <a:prstGeom prst="rect">
            <a:avLst/>
          </a:prstGeom>
          <a:noFill/>
          <a:ln w="9525">
            <a:noFill/>
            <a:miter lim="800000"/>
          </a:ln>
          <a:effectLst/>
        </p:spPr>
        <p:txBody>
          <a:bodyPr>
            <a:spAutoFit/>
          </a:bodyPr>
          <a:lstStyle/>
          <a:p>
            <a:pPr eaLnBrk="1" hangingPunct="1">
              <a:spcBef>
                <a:spcPct val="50000"/>
              </a:spcBef>
            </a:pPr>
            <a:r>
              <a:rPr lang="en-US" sz="2000" b="1">
                <a:solidFill>
                  <a:schemeClr val="tx2"/>
                </a:solidFill>
              </a:rPr>
              <a:t> HỌC VIỆN CÔNG NGHỆ BƯU CHÍNH VIỄN THÔNG </a:t>
            </a:r>
          </a:p>
        </p:txBody>
      </p:sp>
      <p:sp>
        <p:nvSpPr>
          <p:cNvPr id="80906" name="Text Box 10"/>
          <p:cNvSpPr txBox="1">
            <a:spLocks noChangeArrowheads="1"/>
          </p:cNvSpPr>
          <p:nvPr/>
        </p:nvSpPr>
        <p:spPr bwMode="auto">
          <a:xfrm>
            <a:off x="3276600" y="1915160"/>
            <a:ext cx="5867400" cy="396875"/>
          </a:xfrm>
          <a:prstGeom prst="rect">
            <a:avLst/>
          </a:prstGeom>
          <a:noFill/>
          <a:ln w="9525">
            <a:noFill/>
            <a:miter lim="800000"/>
          </a:ln>
          <a:effectLst/>
        </p:spPr>
        <p:txBody>
          <a:bodyPr>
            <a:spAutoFit/>
          </a:bodyPr>
          <a:lstStyle/>
          <a:p>
            <a:pPr algn="ctr" eaLnBrk="1" hangingPunct="1">
              <a:spcBef>
                <a:spcPct val="50000"/>
              </a:spcBef>
            </a:pPr>
            <a:r>
              <a:rPr lang="en-US" sz="2000" b="1">
                <a:solidFill>
                  <a:schemeClr val="tx2"/>
                </a:solidFill>
              </a:rPr>
              <a:t>BÀI GIẢNG MÔN</a:t>
            </a:r>
          </a:p>
        </p:txBody>
      </p:sp>
      <p:sp>
        <p:nvSpPr>
          <p:cNvPr id="80907" name="Text Box 11"/>
          <p:cNvSpPr txBox="1">
            <a:spLocks noChangeArrowheads="1"/>
          </p:cNvSpPr>
          <p:nvPr/>
        </p:nvSpPr>
        <p:spPr bwMode="auto">
          <a:xfrm>
            <a:off x="3276600" y="2714625"/>
            <a:ext cx="6096000" cy="535531"/>
          </a:xfrm>
          <a:prstGeom prst="rect">
            <a:avLst/>
          </a:prstGeom>
          <a:noFill/>
          <a:ln w="9525">
            <a:noFill/>
            <a:miter lim="800000"/>
          </a:ln>
          <a:effectLst/>
        </p:spPr>
        <p:txBody>
          <a:bodyPr>
            <a:spAutoFit/>
          </a:bodyPr>
          <a:lstStyle/>
          <a:p>
            <a:pPr algn="ctr" eaLnBrk="1" hangingPunct="1">
              <a:lnSpc>
                <a:spcPct val="90000"/>
              </a:lnSpc>
              <a:spcBef>
                <a:spcPct val="50000"/>
              </a:spcBef>
            </a:pPr>
            <a:r>
              <a:rPr lang="en-US" sz="3200" b="1" dirty="0" smtClean="0">
                <a:solidFill>
                  <a:schemeClr val="tx2"/>
                </a:solidFill>
              </a:rPr>
              <a:t>KỸ THUẬT VI XỬ LÝ</a:t>
            </a:r>
            <a:endParaRPr lang="en-US" sz="3200" b="1" dirty="0">
              <a:solidFill>
                <a:schemeClr val="tx2"/>
              </a:solidFill>
            </a:endParaRPr>
          </a:p>
        </p:txBody>
      </p:sp>
    </p:spTree>
  </p:cSld>
  <p:clrMapOvr>
    <a:masterClrMapping/>
  </p:clrMapOvr>
  <p:transition advTm="9594"/>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10</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9"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LỊCH SỬ KIẾN TRÚC ARM</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0"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514350" indent="-514350" algn="just" eaLnBrk="1" hangingPunct="1">
              <a:spcBef>
                <a:spcPct val="20000"/>
              </a:spcBef>
              <a:buClr>
                <a:schemeClr val="bg2"/>
              </a:buClr>
              <a:buSzPct val="75000"/>
              <a:buFont typeface="Wingdings" panose="05000000000000000000" pitchFamily="2" charset="2"/>
              <a:buChar char="§"/>
              <a:defRPr/>
            </a:pPr>
            <a:r>
              <a:rPr lang="en-US" sz="2500" dirty="0" err="1" smtClean="0">
                <a:latin typeface="Times New Roman" panose="02020603050405020304" pitchFamily="18" charset="0"/>
                <a:cs typeface="Times New Roman" panose="02020603050405020304" pitchFamily="18" charset="0"/>
              </a:rPr>
              <a:t>Việc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thiết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kế</a:t>
            </a:r>
            <a:r>
              <a:rPr lang="en-US" sz="2500" dirty="0" smtClean="0">
                <a:latin typeface="Times New Roman" panose="02020603050405020304" pitchFamily="18" charset="0"/>
                <a:cs typeface="Times New Roman" panose="02020603050405020304" pitchFamily="18" charset="0"/>
              </a:rPr>
              <a:t> ARM </a:t>
            </a:r>
            <a:r>
              <a:rPr lang="en-US" sz="2500" dirty="0" err="1" smtClean="0">
                <a:latin typeface="Times New Roman" panose="02020603050405020304" pitchFamily="18" charset="0"/>
                <a:cs typeface="Times New Roman" panose="02020603050405020304" pitchFamily="18" charset="0"/>
              </a:rPr>
              <a:t>được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bắt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đầu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từ</a:t>
            </a:r>
            <a:r>
              <a:rPr lang="en-US" sz="2500" dirty="0" smtClean="0">
                <a:latin typeface="Times New Roman" panose="02020603050405020304" pitchFamily="18" charset="0"/>
                <a:cs typeface="Times New Roman" panose="02020603050405020304" pitchFamily="18" charset="0"/>
              </a:rPr>
              <a:t> 1983 </a:t>
            </a:r>
            <a:r>
              <a:rPr lang="en-US" sz="2500" dirty="0" err="1" smtClean="0">
                <a:latin typeface="Times New Roman" panose="02020603050405020304" pitchFamily="18" charset="0"/>
                <a:cs typeface="Times New Roman" panose="02020603050405020304" pitchFamily="18" charset="0"/>
              </a:rPr>
              <a:t>bởi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công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ty</a:t>
            </a:r>
            <a:r>
              <a:rPr lang="en-US" sz="2500" dirty="0" smtClean="0">
                <a:latin typeface="Times New Roman" panose="02020603050405020304" pitchFamily="18" charset="0"/>
                <a:cs typeface="Times New Roman" panose="02020603050405020304" pitchFamily="18" charset="0"/>
              </a:rPr>
              <a:t> Acorn</a:t>
            </a:r>
          </a:p>
          <a:p>
            <a:pPr marL="514350" indent="-514350" algn="just" eaLnBrk="1" hangingPunct="1">
              <a:spcBef>
                <a:spcPct val="20000"/>
              </a:spcBef>
              <a:buClr>
                <a:schemeClr val="bg2"/>
              </a:buClr>
              <a:buSzPct val="75000"/>
              <a:buFont typeface="Wingdings" panose="05000000000000000000" pitchFamily="2" charset="2"/>
              <a:buChar char="§"/>
              <a:defRPr/>
            </a:pPr>
            <a:r>
              <a:rPr lang="en-US" sz="2500" dirty="0" err="1" smtClean="0">
                <a:latin typeface="Times New Roman" panose="02020603050405020304" pitchFamily="18" charset="0"/>
                <a:cs typeface="Times New Roman" panose="02020603050405020304" pitchFamily="18" charset="0"/>
              </a:rPr>
              <a:t>Nhóm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hoàn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thành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việc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phát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triển</a:t>
            </a:r>
            <a:r>
              <a:rPr lang="en-US" sz="2500" dirty="0" smtClean="0">
                <a:latin typeface="Times New Roman" panose="02020603050405020304" pitchFamily="18" charset="0"/>
                <a:cs typeface="Times New Roman" panose="02020603050405020304" pitchFamily="18" charset="0"/>
              </a:rPr>
              <a:t> ARM1 </a:t>
            </a:r>
            <a:r>
              <a:rPr lang="en-US" sz="2500" dirty="0" err="1" smtClean="0">
                <a:latin typeface="Times New Roman" panose="02020603050405020304" pitchFamily="18" charset="0"/>
                <a:cs typeface="Times New Roman" panose="02020603050405020304" pitchFamily="18" charset="0"/>
              </a:rPr>
              <a:t>vào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năm</a:t>
            </a:r>
            <a:r>
              <a:rPr lang="en-US" sz="2500" dirty="0" smtClean="0">
                <a:latin typeface="Times New Roman" panose="02020603050405020304" pitchFamily="18" charset="0"/>
                <a:cs typeface="Times New Roman" panose="02020603050405020304" pitchFamily="18" charset="0"/>
              </a:rPr>
              <a:t> 1985 </a:t>
            </a:r>
            <a:r>
              <a:rPr lang="en-US" sz="2500" dirty="0" err="1" smtClean="0">
                <a:latin typeface="Times New Roman" panose="02020603050405020304" pitchFamily="18" charset="0"/>
                <a:cs typeface="Times New Roman" panose="02020603050405020304" pitchFamily="18" charset="0"/>
              </a:rPr>
              <a:t>và</a:t>
            </a:r>
            <a:r>
              <a:rPr lang="en-US" sz="2500" dirty="0" smtClean="0">
                <a:latin typeface="Times New Roman" panose="02020603050405020304" pitchFamily="18" charset="0"/>
                <a:cs typeface="Times New Roman" panose="02020603050405020304" pitchFamily="18" charset="0"/>
              </a:rPr>
              <a:t> ARM2 </a:t>
            </a:r>
            <a:r>
              <a:rPr lang="en-US" sz="2500" dirty="0" err="1" smtClean="0">
                <a:latin typeface="Times New Roman" panose="02020603050405020304" pitchFamily="18" charset="0"/>
                <a:cs typeface="Times New Roman" panose="02020603050405020304" pitchFamily="18" charset="0"/>
              </a:rPr>
              <a:t>vào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năm</a:t>
            </a:r>
            <a:r>
              <a:rPr lang="en-US" sz="2500" dirty="0" smtClean="0">
                <a:latin typeface="Times New Roman" panose="02020603050405020304" pitchFamily="18" charset="0"/>
                <a:cs typeface="Times New Roman" panose="02020603050405020304" pitchFamily="18" charset="0"/>
              </a:rPr>
              <a:t> 1986. ARM2 </a:t>
            </a:r>
            <a:r>
              <a:rPr lang="en-US" sz="2500" dirty="0" err="1" smtClean="0">
                <a:latin typeface="Times New Roman" panose="02020603050405020304" pitchFamily="18" charset="0"/>
                <a:cs typeface="Times New Roman" panose="02020603050405020304" pitchFamily="18" charset="0"/>
              </a:rPr>
              <a:t>có</a:t>
            </a:r>
            <a:r>
              <a:rPr lang="en-US" sz="2500" dirty="0" smtClean="0">
                <a:latin typeface="Times New Roman" panose="02020603050405020304" pitchFamily="18" charset="0"/>
                <a:cs typeface="Times New Roman" panose="02020603050405020304" pitchFamily="18" charset="0"/>
              </a:rPr>
              <a:t> bus </a:t>
            </a:r>
            <a:r>
              <a:rPr lang="en-US" sz="2500" dirty="0" err="1" smtClean="0">
                <a:latin typeface="Times New Roman" panose="02020603050405020304" pitchFamily="18" charset="0"/>
                <a:cs typeface="Times New Roman" panose="02020603050405020304" pitchFamily="18" charset="0"/>
              </a:rPr>
              <a:t>dữ</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liệu</a:t>
            </a:r>
            <a:r>
              <a:rPr lang="en-US" sz="2500" dirty="0" smtClean="0">
                <a:latin typeface="Times New Roman" panose="02020603050405020304" pitchFamily="18" charset="0"/>
                <a:cs typeface="Times New Roman" panose="02020603050405020304" pitchFamily="18" charset="0"/>
              </a:rPr>
              <a:t> 32 bit, bus </a:t>
            </a:r>
            <a:r>
              <a:rPr lang="en-US" sz="2500" dirty="0" err="1" smtClean="0">
                <a:latin typeface="Times New Roman" panose="02020603050405020304" pitchFamily="18" charset="0"/>
                <a:cs typeface="Times New Roman" panose="02020603050405020304" pitchFamily="18" charset="0"/>
              </a:rPr>
              <a:t>địa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chỉ</a:t>
            </a:r>
            <a:r>
              <a:rPr lang="en-US" sz="2500" dirty="0" smtClean="0">
                <a:latin typeface="Times New Roman" panose="02020603050405020304" pitchFamily="18" charset="0"/>
                <a:cs typeface="Times New Roman" panose="02020603050405020304" pitchFamily="18" charset="0"/>
              </a:rPr>
              <a:t> 26 bit, 16 </a:t>
            </a:r>
            <a:r>
              <a:rPr lang="en-US" sz="2500" dirty="0" err="1" smtClean="0">
                <a:latin typeface="Times New Roman" panose="02020603050405020304" pitchFamily="18" charset="0"/>
                <a:cs typeface="Times New Roman" panose="02020603050405020304" pitchFamily="18" charset="0"/>
              </a:rPr>
              <a:t>thanh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ghi</a:t>
            </a:r>
            <a:r>
              <a:rPr lang="en-US" sz="2500" dirty="0" smtClean="0">
                <a:latin typeface="Times New Roman" panose="02020603050405020304" pitchFamily="18" charset="0"/>
                <a:cs typeface="Times New Roman" panose="02020603050405020304" pitchFamily="18" charset="0"/>
              </a:rPr>
              <a:t> 32 bit.</a:t>
            </a:r>
          </a:p>
          <a:p>
            <a:pPr marL="514350" indent="-514350" algn="just" eaLnBrk="1" hangingPunct="1">
              <a:spcBef>
                <a:spcPct val="20000"/>
              </a:spcBef>
              <a:buClr>
                <a:schemeClr val="bg2"/>
              </a:buClr>
              <a:buSzPct val="75000"/>
              <a:buFont typeface="Wingdings" panose="05000000000000000000" pitchFamily="2" charset="2"/>
              <a:buChar char="§"/>
              <a:defRPr/>
            </a:pPr>
            <a:r>
              <a:rPr lang="en-US" sz="2500" dirty="0" err="1" smtClean="0">
                <a:latin typeface="Times New Roman" panose="02020603050405020304" pitchFamily="18" charset="0"/>
                <a:cs typeface="Times New Roman" panose="02020603050405020304" pitchFamily="18" charset="0"/>
              </a:rPr>
              <a:t>Cuối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thập</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niên</a:t>
            </a:r>
            <a:r>
              <a:rPr lang="en-US" sz="2500" dirty="0" smtClean="0">
                <a:latin typeface="Times New Roman" panose="02020603050405020304" pitchFamily="18" charset="0"/>
                <a:cs typeface="Times New Roman" panose="02020603050405020304" pitchFamily="18" charset="0"/>
              </a:rPr>
              <a:t> 80, Acorn </a:t>
            </a:r>
            <a:r>
              <a:rPr lang="en-US" sz="2500" dirty="0" err="1" smtClean="0">
                <a:latin typeface="Times New Roman" panose="02020603050405020304" pitchFamily="18" charset="0"/>
                <a:cs typeface="Times New Roman" panose="02020603050405020304" pitchFamily="18" charset="0"/>
              </a:rPr>
              <a:t>nâng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cấp</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nhóm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phát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triển</a:t>
            </a:r>
            <a:r>
              <a:rPr lang="en-US" sz="2500" dirty="0" smtClean="0">
                <a:latin typeface="Times New Roman" panose="02020603050405020304" pitchFamily="18" charset="0"/>
                <a:cs typeface="Times New Roman" panose="02020603050405020304" pitchFamily="18" charset="0"/>
              </a:rPr>
              <a:t> ARM </a:t>
            </a:r>
            <a:r>
              <a:rPr lang="en-US" sz="2500" dirty="0" err="1" smtClean="0">
                <a:latin typeface="Times New Roman" panose="02020603050405020304" pitchFamily="18" charset="0"/>
                <a:cs typeface="Times New Roman" panose="02020603050405020304" pitchFamily="18" charset="0"/>
              </a:rPr>
              <a:t>thành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công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ty</a:t>
            </a:r>
            <a:r>
              <a:rPr lang="en-US" sz="2500" dirty="0" smtClean="0">
                <a:latin typeface="Times New Roman" panose="02020603050405020304" pitchFamily="18" charset="0"/>
                <a:cs typeface="Times New Roman" panose="02020603050405020304" pitchFamily="18" charset="0"/>
              </a:rPr>
              <a:t> </a:t>
            </a:r>
            <a:r>
              <a:rPr lang="en-US" sz="2500" dirty="0" smtClean="0">
                <a:solidFill>
                  <a:srgbClr val="FF0000"/>
                </a:solidFill>
                <a:latin typeface="Times New Roman" panose="02020603050405020304" pitchFamily="18" charset="0"/>
                <a:cs typeface="Times New Roman" panose="02020603050405020304" pitchFamily="18" charset="0"/>
              </a:rPr>
              <a:t>A</a:t>
            </a:r>
            <a:r>
              <a:rPr lang="en-US" sz="2500" dirty="0" smtClean="0">
                <a:latin typeface="Times New Roman" panose="02020603050405020304" pitchFamily="18" charset="0"/>
                <a:cs typeface="Times New Roman" panose="02020603050405020304" pitchFamily="18" charset="0"/>
              </a:rPr>
              <a:t>dvanced </a:t>
            </a:r>
            <a:r>
              <a:rPr lang="en-US" sz="2500" dirty="0" smtClean="0">
                <a:solidFill>
                  <a:srgbClr val="FF0000"/>
                </a:solidFill>
                <a:latin typeface="Times New Roman" panose="02020603050405020304" pitchFamily="18" charset="0"/>
                <a:cs typeface="Times New Roman" panose="02020603050405020304" pitchFamily="18" charset="0"/>
              </a:rPr>
              <a:t>R</a:t>
            </a:r>
            <a:r>
              <a:rPr lang="en-US" sz="2500" dirty="0" smtClean="0">
                <a:latin typeface="Times New Roman" panose="02020603050405020304" pitchFamily="18" charset="0"/>
                <a:cs typeface="Times New Roman" panose="02020603050405020304" pitchFamily="18" charset="0"/>
              </a:rPr>
              <a:t>ISC </a:t>
            </a:r>
            <a:r>
              <a:rPr lang="en-US" sz="2500" dirty="0" smtClean="0">
                <a:solidFill>
                  <a:srgbClr val="FF0000"/>
                </a:solidFill>
                <a:latin typeface="Times New Roman" panose="02020603050405020304" pitchFamily="18" charset="0"/>
                <a:cs typeface="Times New Roman" panose="02020603050405020304" pitchFamily="18" charset="0"/>
              </a:rPr>
              <a:t>M</a:t>
            </a:r>
            <a:r>
              <a:rPr lang="en-US" sz="2500" dirty="0" smtClean="0">
                <a:latin typeface="Times New Roman" panose="02020603050405020304" pitchFamily="18" charset="0"/>
                <a:cs typeface="Times New Roman" panose="02020603050405020304" pitchFamily="18" charset="0"/>
              </a:rPr>
              <a:t>achine – ARM </a:t>
            </a:r>
            <a:r>
              <a:rPr lang="en-US" sz="2500" dirty="0" err="1" smtClean="0">
                <a:latin typeface="Times New Roman" panose="02020603050405020304" pitchFamily="18" charset="0"/>
                <a:cs typeface="Times New Roman" panose="02020603050405020304" pitchFamily="18" charset="0"/>
              </a:rPr>
              <a:t>và</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ra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đời</a:t>
            </a:r>
            <a:r>
              <a:rPr lang="en-US" sz="2500" dirty="0" smtClean="0">
                <a:latin typeface="Times New Roman" panose="02020603050405020304" pitchFamily="18" charset="0"/>
                <a:cs typeface="Times New Roman" panose="02020603050405020304" pitchFamily="18" charset="0"/>
              </a:rPr>
              <a:t> ARM6.</a:t>
            </a:r>
          </a:p>
          <a:p>
            <a:pPr marL="514350" indent="-514350" algn="just" eaLnBrk="1" hangingPunct="1">
              <a:spcBef>
                <a:spcPct val="20000"/>
              </a:spcBef>
              <a:buClr>
                <a:schemeClr val="bg2"/>
              </a:buClr>
              <a:buSzPct val="75000"/>
              <a:buFont typeface="Wingdings" panose="05000000000000000000" pitchFamily="2" charset="2"/>
              <a:buChar char="§"/>
              <a:defRPr/>
            </a:pPr>
            <a:r>
              <a:rPr lang="en-US" sz="2500" dirty="0" err="1" smtClean="0">
                <a:latin typeface="Times New Roman" panose="02020603050405020304" pitchFamily="18" charset="0"/>
                <a:cs typeface="Times New Roman" panose="02020603050405020304" pitchFamily="18" charset="0"/>
              </a:rPr>
              <a:t>Đầu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thập</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niên</a:t>
            </a:r>
            <a:r>
              <a:rPr lang="en-US" sz="2500" dirty="0" smtClean="0">
                <a:latin typeface="Times New Roman" panose="02020603050405020304" pitchFamily="18" charset="0"/>
                <a:cs typeface="Times New Roman" panose="02020603050405020304" pitchFamily="18" charset="0"/>
              </a:rPr>
              <a:t> 90, ARM </a:t>
            </a:r>
            <a:r>
              <a:rPr lang="en-US" sz="2500" dirty="0" err="1" smtClean="0">
                <a:latin typeface="Times New Roman" panose="02020603050405020304" pitchFamily="18" charset="0"/>
                <a:cs typeface="Times New Roman" panose="02020603050405020304" pitchFamily="18" charset="0"/>
              </a:rPr>
              <a:t>phát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triển</a:t>
            </a:r>
            <a:r>
              <a:rPr lang="en-US" sz="2500" dirty="0" smtClean="0">
                <a:latin typeface="Times New Roman" panose="02020603050405020304" pitchFamily="18" charset="0"/>
                <a:cs typeface="Times New Roman" panose="02020603050405020304" pitchFamily="18" charset="0"/>
              </a:rPr>
              <a:t> VXL ARM7TDMI (T: Thumb, D: </a:t>
            </a:r>
            <a:r>
              <a:rPr lang="en-US" sz="2500" dirty="0" err="1" smtClean="0">
                <a:latin typeface="Times New Roman" panose="02020603050405020304" pitchFamily="18" charset="0"/>
                <a:cs typeface="Times New Roman" panose="02020603050405020304" pitchFamily="18" charset="0"/>
              </a:rPr>
              <a:t>Debux</a:t>
            </a:r>
            <a:r>
              <a:rPr lang="en-US" sz="2500" dirty="0" smtClean="0">
                <a:latin typeface="Times New Roman" panose="02020603050405020304" pitchFamily="18" charset="0"/>
                <a:cs typeface="Times New Roman" panose="02020603050405020304" pitchFamily="18" charset="0"/>
              </a:rPr>
              <a:t>, M: Long Multiply Support, I: </a:t>
            </a:r>
            <a:r>
              <a:rPr lang="en-US" sz="2500" dirty="0" err="1">
                <a:latin typeface="Times New Roman" panose="02020603050405020304" pitchFamily="18" charset="0"/>
                <a:cs typeface="Times New Roman" panose="02020603050405020304" pitchFamily="18" charset="0"/>
              </a:rPr>
              <a:t>EmbeddedICE</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macrocell</a:t>
            </a:r>
            <a:r>
              <a:rPr lang="en-US" sz="2500" dirty="0">
                <a:latin typeface="Times New Roman" panose="02020603050405020304" pitchFamily="18" charset="0"/>
                <a:cs typeface="Times New Roman" panose="02020603050405020304" pitchFamily="18" charset="0"/>
              </a:rPr>
              <a:t>)</a:t>
            </a:r>
          </a:p>
          <a:p>
            <a:pPr marL="514350" indent="-514350" algn="just" eaLnBrk="1" hangingPunct="1">
              <a:spcBef>
                <a:spcPct val="20000"/>
              </a:spcBef>
              <a:buClr>
                <a:schemeClr val="bg2"/>
              </a:buClr>
              <a:buSzPct val="75000"/>
              <a:buFont typeface="Wingdings" panose="05000000000000000000" pitchFamily="2" charset="2"/>
              <a:buChar char="§"/>
              <a:defRPr/>
            </a:pPr>
            <a:endParaRPr lang="en-US" sz="2500" dirty="0" smtClean="0">
              <a:latin typeface="Times New Roman" panose="02020603050405020304" pitchFamily="18" charset="0"/>
              <a:cs typeface="Times New Roman" panose="02020603050405020304" pitchFamily="18" charset="0"/>
            </a:endParaRPr>
          </a:p>
          <a:p>
            <a:pPr marL="514350" indent="-514350" algn="just" eaLnBrk="1" hangingPunct="1">
              <a:spcBef>
                <a:spcPct val="20000"/>
              </a:spcBef>
              <a:buClr>
                <a:schemeClr val="bg2"/>
              </a:buClr>
              <a:buSzPct val="75000"/>
              <a:buFont typeface="Wingdings" panose="05000000000000000000" pitchFamily="2" charset="2"/>
              <a:buChar char="§"/>
              <a:defRPr/>
            </a:pPr>
            <a:endParaRPr lang="en-US" sz="25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11</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219200"/>
            <a:ext cx="8610600" cy="45720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a:lnSpc>
                <a:spcPct val="130000"/>
              </a:lnSpc>
            </a:pPr>
            <a:r>
              <a:rPr lang="en-US" sz="2500" dirty="0" err="1" smtClean="0"/>
              <a:t>Lịch</a:t>
            </a:r>
            <a:r>
              <a:rPr lang="en-US" sz="2500" dirty="0" smtClean="0"/>
              <a:t> </a:t>
            </a:r>
            <a:r>
              <a:rPr lang="en-US" sz="2500" dirty="0" err="1" smtClean="0"/>
              <a:t>sử</a:t>
            </a:r>
            <a:r>
              <a:rPr lang="en-US" sz="2500" dirty="0" smtClean="0"/>
              <a:t> </a:t>
            </a:r>
            <a:r>
              <a:rPr lang="en-US" sz="2500" dirty="0" err="1" smtClean="0"/>
              <a:t>kiến</a:t>
            </a:r>
            <a:r>
              <a:rPr lang="en-US" sz="2500" dirty="0" smtClean="0"/>
              <a:t> </a:t>
            </a:r>
            <a:r>
              <a:rPr lang="en-US" sz="2500" dirty="0" err="1" smtClean="0"/>
              <a:t>trúc</a:t>
            </a:r>
            <a:r>
              <a:rPr lang="en-US" sz="2500" dirty="0" smtClean="0"/>
              <a:t> ARM                        </a:t>
            </a:r>
          </a:p>
          <a:p>
            <a:pPr>
              <a:lnSpc>
                <a:spcPct val="130000"/>
              </a:lnSpc>
            </a:pPr>
            <a:endParaRPr lang="en-US" sz="25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1075" y="1738745"/>
            <a:ext cx="4692650" cy="511925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96425468-205D-461A-AC8A-931753EF2EB8}" type="slidenum">
              <a:rPr lang="en-US" smtClean="0"/>
              <a:t>12</a:t>
            </a:fld>
            <a:endParaRPr lang="en-US"/>
          </a:p>
        </p:txBody>
      </p:sp>
      <p:sp>
        <p:nvSpPr>
          <p:cNvPr id="6" name="Rectangle 5"/>
          <p:cNvSpPr/>
          <p:nvPr/>
        </p:nvSpPr>
        <p:spPr bwMode="auto">
          <a:xfrm>
            <a:off x="-810269" y="1581428"/>
            <a:ext cx="10565888" cy="4806368"/>
          </a:xfrm>
          <a:prstGeom prst="rect">
            <a:avLst/>
          </a:prstGeom>
          <a:no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457200" fontAlgn="auto">
              <a:spcBef>
                <a:spcPts val="0"/>
              </a:spcBef>
              <a:spcAft>
                <a:spcPts val="0"/>
              </a:spcAft>
              <a:buSzTx/>
              <a:buFontTx/>
              <a:buNone/>
            </a:pPr>
            <a:endParaRPr lang="en-GB" sz="1200" dirty="0">
              <a:solidFill>
                <a:srgbClr val="000000"/>
              </a:solidFill>
              <a:latin typeface="Gill Sans MT" panose="020B0502020104020203"/>
              <a:cs typeface="Gill Sans MT" panose="020B0502020104020203"/>
            </a:endParaRPr>
          </a:p>
        </p:txBody>
      </p:sp>
      <p:sp>
        <p:nvSpPr>
          <p:cNvPr id="7" name="Rectangle 6"/>
          <p:cNvSpPr/>
          <p:nvPr/>
        </p:nvSpPr>
        <p:spPr>
          <a:xfrm>
            <a:off x="575638" y="1143000"/>
            <a:ext cx="2471213" cy="43704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57150" indent="-57150" algn="ctr" fontAlgn="auto">
              <a:lnSpc>
                <a:spcPct val="80000"/>
              </a:lnSpc>
              <a:spcBef>
                <a:spcPts val="0"/>
              </a:spcBef>
              <a:spcAft>
                <a:spcPts val="0"/>
              </a:spcAft>
              <a:defRPr/>
            </a:pPr>
            <a:r>
              <a:rPr lang="en-GB" sz="2800" kern="0" dirty="0" smtClean="0">
                <a:solidFill>
                  <a:schemeClr val="accent3">
                    <a:lumMod val="50000"/>
                  </a:schemeClr>
                </a:solidFill>
              </a:rPr>
              <a:t>High Efficiency</a:t>
            </a:r>
            <a:endParaRPr lang="en-GB" sz="2800" kern="0" dirty="0">
              <a:solidFill>
                <a:schemeClr val="accent3">
                  <a:lumMod val="50000"/>
                </a:schemeClr>
              </a:solidFill>
            </a:endParaRPr>
          </a:p>
        </p:txBody>
      </p:sp>
      <p:sp>
        <p:nvSpPr>
          <p:cNvPr id="8" name="Rectangle 7"/>
          <p:cNvSpPr/>
          <p:nvPr/>
        </p:nvSpPr>
        <p:spPr>
          <a:xfrm>
            <a:off x="5950352" y="3919745"/>
            <a:ext cx="1136968" cy="1111609"/>
          </a:xfrm>
          <a:prstGeom prst="rect">
            <a:avLst/>
          </a:prstGeom>
          <a:gradFill flip="none" rotWithShape="1">
            <a:gsLst>
              <a:gs pos="50000">
                <a:schemeClr val="accent1"/>
              </a:gs>
              <a:gs pos="80000">
                <a:srgbClr val="FFFFFF"/>
              </a:gs>
            </a:gsLst>
            <a:lin ang="16200000" scaled="0"/>
            <a:tileRect/>
          </a:gradFill>
          <a:ln w="38100" cmpd="sng">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smtClean="0">
                <a:solidFill>
                  <a:schemeClr val="bg1"/>
                </a:solidFill>
              </a:rPr>
              <a:t>Cortex-A15</a:t>
            </a:r>
            <a:endParaRPr lang="en-GB" sz="1400" dirty="0">
              <a:solidFill>
                <a:schemeClr val="bg1"/>
              </a:solidFill>
            </a:endParaRPr>
          </a:p>
        </p:txBody>
      </p:sp>
      <p:pic>
        <p:nvPicPr>
          <p:cNvPr id="9" name="Picture 8"/>
          <p:cNvPicPr>
            <a:picLocks noChangeAspect="1"/>
          </p:cNvPicPr>
          <p:nvPr/>
        </p:nvPicPr>
        <p:blipFill>
          <a:blip r:embed="rId2" cstate="screen"/>
          <a:stretch>
            <a:fillRect/>
          </a:stretch>
        </p:blipFill>
        <p:spPr>
          <a:xfrm>
            <a:off x="5978776" y="3972259"/>
            <a:ext cx="1080120" cy="251759"/>
          </a:xfrm>
          <a:prstGeom prst="rect">
            <a:avLst/>
          </a:prstGeom>
        </p:spPr>
      </p:pic>
      <p:grpSp>
        <p:nvGrpSpPr>
          <p:cNvPr id="10" name="Group 9"/>
          <p:cNvGrpSpPr/>
          <p:nvPr/>
        </p:nvGrpSpPr>
        <p:grpSpPr>
          <a:xfrm>
            <a:off x="7926258" y="3921417"/>
            <a:ext cx="1136968" cy="1111609"/>
            <a:chOff x="-1943100" y="3416300"/>
            <a:chExt cx="1524000" cy="1498600"/>
          </a:xfrm>
        </p:grpSpPr>
        <p:sp>
          <p:nvSpPr>
            <p:cNvPr id="43" name="Rectangle 42"/>
            <p:cNvSpPr/>
            <p:nvPr/>
          </p:nvSpPr>
          <p:spPr>
            <a:xfrm>
              <a:off x="-1943100" y="3416300"/>
              <a:ext cx="1524000" cy="1498600"/>
            </a:xfrm>
            <a:prstGeom prst="rect">
              <a:avLst/>
            </a:prstGeom>
            <a:gradFill flip="none" rotWithShape="1">
              <a:gsLst>
                <a:gs pos="50000">
                  <a:schemeClr val="accent1"/>
                </a:gs>
                <a:gs pos="80000">
                  <a:srgbClr val="FFFFFF"/>
                </a:gs>
              </a:gsLst>
              <a:lin ang="16200000" scaled="0"/>
              <a:tileRect/>
            </a:gradFill>
            <a:ln w="38100" cmpd="sng">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smtClean="0">
                  <a:solidFill>
                    <a:schemeClr val="bg1"/>
                  </a:solidFill>
                </a:rPr>
                <a:t>Cortex-A17</a:t>
              </a:r>
            </a:p>
          </p:txBody>
        </p:sp>
        <p:pic>
          <p:nvPicPr>
            <p:cNvPr id="44" name="Picture 43"/>
            <p:cNvPicPr>
              <a:picLocks noChangeAspect="1"/>
            </p:cNvPicPr>
            <p:nvPr/>
          </p:nvPicPr>
          <p:blipFill>
            <a:blip r:embed="rId2" cstate="screen"/>
            <a:stretch>
              <a:fillRect/>
            </a:stretch>
          </p:blipFill>
          <p:spPr>
            <a:xfrm>
              <a:off x="-1905000" y="3483294"/>
              <a:ext cx="1447801" cy="339405"/>
            </a:xfrm>
            <a:prstGeom prst="rect">
              <a:avLst/>
            </a:prstGeom>
            <a:ln w="28575" cmpd="sng">
              <a:noFill/>
            </a:ln>
          </p:spPr>
        </p:pic>
      </p:grpSp>
      <p:grpSp>
        <p:nvGrpSpPr>
          <p:cNvPr id="11" name="Group 10"/>
          <p:cNvGrpSpPr/>
          <p:nvPr/>
        </p:nvGrpSpPr>
        <p:grpSpPr>
          <a:xfrm>
            <a:off x="5950352" y="1994443"/>
            <a:ext cx="1136968" cy="1111609"/>
            <a:chOff x="-3691807" y="3441785"/>
            <a:chExt cx="1524000" cy="1498600"/>
          </a:xfrm>
        </p:grpSpPr>
        <p:sp>
          <p:nvSpPr>
            <p:cNvPr id="41" name="Rectangle 40"/>
            <p:cNvSpPr/>
            <p:nvPr/>
          </p:nvSpPr>
          <p:spPr>
            <a:xfrm>
              <a:off x="-3691807" y="3441785"/>
              <a:ext cx="1524000" cy="1498600"/>
            </a:xfrm>
            <a:prstGeom prst="rect">
              <a:avLst/>
            </a:prstGeom>
            <a:gradFill flip="none" rotWithShape="1">
              <a:gsLst>
                <a:gs pos="50000">
                  <a:schemeClr val="accent1"/>
                </a:gs>
                <a:gs pos="80000">
                  <a:srgbClr val="FFFFFF"/>
                </a:gs>
              </a:gsLst>
              <a:lin ang="16200000" scaled="0"/>
              <a:tileRect/>
            </a:gradFill>
            <a:ln w="38100" cmpd="sng">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smtClean="0">
                  <a:solidFill>
                    <a:schemeClr val="bg1"/>
                  </a:solidFill>
                </a:rPr>
                <a:t>Cortex-A57</a:t>
              </a:r>
              <a:endParaRPr lang="en-GB" sz="1400" dirty="0">
                <a:solidFill>
                  <a:schemeClr val="bg1"/>
                </a:solidFill>
              </a:endParaRPr>
            </a:p>
          </p:txBody>
        </p:sp>
        <p:pic>
          <p:nvPicPr>
            <p:cNvPr id="42" name="Picture 41"/>
            <p:cNvPicPr>
              <a:picLocks noChangeAspect="1"/>
            </p:cNvPicPr>
            <p:nvPr/>
          </p:nvPicPr>
          <p:blipFill>
            <a:blip r:embed="rId2" cstate="screen"/>
            <a:stretch>
              <a:fillRect/>
            </a:stretch>
          </p:blipFill>
          <p:spPr>
            <a:xfrm>
              <a:off x="-3653707" y="3516720"/>
              <a:ext cx="1447801" cy="339405"/>
            </a:xfrm>
            <a:prstGeom prst="rect">
              <a:avLst/>
            </a:prstGeom>
            <a:ln w="38100" cmpd="sng">
              <a:noFill/>
            </a:ln>
          </p:spPr>
        </p:pic>
      </p:grpSp>
      <p:sp>
        <p:nvSpPr>
          <p:cNvPr id="12" name="Rectangle 11"/>
          <p:cNvSpPr/>
          <p:nvPr/>
        </p:nvSpPr>
        <p:spPr>
          <a:xfrm>
            <a:off x="212276" y="3876087"/>
            <a:ext cx="1152000" cy="1116000"/>
          </a:xfrm>
          <a:prstGeom prst="rect">
            <a:avLst/>
          </a:prstGeom>
          <a:gradFill flip="none" rotWithShape="1">
            <a:gsLst>
              <a:gs pos="50000">
                <a:schemeClr val="accent3"/>
              </a:gs>
              <a:gs pos="80000">
                <a:srgbClr val="FFFFFF"/>
              </a:gs>
            </a:gsLst>
            <a:lin ang="16200000" scaled="0"/>
            <a:tileRect/>
          </a:gradFill>
          <a:ln w="38100" cmpd="sng">
            <a:solidFill>
              <a:srgbClr val="1D9B82"/>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Cortex-A5</a:t>
            </a:r>
            <a:endParaRPr lang="en-GB" sz="1400" dirty="0">
              <a:solidFill>
                <a:schemeClr val="tx1"/>
              </a:solidFill>
            </a:endParaRPr>
          </a:p>
        </p:txBody>
      </p:sp>
      <p:sp>
        <p:nvSpPr>
          <p:cNvPr id="13" name="TextBox 2"/>
          <p:cNvSpPr txBox="1"/>
          <p:nvPr/>
        </p:nvSpPr>
        <p:spPr>
          <a:xfrm>
            <a:off x="7563108" y="5113202"/>
            <a:ext cx="1580892" cy="667897"/>
          </a:xfrm>
          <a:prstGeom prst="rect">
            <a:avLst/>
          </a:prstGeom>
        </p:spPr>
        <p:txBody>
          <a:bodyPr vert="horz"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00" dirty="0" smtClean="0"/>
              <a:t>ARMv7-A </a:t>
            </a:r>
            <a:br>
              <a:rPr lang="en-GB" sz="1400" dirty="0" smtClean="0"/>
            </a:br>
            <a:r>
              <a:rPr lang="en-GB" sz="1400" dirty="0" smtClean="0"/>
              <a:t>high performance 32-bit only CPU for mobile and consumer</a:t>
            </a:r>
          </a:p>
        </p:txBody>
      </p:sp>
      <p:sp>
        <p:nvSpPr>
          <p:cNvPr id="14" name="TextBox 46"/>
          <p:cNvSpPr txBox="1"/>
          <p:nvPr/>
        </p:nvSpPr>
        <p:spPr>
          <a:xfrm>
            <a:off x="5580698" y="3165694"/>
            <a:ext cx="1855799" cy="603238"/>
          </a:xfrm>
          <a:prstGeom prst="rect">
            <a:avLst/>
          </a:prstGeom>
        </p:spPr>
        <p:txBody>
          <a:bodyPr vert="horz"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00" dirty="0" smtClean="0"/>
              <a:t>ARMv8-A</a:t>
            </a:r>
          </a:p>
          <a:p>
            <a:pPr algn="ctr"/>
            <a:r>
              <a:rPr lang="en-GB" sz="1400" dirty="0" smtClean="0"/>
              <a:t>64/32-bit proven </a:t>
            </a:r>
          </a:p>
          <a:p>
            <a:pPr algn="ctr"/>
            <a:r>
              <a:rPr lang="en-GB" sz="1400" dirty="0" smtClean="0"/>
              <a:t>high-end CPU </a:t>
            </a:r>
          </a:p>
        </p:txBody>
      </p:sp>
      <p:sp>
        <p:nvSpPr>
          <p:cNvPr id="15" name="TextBox 55"/>
          <p:cNvSpPr txBox="1"/>
          <p:nvPr/>
        </p:nvSpPr>
        <p:spPr>
          <a:xfrm>
            <a:off x="5403278" y="5102843"/>
            <a:ext cx="2016104" cy="603238"/>
          </a:xfrm>
          <a:prstGeom prst="rect">
            <a:avLst/>
          </a:prstGeom>
        </p:spPr>
        <p:txBody>
          <a:bodyPr vert="horz"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00" dirty="0" smtClean="0"/>
              <a:t>ARMv7-A</a:t>
            </a:r>
          </a:p>
          <a:p>
            <a:pPr algn="ctr"/>
            <a:r>
              <a:rPr lang="en-GB" sz="1400" dirty="0" smtClean="0"/>
              <a:t>32-bit performance with enterprise class feature set</a:t>
            </a:r>
          </a:p>
        </p:txBody>
      </p:sp>
      <p:sp>
        <p:nvSpPr>
          <p:cNvPr id="16" name="TextBox 56"/>
          <p:cNvSpPr txBox="1"/>
          <p:nvPr/>
        </p:nvSpPr>
        <p:spPr>
          <a:xfrm>
            <a:off x="281485" y="3234435"/>
            <a:ext cx="2705714" cy="583199"/>
          </a:xfrm>
          <a:prstGeom prst="rect">
            <a:avLst/>
          </a:prstGeom>
        </p:spPr>
        <p:txBody>
          <a:bodyPr vert="horz"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00" dirty="0" smtClean="0"/>
              <a:t>ARMv8-A </a:t>
            </a:r>
            <a:br>
              <a:rPr lang="en-GB" sz="1400" dirty="0" smtClean="0"/>
            </a:br>
            <a:r>
              <a:rPr lang="en-GB" sz="1400" dirty="0" smtClean="0"/>
              <a:t>highest efficiency 64/32-bit CPU</a:t>
            </a:r>
          </a:p>
        </p:txBody>
      </p:sp>
      <p:sp>
        <p:nvSpPr>
          <p:cNvPr id="17" name="TextBox 57"/>
          <p:cNvSpPr txBox="1"/>
          <p:nvPr/>
        </p:nvSpPr>
        <p:spPr>
          <a:xfrm>
            <a:off x="1598402" y="5047813"/>
            <a:ext cx="1776814" cy="603238"/>
          </a:xfrm>
          <a:prstGeom prst="rect">
            <a:avLst/>
          </a:prstGeom>
        </p:spPr>
        <p:txBody>
          <a:bodyPr vert="horz"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00" dirty="0" smtClean="0"/>
              <a:t>ARMv7-A </a:t>
            </a:r>
          </a:p>
          <a:p>
            <a:pPr algn="ctr"/>
            <a:r>
              <a:rPr lang="en-GB" sz="1400" dirty="0" smtClean="0"/>
              <a:t>highest efficiency </a:t>
            </a:r>
            <a:br>
              <a:rPr lang="en-GB" sz="1400" dirty="0" smtClean="0"/>
            </a:br>
            <a:r>
              <a:rPr lang="en-GB" sz="1400" dirty="0" smtClean="0"/>
              <a:t>32-bit CPU </a:t>
            </a:r>
            <a:br>
              <a:rPr lang="en-GB" sz="1400" dirty="0" smtClean="0"/>
            </a:br>
            <a:endParaRPr lang="en-GB" sz="1400" dirty="0" smtClean="0"/>
          </a:p>
        </p:txBody>
      </p:sp>
      <p:sp>
        <p:nvSpPr>
          <p:cNvPr id="18" name="TextBox 58"/>
          <p:cNvSpPr txBox="1"/>
          <p:nvPr/>
        </p:nvSpPr>
        <p:spPr>
          <a:xfrm>
            <a:off x="46814" y="5047812"/>
            <a:ext cx="1403729" cy="733287"/>
          </a:xfrm>
          <a:prstGeom prst="rect">
            <a:avLst/>
          </a:prstGeom>
        </p:spPr>
        <p:txBody>
          <a:bodyPr vert="horz"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00" dirty="0" smtClean="0"/>
              <a:t>ARMv7-A </a:t>
            </a:r>
            <a:br>
              <a:rPr lang="en-GB" sz="1400" dirty="0" smtClean="0"/>
            </a:br>
            <a:r>
              <a:rPr lang="en-GB" sz="1400" dirty="0" smtClean="0"/>
              <a:t>smallest and lowest power CPU</a:t>
            </a:r>
          </a:p>
        </p:txBody>
      </p:sp>
      <p:pic>
        <p:nvPicPr>
          <p:cNvPr id="19" name="Picture 18"/>
          <p:cNvPicPr>
            <a:picLocks noChangeAspect="1"/>
          </p:cNvPicPr>
          <p:nvPr/>
        </p:nvPicPr>
        <p:blipFill>
          <a:blip r:embed="rId2" cstate="screen"/>
          <a:stretch>
            <a:fillRect/>
          </a:stretch>
        </p:blipFill>
        <p:spPr>
          <a:xfrm>
            <a:off x="248216" y="3921417"/>
            <a:ext cx="1080120" cy="251759"/>
          </a:xfrm>
          <a:prstGeom prst="rect">
            <a:avLst/>
          </a:prstGeom>
        </p:spPr>
      </p:pic>
      <p:sp>
        <p:nvSpPr>
          <p:cNvPr id="20" name="Rectangle 19"/>
          <p:cNvSpPr/>
          <p:nvPr/>
        </p:nvSpPr>
        <p:spPr>
          <a:xfrm>
            <a:off x="1930791" y="3876087"/>
            <a:ext cx="1152000" cy="1116000"/>
          </a:xfrm>
          <a:prstGeom prst="rect">
            <a:avLst/>
          </a:prstGeom>
          <a:gradFill flip="none" rotWithShape="1">
            <a:gsLst>
              <a:gs pos="50000">
                <a:schemeClr val="accent3"/>
              </a:gs>
              <a:gs pos="80000">
                <a:srgbClr val="FFFFFF"/>
              </a:gs>
            </a:gsLst>
            <a:lin ang="16200000" scaled="0"/>
            <a:tileRect/>
          </a:gradFill>
          <a:ln w="38100" cmpd="sng">
            <a:solidFill>
              <a:srgbClr val="1D9B82"/>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Cortex-A7</a:t>
            </a:r>
            <a:endParaRPr lang="en-GB" sz="1400" dirty="0">
              <a:solidFill>
                <a:schemeClr val="tx1"/>
              </a:solidFill>
            </a:endParaRPr>
          </a:p>
        </p:txBody>
      </p:sp>
      <p:pic>
        <p:nvPicPr>
          <p:cNvPr id="21" name="Picture 20"/>
          <p:cNvPicPr>
            <a:picLocks noChangeAspect="1"/>
          </p:cNvPicPr>
          <p:nvPr/>
        </p:nvPicPr>
        <p:blipFill>
          <a:blip r:embed="rId2" cstate="screen"/>
          <a:stretch>
            <a:fillRect/>
          </a:stretch>
        </p:blipFill>
        <p:spPr>
          <a:xfrm>
            <a:off x="1966731" y="3921080"/>
            <a:ext cx="1080120" cy="251759"/>
          </a:xfrm>
          <a:prstGeom prst="rect">
            <a:avLst/>
          </a:prstGeom>
        </p:spPr>
      </p:pic>
      <p:sp>
        <p:nvSpPr>
          <p:cNvPr id="22" name="Rectangle 21"/>
          <p:cNvSpPr/>
          <p:nvPr/>
        </p:nvSpPr>
        <p:spPr>
          <a:xfrm>
            <a:off x="1029943" y="2075499"/>
            <a:ext cx="1152000" cy="1116000"/>
          </a:xfrm>
          <a:prstGeom prst="rect">
            <a:avLst/>
          </a:prstGeom>
          <a:gradFill flip="none" rotWithShape="1">
            <a:gsLst>
              <a:gs pos="50000">
                <a:schemeClr val="accent3"/>
              </a:gs>
              <a:gs pos="80000">
                <a:srgbClr val="FFFFFF"/>
              </a:gs>
            </a:gsLst>
            <a:lin ang="16200000" scaled="0"/>
            <a:tileRect/>
          </a:gradFill>
          <a:ln w="38100" cmpd="sng">
            <a:solidFill>
              <a:srgbClr val="1D9B82"/>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Cortex-A53</a:t>
            </a:r>
            <a:endParaRPr lang="en-GB" sz="1400" dirty="0">
              <a:solidFill>
                <a:schemeClr val="tx1"/>
              </a:solidFill>
            </a:endParaRPr>
          </a:p>
        </p:txBody>
      </p:sp>
      <p:pic>
        <p:nvPicPr>
          <p:cNvPr id="23" name="Picture 22"/>
          <p:cNvPicPr>
            <a:picLocks noChangeAspect="1"/>
          </p:cNvPicPr>
          <p:nvPr/>
        </p:nvPicPr>
        <p:blipFill>
          <a:blip r:embed="rId2" cstate="screen"/>
          <a:stretch>
            <a:fillRect/>
          </a:stretch>
        </p:blipFill>
        <p:spPr>
          <a:xfrm>
            <a:off x="1065883" y="2126588"/>
            <a:ext cx="1080120" cy="251759"/>
          </a:xfrm>
          <a:prstGeom prst="rect">
            <a:avLst/>
          </a:prstGeom>
        </p:spPr>
      </p:pic>
      <p:grpSp>
        <p:nvGrpSpPr>
          <p:cNvPr id="24" name="Group 23"/>
          <p:cNvGrpSpPr/>
          <p:nvPr/>
        </p:nvGrpSpPr>
        <p:grpSpPr>
          <a:xfrm>
            <a:off x="7903321" y="1993449"/>
            <a:ext cx="1136968" cy="1111609"/>
            <a:chOff x="-3691807" y="3441785"/>
            <a:chExt cx="1524000" cy="1498600"/>
          </a:xfrm>
        </p:grpSpPr>
        <p:sp>
          <p:nvSpPr>
            <p:cNvPr id="39" name="Rectangle 38"/>
            <p:cNvSpPr/>
            <p:nvPr/>
          </p:nvSpPr>
          <p:spPr>
            <a:xfrm>
              <a:off x="-3691807" y="3441785"/>
              <a:ext cx="1524000" cy="1498600"/>
            </a:xfrm>
            <a:prstGeom prst="rect">
              <a:avLst/>
            </a:prstGeom>
            <a:gradFill flip="none" rotWithShape="1">
              <a:gsLst>
                <a:gs pos="50000">
                  <a:schemeClr val="accent1"/>
                </a:gs>
                <a:gs pos="80000">
                  <a:srgbClr val="FFFFFF"/>
                </a:gs>
              </a:gsLst>
              <a:lin ang="16200000" scaled="0"/>
              <a:tileRect/>
            </a:gradFill>
            <a:ln w="38100" cmpd="sng">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smtClean="0">
                  <a:solidFill>
                    <a:schemeClr val="bg1"/>
                  </a:solidFill>
                </a:rPr>
                <a:t>Cortex-A72</a:t>
              </a:r>
              <a:endParaRPr lang="en-GB" sz="1400" dirty="0">
                <a:solidFill>
                  <a:schemeClr val="bg1"/>
                </a:solidFill>
              </a:endParaRPr>
            </a:p>
          </p:txBody>
        </p:sp>
        <p:pic>
          <p:nvPicPr>
            <p:cNvPr id="40" name="Picture 39"/>
            <p:cNvPicPr>
              <a:picLocks noChangeAspect="1"/>
            </p:cNvPicPr>
            <p:nvPr/>
          </p:nvPicPr>
          <p:blipFill>
            <a:blip r:embed="rId2" cstate="screen"/>
            <a:stretch>
              <a:fillRect/>
            </a:stretch>
          </p:blipFill>
          <p:spPr>
            <a:xfrm>
              <a:off x="-3653707" y="3516720"/>
              <a:ext cx="1447801" cy="339405"/>
            </a:xfrm>
            <a:prstGeom prst="rect">
              <a:avLst/>
            </a:prstGeom>
            <a:ln w="38100" cmpd="sng">
              <a:noFill/>
            </a:ln>
          </p:spPr>
        </p:pic>
      </p:grpSp>
      <p:sp>
        <p:nvSpPr>
          <p:cNvPr id="25" name="TextBox 30"/>
          <p:cNvSpPr txBox="1"/>
          <p:nvPr/>
        </p:nvSpPr>
        <p:spPr>
          <a:xfrm>
            <a:off x="7701280" y="3152385"/>
            <a:ext cx="1541050" cy="603238"/>
          </a:xfrm>
          <a:prstGeom prst="rect">
            <a:avLst/>
          </a:prstGeom>
        </p:spPr>
        <p:txBody>
          <a:bodyPr vert="horz"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00" dirty="0" smtClean="0"/>
              <a:t>ARMv8-A</a:t>
            </a:r>
          </a:p>
          <a:p>
            <a:pPr algn="ctr"/>
            <a:r>
              <a:rPr lang="en-GB" sz="1400" dirty="0"/>
              <a:t>h</a:t>
            </a:r>
            <a:r>
              <a:rPr lang="en-GB" sz="1400" dirty="0" smtClean="0"/>
              <a:t>ighest </a:t>
            </a:r>
            <a:r>
              <a:rPr lang="en-GB" sz="1400" dirty="0"/>
              <a:t>64/32-bit</a:t>
            </a:r>
          </a:p>
          <a:p>
            <a:pPr algn="ctr"/>
            <a:r>
              <a:rPr lang="en-GB" sz="1400" dirty="0" smtClean="0"/>
              <a:t>performance CPU</a:t>
            </a:r>
            <a:br>
              <a:rPr lang="en-GB" sz="1400" dirty="0" smtClean="0"/>
            </a:br>
            <a:endParaRPr lang="en-GB" sz="1400" dirty="0" smtClean="0"/>
          </a:p>
        </p:txBody>
      </p:sp>
      <p:sp>
        <p:nvSpPr>
          <p:cNvPr id="27" name="Title 4"/>
          <p:cNvSpPr>
            <a:spLocks noGrp="1"/>
          </p:cNvSpPr>
          <p:nvPr/>
        </p:nvSpPr>
        <p:spPr>
          <a:xfrm>
            <a:off x="152918" y="456042"/>
            <a:ext cx="9028188" cy="576000"/>
          </a:xfrm>
          <a:prstGeom prst="rect">
            <a:avLst/>
          </a:prstGeom>
        </p:spPr>
        <p:txBody>
          <a:bodyPr vert="horz" lIns="0" tIns="0" rIns="0" bIns="0" anchor="t">
            <a:normAutofit fontScale="97500"/>
          </a:bodyPr>
          <a:lstStyle>
            <a:lvl1pPr algn="l" rtl="0" eaLnBrk="1" latinLnBrk="0" hangingPunct="1">
              <a:spcBef>
                <a:spcPct val="0"/>
              </a:spcBef>
              <a:buNone/>
              <a:tabLst>
                <a:tab pos="2155825" algn="l"/>
              </a:tabLst>
              <a:defRPr kumimoji="0" sz="3800" b="0" i="0" kern="1200">
                <a:solidFill>
                  <a:schemeClr val="accent1"/>
                </a:solidFill>
                <a:effectLst/>
                <a:latin typeface="Gill Sans MT" panose="020B0502020104020203"/>
                <a:ea typeface="+mj-ea"/>
                <a:cs typeface="Gill Sans MT" panose="020B0502020104020203"/>
              </a:defRPr>
            </a:lvl1pPr>
          </a:lstStyle>
          <a:p>
            <a:r>
              <a:rPr lang="en-US" dirty="0"/>
              <a:t>ARM</a:t>
            </a:r>
            <a:r>
              <a:rPr lang="en-US" sz="3300" baseline="30000" dirty="0"/>
              <a:t>®</a:t>
            </a:r>
            <a:r>
              <a:rPr lang="en-US" dirty="0"/>
              <a:t> Cortex</a:t>
            </a:r>
            <a:r>
              <a:rPr lang="en-US" sz="3300" baseline="30000" dirty="0"/>
              <a:t>®</a:t>
            </a:r>
            <a:r>
              <a:rPr lang="en-US" dirty="0"/>
              <a:t>-A Current Portfolio</a:t>
            </a:r>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5506" y="2812306"/>
            <a:ext cx="312503" cy="285789"/>
          </a:xfrm>
          <a:prstGeom prst="rect">
            <a:avLst/>
          </a:prstGeom>
        </p:spPr>
      </p:pic>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4310" y="4643803"/>
            <a:ext cx="312503" cy="285789"/>
          </a:xfrm>
          <a:prstGeom prst="rect">
            <a:avLst/>
          </a:prstGeom>
        </p:spPr>
      </p:pic>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9415" y="4643021"/>
            <a:ext cx="312503" cy="285789"/>
          </a:xfrm>
          <a:prstGeom prst="rect">
            <a:avLst/>
          </a:prstGeom>
        </p:spPr>
      </p:pic>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70503" y="4643020"/>
            <a:ext cx="312503" cy="285789"/>
          </a:xfrm>
          <a:prstGeom prst="rect">
            <a:avLst/>
          </a:prstGeom>
        </p:spPr>
      </p:pic>
      <p:pic>
        <p:nvPicPr>
          <p:cNvPr id="32" name="Picture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07621" y="2750294"/>
            <a:ext cx="312503" cy="285789"/>
          </a:xfrm>
          <a:prstGeom prst="rect">
            <a:avLst/>
          </a:prstGeom>
        </p:spPr>
      </p:pic>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70503" y="2730256"/>
            <a:ext cx="312503" cy="285789"/>
          </a:xfrm>
          <a:prstGeom prst="rect">
            <a:avLst/>
          </a:prstGeom>
        </p:spPr>
      </p:pic>
      <p:sp>
        <p:nvSpPr>
          <p:cNvPr id="34" name="TextBox 48"/>
          <p:cNvSpPr txBox="1"/>
          <p:nvPr/>
        </p:nvSpPr>
        <p:spPr>
          <a:xfrm>
            <a:off x="3606822" y="1833977"/>
            <a:ext cx="1060190" cy="1792558"/>
          </a:xfrm>
          <a:prstGeom prst="rect">
            <a:avLst/>
          </a:prstGeom>
        </p:spPr>
        <p:txBody>
          <a:bodyPr vert="horz" wrap="non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4200" dirty="0" smtClean="0">
                <a:solidFill>
                  <a:schemeClr val="accent1">
                    <a:lumMod val="20000"/>
                    <a:lumOff val="80000"/>
                  </a:schemeClr>
                </a:solidFill>
              </a:rPr>
              <a:t>A</a:t>
            </a:r>
            <a:endParaRPr lang="en-US" sz="14200" dirty="0" smtClean="0">
              <a:solidFill>
                <a:schemeClr val="accent1">
                  <a:lumMod val="20000"/>
                  <a:lumOff val="80000"/>
                </a:schemeClr>
              </a:solidFill>
            </a:endParaRPr>
          </a:p>
        </p:txBody>
      </p:sp>
      <p:sp>
        <p:nvSpPr>
          <p:cNvPr id="35" name="TextBox 50"/>
          <p:cNvSpPr txBox="1"/>
          <p:nvPr/>
        </p:nvSpPr>
        <p:spPr>
          <a:xfrm>
            <a:off x="3335997" y="5723378"/>
            <a:ext cx="2213655" cy="603238"/>
          </a:xfrm>
          <a:prstGeom prst="rect">
            <a:avLst/>
          </a:prstGeom>
        </p:spPr>
        <p:txBody>
          <a:bodyPr vert="horz" wrap="square" lIns="0" tIns="0" rIns="0" bIns="0" rtlCol="0" anchor="ctr">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00" dirty="0" smtClean="0"/>
              <a:t>ARMv7-A 32-bit CPU</a:t>
            </a:r>
          </a:p>
          <a:p>
            <a:pPr algn="ctr"/>
            <a:r>
              <a:rPr lang="en-GB" sz="1400" dirty="0" smtClean="0"/>
              <a:t>Shipping since 2009 </a:t>
            </a:r>
          </a:p>
        </p:txBody>
      </p:sp>
      <p:sp>
        <p:nvSpPr>
          <p:cNvPr id="36" name="Rectangle 35"/>
          <p:cNvSpPr/>
          <p:nvPr/>
        </p:nvSpPr>
        <p:spPr>
          <a:xfrm>
            <a:off x="3859193" y="4599351"/>
            <a:ext cx="1152000" cy="1116000"/>
          </a:xfrm>
          <a:prstGeom prst="rect">
            <a:avLst/>
          </a:prstGeom>
          <a:gradFill flip="none" rotWithShape="1">
            <a:gsLst>
              <a:gs pos="50000">
                <a:schemeClr val="bg1">
                  <a:lumMod val="65000"/>
                </a:schemeClr>
              </a:gs>
              <a:gs pos="80000">
                <a:srgbClr val="FFFFFF"/>
              </a:gs>
            </a:gsLst>
            <a:lin ang="16200000" scaled="0"/>
            <a:tileRect/>
          </a:gradFill>
          <a:ln w="38100" cmpd="sng">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400" dirty="0" smtClean="0">
                <a:solidFill>
                  <a:schemeClr val="tx1"/>
                </a:solidFill>
              </a:rPr>
              <a:t>Cortex-A9</a:t>
            </a:r>
            <a:endParaRPr lang="en-GB" sz="1400" dirty="0">
              <a:solidFill>
                <a:schemeClr val="tx1"/>
              </a:solidFill>
            </a:endParaRPr>
          </a:p>
        </p:txBody>
      </p:sp>
      <p:pic>
        <p:nvPicPr>
          <p:cNvPr id="37" name="Picture 36"/>
          <p:cNvPicPr>
            <a:picLocks noChangeAspect="1"/>
          </p:cNvPicPr>
          <p:nvPr/>
        </p:nvPicPr>
        <p:blipFill>
          <a:blip r:embed="rId2" cstate="screen"/>
          <a:stretch>
            <a:fillRect/>
          </a:stretch>
        </p:blipFill>
        <p:spPr>
          <a:xfrm>
            <a:off x="3895133" y="4671687"/>
            <a:ext cx="1080120" cy="251759"/>
          </a:xfrm>
          <a:prstGeom prst="rect">
            <a:avLst/>
          </a:prstGeom>
        </p:spPr>
      </p:pic>
      <p:sp>
        <p:nvSpPr>
          <p:cNvPr id="38" name="Rectangle 37"/>
          <p:cNvSpPr/>
          <p:nvPr/>
        </p:nvSpPr>
        <p:spPr>
          <a:xfrm>
            <a:off x="6020590" y="1143000"/>
            <a:ext cx="3019699" cy="43704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57150" indent="-57150" algn="ctr" fontAlgn="auto">
              <a:lnSpc>
                <a:spcPct val="80000"/>
              </a:lnSpc>
              <a:spcBef>
                <a:spcPts val="0"/>
              </a:spcBef>
              <a:spcAft>
                <a:spcPts val="0"/>
              </a:spcAft>
              <a:defRPr/>
            </a:pPr>
            <a:r>
              <a:rPr lang="en-GB" sz="2800" kern="0" dirty="0">
                <a:solidFill>
                  <a:schemeClr val="accent5">
                    <a:lumMod val="50000"/>
                  </a:schemeClr>
                </a:solidFill>
              </a:rPr>
              <a:t>High Performance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918" y="1447800"/>
            <a:ext cx="8229600" cy="3886200"/>
          </a:xfrm>
        </p:spPr>
        <p:txBody>
          <a:bodyPr/>
          <a:lstStyle/>
          <a:p>
            <a:pPr algn="just">
              <a:lnSpc>
                <a:spcPct val="130000"/>
              </a:lnSpc>
            </a:pPr>
            <a:r>
              <a:rPr lang="en-US" sz="2000" smtClean="0">
                <a:latin typeface="+mj-lt"/>
              </a:rPr>
              <a:t>Dòng vxl ứng dụng ARM (Application Processor) được sử dụng để chạy các hệ điều hành phức tạp bao gồm Linux</a:t>
            </a:r>
            <a:r>
              <a:rPr lang="en-US" sz="2000">
                <a:latin typeface="+mj-lt"/>
              </a:rPr>
              <a:t>, Android, </a:t>
            </a:r>
            <a:r>
              <a:rPr lang="en-US" sz="2000" smtClean="0">
                <a:latin typeface="+mj-lt"/>
              </a:rPr>
              <a:t>Chrome </a:t>
            </a:r>
            <a:r>
              <a:rPr lang="en-US" sz="2000">
                <a:latin typeface="+mj-lt"/>
              </a:rPr>
              <a:t>OS, Tizen, Microsoft Windows (</a:t>
            </a:r>
            <a:r>
              <a:rPr lang="en-US" sz="2000" smtClean="0">
                <a:latin typeface="+mj-lt"/>
              </a:rPr>
              <a:t>CE/Embedded)...</a:t>
            </a:r>
          </a:p>
          <a:p>
            <a:pPr algn="just">
              <a:lnSpc>
                <a:spcPct val="130000"/>
              </a:lnSpc>
            </a:pPr>
            <a:r>
              <a:rPr lang="en-US" sz="2000" smtClean="0">
                <a:latin typeface="+mj-lt"/>
              </a:rPr>
              <a:t>Các thiết bị sử dụng lớp vxl này bao gồm </a:t>
            </a:r>
            <a:r>
              <a:rPr lang="en-US" sz="2000" smtClean="0">
                <a:latin typeface="+mj-lt"/>
                <a:hlinkClick r:id="rId2" tooltip="Smartphones including reference diagrams"/>
              </a:rPr>
              <a:t>Smartphones</a:t>
            </a:r>
            <a:r>
              <a:rPr lang="en-US" sz="2000" smtClean="0">
                <a:latin typeface="+mj-lt"/>
              </a:rPr>
              <a:t>, </a:t>
            </a:r>
            <a:r>
              <a:rPr lang="en-US" sz="2000" smtClean="0">
                <a:latin typeface="+mj-lt"/>
                <a:hlinkClick r:id="rId3" tooltip="Mobile Computing devices including reference diagram"/>
              </a:rPr>
              <a:t>Tablets </a:t>
            </a:r>
            <a:r>
              <a:rPr lang="en-US" sz="2000">
                <a:latin typeface="+mj-lt"/>
                <a:hlinkClick r:id="rId3" tooltip="Mobile Computing devices including reference diagram"/>
              </a:rPr>
              <a:t>/ </a:t>
            </a:r>
            <a:r>
              <a:rPr lang="en-US" sz="2000" smtClean="0">
                <a:latin typeface="+mj-lt"/>
                <a:hlinkClick r:id="rId3" tooltip="Mobile Computing devices including reference diagram"/>
              </a:rPr>
              <a:t>eReaders</a:t>
            </a:r>
            <a:r>
              <a:rPr lang="en-US" sz="2000" smtClean="0">
                <a:latin typeface="+mj-lt"/>
              </a:rPr>
              <a:t>, </a:t>
            </a:r>
            <a:r>
              <a:rPr lang="en-US" sz="2000" smtClean="0">
                <a:latin typeface="+mj-lt"/>
                <a:hlinkClick r:id="rId4"/>
              </a:rPr>
              <a:t>Digital </a:t>
            </a:r>
            <a:r>
              <a:rPr lang="en-US" sz="2000">
                <a:latin typeface="+mj-lt"/>
                <a:hlinkClick r:id="rId4"/>
              </a:rPr>
              <a:t>Television</a:t>
            </a:r>
            <a:r>
              <a:rPr lang="en-US" sz="2000">
                <a:latin typeface="+mj-lt"/>
              </a:rPr>
              <a:t> </a:t>
            </a:r>
            <a:r>
              <a:rPr lang="en-US" sz="2000" smtClean="0">
                <a:latin typeface="+mj-lt"/>
              </a:rPr>
              <a:t>, </a:t>
            </a:r>
            <a:r>
              <a:rPr lang="en-US" sz="2000" smtClean="0">
                <a:latin typeface="+mj-lt"/>
                <a:hlinkClick r:id="rId5"/>
              </a:rPr>
              <a:t>Set-top </a:t>
            </a:r>
            <a:r>
              <a:rPr lang="en-US" sz="2000">
                <a:latin typeface="+mj-lt"/>
                <a:hlinkClick r:id="rId5"/>
              </a:rPr>
              <a:t>Boxes &amp; Satellite </a:t>
            </a:r>
            <a:r>
              <a:rPr lang="en-US" sz="2000" smtClean="0">
                <a:latin typeface="+mj-lt"/>
                <a:hlinkClick r:id="rId5"/>
              </a:rPr>
              <a:t>Receivers</a:t>
            </a:r>
            <a:r>
              <a:rPr lang="en-US" sz="2000" smtClean="0">
                <a:latin typeface="+mj-lt"/>
              </a:rPr>
              <a:t>, Server, </a:t>
            </a:r>
            <a:r>
              <a:rPr lang="en-US" sz="2000" smtClean="0">
                <a:latin typeface="+mj-lt"/>
                <a:hlinkClick r:id="rId6"/>
              </a:rPr>
              <a:t>Wearables</a:t>
            </a:r>
            <a:r>
              <a:rPr lang="en-US" sz="2000" smtClean="0">
                <a:latin typeface="+mj-lt"/>
              </a:rPr>
              <a:t>,...</a:t>
            </a:r>
          </a:p>
          <a:p>
            <a:pPr algn="just">
              <a:lnSpc>
                <a:spcPct val="130000"/>
              </a:lnSpc>
            </a:pPr>
            <a:r>
              <a:rPr lang="en-US" sz="2000" smtClean="0">
                <a:latin typeface="+mj-lt"/>
              </a:rPr>
              <a:t>Thế hệ vxl </a:t>
            </a:r>
            <a:r>
              <a:rPr lang="en-US" sz="2000" smtClean="0">
                <a:solidFill>
                  <a:srgbClr val="FF0000"/>
                </a:solidFill>
                <a:latin typeface="+mj-lt"/>
              </a:rPr>
              <a:t>Cortex-A5</a:t>
            </a:r>
            <a:r>
              <a:rPr lang="en-US" sz="2000">
                <a:solidFill>
                  <a:srgbClr val="FF0000"/>
                </a:solidFill>
                <a:latin typeface="+mj-lt"/>
              </a:rPr>
              <a:t>, Cortex-A7, Cortex-A9, Cortex-A15 </a:t>
            </a:r>
            <a:r>
              <a:rPr lang="en-US" sz="2000" smtClean="0">
                <a:solidFill>
                  <a:srgbClr val="FF0000"/>
                </a:solidFill>
                <a:latin typeface="+mj-lt"/>
              </a:rPr>
              <a:t>và </a:t>
            </a:r>
            <a:r>
              <a:rPr lang="en-US" sz="2000">
                <a:solidFill>
                  <a:srgbClr val="FF0000"/>
                </a:solidFill>
                <a:latin typeface="+mj-lt"/>
              </a:rPr>
              <a:t>Cortex-A17</a:t>
            </a:r>
            <a:r>
              <a:rPr lang="en-US" sz="2000">
                <a:latin typeface="+mj-lt"/>
              </a:rPr>
              <a:t> </a:t>
            </a:r>
            <a:r>
              <a:rPr lang="en-US" sz="2000" smtClean="0">
                <a:latin typeface="+mj-lt"/>
              </a:rPr>
              <a:t>được phát triển dựa trên kiến trúc của thế hệ vxl </a:t>
            </a:r>
            <a:r>
              <a:rPr lang="en-US" sz="2000" smtClean="0">
                <a:solidFill>
                  <a:srgbClr val="FF0000"/>
                </a:solidFill>
                <a:latin typeface="+mj-lt"/>
              </a:rPr>
              <a:t>ARMv7-A</a:t>
            </a:r>
            <a:r>
              <a:rPr lang="en-US" sz="2000" smtClean="0">
                <a:latin typeface="+mj-lt"/>
              </a:rPr>
              <a:t>. Đây là các thế hệ vxl có tập lệnh </a:t>
            </a:r>
            <a:r>
              <a:rPr lang="en-US" sz="2000" smtClean="0">
                <a:solidFill>
                  <a:srgbClr val="FF0000"/>
                </a:solidFill>
                <a:latin typeface="+mj-lt"/>
              </a:rPr>
              <a:t>32 bit</a:t>
            </a:r>
            <a:r>
              <a:rPr lang="en-US" sz="2000" smtClean="0">
                <a:latin typeface="+mj-lt"/>
              </a:rPr>
              <a:t>. </a:t>
            </a:r>
          </a:p>
          <a:p>
            <a:pPr algn="just">
              <a:lnSpc>
                <a:spcPct val="130000"/>
              </a:lnSpc>
            </a:pPr>
            <a:r>
              <a:rPr lang="en-US" sz="2000" smtClean="0">
                <a:latin typeface="+mj-lt"/>
              </a:rPr>
              <a:t>Các thế hệ vxl mới bao gồm </a:t>
            </a:r>
            <a:r>
              <a:rPr lang="en-US" sz="2000" smtClean="0">
                <a:solidFill>
                  <a:srgbClr val="FF0000"/>
                </a:solidFill>
                <a:latin typeface="+mj-lt"/>
              </a:rPr>
              <a:t>Cortex-A72, Cortex-A53 và Cortex-A57 </a:t>
            </a:r>
            <a:r>
              <a:rPr lang="en-US" sz="2000" smtClean="0">
                <a:latin typeface="+mj-lt"/>
              </a:rPr>
              <a:t>được phát triển từ thế hệ vxl Cortex-A với tập lệnh </a:t>
            </a:r>
            <a:r>
              <a:rPr lang="en-US" sz="2000" smtClean="0">
                <a:solidFill>
                  <a:srgbClr val="FF0000"/>
                </a:solidFill>
                <a:latin typeface="+mj-lt"/>
              </a:rPr>
              <a:t>64 bit. </a:t>
            </a:r>
            <a:r>
              <a:rPr lang="en-US" sz="2000" smtClean="0">
                <a:latin typeface="+mj-lt"/>
              </a:rPr>
              <a:t>Các thế hệ này cũng chạy được tập lệnh 32 bit.</a:t>
            </a:r>
            <a:endParaRPr lang="en-US" sz="2000">
              <a:latin typeface="+mj-lt"/>
            </a:endParaRPr>
          </a:p>
          <a:p>
            <a:pPr algn="just">
              <a:lnSpc>
                <a:spcPct val="130000"/>
              </a:lnSpc>
            </a:pPr>
            <a:endParaRPr lang="en-US" sz="2000">
              <a:latin typeface="+mj-lt"/>
            </a:endParaRPr>
          </a:p>
        </p:txBody>
      </p:sp>
      <p:sp>
        <p:nvSpPr>
          <p:cNvPr id="4" name="Slide Number Placeholder 3"/>
          <p:cNvSpPr>
            <a:spLocks noGrp="1"/>
          </p:cNvSpPr>
          <p:nvPr>
            <p:ph type="sldNum" sz="quarter" idx="11"/>
          </p:nvPr>
        </p:nvSpPr>
        <p:spPr/>
        <p:txBody>
          <a:bodyPr/>
          <a:lstStyle/>
          <a:p>
            <a:pPr>
              <a:defRPr/>
            </a:pPr>
            <a:fld id="{96425468-205D-461A-AC8A-931753EF2EB8}" type="slidenum">
              <a:rPr lang="en-US" smtClean="0"/>
              <a:t>13</a:t>
            </a:fld>
            <a:endParaRPr lang="en-US"/>
          </a:p>
        </p:txBody>
      </p:sp>
      <p:sp>
        <p:nvSpPr>
          <p:cNvPr id="5" name="Title 4"/>
          <p:cNvSpPr>
            <a:spLocks noGrp="1"/>
          </p:cNvSpPr>
          <p:nvPr/>
        </p:nvSpPr>
        <p:spPr>
          <a:xfrm>
            <a:off x="152918" y="456042"/>
            <a:ext cx="9028188" cy="576000"/>
          </a:xfrm>
          <a:prstGeom prst="rect">
            <a:avLst/>
          </a:prstGeom>
        </p:spPr>
        <p:txBody>
          <a:bodyPr vert="horz" lIns="0" tIns="0" rIns="0" bIns="0" anchor="t">
            <a:normAutofit fontScale="97500"/>
          </a:bodyPr>
          <a:lstStyle>
            <a:lvl1pPr algn="l" rtl="0" eaLnBrk="1" latinLnBrk="0" hangingPunct="1">
              <a:spcBef>
                <a:spcPct val="0"/>
              </a:spcBef>
              <a:buNone/>
              <a:tabLst>
                <a:tab pos="2155825" algn="l"/>
              </a:tabLst>
              <a:defRPr kumimoji="0" sz="3800" b="0" i="0" kern="1200">
                <a:solidFill>
                  <a:schemeClr val="accent1"/>
                </a:solidFill>
                <a:effectLst/>
                <a:latin typeface="Gill Sans MT" panose="020B0502020104020203"/>
                <a:ea typeface="+mj-ea"/>
                <a:cs typeface="Gill Sans MT" panose="020B0502020104020203"/>
              </a:defRPr>
            </a:lvl1pPr>
          </a:lstStyle>
          <a:p>
            <a:r>
              <a:rPr lang="en-US" dirty="0"/>
              <a:t>ARM</a:t>
            </a:r>
            <a:r>
              <a:rPr lang="en-US" sz="3300" baseline="30000" dirty="0"/>
              <a:t>®</a:t>
            </a:r>
            <a:r>
              <a:rPr lang="en-US" dirty="0"/>
              <a:t> Cortex</a:t>
            </a:r>
            <a:r>
              <a:rPr lang="en-US" sz="3300" baseline="30000" dirty="0"/>
              <a:t>®</a:t>
            </a:r>
            <a:r>
              <a:rPr lang="en-US" dirty="0"/>
              <a:t>-A Current Portfolio</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88"/>
          <p:cNvSpPr txBox="1"/>
          <p:nvPr/>
        </p:nvSpPr>
        <p:spPr bwMode="auto">
          <a:xfrm>
            <a:off x="6229809" y="1513397"/>
            <a:ext cx="1849133" cy="344710"/>
          </a:xfrm>
          <a:prstGeom prst="roundRect">
            <a:avLst>
              <a:gd name="adj" fmla="val 0"/>
            </a:avLst>
          </a:prstGeom>
          <a:noFill/>
          <a:effectLst>
            <a:outerShdw blurRad="63500" dist="76200" dir="8880000" sx="97000" sy="97000" rotWithShape="0">
              <a:prstClr val="black">
                <a:alpha val="30000"/>
              </a:prstClr>
            </a:outerShdw>
          </a:effectLst>
          <a:scene3d>
            <a:camera prst="orthographicFront"/>
            <a:lightRig rig="soft" dir="t">
              <a:rot lat="0" lon="0" rev="19800000"/>
            </a:lightRig>
          </a:scene3d>
          <a:sp3d>
            <a:bevelT w="31750"/>
          </a:sp3d>
        </p:spPr>
        <p:txBody>
          <a:bodyPr wrap="square" lIns="45720" tIns="0" rIns="45720" bIns="0"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57150" indent="-57150" algn="ctr" fontAlgn="auto">
              <a:lnSpc>
                <a:spcPct val="80000"/>
              </a:lnSpc>
              <a:spcBef>
                <a:spcPts val="0"/>
              </a:spcBef>
              <a:spcAft>
                <a:spcPts val="0"/>
              </a:spcAft>
              <a:defRPr/>
            </a:pPr>
            <a:r>
              <a:rPr lang="en-GB" sz="2800" kern="0" dirty="0" smtClean="0">
                <a:solidFill>
                  <a:schemeClr val="accent1"/>
                </a:solidFill>
              </a:rPr>
              <a:t>Cortex-R</a:t>
            </a:r>
          </a:p>
        </p:txBody>
      </p:sp>
      <p:sp>
        <p:nvSpPr>
          <p:cNvPr id="9" name="Rectangle 8"/>
          <p:cNvSpPr/>
          <p:nvPr/>
        </p:nvSpPr>
        <p:spPr>
          <a:xfrm>
            <a:off x="1649337" y="1447800"/>
            <a:ext cx="2471213" cy="437043"/>
          </a:xfrm>
          <a:prstGeom prst="rect">
            <a:avLst/>
          </a:prstGeom>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57150" indent="-57150" algn="ctr" fontAlgn="auto">
              <a:lnSpc>
                <a:spcPct val="80000"/>
              </a:lnSpc>
              <a:spcBef>
                <a:spcPts val="0"/>
              </a:spcBef>
              <a:spcAft>
                <a:spcPts val="0"/>
              </a:spcAft>
              <a:defRPr/>
            </a:pPr>
            <a:r>
              <a:rPr lang="en-GB" sz="2800" kern="0" dirty="0" smtClean="0">
                <a:solidFill>
                  <a:schemeClr val="accent3">
                    <a:lumMod val="50000"/>
                  </a:schemeClr>
                </a:solidFill>
              </a:rPr>
              <a:t>Cortex-M</a:t>
            </a:r>
            <a:endParaRPr lang="en-GB" sz="2800" kern="0" dirty="0">
              <a:solidFill>
                <a:schemeClr val="accent3">
                  <a:lumMod val="50000"/>
                </a:schemeClr>
              </a:solidFill>
            </a:endParaRPr>
          </a:p>
        </p:txBody>
      </p:sp>
      <p:sp>
        <p:nvSpPr>
          <p:cNvPr id="10" name="TextBox 29"/>
          <p:cNvSpPr txBox="1"/>
          <p:nvPr/>
        </p:nvSpPr>
        <p:spPr>
          <a:xfrm>
            <a:off x="-152400" y="685800"/>
            <a:ext cx="1060190" cy="1792558"/>
          </a:xfrm>
          <a:prstGeom prst="rect">
            <a:avLst/>
          </a:prstGeom>
        </p:spPr>
        <p:txBody>
          <a:bodyPr vert="horz" wrap="non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4200" dirty="0" smtClean="0">
                <a:solidFill>
                  <a:schemeClr val="bg2">
                    <a:lumMod val="40000"/>
                    <a:lumOff val="60000"/>
                  </a:schemeClr>
                </a:solidFill>
              </a:rPr>
              <a:t>M</a:t>
            </a:r>
            <a:endParaRPr lang="en-US" sz="14200" dirty="0" smtClean="0">
              <a:solidFill>
                <a:schemeClr val="bg2">
                  <a:lumMod val="40000"/>
                  <a:lumOff val="60000"/>
                </a:schemeClr>
              </a:solidFill>
            </a:endParaRPr>
          </a:p>
        </p:txBody>
      </p:sp>
      <p:sp>
        <p:nvSpPr>
          <p:cNvPr id="11" name="TextBox 30"/>
          <p:cNvSpPr txBox="1"/>
          <p:nvPr/>
        </p:nvSpPr>
        <p:spPr>
          <a:xfrm>
            <a:off x="4900113" y="1007995"/>
            <a:ext cx="1060190" cy="1792558"/>
          </a:xfrm>
          <a:prstGeom prst="rect">
            <a:avLst/>
          </a:prstGeom>
        </p:spPr>
        <p:txBody>
          <a:bodyPr vert="horz" wrap="non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4200" dirty="0" smtClean="0">
                <a:solidFill>
                  <a:schemeClr val="accent1">
                    <a:lumMod val="40000"/>
                    <a:lumOff val="60000"/>
                  </a:schemeClr>
                </a:solidFill>
              </a:rPr>
              <a:t>R</a:t>
            </a:r>
            <a:endParaRPr lang="en-US" sz="14200" dirty="0" smtClean="0">
              <a:solidFill>
                <a:schemeClr val="accent1">
                  <a:lumMod val="40000"/>
                  <a:lumOff val="60000"/>
                </a:schemeClr>
              </a:solidFill>
            </a:endParaRPr>
          </a:p>
        </p:txBody>
      </p:sp>
      <p:grpSp>
        <p:nvGrpSpPr>
          <p:cNvPr id="12" name="Group 11"/>
          <p:cNvGrpSpPr/>
          <p:nvPr/>
        </p:nvGrpSpPr>
        <p:grpSpPr>
          <a:xfrm>
            <a:off x="6461901" y="2108228"/>
            <a:ext cx="1353326" cy="1260657"/>
            <a:chOff x="4453054" y="1850745"/>
            <a:chExt cx="1353326" cy="1260657"/>
          </a:xfrm>
        </p:grpSpPr>
        <p:sp>
          <p:nvSpPr>
            <p:cNvPr id="44" name="Rectangle 43"/>
            <p:cNvSpPr/>
            <p:nvPr/>
          </p:nvSpPr>
          <p:spPr>
            <a:xfrm>
              <a:off x="4453054" y="1850745"/>
              <a:ext cx="1353326" cy="1260657"/>
            </a:xfrm>
            <a:prstGeom prst="rect">
              <a:avLst/>
            </a:prstGeom>
            <a:gradFill flip="none" rotWithShape="1">
              <a:gsLst>
                <a:gs pos="50000">
                  <a:schemeClr val="accent1"/>
                </a:gs>
                <a:gs pos="80000">
                  <a:srgbClr val="FFFFFF"/>
                </a:gs>
              </a:gsLst>
              <a:lin ang="16200000" scaled="0"/>
              <a:tileRect/>
            </a:gradFill>
            <a:ln w="38100" cmpd="sng">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600" dirty="0" smtClean="0">
                  <a:solidFill>
                    <a:srgbClr val="FFFFFF"/>
                  </a:solidFill>
                </a:rPr>
                <a:t>Cortex-R7</a:t>
              </a:r>
              <a:endParaRPr lang="en-GB" sz="1600" dirty="0">
                <a:solidFill>
                  <a:srgbClr val="FFFFFF"/>
                </a:solidFill>
              </a:endParaRPr>
            </a:p>
          </p:txBody>
        </p:sp>
        <p:pic>
          <p:nvPicPr>
            <p:cNvPr id="45" name="Picture 44"/>
            <p:cNvPicPr>
              <a:picLocks noChangeAspect="1"/>
            </p:cNvPicPr>
            <p:nvPr/>
          </p:nvPicPr>
          <p:blipFill>
            <a:blip r:embed="rId2" cstate="screen"/>
            <a:stretch>
              <a:fillRect/>
            </a:stretch>
          </p:blipFill>
          <p:spPr>
            <a:xfrm>
              <a:off x="4492527" y="1907102"/>
              <a:ext cx="1285660" cy="285515"/>
            </a:xfrm>
            <a:prstGeom prst="rect">
              <a:avLst/>
            </a:prstGeom>
            <a:ln w="38100" cmpd="sng">
              <a:noFill/>
            </a:ln>
          </p:spPr>
        </p:pic>
      </p:grpSp>
      <p:grpSp>
        <p:nvGrpSpPr>
          <p:cNvPr id="13" name="Group 12"/>
          <p:cNvGrpSpPr/>
          <p:nvPr/>
        </p:nvGrpSpPr>
        <p:grpSpPr>
          <a:xfrm>
            <a:off x="7706291" y="4273502"/>
            <a:ext cx="1353326" cy="1260657"/>
            <a:chOff x="4453054" y="1850745"/>
            <a:chExt cx="1353326" cy="1260657"/>
          </a:xfrm>
        </p:grpSpPr>
        <p:sp>
          <p:nvSpPr>
            <p:cNvPr id="42" name="Rectangle 41"/>
            <p:cNvSpPr/>
            <p:nvPr/>
          </p:nvSpPr>
          <p:spPr>
            <a:xfrm>
              <a:off x="4453054" y="1850745"/>
              <a:ext cx="1353326" cy="1260657"/>
            </a:xfrm>
            <a:prstGeom prst="rect">
              <a:avLst/>
            </a:prstGeom>
            <a:gradFill flip="none" rotWithShape="1">
              <a:gsLst>
                <a:gs pos="50000">
                  <a:schemeClr val="accent1"/>
                </a:gs>
                <a:gs pos="80000">
                  <a:srgbClr val="FFFFFF"/>
                </a:gs>
              </a:gsLst>
              <a:lin ang="16200000" scaled="0"/>
              <a:tileRect/>
            </a:gradFill>
            <a:ln w="38100" cmpd="sng">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600" dirty="0" smtClean="0">
                  <a:solidFill>
                    <a:srgbClr val="FFFFFF"/>
                  </a:solidFill>
                </a:rPr>
                <a:t>Cortex-R5</a:t>
              </a:r>
              <a:endParaRPr lang="en-GB" sz="1600" dirty="0">
                <a:solidFill>
                  <a:srgbClr val="FFFFFF"/>
                </a:solidFill>
              </a:endParaRPr>
            </a:p>
          </p:txBody>
        </p:sp>
        <p:pic>
          <p:nvPicPr>
            <p:cNvPr id="43" name="Picture 42"/>
            <p:cNvPicPr>
              <a:picLocks noChangeAspect="1"/>
            </p:cNvPicPr>
            <p:nvPr/>
          </p:nvPicPr>
          <p:blipFill>
            <a:blip r:embed="rId2" cstate="screen"/>
            <a:stretch>
              <a:fillRect/>
            </a:stretch>
          </p:blipFill>
          <p:spPr>
            <a:xfrm>
              <a:off x="4492527" y="1907102"/>
              <a:ext cx="1285660" cy="285515"/>
            </a:xfrm>
            <a:prstGeom prst="rect">
              <a:avLst/>
            </a:prstGeom>
            <a:ln w="38100" cmpd="sng">
              <a:noFill/>
            </a:ln>
          </p:spPr>
        </p:pic>
      </p:grpSp>
      <p:grpSp>
        <p:nvGrpSpPr>
          <p:cNvPr id="14" name="Group 13"/>
          <p:cNvGrpSpPr/>
          <p:nvPr/>
        </p:nvGrpSpPr>
        <p:grpSpPr>
          <a:xfrm>
            <a:off x="5720681" y="4256695"/>
            <a:ext cx="1360042" cy="1260657"/>
            <a:chOff x="4453054" y="1850745"/>
            <a:chExt cx="1353326" cy="1260657"/>
          </a:xfrm>
        </p:grpSpPr>
        <p:sp>
          <p:nvSpPr>
            <p:cNvPr id="40" name="Rectangle 39"/>
            <p:cNvSpPr/>
            <p:nvPr/>
          </p:nvSpPr>
          <p:spPr>
            <a:xfrm>
              <a:off x="4453054" y="1850745"/>
              <a:ext cx="1353326" cy="1260657"/>
            </a:xfrm>
            <a:prstGeom prst="rect">
              <a:avLst/>
            </a:prstGeom>
            <a:gradFill flip="none" rotWithShape="1">
              <a:gsLst>
                <a:gs pos="50000">
                  <a:schemeClr val="accent1"/>
                </a:gs>
                <a:gs pos="80000">
                  <a:srgbClr val="FFFFFF"/>
                </a:gs>
              </a:gsLst>
              <a:lin ang="16200000" scaled="0"/>
              <a:tileRect/>
            </a:gradFill>
            <a:ln w="38100" cmpd="sng">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600" dirty="0" smtClean="0">
                  <a:solidFill>
                    <a:srgbClr val="FFFFFF"/>
                  </a:solidFill>
                </a:rPr>
                <a:t>Cortex-R4</a:t>
              </a:r>
              <a:endParaRPr lang="en-GB" sz="2000" dirty="0">
                <a:solidFill>
                  <a:srgbClr val="FFFFFF"/>
                </a:solidFill>
              </a:endParaRPr>
            </a:p>
          </p:txBody>
        </p:sp>
        <p:pic>
          <p:nvPicPr>
            <p:cNvPr id="41" name="Picture 40"/>
            <p:cNvPicPr>
              <a:picLocks noChangeAspect="1"/>
            </p:cNvPicPr>
            <p:nvPr/>
          </p:nvPicPr>
          <p:blipFill>
            <a:blip r:embed="rId3" cstate="screen"/>
            <a:stretch>
              <a:fillRect/>
            </a:stretch>
          </p:blipFill>
          <p:spPr>
            <a:xfrm>
              <a:off x="4492527" y="1907102"/>
              <a:ext cx="1285660" cy="285515"/>
            </a:xfrm>
            <a:prstGeom prst="rect">
              <a:avLst/>
            </a:prstGeom>
            <a:ln w="38100" cmpd="sng">
              <a:noFill/>
            </a:ln>
          </p:spPr>
        </p:pic>
      </p:grpSp>
      <p:sp>
        <p:nvSpPr>
          <p:cNvPr id="15" name="TextBox 52"/>
          <p:cNvSpPr txBox="1"/>
          <p:nvPr/>
        </p:nvSpPr>
        <p:spPr>
          <a:xfrm>
            <a:off x="5638800" y="5534159"/>
            <a:ext cx="1555188" cy="285514"/>
          </a:xfrm>
          <a:prstGeom prst="rect">
            <a:avLst/>
          </a:prstGeom>
          <a:noFill/>
          <a:ln>
            <a:noFill/>
          </a:ln>
          <a:effectLst/>
        </p:spPr>
        <p:style>
          <a:lnRef idx="1">
            <a:schemeClr val="accent3"/>
          </a:lnRef>
          <a:fillRef idx="2">
            <a:schemeClr val="accent3"/>
          </a:fillRef>
          <a:effectRef idx="1">
            <a:schemeClr val="accent3"/>
          </a:effectRef>
          <a:fontRef idx="minor">
            <a:schemeClr val="dk1"/>
          </a:fontRef>
        </p:style>
        <p:txBody>
          <a:bodyPr vert="horz" wrap="square" lIns="0" tIns="0" rIns="0" bIns="0" rtlCol="0" anchor="ctr">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GB" sz="1400" dirty="0" smtClean="0">
                <a:solidFill>
                  <a:schemeClr val="tx1"/>
                </a:solidFill>
              </a:rPr>
              <a:t>Real-time standard</a:t>
            </a:r>
          </a:p>
        </p:txBody>
      </p:sp>
      <p:sp>
        <p:nvSpPr>
          <p:cNvPr id="16" name="TextBox 54"/>
          <p:cNvSpPr txBox="1"/>
          <p:nvPr/>
        </p:nvSpPr>
        <p:spPr>
          <a:xfrm>
            <a:off x="6137056" y="3439851"/>
            <a:ext cx="2003016" cy="514768"/>
          </a:xfrm>
          <a:prstGeom prst="rect">
            <a:avLst/>
          </a:prstGeom>
          <a:noFill/>
          <a:ln>
            <a:noFill/>
          </a:ln>
          <a:effectLst/>
        </p:spPr>
        <p:style>
          <a:lnRef idx="1">
            <a:schemeClr val="accent3"/>
          </a:lnRef>
          <a:fillRef idx="2">
            <a:schemeClr val="accent3"/>
          </a:fillRef>
          <a:effectRef idx="1">
            <a:schemeClr val="accent3"/>
          </a:effectRef>
          <a:fontRef idx="minor">
            <a:schemeClr val="dk1"/>
          </a:fontRef>
        </p:style>
        <p:txBody>
          <a:bodyPr vert="horz" wrap="square" lIns="0" tIns="0" rIns="0" bIns="0" rtlCol="0" anchor="ctr">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GB" sz="1400" dirty="0" smtClean="0">
                <a:solidFill>
                  <a:schemeClr val="tx1"/>
                </a:solidFill>
              </a:rPr>
              <a:t>High performance</a:t>
            </a:r>
            <a:br>
              <a:rPr lang="en-GB" sz="1400" dirty="0" smtClean="0">
                <a:solidFill>
                  <a:schemeClr val="tx1"/>
                </a:solidFill>
              </a:rPr>
            </a:br>
            <a:r>
              <a:rPr lang="en-GB" sz="1400" dirty="0" smtClean="0">
                <a:solidFill>
                  <a:schemeClr val="tx1"/>
                </a:solidFill>
              </a:rPr>
              <a:t>4G modem and storage</a:t>
            </a:r>
          </a:p>
        </p:txBody>
      </p:sp>
      <p:sp>
        <p:nvSpPr>
          <p:cNvPr id="17" name="TextBox 59"/>
          <p:cNvSpPr txBox="1"/>
          <p:nvPr/>
        </p:nvSpPr>
        <p:spPr>
          <a:xfrm>
            <a:off x="7691465" y="5637082"/>
            <a:ext cx="1368152" cy="305377"/>
          </a:xfrm>
          <a:prstGeom prst="rect">
            <a:avLst/>
          </a:prstGeom>
          <a:noFill/>
          <a:ln>
            <a:noFill/>
          </a:ln>
          <a:effectLst/>
        </p:spPr>
        <p:style>
          <a:lnRef idx="1">
            <a:schemeClr val="accent3"/>
          </a:lnRef>
          <a:fillRef idx="2">
            <a:schemeClr val="accent3"/>
          </a:fillRef>
          <a:effectRef idx="1">
            <a:schemeClr val="accent3"/>
          </a:effectRef>
          <a:fontRef idx="minor">
            <a:schemeClr val="dk1"/>
          </a:fontRef>
        </p:style>
        <p:txBody>
          <a:bodyPr vert="horz" wrap="square" lIns="0" tIns="0" rIns="0" bIns="0" rtlCol="0" anchor="ctr">
            <a:noAutofit/>
          </a:bodyPr>
          <a:lstStyle>
            <a:defPPr>
              <a:defRPr lang="en-US"/>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algn="ctr"/>
            <a:r>
              <a:rPr lang="en-GB" sz="1400" dirty="0" smtClean="0">
                <a:solidFill>
                  <a:schemeClr val="tx1"/>
                </a:solidFill>
              </a:rPr>
              <a:t>Functional safety package</a:t>
            </a:r>
          </a:p>
        </p:txBody>
      </p:sp>
      <p:grpSp>
        <p:nvGrpSpPr>
          <p:cNvPr id="18" name="Group 17"/>
          <p:cNvGrpSpPr/>
          <p:nvPr/>
        </p:nvGrpSpPr>
        <p:grpSpPr>
          <a:xfrm>
            <a:off x="1291797" y="2088797"/>
            <a:ext cx="1353326" cy="1260657"/>
            <a:chOff x="4453054" y="1850745"/>
            <a:chExt cx="1353326" cy="1260657"/>
          </a:xfrm>
        </p:grpSpPr>
        <p:sp>
          <p:nvSpPr>
            <p:cNvPr id="38" name="Rectangle 37"/>
            <p:cNvSpPr/>
            <p:nvPr/>
          </p:nvSpPr>
          <p:spPr>
            <a:xfrm>
              <a:off x="4453054" y="1850745"/>
              <a:ext cx="1353326" cy="1260657"/>
            </a:xfrm>
            <a:prstGeom prst="rect">
              <a:avLst/>
            </a:prstGeom>
            <a:gradFill flip="none" rotWithShape="1">
              <a:gsLst>
                <a:gs pos="50000">
                  <a:schemeClr val="accent1"/>
                </a:gs>
                <a:gs pos="80000">
                  <a:srgbClr val="FFFFFF"/>
                </a:gs>
              </a:gsLst>
              <a:lin ang="16200000" scaled="0"/>
              <a:tileRect/>
            </a:gradFill>
            <a:ln w="38100" cmpd="sng">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600" dirty="0" smtClean="0">
                  <a:solidFill>
                    <a:srgbClr val="FFFFFF"/>
                  </a:solidFill>
                </a:rPr>
                <a:t>Cortex-M4</a:t>
              </a:r>
              <a:endParaRPr lang="en-GB" dirty="0">
                <a:solidFill>
                  <a:srgbClr val="FFFFFF"/>
                </a:solidFill>
              </a:endParaRPr>
            </a:p>
          </p:txBody>
        </p:sp>
        <p:pic>
          <p:nvPicPr>
            <p:cNvPr id="39" name="Picture 38"/>
            <p:cNvPicPr>
              <a:picLocks noChangeAspect="1"/>
            </p:cNvPicPr>
            <p:nvPr/>
          </p:nvPicPr>
          <p:blipFill>
            <a:blip r:embed="rId2" cstate="screen"/>
            <a:stretch>
              <a:fillRect/>
            </a:stretch>
          </p:blipFill>
          <p:spPr>
            <a:xfrm>
              <a:off x="4492527" y="1907102"/>
              <a:ext cx="1285660" cy="285515"/>
            </a:xfrm>
            <a:prstGeom prst="rect">
              <a:avLst/>
            </a:prstGeom>
            <a:ln w="38100" cmpd="sng">
              <a:noFill/>
            </a:ln>
          </p:spPr>
        </p:pic>
      </p:grpSp>
      <p:grpSp>
        <p:nvGrpSpPr>
          <p:cNvPr id="19" name="Group 18"/>
          <p:cNvGrpSpPr/>
          <p:nvPr/>
        </p:nvGrpSpPr>
        <p:grpSpPr>
          <a:xfrm>
            <a:off x="3988831" y="4253168"/>
            <a:ext cx="1353326" cy="1260657"/>
            <a:chOff x="4453054" y="1850745"/>
            <a:chExt cx="1353326" cy="1260657"/>
          </a:xfrm>
        </p:grpSpPr>
        <p:sp>
          <p:nvSpPr>
            <p:cNvPr id="36" name="Rectangle 35"/>
            <p:cNvSpPr/>
            <p:nvPr/>
          </p:nvSpPr>
          <p:spPr>
            <a:xfrm>
              <a:off x="4453054" y="1850745"/>
              <a:ext cx="1353326" cy="1260657"/>
            </a:xfrm>
            <a:prstGeom prst="rect">
              <a:avLst/>
            </a:prstGeom>
            <a:gradFill flip="none" rotWithShape="1">
              <a:gsLst>
                <a:gs pos="50000">
                  <a:schemeClr val="accent1"/>
                </a:gs>
                <a:gs pos="80000">
                  <a:srgbClr val="FFFFFF"/>
                </a:gs>
              </a:gsLst>
              <a:lin ang="16200000" scaled="0"/>
              <a:tileRect/>
            </a:gradFill>
            <a:ln w="38100" cmpd="sng">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600" dirty="0" smtClean="0">
                  <a:solidFill>
                    <a:srgbClr val="FFFFFF"/>
                  </a:solidFill>
                </a:rPr>
                <a:t>Cortex-M3</a:t>
              </a:r>
              <a:endParaRPr lang="en-GB" sz="1600" dirty="0">
                <a:solidFill>
                  <a:srgbClr val="FFFFFF"/>
                </a:solidFill>
              </a:endParaRPr>
            </a:p>
          </p:txBody>
        </p:sp>
        <p:pic>
          <p:nvPicPr>
            <p:cNvPr id="37" name="Picture 36"/>
            <p:cNvPicPr>
              <a:picLocks noChangeAspect="1"/>
            </p:cNvPicPr>
            <p:nvPr/>
          </p:nvPicPr>
          <p:blipFill>
            <a:blip r:embed="rId2" cstate="screen"/>
            <a:stretch>
              <a:fillRect/>
            </a:stretch>
          </p:blipFill>
          <p:spPr>
            <a:xfrm>
              <a:off x="4492527" y="1907102"/>
              <a:ext cx="1285660" cy="285515"/>
            </a:xfrm>
            <a:prstGeom prst="rect">
              <a:avLst/>
            </a:prstGeom>
            <a:ln w="38100" cmpd="sng">
              <a:noFill/>
            </a:ln>
          </p:spPr>
        </p:pic>
      </p:grpSp>
      <p:grpSp>
        <p:nvGrpSpPr>
          <p:cNvPr id="20" name="Group 19"/>
          <p:cNvGrpSpPr/>
          <p:nvPr/>
        </p:nvGrpSpPr>
        <p:grpSpPr>
          <a:xfrm>
            <a:off x="2208281" y="4253168"/>
            <a:ext cx="1353326" cy="1260657"/>
            <a:chOff x="4453054" y="1850745"/>
            <a:chExt cx="1353326" cy="1260657"/>
          </a:xfrm>
        </p:grpSpPr>
        <p:sp>
          <p:nvSpPr>
            <p:cNvPr id="34" name="Rectangle 33"/>
            <p:cNvSpPr/>
            <p:nvPr/>
          </p:nvSpPr>
          <p:spPr>
            <a:xfrm>
              <a:off x="4453054" y="1850745"/>
              <a:ext cx="1353326" cy="1260657"/>
            </a:xfrm>
            <a:prstGeom prst="rect">
              <a:avLst/>
            </a:prstGeom>
            <a:gradFill flip="none" rotWithShape="1">
              <a:gsLst>
                <a:gs pos="50000">
                  <a:schemeClr val="accent1"/>
                </a:gs>
                <a:gs pos="80000">
                  <a:srgbClr val="FFFFFF"/>
                </a:gs>
              </a:gsLst>
              <a:lin ang="16200000" scaled="0"/>
              <a:tileRect/>
            </a:gradFill>
            <a:ln w="38100" cmpd="sng">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600" dirty="0" smtClean="0">
                  <a:solidFill>
                    <a:srgbClr val="FFFFFF"/>
                  </a:solidFill>
                </a:rPr>
                <a:t>Cortex-M0+</a:t>
              </a:r>
              <a:endParaRPr lang="en-GB" sz="1600" dirty="0">
                <a:solidFill>
                  <a:srgbClr val="FFFFFF"/>
                </a:solidFill>
              </a:endParaRPr>
            </a:p>
          </p:txBody>
        </p:sp>
        <p:pic>
          <p:nvPicPr>
            <p:cNvPr id="35" name="Picture 34"/>
            <p:cNvPicPr>
              <a:picLocks noChangeAspect="1"/>
            </p:cNvPicPr>
            <p:nvPr/>
          </p:nvPicPr>
          <p:blipFill>
            <a:blip r:embed="rId2" cstate="screen"/>
            <a:stretch>
              <a:fillRect/>
            </a:stretch>
          </p:blipFill>
          <p:spPr>
            <a:xfrm>
              <a:off x="4492527" y="1907102"/>
              <a:ext cx="1285660" cy="285515"/>
            </a:xfrm>
            <a:prstGeom prst="rect">
              <a:avLst/>
            </a:prstGeom>
            <a:ln w="38100" cmpd="sng">
              <a:noFill/>
            </a:ln>
          </p:spPr>
        </p:pic>
      </p:grpSp>
      <p:grpSp>
        <p:nvGrpSpPr>
          <p:cNvPr id="21" name="Group 20"/>
          <p:cNvGrpSpPr/>
          <p:nvPr/>
        </p:nvGrpSpPr>
        <p:grpSpPr>
          <a:xfrm>
            <a:off x="427731" y="4241941"/>
            <a:ext cx="1353326" cy="1260657"/>
            <a:chOff x="4453054" y="1850745"/>
            <a:chExt cx="1353326" cy="1260657"/>
          </a:xfrm>
        </p:grpSpPr>
        <p:sp>
          <p:nvSpPr>
            <p:cNvPr id="32" name="Rectangle 31"/>
            <p:cNvSpPr/>
            <p:nvPr/>
          </p:nvSpPr>
          <p:spPr>
            <a:xfrm>
              <a:off x="4453054" y="1850745"/>
              <a:ext cx="1353326" cy="1260657"/>
            </a:xfrm>
            <a:prstGeom prst="rect">
              <a:avLst/>
            </a:prstGeom>
            <a:gradFill flip="none" rotWithShape="1">
              <a:gsLst>
                <a:gs pos="50000">
                  <a:schemeClr val="accent1"/>
                </a:gs>
                <a:gs pos="80000">
                  <a:srgbClr val="FFFFFF"/>
                </a:gs>
              </a:gsLst>
              <a:lin ang="16200000" scaled="0"/>
              <a:tileRect/>
            </a:gradFill>
            <a:ln w="38100" cmpd="sng">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600" dirty="0" smtClean="0">
                  <a:solidFill>
                    <a:srgbClr val="FFFFFF"/>
                  </a:solidFill>
                </a:rPr>
                <a:t>Cortex-M0</a:t>
              </a:r>
              <a:endParaRPr lang="en-GB" sz="1600" dirty="0">
                <a:solidFill>
                  <a:srgbClr val="FFFFFF"/>
                </a:solidFill>
              </a:endParaRPr>
            </a:p>
          </p:txBody>
        </p:sp>
        <p:pic>
          <p:nvPicPr>
            <p:cNvPr id="33" name="Picture 32"/>
            <p:cNvPicPr>
              <a:picLocks noChangeAspect="1"/>
            </p:cNvPicPr>
            <p:nvPr/>
          </p:nvPicPr>
          <p:blipFill>
            <a:blip r:embed="rId2" cstate="screen"/>
            <a:stretch>
              <a:fillRect/>
            </a:stretch>
          </p:blipFill>
          <p:spPr>
            <a:xfrm>
              <a:off x="4492527" y="1907102"/>
              <a:ext cx="1285660" cy="285515"/>
            </a:xfrm>
            <a:prstGeom prst="rect">
              <a:avLst/>
            </a:prstGeom>
            <a:ln w="38100" cmpd="sng">
              <a:noFill/>
            </a:ln>
          </p:spPr>
        </p:pic>
      </p:grpSp>
      <p:grpSp>
        <p:nvGrpSpPr>
          <p:cNvPr id="22" name="Group 21"/>
          <p:cNvGrpSpPr/>
          <p:nvPr/>
        </p:nvGrpSpPr>
        <p:grpSpPr>
          <a:xfrm>
            <a:off x="3072346" y="2088797"/>
            <a:ext cx="1353326" cy="1260657"/>
            <a:chOff x="4453054" y="1850745"/>
            <a:chExt cx="1353326" cy="1260657"/>
          </a:xfrm>
        </p:grpSpPr>
        <p:sp>
          <p:nvSpPr>
            <p:cNvPr id="30" name="Rectangle 29"/>
            <p:cNvSpPr/>
            <p:nvPr/>
          </p:nvSpPr>
          <p:spPr>
            <a:xfrm>
              <a:off x="4453054" y="1850745"/>
              <a:ext cx="1353326" cy="1260657"/>
            </a:xfrm>
            <a:prstGeom prst="rect">
              <a:avLst/>
            </a:prstGeom>
            <a:gradFill flip="none" rotWithShape="1">
              <a:gsLst>
                <a:gs pos="50000">
                  <a:schemeClr val="accent1"/>
                </a:gs>
                <a:gs pos="80000">
                  <a:srgbClr val="FFFFFF"/>
                </a:gs>
              </a:gsLst>
              <a:lin ang="16200000" scaled="0"/>
              <a:tileRect/>
            </a:gradFill>
            <a:ln w="38100" cmpd="sng">
              <a:solidFill>
                <a:schemeClr val="accent5">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sz="1600" dirty="0" smtClean="0">
                  <a:solidFill>
                    <a:srgbClr val="FFFFFF"/>
                  </a:solidFill>
                </a:rPr>
                <a:t>Cortex-M7</a:t>
              </a:r>
              <a:endParaRPr lang="en-GB" dirty="0">
                <a:solidFill>
                  <a:srgbClr val="FFFFFF"/>
                </a:solidFill>
              </a:endParaRPr>
            </a:p>
          </p:txBody>
        </p:sp>
        <p:pic>
          <p:nvPicPr>
            <p:cNvPr id="31" name="Picture 30"/>
            <p:cNvPicPr>
              <a:picLocks noChangeAspect="1"/>
            </p:cNvPicPr>
            <p:nvPr/>
          </p:nvPicPr>
          <p:blipFill>
            <a:blip r:embed="rId2" cstate="screen"/>
            <a:stretch>
              <a:fillRect/>
            </a:stretch>
          </p:blipFill>
          <p:spPr>
            <a:xfrm>
              <a:off x="4492527" y="1907102"/>
              <a:ext cx="1285660" cy="285515"/>
            </a:xfrm>
            <a:prstGeom prst="rect">
              <a:avLst/>
            </a:prstGeom>
            <a:ln w="38100" cmpd="sng">
              <a:noFill/>
            </a:ln>
          </p:spPr>
        </p:pic>
      </p:grpSp>
      <p:sp>
        <p:nvSpPr>
          <p:cNvPr id="23" name="TextBox 80"/>
          <p:cNvSpPr txBox="1"/>
          <p:nvPr/>
        </p:nvSpPr>
        <p:spPr>
          <a:xfrm>
            <a:off x="314448" y="5573564"/>
            <a:ext cx="1639182" cy="586519"/>
          </a:xfrm>
          <a:prstGeom prst="rect">
            <a:avLst/>
          </a:prstGeom>
        </p:spPr>
        <p:txBody>
          <a:bodyPr vert="horz" wrap="squar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0" fontAlgn="ctr" hangingPunct="0">
              <a:spcBef>
                <a:spcPct val="50000"/>
              </a:spcBef>
              <a:buClr>
                <a:srgbClr val="FAA61A"/>
              </a:buClr>
              <a:buSzPct val="125000"/>
              <a:buFont typeface="Wingdings" panose="05000000000000000000" pitchFamily="2" charset="2"/>
              <a:buNone/>
            </a:pPr>
            <a:r>
              <a:rPr lang="en-GB" sz="1400" dirty="0" smtClean="0"/>
              <a:t>Low power with highest cost efficiency</a:t>
            </a:r>
            <a:endParaRPr lang="en-GB" sz="1400" dirty="0"/>
          </a:p>
        </p:txBody>
      </p:sp>
      <p:sp>
        <p:nvSpPr>
          <p:cNvPr id="24" name="TextBox 81"/>
          <p:cNvSpPr txBox="1"/>
          <p:nvPr/>
        </p:nvSpPr>
        <p:spPr>
          <a:xfrm>
            <a:off x="2208281" y="5585681"/>
            <a:ext cx="1367352" cy="586519"/>
          </a:xfrm>
          <a:prstGeom prst="rect">
            <a:avLst/>
          </a:prstGeom>
        </p:spPr>
        <p:txBody>
          <a:bodyPr vert="horz" wrap="none" lIns="0" tIns="0" rIns="0" bIns="0" rtlCol="0" anchor="t">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0" fontAlgn="ctr" hangingPunct="0">
              <a:spcBef>
                <a:spcPct val="50000"/>
              </a:spcBef>
              <a:buClr>
                <a:srgbClr val="FAA61A"/>
              </a:buClr>
              <a:buSzPct val="125000"/>
              <a:buFont typeface="Wingdings" panose="05000000000000000000" pitchFamily="2" charset="2"/>
              <a:buNone/>
            </a:pPr>
            <a:r>
              <a:rPr lang="en-GB" sz="1400" dirty="0" smtClean="0"/>
              <a:t>Highest energy </a:t>
            </a:r>
            <a:br>
              <a:rPr lang="en-GB" sz="1400" dirty="0" smtClean="0"/>
            </a:br>
            <a:r>
              <a:rPr lang="en-GB" sz="1400" dirty="0" smtClean="0"/>
              <a:t>efficiency</a:t>
            </a:r>
            <a:endParaRPr lang="en-GB" sz="1400" dirty="0"/>
          </a:p>
          <a:p>
            <a:endParaRPr lang="en-GB" sz="1400" dirty="0"/>
          </a:p>
          <a:p>
            <a:endParaRPr lang="en-GB" sz="1400" dirty="0" smtClean="0"/>
          </a:p>
        </p:txBody>
      </p:sp>
      <p:sp>
        <p:nvSpPr>
          <p:cNvPr id="25" name="TextBox 82"/>
          <p:cNvSpPr txBox="1"/>
          <p:nvPr/>
        </p:nvSpPr>
        <p:spPr>
          <a:xfrm>
            <a:off x="3920787" y="5573564"/>
            <a:ext cx="1489413" cy="586519"/>
          </a:xfrm>
          <a:prstGeom prst="rect">
            <a:avLst/>
          </a:prstGeom>
        </p:spPr>
        <p:txBody>
          <a:bodyPr vert="horz" wrap="non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eaLnBrk="0" fontAlgn="ctr" hangingPunct="0">
              <a:spcBef>
                <a:spcPct val="50000"/>
              </a:spcBef>
              <a:buClr>
                <a:srgbClr val="FAA61A"/>
              </a:buClr>
              <a:buSzPct val="125000"/>
              <a:buFont typeface="Wingdings" panose="05000000000000000000" pitchFamily="2" charset="2"/>
              <a:buNone/>
            </a:pPr>
            <a:r>
              <a:rPr lang="en-GB" sz="1400" dirty="0" smtClean="0"/>
              <a:t>Performance </a:t>
            </a:r>
            <a:br>
              <a:rPr lang="en-GB" sz="1400" dirty="0" smtClean="0"/>
            </a:br>
            <a:r>
              <a:rPr lang="en-GB" sz="1400" dirty="0" smtClean="0"/>
              <a:t>efficiency</a:t>
            </a:r>
            <a:br>
              <a:rPr lang="en-GB" sz="1400" dirty="0" smtClean="0"/>
            </a:br>
            <a:endParaRPr lang="en-GB" sz="1400" dirty="0"/>
          </a:p>
        </p:txBody>
      </p:sp>
      <p:sp>
        <p:nvSpPr>
          <p:cNvPr id="26" name="TextBox 83"/>
          <p:cNvSpPr txBox="1"/>
          <p:nvPr/>
        </p:nvSpPr>
        <p:spPr>
          <a:xfrm>
            <a:off x="1106484" y="3420420"/>
            <a:ext cx="1694292" cy="586519"/>
          </a:xfrm>
          <a:prstGeom prst="rect">
            <a:avLst/>
          </a:prstGeom>
        </p:spPr>
        <p:txBody>
          <a:bodyPr vert="horz" wrap="non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00" dirty="0" smtClean="0"/>
              <a:t> Mainstream </a:t>
            </a:r>
          </a:p>
          <a:p>
            <a:pPr algn="ctr"/>
            <a:r>
              <a:rPr lang="en-GB" sz="1400" dirty="0" smtClean="0"/>
              <a:t>Control &amp; DSP</a:t>
            </a:r>
            <a:br>
              <a:rPr lang="en-GB" sz="1400" dirty="0" smtClean="0"/>
            </a:br>
            <a:r>
              <a:rPr lang="en-GB" sz="1400" dirty="0" smtClean="0"/>
              <a:t/>
            </a:r>
            <a:br>
              <a:rPr lang="en-GB" sz="1400" dirty="0" smtClean="0"/>
            </a:br>
            <a:endParaRPr lang="en-GB" sz="1400" dirty="0"/>
          </a:p>
        </p:txBody>
      </p:sp>
      <p:sp>
        <p:nvSpPr>
          <p:cNvPr id="27" name="TextBox 84"/>
          <p:cNvSpPr txBox="1"/>
          <p:nvPr/>
        </p:nvSpPr>
        <p:spPr>
          <a:xfrm>
            <a:off x="2888649" y="3429440"/>
            <a:ext cx="1694292" cy="577499"/>
          </a:xfrm>
          <a:prstGeom prst="rect">
            <a:avLst/>
          </a:prstGeom>
        </p:spPr>
        <p:txBody>
          <a:bodyPr vert="horz" wrap="none" lIns="0" tIns="0" rIns="0" bIns="0" rtlCol="0" anchor="t">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GB" sz="1400" dirty="0" smtClean="0"/>
              <a:t>Maximum </a:t>
            </a:r>
            <a:r>
              <a:rPr lang="en-GB" sz="1400" dirty="0"/>
              <a:t>Performance</a:t>
            </a:r>
          </a:p>
          <a:p>
            <a:pPr algn="ctr"/>
            <a:r>
              <a:rPr lang="en-GB" sz="1400" dirty="0" smtClean="0"/>
              <a:t>Control &amp; DSP</a:t>
            </a:r>
            <a:r>
              <a:rPr lang="en-GB" sz="1400" dirty="0"/>
              <a:t/>
            </a:r>
            <a:br>
              <a:rPr lang="en-GB" sz="1400" dirty="0"/>
            </a:br>
            <a:endParaRPr lang="en-GB" sz="1400" dirty="0"/>
          </a:p>
        </p:txBody>
      </p:sp>
      <p:sp>
        <p:nvSpPr>
          <p:cNvPr id="28" name="Title 5"/>
          <p:cNvSpPr>
            <a:spLocks noGrp="1"/>
          </p:cNvSpPr>
          <p:nvPr/>
        </p:nvSpPr>
        <p:spPr>
          <a:xfrm>
            <a:off x="76199" y="468579"/>
            <a:ext cx="9067801" cy="576000"/>
          </a:xfrm>
          <a:prstGeom prst="rect">
            <a:avLst/>
          </a:prstGeom>
        </p:spPr>
        <p:txBody>
          <a:bodyPr vert="horz" lIns="0" tIns="0" rIns="0" bIns="0" anchor="t">
            <a:normAutofit fontScale="82500" lnSpcReduction="10000"/>
          </a:bodyPr>
          <a:lstStyle>
            <a:lvl1pPr algn="l" rtl="0" eaLnBrk="1" latinLnBrk="0" hangingPunct="1">
              <a:spcBef>
                <a:spcPct val="0"/>
              </a:spcBef>
              <a:buNone/>
              <a:tabLst>
                <a:tab pos="2155825" algn="l"/>
              </a:tabLst>
              <a:defRPr kumimoji="0" sz="3800" b="0" i="0" kern="1200">
                <a:solidFill>
                  <a:schemeClr val="accent1"/>
                </a:solidFill>
                <a:effectLst/>
                <a:latin typeface="Gill Sans MT" panose="020B0502020104020203"/>
                <a:ea typeface="+mj-ea"/>
                <a:cs typeface="Gill Sans MT" panose="020B0502020104020203"/>
              </a:defRPr>
            </a:lvl1pPr>
          </a:lstStyle>
          <a:p>
            <a:r>
              <a:rPr lang="en-GB" dirty="0"/>
              <a:t>ARM</a:t>
            </a:r>
            <a:r>
              <a:rPr lang="en-US" baseline="30000" dirty="0"/>
              <a:t>® </a:t>
            </a:r>
            <a:r>
              <a:rPr lang="en-GB" dirty="0"/>
              <a:t>Cortex</a:t>
            </a:r>
            <a:r>
              <a:rPr lang="en-US" baseline="30000" dirty="0"/>
              <a:t>®</a:t>
            </a:r>
            <a:r>
              <a:rPr lang="en-GB" dirty="0"/>
              <a:t>-R and Cortex</a:t>
            </a:r>
            <a:r>
              <a:rPr lang="en-US" baseline="30000" dirty="0"/>
              <a:t>®</a:t>
            </a:r>
            <a:r>
              <a:rPr lang="en-GB" dirty="0"/>
              <a:t>-M Processor </a:t>
            </a:r>
            <a:r>
              <a:rPr lang="en-GB" dirty="0" smtClean="0"/>
              <a:t>Portfolio</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
          </p:nvPr>
        </p:nvSpPr>
        <p:spPr>
          <a:xfrm>
            <a:off x="152918" y="1447800"/>
            <a:ext cx="8229600" cy="3886200"/>
          </a:xfrm>
        </p:spPr>
        <p:txBody>
          <a:bodyPr/>
          <a:lstStyle/>
          <a:p>
            <a:pPr algn="just">
              <a:lnSpc>
                <a:spcPct val="130000"/>
              </a:lnSpc>
            </a:pPr>
            <a:r>
              <a:rPr lang="en-US" sz="2000" smtClean="0">
                <a:latin typeface="+mj-lt"/>
              </a:rPr>
              <a:t>Dòng vxl Cortex-M được sử dụng cho các các ứng dụng máy tính nhúng công suất thấp. Thông thường, các thiết bị sử dụng Cortex-M được sử dụng như những “hộp đen” với các ứng dụng định sẵn. Các thiết bị này hạn chế trong việc mở rộng chức năng và không có màn hình.</a:t>
            </a:r>
          </a:p>
          <a:p>
            <a:pPr algn="just">
              <a:lnSpc>
                <a:spcPct val="130000"/>
              </a:lnSpc>
            </a:pPr>
            <a:r>
              <a:rPr lang="en-US" sz="2000" smtClean="0">
                <a:latin typeface="+mj-lt"/>
              </a:rPr>
              <a:t>Thiết bị sử dụng Cortex-M bao gồm các hệ điều khiển tự động, các thiết bị đo thông minh, cảm biến,...</a:t>
            </a:r>
          </a:p>
          <a:p>
            <a:pPr algn="just">
              <a:lnSpc>
                <a:spcPct val="130000"/>
              </a:lnSpc>
            </a:pPr>
            <a:r>
              <a:rPr lang="en-US" sz="2000" smtClean="0">
                <a:latin typeface="+mj-lt"/>
              </a:rPr>
              <a:t>Dòng vxl Cortex-R được dùng để xử lý các ứng dụng thời gian thực. Các ứng dụng cho lớp vxl này bao gồm: Các hệ thống điều khiển tự động, mạng cảm biến không dây và có dây, hạ tầng các trạm gốc vô tuyến, thiết bị mạng,...</a:t>
            </a:r>
          </a:p>
          <a:p>
            <a:pPr algn="just">
              <a:lnSpc>
                <a:spcPct val="130000"/>
              </a:lnSpc>
            </a:pPr>
            <a:endParaRPr lang="en-US" sz="2000">
              <a:latin typeface="+mj-lt"/>
            </a:endParaRPr>
          </a:p>
          <a:p>
            <a:pPr algn="just">
              <a:lnSpc>
                <a:spcPct val="130000"/>
              </a:lnSpc>
            </a:pPr>
            <a:endParaRPr lang="en-US" sz="2000">
              <a:latin typeface="+mj-lt"/>
            </a:endParaRPr>
          </a:p>
        </p:txBody>
      </p:sp>
      <p:sp>
        <p:nvSpPr>
          <p:cNvPr id="7" name="Title 5"/>
          <p:cNvSpPr>
            <a:spLocks noGrp="1"/>
          </p:cNvSpPr>
          <p:nvPr/>
        </p:nvSpPr>
        <p:spPr>
          <a:xfrm>
            <a:off x="76199" y="468579"/>
            <a:ext cx="9067801" cy="576000"/>
          </a:xfrm>
          <a:prstGeom prst="rect">
            <a:avLst/>
          </a:prstGeom>
        </p:spPr>
        <p:txBody>
          <a:bodyPr vert="horz" lIns="0" tIns="0" rIns="0" bIns="0" anchor="t">
            <a:normAutofit fontScale="82500" lnSpcReduction="10000"/>
          </a:bodyPr>
          <a:lstStyle>
            <a:lvl1pPr algn="l" rtl="0" eaLnBrk="1" latinLnBrk="0" hangingPunct="1">
              <a:spcBef>
                <a:spcPct val="0"/>
              </a:spcBef>
              <a:buNone/>
              <a:tabLst>
                <a:tab pos="2155825" algn="l"/>
              </a:tabLst>
              <a:defRPr kumimoji="0" sz="3800" b="0" i="0" kern="1200">
                <a:solidFill>
                  <a:schemeClr val="accent1"/>
                </a:solidFill>
                <a:effectLst/>
                <a:latin typeface="Gill Sans MT" panose="020B0502020104020203"/>
                <a:ea typeface="+mj-ea"/>
                <a:cs typeface="Gill Sans MT" panose="020B0502020104020203"/>
              </a:defRPr>
            </a:lvl1pPr>
          </a:lstStyle>
          <a:p>
            <a:r>
              <a:rPr lang="en-GB" dirty="0"/>
              <a:t>ARM</a:t>
            </a:r>
            <a:r>
              <a:rPr lang="en-US" baseline="30000" dirty="0"/>
              <a:t>® </a:t>
            </a:r>
            <a:r>
              <a:rPr lang="en-GB" dirty="0"/>
              <a:t>Cortex</a:t>
            </a:r>
            <a:r>
              <a:rPr lang="en-US" baseline="30000" dirty="0"/>
              <a:t>®</a:t>
            </a:r>
            <a:r>
              <a:rPr lang="en-GB" dirty="0"/>
              <a:t>-R and Cortex</a:t>
            </a:r>
            <a:r>
              <a:rPr lang="en-US" baseline="30000" dirty="0"/>
              <a:t>®</a:t>
            </a:r>
            <a:r>
              <a:rPr lang="en-GB" dirty="0"/>
              <a:t>-M Processor </a:t>
            </a:r>
            <a:r>
              <a:rPr lang="en-GB" dirty="0" smtClean="0"/>
              <a:t>Portfolio</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t>16</a:t>
            </a:fld>
            <a:endParaRPr lang="en-US" smtClean="0"/>
          </a:p>
        </p:txBody>
      </p:sp>
      <p:sp>
        <p:nvSpPr>
          <p:cNvPr id="81924"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smtClean="0">
                <a:solidFill>
                  <a:schemeClr val="bg2"/>
                </a:solidFill>
                <a:effectLst>
                  <a:outerShdw blurRad="38100" dist="38100" dir="2700000" algn="tl">
                    <a:srgbClr val="C0C0C0"/>
                  </a:outerShdw>
                </a:effectLst>
                <a:latin typeface="Times New Roman" panose="02020603050405020304" pitchFamily="18" charset="0"/>
              </a:rPr>
              <a:t>CHƯƠNG 2-BỘ VI XỬ LÝ ARM</a:t>
            </a:r>
            <a:endParaRPr lang="en-US" sz="4000" b="1" dirty="0">
              <a:solidFill>
                <a:schemeClr val="bg2"/>
              </a:solidFill>
              <a:effectLst>
                <a:outerShdw blurRad="38100" dist="38100" dir="2700000" algn="tl">
                  <a:srgbClr val="C0C0C0"/>
                </a:outerShdw>
              </a:effectLst>
              <a:latin typeface="Times New Roman" panose="02020603050405020304" pitchFamily="18" charset="0"/>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1926" name="Rectangle 6"/>
          <p:cNvSpPr>
            <a:spLocks noChangeArrowheads="1"/>
          </p:cNvSpPr>
          <p:nvPr/>
        </p:nvSpPr>
        <p:spPr bwMode="auto">
          <a:xfrm>
            <a:off x="533400" y="1295400"/>
            <a:ext cx="8153400" cy="5257800"/>
          </a:xfrm>
          <a:prstGeom prst="rect">
            <a:avLst/>
          </a:prstGeom>
          <a:noFill/>
          <a:ln w="9525">
            <a:noFill/>
            <a:miter lim="800000"/>
          </a:ln>
          <a:effectLst/>
        </p:spPr>
        <p:txBody>
          <a:bodyPr/>
          <a:lstStyle/>
          <a:p>
            <a:pPr marL="342900" indent="-342900" algn="ctr" eaLnBrk="1" hangingPunct="1">
              <a:spcBef>
                <a:spcPct val="20000"/>
              </a:spcBef>
              <a:buClr>
                <a:schemeClr val="bg2"/>
              </a:buClr>
              <a:buSzPct val="75000"/>
              <a:buFont typeface="Wingdings" panose="05000000000000000000" pitchFamily="2" charset="2"/>
              <a:buNone/>
              <a:defRPr/>
            </a:pPr>
            <a:r>
              <a:rPr lang="en-US" sz="3600" dirty="0" smtClean="0">
                <a:latin typeface="Times New Roman" panose="02020603050405020304" pitchFamily="18" charset="0"/>
              </a:rPr>
              <a:t>NỘI DUNG</a:t>
            </a:r>
            <a:endParaRPr lang="en-US" sz="3600" b="1" dirty="0">
              <a:solidFill>
                <a:schemeClr val="accent1"/>
              </a:solidFill>
              <a:latin typeface="Times New Roman" panose="02020603050405020304"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về</a:t>
            </a:r>
            <a:r>
              <a:rPr lang="en-US" sz="3000" dirty="0" smtClean="0">
                <a:latin typeface="Times New Roman" panose="02020603050405020304" pitchFamily="18" charset="0"/>
                <a:cs typeface="Times New Roman" panose="02020603050405020304" pitchFamily="18" charset="0"/>
              </a:rPr>
              <a:t> ARM Ltd</a:t>
            </a:r>
          </a:p>
          <a:p>
            <a:pPr marL="514350" indent="-514350" algn="just" eaLnBrk="1" hangingPunct="1">
              <a:spcBef>
                <a:spcPct val="20000"/>
              </a:spcBef>
              <a:buClr>
                <a:schemeClr val="bg2"/>
              </a:buClr>
              <a:buSzPct val="75000"/>
              <a:buFont typeface="+mj-lt"/>
              <a:buAutoNum type="arabicPeriod"/>
              <a:defRPr/>
            </a:pPr>
            <a:r>
              <a:rPr lang="en-US" sz="3000" dirty="0" smtClean="0">
                <a:latin typeface="Times New Roman" panose="02020603050405020304" pitchFamily="18" charset="0"/>
                <a:cs typeface="Times New Roman" panose="02020603050405020304" pitchFamily="18" charset="0"/>
              </a:rPr>
              <a:t>Vi </a:t>
            </a:r>
            <a:r>
              <a:rPr lang="en-US" sz="3000" dirty="0" err="1" smtClean="0">
                <a:latin typeface="Times New Roman" panose="02020603050405020304" pitchFamily="18" charset="0"/>
                <a:cs typeface="Times New Roman" panose="02020603050405020304" pitchFamily="18" charset="0"/>
              </a:rPr>
              <a:t>xử</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lý</a:t>
            </a:r>
            <a:r>
              <a:rPr lang="en-US" sz="3000" dirty="0" smtClean="0">
                <a:latin typeface="Times New Roman" panose="02020603050405020304" pitchFamily="18" charset="0"/>
                <a:cs typeface="Times New Roman" panose="02020603050405020304" pitchFamily="18" charset="0"/>
              </a:rPr>
              <a:t> ARM</a:t>
            </a:r>
          </a:p>
          <a:p>
            <a:pPr marL="971550" lvl="1" indent="-514350" algn="just" eaLnBrk="1" hangingPunct="1">
              <a:spcBef>
                <a:spcPct val="20000"/>
              </a:spcBef>
              <a:buClr>
                <a:schemeClr val="bg2"/>
              </a:buClr>
              <a:buSzPct val="75000"/>
              <a:buFont typeface="+mj-lt"/>
              <a:buAutoNum type="arabicPeriod"/>
              <a:defRPr/>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endParaRPr lang="en-US" sz="30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mj-lt"/>
              <a:buAutoNum type="arabicPeriod"/>
              <a:defRPr/>
            </a:pPr>
            <a:r>
              <a:rPr lang="en-US" sz="3000" dirty="0" err="1" smtClean="0">
                <a:solidFill>
                  <a:srgbClr val="FF0000"/>
                </a:solidFill>
                <a:latin typeface="Times New Roman" panose="02020603050405020304" pitchFamily="18" charset="0"/>
                <a:cs typeface="Times New Roman" panose="02020603050405020304" pitchFamily="18" charset="0"/>
              </a:rPr>
              <a:t>Mô</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dirty="0" err="1" smtClean="0">
                <a:solidFill>
                  <a:srgbClr val="FF0000"/>
                </a:solidFill>
                <a:latin typeface="Times New Roman" panose="02020603050405020304" pitchFamily="18" charset="0"/>
                <a:cs typeface="Times New Roman" panose="02020603050405020304" pitchFamily="18" charset="0"/>
              </a:rPr>
              <a:t>hình</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dirty="0" err="1" smtClean="0">
                <a:solidFill>
                  <a:srgbClr val="FF0000"/>
                </a:solidFill>
                <a:latin typeface="Times New Roman" panose="02020603050405020304" pitchFamily="18" charset="0"/>
                <a:cs typeface="Times New Roman" panose="02020603050405020304" pitchFamily="18" charset="0"/>
              </a:rPr>
              <a:t>lập</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dirty="0" err="1" smtClean="0">
                <a:solidFill>
                  <a:srgbClr val="FF0000"/>
                </a:solidFill>
                <a:latin typeface="Times New Roman" panose="02020603050405020304" pitchFamily="18" charset="0"/>
                <a:cs typeface="Times New Roman" panose="02020603050405020304" pitchFamily="18" charset="0"/>
              </a:rPr>
              <a:t>trình</a:t>
            </a:r>
            <a:endParaRPr lang="en-US" sz="3000" dirty="0" smtClean="0">
              <a:solidFill>
                <a:srgbClr val="FF0000"/>
              </a:solidFill>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mj-lt"/>
              <a:buAutoNum type="arabicPeriod"/>
              <a:defRPr/>
            </a:pPr>
            <a:r>
              <a:rPr lang="en-US" sz="3000" dirty="0" err="1" smtClean="0">
                <a:latin typeface="Times New Roman" panose="02020603050405020304" pitchFamily="18" charset="0"/>
                <a:cs typeface="Times New Roman" panose="02020603050405020304" pitchFamily="18" charset="0"/>
              </a:rPr>
              <a:t>Tập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lệnh</a:t>
            </a:r>
            <a:endParaRPr lang="en-US" sz="3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407F54B9-0176-49FC-B0A4-6EECA29B07CB}" type="slidenum">
              <a:rPr lang="en-US" smtClean="0"/>
              <a:t>17</a:t>
            </a:fld>
            <a:endParaRPr lang="en-US"/>
          </a:p>
        </p:txBody>
      </p:sp>
      <p:pic>
        <p:nvPicPr>
          <p:cNvPr id="3" name="Picture 2"/>
          <p:cNvPicPr>
            <a:picLocks noChangeAspect="1"/>
          </p:cNvPicPr>
          <p:nvPr/>
        </p:nvPicPr>
        <p:blipFill>
          <a:blip r:embed="rId2"/>
          <a:stretch>
            <a:fillRect/>
          </a:stretch>
        </p:blipFill>
        <p:spPr>
          <a:xfrm>
            <a:off x="0" y="1453092"/>
            <a:ext cx="3124200" cy="4476750"/>
          </a:xfrm>
          <a:prstGeom prst="rect">
            <a:avLst/>
          </a:prstGeom>
        </p:spPr>
      </p:pic>
      <p:sp>
        <p:nvSpPr>
          <p:cNvPr id="4" name="Rectangle 4"/>
          <p:cNvSpPr>
            <a:spLocks noChangeArrowheads="1"/>
          </p:cNvSpPr>
          <p:nvPr/>
        </p:nvSpPr>
        <p:spPr bwMode="auto">
          <a:xfrm>
            <a:off x="381000" y="98167"/>
            <a:ext cx="8305800" cy="990600"/>
          </a:xfrm>
          <a:prstGeom prst="rect">
            <a:avLst/>
          </a:prstGeom>
          <a:noFill/>
          <a:ln w="9525">
            <a:noFill/>
            <a:miter lim="800000"/>
          </a:ln>
          <a:effectLst/>
        </p:spPr>
        <p:txBody>
          <a:bodyPr anchor="ctr"/>
          <a:lstStyle/>
          <a:p>
            <a:pPr algn="ctr" eaLnBrk="1" hangingPunct="1">
              <a:defRPr/>
            </a:pPr>
            <a:r>
              <a:rPr lang="en-US" sz="24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pic>
        <p:nvPicPr>
          <p:cNvPr id="6" name="Picture 5"/>
          <p:cNvPicPr>
            <a:picLocks noChangeAspect="1"/>
          </p:cNvPicPr>
          <p:nvPr/>
        </p:nvPicPr>
        <p:blipFill>
          <a:blip r:embed="rId3"/>
          <a:stretch>
            <a:fillRect/>
          </a:stretch>
        </p:blipFill>
        <p:spPr>
          <a:xfrm>
            <a:off x="6477000" y="1472736"/>
            <a:ext cx="2667000" cy="3581400"/>
          </a:xfrm>
          <a:prstGeom prst="rect">
            <a:avLst/>
          </a:prstGeom>
        </p:spPr>
      </p:pic>
      <p:sp>
        <p:nvSpPr>
          <p:cNvPr id="7" name="Rectangle 6"/>
          <p:cNvSpPr/>
          <p:nvPr/>
        </p:nvSpPr>
        <p:spPr>
          <a:xfrm>
            <a:off x="7156886" y="1068969"/>
            <a:ext cx="69762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CISC</a:t>
            </a:r>
            <a:endParaRPr lang="en-US" dirty="0"/>
          </a:p>
        </p:txBody>
      </p:sp>
      <p:sp>
        <p:nvSpPr>
          <p:cNvPr id="8" name="Rectangle 7"/>
          <p:cNvSpPr/>
          <p:nvPr/>
        </p:nvSpPr>
        <p:spPr>
          <a:xfrm>
            <a:off x="864473" y="1109934"/>
            <a:ext cx="69762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RISC</a:t>
            </a:r>
            <a:endParaRPr lang="en-US" dirty="0"/>
          </a:p>
        </p:txBody>
      </p:sp>
      <p:sp>
        <p:nvSpPr>
          <p:cNvPr id="9" name="Rectangle 8"/>
          <p:cNvSpPr/>
          <p:nvPr/>
        </p:nvSpPr>
        <p:spPr>
          <a:xfrm>
            <a:off x="3013500" y="1438301"/>
            <a:ext cx="1783502" cy="1892826"/>
          </a:xfrm>
          <a:prstGeom prst="rect">
            <a:avLst/>
          </a:prstGeom>
        </p:spPr>
        <p:txBody>
          <a:bodyPr wrap="none">
            <a:spAutoFit/>
          </a:bodyPr>
          <a:lstStyle/>
          <a:p>
            <a:pPr marL="0" indent="0" algn="ctr">
              <a:lnSpc>
                <a:spcPct val="130000"/>
              </a:lnSpc>
              <a:buNone/>
            </a:pPr>
            <a:r>
              <a:rPr lang="en-US" dirty="0"/>
              <a:t>SUB 3:2, </a:t>
            </a:r>
            <a:r>
              <a:rPr lang="en-US" dirty="0" smtClean="0"/>
              <a:t>4:4</a:t>
            </a:r>
            <a:endParaRPr lang="vi-VN" dirty="0" smtClean="0"/>
          </a:p>
          <a:p>
            <a:pPr marL="0" indent="0" algn="ctr">
              <a:lnSpc>
                <a:spcPct val="130000"/>
              </a:lnSpc>
              <a:buNone/>
            </a:pPr>
            <a:r>
              <a:rPr lang="en-US" dirty="0"/>
              <a:t>LOAD R3, </a:t>
            </a:r>
            <a:r>
              <a:rPr lang="en-US" dirty="0" smtClean="0"/>
              <a:t>3:2</a:t>
            </a:r>
            <a:endParaRPr lang="vi-VN" dirty="0" smtClean="0"/>
          </a:p>
          <a:p>
            <a:pPr marL="0" indent="0" algn="ctr">
              <a:lnSpc>
                <a:spcPct val="130000"/>
              </a:lnSpc>
              <a:buNone/>
            </a:pPr>
            <a:r>
              <a:rPr lang="vi-VN" dirty="0"/>
              <a:t>LOAD R4, </a:t>
            </a:r>
            <a:r>
              <a:rPr lang="vi-VN" dirty="0" smtClean="0"/>
              <a:t>4:4</a:t>
            </a:r>
          </a:p>
          <a:p>
            <a:pPr marL="0" indent="0" algn="ctr">
              <a:lnSpc>
                <a:spcPct val="130000"/>
              </a:lnSpc>
              <a:buNone/>
            </a:pPr>
            <a:r>
              <a:rPr lang="vi-VN" dirty="0"/>
              <a:t>SUB R3, </a:t>
            </a:r>
            <a:r>
              <a:rPr lang="vi-VN" dirty="0" smtClean="0"/>
              <a:t>R4</a:t>
            </a:r>
          </a:p>
          <a:p>
            <a:pPr marL="0" indent="0" algn="ctr">
              <a:lnSpc>
                <a:spcPct val="130000"/>
              </a:lnSpc>
              <a:buNone/>
            </a:pPr>
            <a:r>
              <a:rPr lang="vi-VN" dirty="0"/>
              <a:t>STORE 3:2, R3</a:t>
            </a:r>
          </a:p>
        </p:txBody>
      </p:sp>
      <p:sp>
        <p:nvSpPr>
          <p:cNvPr id="10" name="Rectangle 9"/>
          <p:cNvSpPr/>
          <p:nvPr/>
        </p:nvSpPr>
        <p:spPr>
          <a:xfrm>
            <a:off x="7603067" y="3429000"/>
            <a:ext cx="1496948" cy="369332"/>
          </a:xfrm>
          <a:prstGeom prst="rect">
            <a:avLst/>
          </a:prstGeom>
        </p:spPr>
        <p:txBody>
          <a:bodyPr wrap="none">
            <a:spAutoFit/>
          </a:bodyPr>
          <a:lstStyle/>
          <a:p>
            <a:r>
              <a:rPr lang="en-US" dirty="0"/>
              <a:t>MUL 2:1, 3:5</a:t>
            </a:r>
          </a:p>
        </p:txBody>
      </p:sp>
    </p:spTree>
    <p:extLst>
      <p:ext uri="{BB962C8B-B14F-4D97-AF65-F5344CB8AC3E}">
        <p14:creationId xmlns:p14="http://schemas.microsoft.com/office/powerpoint/2010/main" val="95147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18</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graphicFrame>
        <p:nvGraphicFramePr>
          <p:cNvPr id="2" name="Table 1"/>
          <p:cNvGraphicFramePr>
            <a:graphicFrameLocks noGrp="1"/>
          </p:cNvGraphicFramePr>
          <p:nvPr>
            <p:extLst>
              <p:ext uri="{D42A27DB-BD31-4B8C-83A1-F6EECF244321}">
                <p14:modId xmlns:p14="http://schemas.microsoft.com/office/powerpoint/2010/main" val="1803828257"/>
              </p:ext>
            </p:extLst>
          </p:nvPr>
        </p:nvGraphicFramePr>
        <p:xfrm>
          <a:off x="228599" y="1143000"/>
          <a:ext cx="8610601" cy="5575071"/>
        </p:xfrm>
        <a:graphic>
          <a:graphicData uri="http://schemas.openxmlformats.org/drawingml/2006/table">
            <a:tbl>
              <a:tblPr firstRow="1" bandRow="1">
                <a:tableStyleId>{5C22544A-7EE6-4342-B048-85BDC9FD1C3A}</a:tableStyleId>
              </a:tblPr>
              <a:tblGrid>
                <a:gridCol w="1447801">
                  <a:extLst>
                    <a:ext uri="{9D8B030D-6E8A-4147-A177-3AD203B41FA5}">
                      <a16:colId xmlns:a16="http://schemas.microsoft.com/office/drawing/2014/main" val="2575797252"/>
                    </a:ext>
                  </a:extLst>
                </a:gridCol>
                <a:gridCol w="3048000">
                  <a:extLst>
                    <a:ext uri="{9D8B030D-6E8A-4147-A177-3AD203B41FA5}">
                      <a16:colId xmlns:a16="http://schemas.microsoft.com/office/drawing/2014/main" val="2686148688"/>
                    </a:ext>
                  </a:extLst>
                </a:gridCol>
                <a:gridCol w="4114800">
                  <a:extLst>
                    <a:ext uri="{9D8B030D-6E8A-4147-A177-3AD203B41FA5}">
                      <a16:colId xmlns:a16="http://schemas.microsoft.com/office/drawing/2014/main" val="1315899624"/>
                    </a:ext>
                  </a:extLst>
                </a:gridCol>
              </a:tblGrid>
              <a:tr h="322809">
                <a:tc>
                  <a:txBody>
                    <a:bodyPr/>
                    <a:lstStyle/>
                    <a:p>
                      <a:endParaRPr lang="en-US" sz="1400" dirty="0"/>
                    </a:p>
                  </a:txBody>
                  <a:tcPr/>
                </a:tc>
                <a:tc>
                  <a:txBody>
                    <a:bodyPr/>
                    <a:lstStyle/>
                    <a:p>
                      <a:r>
                        <a:rPr lang="vi-VN" dirty="0" smtClean="0"/>
                        <a:t>CISC (</a:t>
                      </a:r>
                      <a:r>
                        <a:rPr lang="en-US" dirty="0" smtClean="0"/>
                        <a:t>Complex Instruction Set </a:t>
                      </a:r>
                      <a:r>
                        <a:rPr lang="vi-VN" dirty="0" smtClean="0"/>
                        <a:t>Computer)</a:t>
                      </a:r>
                      <a:endParaRPr lang="en-US" dirty="0"/>
                    </a:p>
                  </a:txBody>
                  <a:tcPr/>
                </a:tc>
                <a:tc>
                  <a:txBody>
                    <a:bodyPr/>
                    <a:lstStyle/>
                    <a:p>
                      <a:r>
                        <a:rPr lang="vi-VN" dirty="0" smtClean="0"/>
                        <a:t>RISC (</a:t>
                      </a:r>
                      <a:r>
                        <a:rPr lang="en-US" dirty="0" smtClean="0"/>
                        <a:t>Reduced Instruction Set </a:t>
                      </a:r>
                      <a:r>
                        <a:rPr lang="vi-VN" dirty="0" smtClean="0"/>
                        <a:t>Computer)</a:t>
                      </a:r>
                      <a:endParaRPr lang="en-US" dirty="0"/>
                    </a:p>
                  </a:txBody>
                  <a:tcPr/>
                </a:tc>
                <a:extLst>
                  <a:ext uri="{0D108BD9-81ED-4DB2-BD59-A6C34878D82A}">
                    <a16:rowId xmlns:a16="http://schemas.microsoft.com/office/drawing/2014/main" val="1370120174"/>
                  </a:ext>
                </a:extLst>
              </a:tr>
              <a:tr h="23083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Advantages</a:t>
                      </a:r>
                    </a:p>
                    <a:p>
                      <a:endParaRPr lang="en-US" sz="1400" dirty="0"/>
                    </a:p>
                  </a:txBody>
                  <a:tcPr/>
                </a:tc>
                <a:tc>
                  <a:txBody>
                    <a:bodyPr/>
                    <a:lstStyle/>
                    <a:p>
                      <a:pPr algn="just"/>
                      <a:r>
                        <a:rPr lang="vi-VN" sz="1200" dirty="0" smtClean="0"/>
                        <a:t>- Kích thước mã nhỏ trong trường hợp bộ xử lý CISC.</a:t>
                      </a:r>
                    </a:p>
                    <a:p>
                      <a:pPr algn="just"/>
                      <a:r>
                        <a:rPr lang="vi-VN" sz="1200" dirty="0" smtClean="0"/>
                        <a:t>- Trình biên dịch của công việc được giảm đến một mức độ lớn tuyên bố ngôn ngữ cấp cao không cần phải được chuyển đổi thành ngôn ngữ lắp ráp.</a:t>
                      </a:r>
                    </a:p>
                    <a:p>
                      <a:r>
                        <a:rPr lang="vi-VN" sz="1200" dirty="0" smtClean="0"/>
                        <a:t> -</a:t>
                      </a:r>
                      <a:r>
                        <a:rPr lang="vi-VN" sz="1200" baseline="0" dirty="0" smtClean="0"/>
                        <a:t> </a:t>
                      </a:r>
                      <a:r>
                        <a:rPr lang="vi-VN" sz="1200" dirty="0" smtClean="0"/>
                        <a:t>Độ dài mã ngắn hỗ trợ yêu cầu RAM ít hơn.</a:t>
                      </a:r>
                    </a:p>
                    <a:p>
                      <a:r>
                        <a:rPr lang="vi-VN" sz="1200" dirty="0" smtClean="0"/>
                        <a:t>- Cho phép xử lý dữ liệu trực tiếp trên bộ nhớ</a:t>
                      </a:r>
                    </a:p>
                    <a:p>
                      <a:endParaRPr lang="en-US" dirty="0"/>
                    </a:p>
                  </a:txBody>
                  <a:tcPr/>
                </a:tc>
                <a:tc>
                  <a:txBody>
                    <a:bodyPr/>
                    <a:lstStyle/>
                    <a:p>
                      <a:pPr algn="just"/>
                      <a:r>
                        <a:rPr lang="vi-VN" dirty="0" smtClean="0"/>
                        <a:t>- </a:t>
                      </a:r>
                      <a:r>
                        <a:rPr lang="vi-VN" sz="1200" kern="1200" dirty="0" smtClean="0">
                          <a:solidFill>
                            <a:schemeClr val="dk1"/>
                          </a:solidFill>
                          <a:latin typeface="+mn-lt"/>
                          <a:ea typeface="+mn-ea"/>
                          <a:cs typeface="+mn-cs"/>
                        </a:rPr>
                        <a:t>Nó cung cấp tối đa hóa tốc độ hoạt động; điều này dẫn đến giảm thời gian thực hiện.</a:t>
                      </a:r>
                    </a:p>
                    <a:p>
                      <a:pPr marL="0" algn="just" defTabSz="914400" rtl="0" eaLnBrk="1" latinLnBrk="0" hangingPunct="1"/>
                      <a:r>
                        <a:rPr lang="vi-VN" sz="1200" kern="1200" dirty="0" smtClean="0">
                          <a:solidFill>
                            <a:schemeClr val="dk1"/>
                          </a:solidFill>
                          <a:latin typeface="+mn-lt"/>
                          <a:ea typeface="+mn-ea"/>
                          <a:cs typeface="+mn-cs"/>
                        </a:rPr>
                        <a:t>-</a:t>
                      </a:r>
                      <a:r>
                        <a:rPr lang="vi-VN" sz="1200" kern="1200" baseline="0" dirty="0" smtClean="0">
                          <a:solidFill>
                            <a:schemeClr val="dk1"/>
                          </a:solidFill>
                          <a:latin typeface="+mn-lt"/>
                          <a:ea typeface="+mn-ea"/>
                          <a:cs typeface="+mn-cs"/>
                        </a:rPr>
                        <a:t> </a:t>
                      </a:r>
                      <a:r>
                        <a:rPr lang="vi-VN" sz="1200" kern="1200" dirty="0" smtClean="0">
                          <a:solidFill>
                            <a:schemeClr val="dk1"/>
                          </a:solidFill>
                          <a:latin typeface="+mn-lt"/>
                          <a:ea typeface="+mn-ea"/>
                          <a:cs typeface="+mn-cs"/>
                        </a:rPr>
                        <a:t>Đây là một cách tiếp cận khá đơn giản vì một tập hợp nhỏ các lệnh được sử dụng.</a:t>
                      </a:r>
                    </a:p>
                    <a:p>
                      <a:pPr marL="0" algn="just" defTabSz="914400" rtl="0" eaLnBrk="1" latinLnBrk="0" hangingPunct="1"/>
                      <a:r>
                        <a:rPr lang="vi-VN" sz="1200" kern="1200" dirty="0" smtClean="0">
                          <a:solidFill>
                            <a:schemeClr val="dk1"/>
                          </a:solidFill>
                          <a:latin typeface="+mn-lt"/>
                          <a:ea typeface="+mn-ea"/>
                          <a:cs typeface="+mn-cs"/>
                        </a:rPr>
                        <a:t> -</a:t>
                      </a:r>
                      <a:r>
                        <a:rPr lang="vi-VN" sz="1200" kern="1200" baseline="0" dirty="0" smtClean="0">
                          <a:solidFill>
                            <a:schemeClr val="dk1"/>
                          </a:solidFill>
                          <a:latin typeface="+mn-lt"/>
                          <a:ea typeface="+mn-ea"/>
                          <a:cs typeface="+mn-cs"/>
                        </a:rPr>
                        <a:t> </a:t>
                      </a:r>
                      <a:r>
                        <a:rPr lang="vi-VN" sz="1200" kern="1200" dirty="0" smtClean="0">
                          <a:solidFill>
                            <a:schemeClr val="dk1"/>
                          </a:solidFill>
                          <a:latin typeface="+mn-lt"/>
                          <a:ea typeface="+mn-ea"/>
                          <a:cs typeface="+mn-cs"/>
                        </a:rPr>
                        <a:t>Độ dài lệnh được cố định do đó hỗ trợ pipelining.</a:t>
                      </a:r>
                    </a:p>
                    <a:p>
                      <a:pPr marL="0" algn="just" defTabSz="914400" rtl="0" eaLnBrk="1" latinLnBrk="0" hangingPunct="1"/>
                      <a:r>
                        <a:rPr lang="vi-VN" sz="1200" kern="1200" dirty="0" smtClean="0">
                          <a:solidFill>
                            <a:schemeClr val="dk1"/>
                          </a:solidFill>
                          <a:latin typeface="+mn-lt"/>
                          <a:ea typeface="+mn-ea"/>
                          <a:cs typeface="+mn-cs"/>
                        </a:rPr>
                        <a:t> -</a:t>
                      </a:r>
                      <a:r>
                        <a:rPr lang="vi-VN" sz="1200" kern="1200" baseline="0" dirty="0" smtClean="0">
                          <a:solidFill>
                            <a:schemeClr val="dk1"/>
                          </a:solidFill>
                          <a:latin typeface="+mn-lt"/>
                          <a:ea typeface="+mn-ea"/>
                          <a:cs typeface="+mn-cs"/>
                        </a:rPr>
                        <a:t> </a:t>
                      </a:r>
                      <a:r>
                        <a:rPr lang="vi-VN" sz="1200" kern="1200" dirty="0" smtClean="0">
                          <a:solidFill>
                            <a:schemeClr val="dk1"/>
                          </a:solidFill>
                          <a:latin typeface="+mn-lt"/>
                          <a:ea typeface="+mn-ea"/>
                          <a:cs typeface="+mn-cs"/>
                        </a:rPr>
                        <a:t>Các chế độ địa chỉ và định dạng lệnh liên quan đến RISC rất đơn giản.</a:t>
                      </a:r>
                    </a:p>
                    <a:p>
                      <a:pPr marL="0" algn="just" defTabSz="914400" rtl="0" eaLnBrk="1" latinLnBrk="0" hangingPunct="1"/>
                      <a:r>
                        <a:rPr lang="vi-VN" sz="1200" kern="1200" dirty="0" smtClean="0">
                          <a:solidFill>
                            <a:schemeClr val="dk1"/>
                          </a:solidFill>
                          <a:latin typeface="+mn-lt"/>
                          <a:ea typeface="+mn-ea"/>
                          <a:cs typeface="+mn-cs"/>
                        </a:rPr>
                        <a:t> -</a:t>
                      </a:r>
                      <a:r>
                        <a:rPr lang="vi-VN" sz="1200" kern="1200" baseline="0" dirty="0" smtClean="0">
                          <a:solidFill>
                            <a:schemeClr val="dk1"/>
                          </a:solidFill>
                          <a:latin typeface="+mn-lt"/>
                          <a:ea typeface="+mn-ea"/>
                          <a:cs typeface="+mn-cs"/>
                        </a:rPr>
                        <a:t> </a:t>
                      </a:r>
                      <a:r>
                        <a:rPr lang="vi-VN" sz="1200" kern="1200" dirty="0" smtClean="0">
                          <a:solidFill>
                            <a:schemeClr val="dk1"/>
                          </a:solidFill>
                          <a:latin typeface="+mn-lt"/>
                          <a:ea typeface="+mn-ea"/>
                          <a:cs typeface="+mn-cs"/>
                        </a:rPr>
                        <a:t>Mỗi lệnh được thực hiện trong một chu kỳ duy nhất do đó giúp sử dụng CPU hiệu quả.</a:t>
                      </a:r>
                    </a:p>
                    <a:p>
                      <a:endParaRPr lang="en-US" dirty="0"/>
                    </a:p>
                  </a:txBody>
                  <a:tcPr/>
                </a:tc>
                <a:extLst>
                  <a:ext uri="{0D108BD9-81ED-4DB2-BD59-A6C34878D82A}">
                    <a16:rowId xmlns:a16="http://schemas.microsoft.com/office/drawing/2014/main" val="2764123421"/>
                  </a:ext>
                </a:extLst>
              </a:tr>
              <a:tr h="262668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t>Disadvantages</a:t>
                      </a:r>
                    </a:p>
                    <a:p>
                      <a:endParaRPr lang="en-US" dirty="0"/>
                    </a:p>
                  </a:txBody>
                  <a:tcPr/>
                </a:tc>
                <a:tc>
                  <a:txBody>
                    <a:bodyPr/>
                    <a:lstStyle/>
                    <a:p>
                      <a:r>
                        <a:rPr lang="vi-VN" sz="1200" kern="1200" dirty="0" smtClean="0">
                          <a:solidFill>
                            <a:schemeClr val="dk1"/>
                          </a:solidFill>
                          <a:latin typeface="+mn-lt"/>
                          <a:ea typeface="+mn-ea"/>
                          <a:cs typeface="+mn-cs"/>
                        </a:rPr>
                        <a:t>- Độ phức tạp cao làm cho hệ thống hơi kém hiệu quả.</a:t>
                      </a:r>
                    </a:p>
                    <a:p>
                      <a:r>
                        <a:rPr lang="vi-VN" sz="1200" kern="1200" dirty="0" smtClean="0">
                          <a:solidFill>
                            <a:schemeClr val="dk1"/>
                          </a:solidFill>
                          <a:latin typeface="+mn-lt"/>
                          <a:ea typeface="+mn-ea"/>
                          <a:cs typeface="+mn-cs"/>
                        </a:rPr>
                        <a:t>- Lệnh được thực hiện trong hơn một chu kỳ đồng hồ.</a:t>
                      </a:r>
                    </a:p>
                    <a:p>
                      <a:pPr algn="just"/>
                      <a:r>
                        <a:rPr lang="vi-VN" sz="1200" kern="1200" dirty="0" smtClean="0">
                          <a:solidFill>
                            <a:schemeClr val="dk1"/>
                          </a:solidFill>
                          <a:latin typeface="+mn-lt"/>
                          <a:ea typeface="+mn-ea"/>
                          <a:cs typeface="+mn-cs"/>
                        </a:rPr>
                        <a:t>-</a:t>
                      </a:r>
                      <a:r>
                        <a:rPr lang="vi-VN" sz="1200" kern="1200" baseline="0" dirty="0" smtClean="0">
                          <a:solidFill>
                            <a:schemeClr val="dk1"/>
                          </a:solidFill>
                          <a:latin typeface="+mn-lt"/>
                          <a:ea typeface="+mn-ea"/>
                          <a:cs typeface="+mn-cs"/>
                        </a:rPr>
                        <a:t> </a:t>
                      </a:r>
                      <a:r>
                        <a:rPr lang="vi-VN" sz="1200" kern="1200" dirty="0" smtClean="0">
                          <a:solidFill>
                            <a:schemeClr val="dk1"/>
                          </a:solidFill>
                          <a:latin typeface="+mn-lt"/>
                          <a:ea typeface="+mn-ea"/>
                          <a:cs typeface="+mn-cs"/>
                        </a:rPr>
                        <a:t>Nó không hỗ trợ instruction pipelining.</a:t>
                      </a:r>
                    </a:p>
                    <a:p>
                      <a:endParaRPr lang="en-US" dirty="0"/>
                    </a:p>
                  </a:txBody>
                  <a:tcPr/>
                </a:tc>
                <a:tc>
                  <a:txBody>
                    <a:bodyPr/>
                    <a:lstStyle/>
                    <a:p>
                      <a:pPr marL="0" algn="l" defTabSz="914400" rtl="0" eaLnBrk="1" latinLnBrk="0" hangingPunct="1"/>
                      <a:r>
                        <a:rPr lang="vi-VN" sz="1200" kern="1200" dirty="0" smtClean="0">
                          <a:solidFill>
                            <a:schemeClr val="dk1"/>
                          </a:solidFill>
                          <a:latin typeface="+mn-lt"/>
                          <a:ea typeface="+mn-ea"/>
                          <a:cs typeface="+mn-cs"/>
                        </a:rPr>
                        <a:t>-Trình biên dịch đóng một vai trò quan trọng ở đây để chuyển đổi một lệnh phức tạp thành một lệnh đơn giản. Vì vậy, hiệu suất phụ thuộc vào trình biên dịch hoặc lập trình viên.</a:t>
                      </a:r>
                    </a:p>
                    <a:p>
                      <a:pPr marL="0" algn="l" defTabSz="914400" rtl="0" eaLnBrk="1" latinLnBrk="0" hangingPunct="1"/>
                      <a:r>
                        <a:rPr lang="vi-VN" sz="1200" kern="1200" dirty="0" smtClean="0">
                          <a:solidFill>
                            <a:schemeClr val="dk1"/>
                          </a:solidFill>
                          <a:latin typeface="+mn-lt"/>
                          <a:ea typeface="+mn-ea"/>
                          <a:cs typeface="+mn-cs"/>
                        </a:rPr>
                        <a:t>-Nó không cho phép bộ nhớ truyền trực tiếp vào bộ nhớ, vì các lệnh LOAD và STORE riêng biệt được sử dụng để di chuyển dữ liệu từ bộ nhớ sang thanh ghi và ngược lại.</a:t>
                      </a:r>
                    </a:p>
                    <a:p>
                      <a:pPr marL="0" algn="l" defTabSz="914400" rtl="0" eaLnBrk="1" latinLnBrk="0" hangingPunct="1"/>
                      <a:r>
                        <a:rPr lang="vi-VN" sz="1200" kern="1200" dirty="0" smtClean="0">
                          <a:solidFill>
                            <a:schemeClr val="dk1"/>
                          </a:solidFill>
                          <a:latin typeface="+mn-lt"/>
                          <a:ea typeface="+mn-ea"/>
                          <a:cs typeface="+mn-cs"/>
                        </a:rPr>
                        <a:t>-Do đó, RISC sử dụng một bộ điều khiển có dây cứng; sửa đổi lệnh không phải là một nhiệm vụ dễ dàng.</a:t>
                      </a:r>
                    </a:p>
                    <a:p>
                      <a:pPr marL="0" algn="l" defTabSz="914400" rtl="0" eaLnBrk="1" latinLnBrk="0" hangingPunct="1"/>
                      <a:r>
                        <a:rPr lang="vi-VN" sz="1200" kern="1200" dirty="0" smtClean="0">
                          <a:solidFill>
                            <a:schemeClr val="dk1"/>
                          </a:solidFill>
                          <a:latin typeface="+mn-lt"/>
                          <a:ea typeface="+mn-ea"/>
                          <a:cs typeface="+mn-cs"/>
                        </a:rPr>
                        <a:t>-Kích thước lệnh giảm dần nhưng tổng số lệnh lại tăng lên. Do đó, độ dài mã tổng thể được tăng cường</a:t>
                      </a: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3918076995"/>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19</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MỘT SỐ KHÁI NIỆM</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514350" indent="-514350" algn="just" eaLnBrk="1" hangingPunct="1">
              <a:spcBef>
                <a:spcPct val="20000"/>
              </a:spcBef>
              <a:buClr>
                <a:schemeClr val="bg2"/>
              </a:buClr>
              <a:buSzPct val="75000"/>
              <a:buFont typeface="Wingdings" panose="05000000000000000000" pitchFamily="2" charset="2"/>
              <a:buChar char="§"/>
              <a:defRPr/>
            </a:pPr>
            <a:r>
              <a:rPr lang="en-US" sz="2500" dirty="0" err="1" smtClean="0">
                <a:latin typeface="Times New Roman" panose="02020603050405020304" pitchFamily="18" charset="0"/>
                <a:cs typeface="Times New Roman" panose="02020603050405020304" pitchFamily="18" charset="0"/>
              </a:rPr>
              <a:t>Kiến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trúc</a:t>
            </a:r>
            <a:r>
              <a:rPr lang="en-US" sz="2500" dirty="0" smtClean="0">
                <a:latin typeface="Times New Roman" panose="02020603050405020304" pitchFamily="18" charset="0"/>
                <a:cs typeface="Times New Roman" panose="02020603050405020304" pitchFamily="18" charset="0"/>
              </a:rPr>
              <a:t> Load/Store:</a:t>
            </a:r>
          </a:p>
          <a:p>
            <a:pPr marL="971550" lvl="1" indent="-514350" algn="just" eaLnBrk="1" hangingPunct="1">
              <a:spcBef>
                <a:spcPct val="20000"/>
              </a:spcBef>
              <a:buClr>
                <a:schemeClr val="bg2"/>
              </a:buClr>
              <a:buSzPct val="75000"/>
              <a:buFont typeface="Wingdings" panose="05000000000000000000" pitchFamily="2" charset="2"/>
              <a:buChar char="§"/>
              <a:defRPr/>
            </a:pPr>
            <a:r>
              <a:rPr lang="en-US" sz="2500" dirty="0" err="1" smtClean="0">
                <a:latin typeface="Times New Roman" panose="02020603050405020304" pitchFamily="18" charset="0"/>
                <a:cs typeface="Times New Roman" panose="02020603050405020304" pitchFamily="18" charset="0"/>
              </a:rPr>
              <a:t>Các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toán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hạng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lệnh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cộng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trừ</a:t>
            </a:r>
            <a:r>
              <a:rPr lang="en-US" sz="2500" dirty="0" smtClean="0">
                <a:latin typeface="Times New Roman" panose="02020603050405020304" pitchFamily="18" charset="0"/>
                <a:cs typeface="Times New Roman" panose="02020603050405020304" pitchFamily="18" charset="0"/>
              </a:rPr>
              <a:t>, …) </a:t>
            </a:r>
            <a:r>
              <a:rPr lang="en-US" sz="2500" dirty="0" err="1" smtClean="0">
                <a:latin typeface="Times New Roman" panose="02020603050405020304" pitchFamily="18" charset="0"/>
                <a:cs typeface="Times New Roman" panose="02020603050405020304" pitchFamily="18" charset="0"/>
              </a:rPr>
              <a:t>đều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được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lưu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và</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xử</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lý</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trên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thanh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ghi</a:t>
            </a:r>
            <a:r>
              <a:rPr lang="en-US" sz="2500" dirty="0" smtClean="0">
                <a:latin typeface="Times New Roman" panose="02020603050405020304" pitchFamily="18" charset="0"/>
                <a:cs typeface="Times New Roman" panose="02020603050405020304" pitchFamily="18" charset="0"/>
              </a:rPr>
              <a:t>. </a:t>
            </a:r>
          </a:p>
          <a:p>
            <a:pPr marL="971550" lvl="1" indent="-514350" algn="just" eaLnBrk="1" hangingPunct="1">
              <a:spcBef>
                <a:spcPct val="20000"/>
              </a:spcBef>
              <a:buClr>
                <a:schemeClr val="bg2"/>
              </a:buClr>
              <a:buSzPct val="75000"/>
              <a:buFont typeface="Wingdings" panose="05000000000000000000" pitchFamily="2" charset="2"/>
              <a:buChar char="§"/>
              <a:defRPr/>
            </a:pPr>
            <a:r>
              <a:rPr lang="en-US" sz="2500" dirty="0" err="1" smtClean="0">
                <a:latin typeface="Times New Roman" panose="02020603050405020304" pitchFamily="18" charset="0"/>
                <a:cs typeface="Times New Roman" panose="02020603050405020304" pitchFamily="18" charset="0"/>
              </a:rPr>
              <a:t>Chỉ</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có</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lệnh</a:t>
            </a:r>
            <a:r>
              <a:rPr lang="en-US" sz="2500" dirty="0" smtClean="0">
                <a:latin typeface="Times New Roman" panose="02020603050405020304" pitchFamily="18" charset="0"/>
                <a:cs typeface="Times New Roman" panose="02020603050405020304" pitchFamily="18" charset="0"/>
              </a:rPr>
              <a:t> copy </a:t>
            </a:r>
            <a:r>
              <a:rPr lang="en-US" sz="2500" dirty="0" err="1" smtClean="0">
                <a:latin typeface="Times New Roman" panose="02020603050405020304" pitchFamily="18" charset="0"/>
                <a:cs typeface="Times New Roman" panose="02020603050405020304" pitchFamily="18" charset="0"/>
              </a:rPr>
              <a:t>giá</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trị</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từ</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bộ</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nhớ</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vào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thanh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ghi</a:t>
            </a:r>
            <a:r>
              <a:rPr lang="en-US" sz="2500" dirty="0" smtClean="0">
                <a:latin typeface="Times New Roman" panose="02020603050405020304" pitchFamily="18" charset="0"/>
                <a:cs typeface="Times New Roman" panose="02020603050405020304" pitchFamily="18" charset="0"/>
              </a:rPr>
              <a:t> (load) </a:t>
            </a:r>
            <a:r>
              <a:rPr lang="en-US" sz="2500" dirty="0" err="1" smtClean="0">
                <a:latin typeface="Times New Roman" panose="02020603050405020304" pitchFamily="18" charset="0"/>
                <a:cs typeface="Times New Roman" panose="02020603050405020304" pitchFamily="18" charset="0"/>
              </a:rPr>
              <a:t>hoặc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chép</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lại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giá</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trị</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từ</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thanh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ghi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vào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bộ</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nhớ</a:t>
            </a:r>
            <a:r>
              <a:rPr lang="en-US" sz="2500" dirty="0" smtClean="0">
                <a:latin typeface="Times New Roman" panose="02020603050405020304" pitchFamily="18" charset="0"/>
                <a:cs typeface="Times New Roman" panose="02020603050405020304" pitchFamily="18" charset="0"/>
              </a:rPr>
              <a:t> (store) </a:t>
            </a:r>
            <a:r>
              <a:rPr lang="en-US" sz="2500" dirty="0" err="1" smtClean="0">
                <a:latin typeface="Times New Roman" panose="02020603050405020304" pitchFamily="18" charset="0"/>
                <a:cs typeface="Times New Roman" panose="02020603050405020304" pitchFamily="18" charset="0"/>
              </a:rPr>
              <a:t>mới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ảnh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hưởng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tới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bộ</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nhớ</a:t>
            </a:r>
            <a:r>
              <a:rPr lang="en-US" sz="2500" dirty="0" smtClean="0">
                <a:latin typeface="Times New Roman" panose="02020603050405020304" pitchFamily="18" charset="0"/>
                <a:cs typeface="Times New Roman" panose="02020603050405020304" pitchFamily="18" charset="0"/>
              </a:rPr>
              <a:t>.</a:t>
            </a:r>
          </a:p>
          <a:p>
            <a:pPr marL="971550" lvl="1" indent="-514350" algn="just" eaLnBrk="1" hangingPunct="1">
              <a:spcBef>
                <a:spcPct val="20000"/>
              </a:spcBef>
              <a:buClr>
                <a:schemeClr val="bg2"/>
              </a:buClr>
              <a:buSzPct val="75000"/>
              <a:buFont typeface="Wingdings" panose="05000000000000000000" pitchFamily="2" charset="2"/>
              <a:buChar char="§"/>
              <a:defRPr/>
            </a:pPr>
            <a:r>
              <a:rPr lang="en-US" sz="2500" dirty="0" err="1" smtClean="0">
                <a:latin typeface="Times New Roman" panose="02020603050405020304" pitchFamily="18" charset="0"/>
                <a:cs typeface="Times New Roman" panose="02020603050405020304" pitchFamily="18" charset="0"/>
              </a:rPr>
              <a:t>Bộ</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xử</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lý</a:t>
            </a:r>
            <a:r>
              <a:rPr lang="en-US" sz="2500" dirty="0" smtClean="0">
                <a:latin typeface="Times New Roman" panose="02020603050405020304" pitchFamily="18" charset="0"/>
                <a:cs typeface="Times New Roman" panose="02020603050405020304" pitchFamily="18" charset="0"/>
              </a:rPr>
              <a:t> CISC </a:t>
            </a:r>
            <a:r>
              <a:rPr lang="en-US" sz="2500" dirty="0" err="1" smtClean="0">
                <a:latin typeface="Times New Roman" panose="02020603050405020304" pitchFamily="18" charset="0"/>
                <a:cs typeface="Times New Roman" panose="02020603050405020304" pitchFamily="18" charset="0"/>
              </a:rPr>
              <a:t>cho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phép</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xử</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lý</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dữ</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liệu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trực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tiếp</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trên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bộ</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nhớ</a:t>
            </a:r>
            <a:r>
              <a:rPr lang="en-US" sz="2500" dirty="0" smtClean="0">
                <a:latin typeface="Times New Roman" panose="02020603050405020304" pitchFamily="18" charset="0"/>
                <a:cs typeface="Times New Roman" panose="02020603050405020304" pitchFamily="18" charset="0"/>
              </a:rPr>
              <a:t>.</a:t>
            </a:r>
          </a:p>
          <a:p>
            <a:pPr marL="971550" lvl="1" indent="-514350" algn="just" eaLnBrk="1" hangingPunct="1">
              <a:spcBef>
                <a:spcPct val="20000"/>
              </a:spcBef>
              <a:buClr>
                <a:schemeClr val="bg2"/>
              </a:buClr>
              <a:buSzPct val="75000"/>
              <a:buFont typeface="Wingdings" panose="05000000000000000000" pitchFamily="2" charset="2"/>
              <a:buChar char="§"/>
              <a:defRPr/>
            </a:pPr>
            <a:endParaRPr lang="en-US" sz="25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407F54B9-0176-49FC-B0A4-6EECA29B07CB}" type="slidenum">
              <a:rPr lang="en-US" smtClean="0"/>
              <a:t>2</a:t>
            </a:fld>
            <a:endParaRPr lang="en-US"/>
          </a:p>
        </p:txBody>
      </p:sp>
      <p:pic>
        <p:nvPicPr>
          <p:cNvPr id="3" name="Picture 2"/>
          <p:cNvPicPr>
            <a:picLocks noChangeAspect="1"/>
          </p:cNvPicPr>
          <p:nvPr/>
        </p:nvPicPr>
        <p:blipFill>
          <a:blip r:embed="rId3"/>
          <a:stretch>
            <a:fillRect/>
          </a:stretch>
        </p:blipFill>
        <p:spPr>
          <a:xfrm>
            <a:off x="1222231" y="838200"/>
            <a:ext cx="6397769" cy="5214867"/>
          </a:xfrm>
          <a:prstGeom prst="rect">
            <a:avLst/>
          </a:prstGeom>
        </p:spPr>
      </p:pic>
    </p:spTree>
    <p:extLst>
      <p:ext uri="{BB962C8B-B14F-4D97-AF65-F5344CB8AC3E}">
        <p14:creationId xmlns:p14="http://schemas.microsoft.com/office/powerpoint/2010/main" val="4232803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20</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KÍCH THƯỚC DỮ LIỆU VÀ TẬP LỆNH</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381000" y="1540933"/>
            <a:ext cx="8534400" cy="4267200"/>
          </a:xfrm>
          <a:prstGeom prst="rect">
            <a:avLst/>
          </a:prstGeom>
          <a:noFill/>
          <a:ln w="9525">
            <a:noFill/>
            <a:miter lim="800000"/>
          </a:ln>
          <a:effectLst/>
        </p:spPr>
        <p:txBody>
          <a:bodyPr/>
          <a:lstStyle/>
          <a:p>
            <a:pPr marL="514350" indent="-514350" algn="just" eaLnBrk="1" hangingPunct="1">
              <a:spcBef>
                <a:spcPct val="20000"/>
              </a:spcBef>
              <a:buClr>
                <a:schemeClr val="bg2"/>
              </a:buClr>
              <a:buSzPct val="75000"/>
              <a:buFont typeface="Wingdings" panose="05000000000000000000" pitchFamily="2" charset="2"/>
              <a:buChar char="§"/>
              <a:defRPr/>
            </a:pPr>
            <a:r>
              <a:rPr lang="en-US" sz="2300" dirty="0" smtClean="0">
                <a:latin typeface="Times New Roman" panose="02020603050405020304" pitchFamily="18" charset="0"/>
                <a:cs typeface="Times New Roman" panose="02020603050405020304" pitchFamily="18" charset="0"/>
              </a:rPr>
              <a:t>Vi </a:t>
            </a:r>
            <a:r>
              <a:rPr lang="en-US" sz="2300" dirty="0" err="1" smtClean="0">
                <a:latin typeface="Times New Roman" panose="02020603050405020304" pitchFamily="18" charset="0"/>
                <a:cs typeface="Times New Roman" panose="02020603050405020304" pitchFamily="18" charset="0"/>
              </a:rPr>
              <a:t>xử</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lý</a:t>
            </a:r>
            <a:r>
              <a:rPr lang="en-US" sz="2300" dirty="0" smtClean="0">
                <a:latin typeface="Times New Roman" panose="02020603050405020304" pitchFamily="18" charset="0"/>
                <a:cs typeface="Times New Roman" panose="02020603050405020304" pitchFamily="18" charset="0"/>
              </a:rPr>
              <a:t> ARM </a:t>
            </a:r>
            <a:r>
              <a:rPr lang="en-US" sz="2300" dirty="0" err="1" smtClean="0">
                <a:latin typeface="Times New Roman" panose="02020603050405020304" pitchFamily="18" charset="0"/>
                <a:cs typeface="Times New Roman" panose="02020603050405020304" pitchFamily="18" charset="0"/>
              </a:rPr>
              <a:t>sử</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dụng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kiến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trúc</a:t>
            </a:r>
            <a:r>
              <a:rPr lang="en-US" sz="2300" dirty="0" smtClean="0">
                <a:latin typeface="Times New Roman" panose="02020603050405020304" pitchFamily="18" charset="0"/>
                <a:cs typeface="Times New Roman" panose="02020603050405020304" pitchFamily="18" charset="0"/>
              </a:rPr>
              <a:t> RISC:</a:t>
            </a:r>
          </a:p>
          <a:p>
            <a:pPr marL="971550" lvl="1" indent="-514350" algn="just" eaLnBrk="1" hangingPunct="1">
              <a:spcBef>
                <a:spcPct val="20000"/>
              </a:spcBef>
              <a:buClr>
                <a:schemeClr val="bg2"/>
              </a:buClr>
              <a:buSzPct val="75000"/>
              <a:buFont typeface="Wingdings" panose="05000000000000000000" pitchFamily="2" charset="2"/>
              <a:buChar char="§"/>
              <a:defRPr/>
            </a:pPr>
            <a:r>
              <a:rPr lang="en-US" sz="2300" dirty="0" err="1" smtClean="0">
                <a:latin typeface="Times New Roman" panose="02020603050405020304" pitchFamily="18" charset="0"/>
                <a:cs typeface="Times New Roman" panose="02020603050405020304" pitchFamily="18" charset="0"/>
              </a:rPr>
              <a:t>Rất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nhiều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lệnh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được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thực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hiện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chỉ</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trong</a:t>
            </a:r>
            <a:r>
              <a:rPr lang="en-US" sz="2300" dirty="0" smtClean="0">
                <a:latin typeface="Times New Roman" panose="02020603050405020304" pitchFamily="18" charset="0"/>
                <a:cs typeface="Times New Roman" panose="02020603050405020304" pitchFamily="18" charset="0"/>
              </a:rPr>
              <a:t> 1 </a:t>
            </a:r>
            <a:r>
              <a:rPr lang="en-US" sz="2300" dirty="0" err="1" smtClean="0">
                <a:latin typeface="Times New Roman" panose="02020603050405020304" pitchFamily="18" charset="0"/>
                <a:cs typeface="Times New Roman" panose="02020603050405020304" pitchFamily="18" charset="0"/>
              </a:rPr>
              <a:t>chu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kỳ</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máy</a:t>
            </a:r>
            <a:r>
              <a:rPr lang="en-US" sz="2300" dirty="0" smtClean="0">
                <a:latin typeface="Times New Roman" panose="02020603050405020304" pitchFamily="18" charset="0"/>
                <a:cs typeface="Times New Roman" panose="02020603050405020304" pitchFamily="18" charset="0"/>
              </a:rPr>
              <a:t>.</a:t>
            </a:r>
          </a:p>
          <a:p>
            <a:pPr marL="514350" indent="-514350" algn="just" eaLnBrk="1" hangingPunct="1">
              <a:spcBef>
                <a:spcPct val="20000"/>
              </a:spcBef>
              <a:buClr>
                <a:schemeClr val="bg2"/>
              </a:buClr>
              <a:buSzPct val="75000"/>
              <a:buFont typeface="Wingdings" panose="05000000000000000000" pitchFamily="2" charset="2"/>
              <a:buChar char="§"/>
              <a:defRPr/>
            </a:pPr>
            <a:r>
              <a:rPr lang="en-US" sz="2300" dirty="0" smtClean="0">
                <a:latin typeface="Times New Roman" panose="02020603050405020304" pitchFamily="18" charset="0"/>
                <a:cs typeface="Times New Roman" panose="02020603050405020304" pitchFamily="18" charset="0"/>
              </a:rPr>
              <a:t>ARM </a:t>
            </a:r>
            <a:r>
              <a:rPr lang="en-US" sz="2300" dirty="0" err="1" smtClean="0">
                <a:latin typeface="Times New Roman" panose="02020603050405020304" pitchFamily="18" charset="0"/>
                <a:cs typeface="Times New Roman" panose="02020603050405020304" pitchFamily="18" charset="0"/>
              </a:rPr>
              <a:t>sử</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dụng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kiến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trúc</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load/store 32 bit</a:t>
            </a:r>
          </a:p>
          <a:p>
            <a:pPr marL="514350" indent="-514350" algn="just" eaLnBrk="1" hangingPunct="1">
              <a:spcBef>
                <a:spcPct val="20000"/>
              </a:spcBef>
              <a:buClr>
                <a:schemeClr val="bg2"/>
              </a:buClr>
              <a:buSzPct val="75000"/>
              <a:buFont typeface="Wingdings" panose="05000000000000000000" pitchFamily="2" charset="2"/>
              <a:buChar char="§"/>
              <a:defRPr/>
            </a:pPr>
            <a:r>
              <a:rPr lang="en-US" sz="2300" dirty="0" err="1" smtClean="0">
                <a:latin typeface="Times New Roman" panose="02020603050405020304" pitchFamily="18" charset="0"/>
                <a:cs typeface="Times New Roman" panose="02020603050405020304" pitchFamily="18" charset="0"/>
              </a:rPr>
              <a:t>Kích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thước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dữ</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liệu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trong</a:t>
            </a:r>
            <a:r>
              <a:rPr lang="en-US" sz="2300" dirty="0" smtClean="0">
                <a:latin typeface="Times New Roman" panose="02020603050405020304" pitchFamily="18" charset="0"/>
                <a:cs typeface="Times New Roman" panose="02020603050405020304" pitchFamily="18" charset="0"/>
              </a:rPr>
              <a:t> ARM:</a:t>
            </a:r>
          </a:p>
          <a:p>
            <a:pPr marL="971550" lvl="1" indent="-514350" algn="just" eaLnBrk="1" hangingPunct="1">
              <a:spcBef>
                <a:spcPct val="20000"/>
              </a:spcBef>
              <a:buClr>
                <a:schemeClr val="bg2"/>
              </a:buClr>
              <a:buSzPct val="75000"/>
              <a:buFont typeface="Wingdings" panose="05000000000000000000" pitchFamily="2" charset="2"/>
              <a:buChar char="§"/>
              <a:defRPr/>
            </a:pPr>
            <a:r>
              <a:rPr lang="en-US" sz="2300" dirty="0" err="1" smtClean="0">
                <a:latin typeface="Times New Roman" panose="02020603050405020304" pitchFamily="18" charset="0"/>
                <a:cs typeface="Times New Roman" panose="02020603050405020304" pitchFamily="18" charset="0"/>
              </a:rPr>
              <a:t>Halfword</a:t>
            </a:r>
            <a:r>
              <a:rPr lang="en-US" sz="2300" dirty="0" smtClean="0">
                <a:latin typeface="Times New Roman" panose="02020603050405020304" pitchFamily="18" charset="0"/>
                <a:cs typeface="Times New Roman" panose="02020603050405020304" pitchFamily="18" charset="0"/>
              </a:rPr>
              <a:t>: 16 bit</a:t>
            </a:r>
          </a:p>
          <a:p>
            <a:pPr marL="971550" lvl="1" indent="-514350" algn="just" eaLnBrk="1" hangingPunct="1">
              <a:spcBef>
                <a:spcPct val="20000"/>
              </a:spcBef>
              <a:buClr>
                <a:schemeClr val="bg2"/>
              </a:buClr>
              <a:buSzPct val="75000"/>
              <a:buFont typeface="Wingdings" panose="05000000000000000000" pitchFamily="2" charset="2"/>
              <a:buChar char="§"/>
              <a:defRPr/>
            </a:pPr>
            <a:r>
              <a:rPr lang="en-US" sz="2300" dirty="0" smtClean="0">
                <a:latin typeface="Times New Roman" panose="02020603050405020304" pitchFamily="18" charset="0"/>
                <a:cs typeface="Times New Roman" panose="02020603050405020304" pitchFamily="18" charset="0"/>
              </a:rPr>
              <a:t>Word: 32 bit</a:t>
            </a:r>
          </a:p>
          <a:p>
            <a:pPr marL="514350" indent="-514350" algn="just" eaLnBrk="1" hangingPunct="1">
              <a:spcBef>
                <a:spcPct val="20000"/>
              </a:spcBef>
              <a:buClr>
                <a:schemeClr val="bg2"/>
              </a:buClr>
              <a:buSzPct val="75000"/>
              <a:buFont typeface="Wingdings" panose="05000000000000000000" pitchFamily="2" charset="2"/>
              <a:buChar char="§"/>
              <a:defRPr/>
            </a:pPr>
            <a:r>
              <a:rPr lang="en-US" sz="2300" dirty="0" err="1" smtClean="0">
                <a:latin typeface="Times New Roman" panose="02020603050405020304" pitchFamily="18" charset="0"/>
                <a:cs typeface="Times New Roman" panose="02020603050405020304" pitchFamily="18" charset="0"/>
              </a:rPr>
              <a:t>Hầu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hết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phiên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bản</a:t>
            </a:r>
            <a:r>
              <a:rPr lang="en-US" sz="2300" dirty="0" smtClean="0">
                <a:latin typeface="Times New Roman" panose="02020603050405020304" pitchFamily="18" charset="0"/>
                <a:cs typeface="Times New Roman" panose="02020603050405020304" pitchFamily="18" charset="0"/>
              </a:rPr>
              <a:t> ARM </a:t>
            </a:r>
            <a:r>
              <a:rPr lang="en-US" sz="2300" dirty="0" err="1" smtClean="0">
                <a:latin typeface="Times New Roman" panose="02020603050405020304" pitchFamily="18" charset="0"/>
                <a:cs typeface="Times New Roman" panose="02020603050405020304" pitchFamily="18" charset="0"/>
              </a:rPr>
              <a:t>sử</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dụng</a:t>
            </a:r>
            <a:r>
              <a:rPr lang="en-US" sz="2300" dirty="0" smtClean="0">
                <a:latin typeface="Times New Roman" panose="02020603050405020304" pitchFamily="18" charset="0"/>
                <a:cs typeface="Times New Roman" panose="02020603050405020304" pitchFamily="18" charset="0"/>
              </a:rPr>
              <a:t> 2 </a:t>
            </a:r>
            <a:r>
              <a:rPr lang="en-US" sz="2300" dirty="0" err="1" smtClean="0">
                <a:latin typeface="Times New Roman" panose="02020603050405020304" pitchFamily="18" charset="0"/>
                <a:cs typeface="Times New Roman" panose="02020603050405020304" pitchFamily="18" charset="0"/>
              </a:rPr>
              <a:t>loại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tập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lệnh</a:t>
            </a:r>
            <a:r>
              <a:rPr lang="en-US" sz="2300" dirty="0" smtClean="0">
                <a:latin typeface="Times New Roman" panose="02020603050405020304" pitchFamily="18" charset="0"/>
                <a:cs typeface="Times New Roman" panose="02020603050405020304" pitchFamily="18" charset="0"/>
              </a:rPr>
              <a:t>:</a:t>
            </a:r>
          </a:p>
          <a:p>
            <a:pPr marL="971550" lvl="1" indent="-514350" algn="just" eaLnBrk="1" hangingPunct="1">
              <a:spcBef>
                <a:spcPct val="20000"/>
              </a:spcBef>
              <a:buClr>
                <a:schemeClr val="bg2"/>
              </a:buClr>
              <a:buSzPct val="75000"/>
              <a:buFont typeface="Wingdings" panose="05000000000000000000" pitchFamily="2" charset="2"/>
              <a:buChar char="§"/>
              <a:defRPr/>
            </a:pPr>
            <a:r>
              <a:rPr lang="en-US" sz="2300" dirty="0" err="1" smtClean="0">
                <a:latin typeface="Times New Roman" panose="02020603050405020304" pitchFamily="18" charset="0"/>
                <a:cs typeface="Times New Roman" panose="02020603050405020304" pitchFamily="18" charset="0"/>
              </a:rPr>
              <a:t>Tập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lệnh</a:t>
            </a:r>
            <a:r>
              <a:rPr lang="en-US" sz="2300" dirty="0" smtClean="0">
                <a:latin typeface="Times New Roman" panose="02020603050405020304" pitchFamily="18" charset="0"/>
                <a:cs typeface="Times New Roman" panose="02020603050405020304" pitchFamily="18" charset="0"/>
              </a:rPr>
              <a:t> ARM 32 bit</a:t>
            </a:r>
          </a:p>
          <a:p>
            <a:pPr marL="971550" lvl="1" indent="-514350" algn="just" eaLnBrk="1" hangingPunct="1">
              <a:spcBef>
                <a:spcPct val="20000"/>
              </a:spcBef>
              <a:buClr>
                <a:schemeClr val="bg2"/>
              </a:buClr>
              <a:buSzPct val="75000"/>
              <a:buFont typeface="Wingdings" panose="05000000000000000000" pitchFamily="2" charset="2"/>
              <a:buChar char="§"/>
              <a:defRPr/>
            </a:pPr>
            <a:r>
              <a:rPr lang="en-US" sz="2300" dirty="0" err="1" smtClean="0">
                <a:latin typeface="Times New Roman" panose="02020603050405020304" pitchFamily="18" charset="0"/>
                <a:cs typeface="Times New Roman" panose="02020603050405020304" pitchFamily="18" charset="0"/>
              </a:rPr>
              <a:t>Tập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lệnh</a:t>
            </a:r>
            <a:r>
              <a:rPr lang="en-US" sz="2300" dirty="0" smtClean="0">
                <a:latin typeface="Times New Roman" panose="02020603050405020304" pitchFamily="18" charset="0"/>
                <a:cs typeface="Times New Roman" panose="02020603050405020304" pitchFamily="18" charset="0"/>
              </a:rPr>
              <a:t> Thumb 16 bit</a:t>
            </a:r>
          </a:p>
          <a:p>
            <a:pPr marL="514350" indent="-514350" algn="just" eaLnBrk="1" hangingPunct="1">
              <a:spcBef>
                <a:spcPct val="20000"/>
              </a:spcBef>
              <a:buClr>
                <a:schemeClr val="bg2"/>
              </a:buClr>
              <a:buSzPct val="75000"/>
              <a:buFont typeface="Wingdings" panose="05000000000000000000" pitchFamily="2" charset="2"/>
              <a:buChar char="§"/>
              <a:defRPr/>
            </a:pP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phiên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bản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mới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của</a:t>
            </a:r>
            <a:r>
              <a:rPr lang="en-US" sz="2300" dirty="0" smtClean="0">
                <a:latin typeface="Times New Roman" panose="02020603050405020304" pitchFamily="18" charset="0"/>
                <a:cs typeface="Times New Roman" panose="02020603050405020304" pitchFamily="18" charset="0"/>
              </a:rPr>
              <a:t> ARM </a:t>
            </a:r>
            <a:r>
              <a:rPr lang="en-US" sz="2300" dirty="0" err="1" smtClean="0">
                <a:latin typeface="Times New Roman" panose="02020603050405020304" pitchFamily="18" charset="0"/>
                <a:cs typeface="Times New Roman" panose="02020603050405020304" pitchFamily="18" charset="0"/>
              </a:rPr>
              <a:t>sử</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dụng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thêm</a:t>
            </a:r>
            <a:r>
              <a:rPr lang="en-US" sz="2300" dirty="0" smtClean="0">
                <a:latin typeface="Times New Roman" panose="02020603050405020304" pitchFamily="18" charset="0"/>
                <a:cs typeface="Times New Roman" panose="02020603050405020304" pitchFamily="18" charset="0"/>
              </a:rPr>
              <a:t> Thumb-2 (</a:t>
            </a:r>
            <a:r>
              <a:rPr lang="en-US" sz="2300" dirty="0" err="1" smtClean="0">
                <a:latin typeface="Times New Roman" panose="02020603050405020304" pitchFamily="18" charset="0"/>
                <a:cs typeface="Times New Roman" panose="02020603050405020304" pitchFamily="18" charset="0"/>
              </a:rPr>
              <a:t>Phối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hợp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cả</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hai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loại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trên</a:t>
            </a:r>
            <a:r>
              <a:rPr lang="en-US" sz="2300" dirty="0" smtClean="0">
                <a:latin typeface="Times New Roman" panose="02020603050405020304" pitchFamily="18" charset="0"/>
                <a:cs typeface="Times New Roman" panose="02020603050405020304" pitchFamily="18" charset="0"/>
              </a:rPr>
              <a:t>)</a:t>
            </a:r>
          </a:p>
          <a:p>
            <a:pPr marL="514350"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21</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CÁC CHẾ ĐỘ CỦA VI XỬ LÝ</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381000" y="1693333"/>
            <a:ext cx="8534400" cy="4267200"/>
          </a:xfrm>
          <a:prstGeom prst="rect">
            <a:avLst/>
          </a:prstGeom>
          <a:noFill/>
          <a:ln w="9525">
            <a:noFill/>
            <a:miter lim="800000"/>
          </a:ln>
          <a:effectLst/>
        </p:spPr>
        <p:txBody>
          <a:bodyPr/>
          <a:lstStyle/>
          <a:p>
            <a:pPr marL="514350" indent="-514350" algn="just" eaLnBrk="1" hangingPunct="1">
              <a:spcBef>
                <a:spcPct val="20000"/>
              </a:spcBef>
              <a:buClr>
                <a:schemeClr val="bg2"/>
              </a:buClr>
              <a:buSzPct val="75000"/>
              <a:buFont typeface="Wingdings" panose="05000000000000000000" pitchFamily="2" charset="2"/>
              <a:buChar char="§"/>
              <a:defRPr/>
            </a:pPr>
            <a:r>
              <a:rPr lang="en-US" sz="2300" dirty="0" smtClean="0">
                <a:latin typeface="Times New Roman" panose="02020603050405020304" pitchFamily="18" charset="0"/>
                <a:cs typeface="Times New Roman" panose="02020603050405020304" pitchFamily="18" charset="0"/>
              </a:rPr>
              <a:t>Vi </a:t>
            </a:r>
            <a:r>
              <a:rPr lang="en-US" sz="2300" dirty="0" err="1" smtClean="0">
                <a:latin typeface="Times New Roman" panose="02020603050405020304" pitchFamily="18" charset="0"/>
                <a:cs typeface="Times New Roman" panose="02020603050405020304" pitchFamily="18" charset="0"/>
              </a:rPr>
              <a:t>xử</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lý</a:t>
            </a:r>
            <a:r>
              <a:rPr lang="en-US" sz="2300" dirty="0" smtClean="0">
                <a:latin typeface="Times New Roman" panose="02020603050405020304" pitchFamily="18" charset="0"/>
                <a:cs typeface="Times New Roman" panose="02020603050405020304" pitchFamily="18" charset="0"/>
              </a:rPr>
              <a:t> ARM </a:t>
            </a:r>
            <a:r>
              <a:rPr lang="en-US" sz="2300" dirty="0" err="1" smtClean="0">
                <a:latin typeface="Times New Roman" panose="02020603050405020304" pitchFamily="18" charset="0"/>
                <a:cs typeface="Times New Roman" panose="02020603050405020304" pitchFamily="18" charset="0"/>
              </a:rPr>
              <a:t>cung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cấp</a:t>
            </a:r>
            <a:r>
              <a:rPr lang="en-US" sz="2300" dirty="0" smtClean="0">
                <a:latin typeface="Times New Roman" panose="02020603050405020304" pitchFamily="18" charset="0"/>
                <a:cs typeface="Times New Roman" panose="02020603050405020304" pitchFamily="18" charset="0"/>
              </a:rPr>
              <a:t> 7 </a:t>
            </a:r>
            <a:r>
              <a:rPr lang="en-US" sz="2300" dirty="0" err="1" smtClean="0">
                <a:latin typeface="Times New Roman" panose="02020603050405020304" pitchFamily="18" charset="0"/>
                <a:cs typeface="Times New Roman" panose="02020603050405020304" pitchFamily="18" charset="0"/>
              </a:rPr>
              <a:t>chế</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hoạt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động</a:t>
            </a:r>
            <a:r>
              <a:rPr lang="en-US" sz="2300" dirty="0" smtClean="0">
                <a:latin typeface="Times New Roman" panose="02020603050405020304" pitchFamily="18" charset="0"/>
                <a:cs typeface="Times New Roman" panose="02020603050405020304" pitchFamily="18" charset="0"/>
              </a:rPr>
              <a:t>:</a:t>
            </a:r>
          </a:p>
          <a:p>
            <a:pPr marL="971550" lvl="1" indent="-514350" algn="just" eaLnBrk="1" hangingPunct="1">
              <a:spcBef>
                <a:spcPct val="20000"/>
              </a:spcBef>
              <a:buClr>
                <a:schemeClr val="bg2"/>
              </a:buClr>
              <a:buSzPct val="75000"/>
              <a:buFont typeface="Wingdings" panose="05000000000000000000" pitchFamily="2" charset="2"/>
              <a:buChar char="§"/>
              <a:defRPr/>
            </a:pPr>
            <a:r>
              <a:rPr lang="en-US" sz="2300" dirty="0" err="1" smtClean="0">
                <a:latin typeface="Times New Roman" panose="02020603050405020304" pitchFamily="18" charset="0"/>
                <a:cs typeface="Times New Roman" panose="02020603050405020304" pitchFamily="18" charset="0"/>
              </a:rPr>
              <a:t>Mỗi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chế</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có</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ngăn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xếp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và</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thanh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ghi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riêng</a:t>
            </a:r>
            <a:endParaRPr lang="en-US" sz="23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Wingdings" panose="05000000000000000000" pitchFamily="2" charset="2"/>
              <a:buChar char="§"/>
              <a:defRPr/>
            </a:pPr>
            <a:r>
              <a:rPr lang="en-US" sz="2300" dirty="0" err="1" smtClean="0">
                <a:latin typeface="Times New Roman" panose="02020603050405020304" pitchFamily="18" charset="0"/>
                <a:cs typeface="Times New Roman" panose="02020603050405020304" pitchFamily="18" charset="0"/>
              </a:rPr>
              <a:t>Một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số</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phép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toán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chỉ</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có</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thể</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thực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hiện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trong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chế</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đặc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quyền</a:t>
            </a:r>
            <a:r>
              <a:rPr lang="en-US" sz="2300" dirty="0" smtClean="0">
                <a:latin typeface="Times New Roman" panose="02020603050405020304" pitchFamily="18" charset="0"/>
                <a:cs typeface="Times New Roman" panose="02020603050405020304" pitchFamily="18" charset="0"/>
              </a:rPr>
              <a:t> (privileged mode)</a:t>
            </a:r>
          </a:p>
          <a:p>
            <a:pPr marL="514350"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714" y="3374065"/>
            <a:ext cx="6990371"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22</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CÁC CHẾ ĐỘ CỦA VI XỬ LÝ</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514350" indent="-514350" algn="just" eaLnBrk="1" hangingPunct="1">
              <a:spcBef>
                <a:spcPct val="20000"/>
              </a:spcBef>
              <a:buClr>
                <a:schemeClr val="bg2"/>
              </a:buClr>
              <a:buSzPct val="75000"/>
              <a:buFont typeface="Wingdings" panose="05000000000000000000" pitchFamily="2" charset="2"/>
              <a:buChar char="§"/>
              <a:defRPr/>
            </a:pPr>
            <a:r>
              <a:rPr lang="en-US" sz="2100" dirty="0" smtClean="0">
                <a:latin typeface="Times New Roman" panose="02020603050405020304" pitchFamily="18" charset="0"/>
                <a:cs typeface="Times New Roman" panose="02020603050405020304" pitchFamily="18" charset="0"/>
              </a:rPr>
              <a:t>Vi </a:t>
            </a:r>
            <a:r>
              <a:rPr lang="en-US" sz="2100" dirty="0" err="1" smtClean="0">
                <a:latin typeface="Times New Roman" panose="02020603050405020304" pitchFamily="18" charset="0"/>
                <a:cs typeface="Times New Roman" panose="02020603050405020304" pitchFamily="18" charset="0"/>
              </a:rPr>
              <a:t>xử</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lý</a:t>
            </a:r>
            <a:r>
              <a:rPr lang="en-US" sz="2100" dirty="0" smtClean="0">
                <a:latin typeface="Times New Roman" panose="02020603050405020304" pitchFamily="18" charset="0"/>
                <a:cs typeface="Times New Roman" panose="02020603050405020304" pitchFamily="18" charset="0"/>
              </a:rPr>
              <a:t> ARM </a:t>
            </a:r>
            <a:r>
              <a:rPr lang="en-US" sz="2100" dirty="0" err="1" smtClean="0">
                <a:latin typeface="Times New Roman" panose="02020603050405020304" pitchFamily="18" charset="0"/>
                <a:cs typeface="Times New Roman" panose="02020603050405020304" pitchFamily="18" charset="0"/>
              </a:rPr>
              <a:t>cung</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cấp</a:t>
            </a:r>
            <a:r>
              <a:rPr lang="en-US" sz="2100" dirty="0" smtClean="0">
                <a:latin typeface="Times New Roman" panose="02020603050405020304" pitchFamily="18" charset="0"/>
                <a:cs typeface="Times New Roman" panose="02020603050405020304" pitchFamily="18" charset="0"/>
              </a:rPr>
              <a:t> 7 </a:t>
            </a:r>
            <a:r>
              <a:rPr lang="en-US" sz="2100" dirty="0" err="1" smtClean="0">
                <a:latin typeface="Times New Roman" panose="02020603050405020304" pitchFamily="18" charset="0"/>
                <a:cs typeface="Times New Roman" panose="02020603050405020304" pitchFamily="18" charset="0"/>
              </a:rPr>
              <a:t>chế</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độ</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hoạt</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động</a:t>
            </a:r>
            <a:r>
              <a:rPr lang="en-US" sz="2100" dirty="0" smtClean="0">
                <a:latin typeface="Times New Roman" panose="02020603050405020304" pitchFamily="18" charset="0"/>
                <a:cs typeface="Times New Roman" panose="02020603050405020304" pitchFamily="18" charset="0"/>
              </a:rPr>
              <a:t>:</a:t>
            </a:r>
          </a:p>
          <a:p>
            <a:pPr marL="971550" lvl="1" indent="-514350" algn="just" eaLnBrk="1" hangingPunct="1">
              <a:spcBef>
                <a:spcPct val="20000"/>
              </a:spcBef>
              <a:buClr>
                <a:schemeClr val="bg2"/>
              </a:buClr>
              <a:buSzPct val="75000"/>
              <a:buFont typeface="Wingdings" panose="05000000000000000000" pitchFamily="2" charset="2"/>
              <a:buChar char="§"/>
              <a:defRPr/>
            </a:pPr>
            <a:r>
              <a:rPr lang="en-US" sz="2100" dirty="0" err="1" smtClean="0">
                <a:latin typeface="Times New Roman" panose="02020603050405020304" pitchFamily="18" charset="0"/>
                <a:cs typeface="Times New Roman" panose="02020603050405020304" pitchFamily="18" charset="0"/>
              </a:rPr>
              <a:t>Bộ</a:t>
            </a:r>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VXL </a:t>
            </a:r>
            <a:r>
              <a:rPr lang="en-US" sz="2100" dirty="0" err="1">
                <a:latin typeface="Times New Roman" panose="02020603050405020304" pitchFamily="18" charset="0"/>
                <a:cs typeface="Times New Roman" panose="02020603050405020304" pitchFamily="18" charset="0"/>
              </a:rPr>
              <a:t>hoạt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động</a:t>
            </a:r>
            <a:r>
              <a:rPr lang="en-US" sz="2100" dirty="0">
                <a:latin typeface="Times New Roman" panose="02020603050405020304" pitchFamily="18" charset="0"/>
                <a:cs typeface="Times New Roman" panose="02020603050405020304" pitchFamily="18" charset="0"/>
              </a:rPr>
              <a:t> ở </a:t>
            </a:r>
            <a:r>
              <a:rPr lang="en-US" sz="2100" dirty="0" err="1">
                <a:latin typeface="Times New Roman" panose="02020603050405020304" pitchFamily="18" charset="0"/>
                <a:cs typeface="Times New Roman" panose="02020603050405020304" pitchFamily="18" charset="0"/>
              </a:rPr>
              <a:t>chế</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độ</a:t>
            </a:r>
            <a:r>
              <a:rPr lang="en-US" sz="2100" dirty="0">
                <a:latin typeface="Times New Roman" panose="02020603050405020304" pitchFamily="18" charset="0"/>
                <a:cs typeface="Times New Roman" panose="02020603050405020304" pitchFamily="18" charset="0"/>
              </a:rPr>
              <a:t> </a:t>
            </a:r>
            <a:r>
              <a:rPr lang="en-US" sz="2100" dirty="0">
                <a:solidFill>
                  <a:srgbClr val="FF0000"/>
                </a:solidFill>
                <a:latin typeface="Times New Roman" panose="02020603050405020304" pitchFamily="18" charset="0"/>
                <a:cs typeface="Times New Roman" panose="02020603050405020304" pitchFamily="18" charset="0"/>
              </a:rPr>
              <a:t>Abort</a:t>
            </a:r>
            <a:r>
              <a:rPr lang="en-US" sz="2100" dirty="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khi</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bộ</a:t>
            </a:r>
            <a:r>
              <a:rPr lang="en-US" sz="2100" dirty="0" smtClean="0">
                <a:latin typeface="Times New Roman" panose="02020603050405020304" pitchFamily="18" charset="0"/>
                <a:cs typeface="Times New Roman" panose="02020603050405020304" pitchFamily="18" charset="0"/>
              </a:rPr>
              <a:t> VXL </a:t>
            </a:r>
            <a:r>
              <a:rPr lang="en-US" sz="2100" dirty="0" err="1" smtClean="0">
                <a:latin typeface="Times New Roman" panose="02020603050405020304" pitchFamily="18" charset="0"/>
                <a:cs typeface="Times New Roman" panose="02020603050405020304" pitchFamily="18" charset="0"/>
              </a:rPr>
              <a:t>không</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thể</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truy</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cập</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bộ</a:t>
            </a:r>
            <a:r>
              <a:rPr lang="en-US" sz="2100" dirty="0" smtClean="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nhớ</a:t>
            </a:r>
            <a:r>
              <a:rPr lang="en-US" sz="2100" dirty="0" smtClean="0">
                <a:latin typeface="Times New Roman" panose="02020603050405020304" pitchFamily="18" charset="0"/>
                <a:cs typeface="Times New Roman" panose="02020603050405020304" pitchFamily="18" charset="0"/>
              </a:rPr>
              <a:t>.</a:t>
            </a:r>
          </a:p>
          <a:p>
            <a:pPr marL="971550" lvl="1" indent="-514350" algn="just" eaLnBrk="1" hangingPunct="1">
              <a:spcBef>
                <a:spcPct val="20000"/>
              </a:spcBef>
              <a:buClr>
                <a:schemeClr val="bg2"/>
              </a:buClr>
              <a:buSzPct val="75000"/>
              <a:buFont typeface="Wingdings" panose="05000000000000000000" pitchFamily="2" charset="2"/>
              <a:buChar char="§"/>
              <a:defRPr/>
            </a:pPr>
            <a:r>
              <a:rPr lang="en-US" sz="2100" dirty="0" err="1" smtClean="0">
                <a:latin typeface="Times New Roman" panose="02020603050405020304" pitchFamily="18" charset="0"/>
                <a:cs typeface="Times New Roman" panose="02020603050405020304" pitchFamily="18" charset="0"/>
              </a:rPr>
              <a:t>Bộ</a:t>
            </a:r>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VXL </a:t>
            </a:r>
            <a:r>
              <a:rPr lang="en-US" sz="2100" dirty="0" err="1">
                <a:latin typeface="Times New Roman" panose="02020603050405020304" pitchFamily="18" charset="0"/>
                <a:cs typeface="Times New Roman" panose="02020603050405020304" pitchFamily="18" charset="0"/>
              </a:rPr>
              <a:t>hoạt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động</a:t>
            </a:r>
            <a:r>
              <a:rPr lang="en-US" sz="2100" dirty="0">
                <a:latin typeface="Times New Roman" panose="02020603050405020304" pitchFamily="18" charset="0"/>
                <a:cs typeface="Times New Roman" panose="02020603050405020304" pitchFamily="18" charset="0"/>
              </a:rPr>
              <a:t> ở </a:t>
            </a:r>
            <a:r>
              <a:rPr lang="en-US" sz="2100" dirty="0" err="1">
                <a:latin typeface="Times New Roman" panose="02020603050405020304" pitchFamily="18" charset="0"/>
                <a:cs typeface="Times New Roman" panose="02020603050405020304" pitchFamily="18" charset="0"/>
              </a:rPr>
              <a:t>chế</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độ</a:t>
            </a:r>
            <a:r>
              <a:rPr lang="en-US" sz="2100" dirty="0">
                <a:latin typeface="Times New Roman" panose="02020603050405020304" pitchFamily="18" charset="0"/>
                <a:cs typeface="Times New Roman" panose="02020603050405020304" pitchFamily="18" charset="0"/>
              </a:rPr>
              <a:t> </a:t>
            </a:r>
            <a:r>
              <a:rPr lang="en-US" sz="2100" dirty="0">
                <a:solidFill>
                  <a:srgbClr val="FF0000"/>
                </a:solidFill>
                <a:latin typeface="Times New Roman" panose="02020603050405020304" pitchFamily="18" charset="0"/>
                <a:cs typeface="Times New Roman" panose="02020603050405020304" pitchFamily="18" charset="0"/>
              </a:rPr>
              <a:t>interrupt request (IRQ) </a:t>
            </a:r>
            <a:r>
              <a:rPr lang="en-US" sz="2100" dirty="0" err="1">
                <a:latin typeface="Times New Roman" panose="02020603050405020304" pitchFamily="18" charset="0"/>
                <a:cs typeface="Times New Roman" panose="02020603050405020304" pitchFamily="18" charset="0"/>
              </a:rPr>
              <a:t>và</a:t>
            </a:r>
            <a:r>
              <a:rPr lang="en-US" sz="2100" dirty="0">
                <a:latin typeface="Times New Roman" panose="02020603050405020304" pitchFamily="18" charset="0"/>
                <a:cs typeface="Times New Roman" panose="02020603050405020304" pitchFamily="18" charset="0"/>
              </a:rPr>
              <a:t> </a:t>
            </a:r>
            <a:r>
              <a:rPr lang="en-US" sz="2100" dirty="0">
                <a:solidFill>
                  <a:srgbClr val="FF0000"/>
                </a:solidFill>
                <a:latin typeface="Times New Roman" panose="02020603050405020304" pitchFamily="18" charset="0"/>
                <a:cs typeface="Times New Roman" panose="02020603050405020304" pitchFamily="18" charset="0"/>
              </a:rPr>
              <a:t>fast interrupt request (FIQ)</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tương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ứng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với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hai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mức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ngắt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của</a:t>
            </a:r>
            <a:r>
              <a:rPr lang="en-US" sz="2100" dirty="0">
                <a:latin typeface="Times New Roman" panose="02020603050405020304" pitchFamily="18" charset="0"/>
                <a:cs typeface="Times New Roman" panose="02020603050405020304" pitchFamily="18" charset="0"/>
              </a:rPr>
              <a:t> chip </a:t>
            </a:r>
            <a:r>
              <a:rPr lang="en-US" sz="2100" dirty="0" smtClean="0">
                <a:latin typeface="Times New Roman" panose="02020603050405020304" pitchFamily="18" charset="0"/>
                <a:cs typeface="Times New Roman" panose="02020603050405020304" pitchFamily="18" charset="0"/>
              </a:rPr>
              <a:t>ARM.</a:t>
            </a:r>
          </a:p>
          <a:p>
            <a:pPr marL="971550" lvl="1" indent="-514350" algn="just" eaLnBrk="1" hangingPunct="1">
              <a:spcBef>
                <a:spcPct val="20000"/>
              </a:spcBef>
              <a:buClr>
                <a:schemeClr val="bg2"/>
              </a:buClr>
              <a:buSzPct val="75000"/>
              <a:buFont typeface="Wingdings" panose="05000000000000000000" pitchFamily="2" charset="2"/>
              <a:buChar char="§"/>
              <a:defRPr/>
            </a:pPr>
            <a:r>
              <a:rPr lang="en-US" sz="2100" dirty="0" err="1" smtClean="0">
                <a:latin typeface="Times New Roman" panose="02020603050405020304" pitchFamily="18" charset="0"/>
                <a:cs typeface="Times New Roman" panose="02020603050405020304" pitchFamily="18" charset="0"/>
              </a:rPr>
              <a:t>Bộ</a:t>
            </a:r>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VXL </a:t>
            </a:r>
            <a:r>
              <a:rPr lang="en-US" sz="2100" dirty="0" err="1">
                <a:latin typeface="Times New Roman" panose="02020603050405020304" pitchFamily="18" charset="0"/>
                <a:cs typeface="Times New Roman" panose="02020603050405020304" pitchFamily="18" charset="0"/>
              </a:rPr>
              <a:t>hoạt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động</a:t>
            </a:r>
            <a:r>
              <a:rPr lang="en-US" sz="2100" dirty="0">
                <a:latin typeface="Times New Roman" panose="02020603050405020304" pitchFamily="18" charset="0"/>
                <a:cs typeface="Times New Roman" panose="02020603050405020304" pitchFamily="18" charset="0"/>
              </a:rPr>
              <a:t> ở </a:t>
            </a:r>
            <a:r>
              <a:rPr lang="en-US" sz="2100" dirty="0" err="1">
                <a:latin typeface="Times New Roman" panose="02020603050405020304" pitchFamily="18" charset="0"/>
                <a:cs typeface="Times New Roman" panose="02020603050405020304" pitchFamily="18" charset="0"/>
              </a:rPr>
              <a:t>chế</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độ</a:t>
            </a:r>
            <a:r>
              <a:rPr lang="en-US" sz="2100" dirty="0">
                <a:latin typeface="Times New Roman" panose="02020603050405020304" pitchFamily="18" charset="0"/>
                <a:cs typeface="Times New Roman" panose="02020603050405020304" pitchFamily="18" charset="0"/>
              </a:rPr>
              <a:t> </a:t>
            </a:r>
            <a:r>
              <a:rPr lang="en-US" sz="2100" dirty="0">
                <a:solidFill>
                  <a:srgbClr val="FF0000"/>
                </a:solidFill>
                <a:latin typeface="Times New Roman" panose="02020603050405020304" pitchFamily="18" charset="0"/>
                <a:cs typeface="Times New Roman" panose="02020603050405020304" pitchFamily="18" charset="0"/>
              </a:rPr>
              <a:t>Supervisor</a:t>
            </a:r>
            <a:r>
              <a:rPr lang="en-US" sz="2100" dirty="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sau</a:t>
            </a:r>
            <a:r>
              <a:rPr lang="en-US" sz="2100" dirty="0" smtClean="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hệ</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thống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khởi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động</a:t>
            </a:r>
            <a:r>
              <a:rPr lang="en-US" sz="2100" dirty="0">
                <a:latin typeface="Times New Roman" panose="02020603050405020304" pitchFamily="18" charset="0"/>
                <a:cs typeface="Times New Roman" panose="02020603050405020304" pitchFamily="18" charset="0"/>
              </a:rPr>
              <a:t> (reset) </a:t>
            </a:r>
            <a:r>
              <a:rPr lang="en-US" sz="2100" dirty="0" err="1">
                <a:latin typeface="Times New Roman" panose="02020603050405020304" pitchFamily="18" charset="0"/>
                <a:cs typeface="Times New Roman" panose="02020603050405020304" pitchFamily="18" charset="0"/>
              </a:rPr>
              <a:t>và</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nhân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của</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hệ</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điều</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hành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hoạt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động</a:t>
            </a:r>
            <a:r>
              <a:rPr lang="en-US" sz="2100" dirty="0">
                <a:latin typeface="Times New Roman" panose="02020603050405020304" pitchFamily="18" charset="0"/>
                <a:cs typeface="Times New Roman" panose="02020603050405020304" pitchFamily="18" charset="0"/>
              </a:rPr>
              <a:t>. </a:t>
            </a:r>
            <a:endParaRPr lang="en-US" sz="21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Wingdings" panose="05000000000000000000" pitchFamily="2" charset="2"/>
              <a:buChar char="§"/>
              <a:defRPr/>
            </a:pPr>
            <a:r>
              <a:rPr lang="en-US" sz="2100" dirty="0" err="1" smtClean="0">
                <a:latin typeface="Times New Roman" panose="02020603050405020304" pitchFamily="18" charset="0"/>
                <a:cs typeface="Times New Roman" panose="02020603050405020304" pitchFamily="18" charset="0"/>
              </a:rPr>
              <a:t>Bộ</a:t>
            </a:r>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VXL </a:t>
            </a:r>
            <a:r>
              <a:rPr lang="en-US" sz="2100" dirty="0" err="1">
                <a:latin typeface="Times New Roman" panose="02020603050405020304" pitchFamily="18" charset="0"/>
                <a:cs typeface="Times New Roman" panose="02020603050405020304" pitchFamily="18" charset="0"/>
              </a:rPr>
              <a:t>hoạt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động</a:t>
            </a:r>
            <a:r>
              <a:rPr lang="en-US" sz="2100" dirty="0">
                <a:latin typeface="Times New Roman" panose="02020603050405020304" pitchFamily="18" charset="0"/>
                <a:cs typeface="Times New Roman" panose="02020603050405020304" pitchFamily="18" charset="0"/>
              </a:rPr>
              <a:t> ở </a:t>
            </a:r>
            <a:r>
              <a:rPr lang="en-US" sz="2100" dirty="0" err="1">
                <a:latin typeface="Times New Roman" panose="02020603050405020304" pitchFamily="18" charset="0"/>
                <a:cs typeface="Times New Roman" panose="02020603050405020304" pitchFamily="18" charset="0"/>
              </a:rPr>
              <a:t>chế</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độ</a:t>
            </a:r>
            <a:r>
              <a:rPr lang="en-US" sz="2100" dirty="0">
                <a:latin typeface="Times New Roman" panose="02020603050405020304" pitchFamily="18" charset="0"/>
                <a:cs typeface="Times New Roman" panose="02020603050405020304" pitchFamily="18" charset="0"/>
              </a:rPr>
              <a:t> </a:t>
            </a:r>
            <a:r>
              <a:rPr lang="en-US" sz="2100" dirty="0">
                <a:solidFill>
                  <a:srgbClr val="FF0000"/>
                </a:solidFill>
                <a:latin typeface="Times New Roman" panose="02020603050405020304" pitchFamily="18" charset="0"/>
                <a:cs typeface="Times New Roman" panose="02020603050405020304" pitchFamily="18" charset="0"/>
              </a:rPr>
              <a:t>System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hệ</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thống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có</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thể</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truy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cập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và</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đọc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ghi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toàn</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bộ</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thanh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ghi</a:t>
            </a:r>
            <a:r>
              <a:rPr lang="en-US" sz="2100" dirty="0">
                <a:latin typeface="Times New Roman" panose="02020603050405020304" pitchFamily="18" charset="0"/>
                <a:cs typeface="Times New Roman" panose="02020603050405020304" pitchFamily="18" charset="0"/>
              </a:rPr>
              <a:t> </a:t>
            </a:r>
            <a:r>
              <a:rPr lang="en-US" sz="2100" dirty="0" smtClean="0">
                <a:latin typeface="Times New Roman" panose="02020603050405020304" pitchFamily="18" charset="0"/>
                <a:cs typeface="Times New Roman" panose="02020603050405020304" pitchFamily="18" charset="0"/>
              </a:rPr>
              <a:t>CPRS.</a:t>
            </a:r>
          </a:p>
          <a:p>
            <a:pPr marL="971550" lvl="1" indent="-514350" algn="just" eaLnBrk="1" hangingPunct="1">
              <a:spcBef>
                <a:spcPct val="20000"/>
              </a:spcBef>
              <a:buClr>
                <a:schemeClr val="bg2"/>
              </a:buClr>
              <a:buSzPct val="75000"/>
              <a:buFont typeface="Wingdings" panose="05000000000000000000" pitchFamily="2" charset="2"/>
              <a:buChar char="§"/>
              <a:defRPr/>
            </a:pPr>
            <a:r>
              <a:rPr lang="en-US" sz="2100" dirty="0" err="1" smtClean="0">
                <a:latin typeface="Times New Roman" panose="02020603050405020304" pitchFamily="18" charset="0"/>
                <a:cs typeface="Times New Roman" panose="02020603050405020304" pitchFamily="18" charset="0"/>
              </a:rPr>
              <a:t>Bộ</a:t>
            </a:r>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VXL </a:t>
            </a:r>
            <a:r>
              <a:rPr lang="en-US" sz="2100" dirty="0" err="1">
                <a:latin typeface="Times New Roman" panose="02020603050405020304" pitchFamily="18" charset="0"/>
                <a:cs typeface="Times New Roman" panose="02020603050405020304" pitchFamily="18" charset="0"/>
              </a:rPr>
              <a:t>chuyển</a:t>
            </a:r>
            <a:r>
              <a:rPr lang="en-US" sz="2100" dirty="0">
                <a:latin typeface="Times New Roman" panose="02020603050405020304" pitchFamily="18" charset="0"/>
                <a:cs typeface="Times New Roman" panose="02020603050405020304" pitchFamily="18" charset="0"/>
              </a:rPr>
              <a:t> sang </a:t>
            </a:r>
            <a:r>
              <a:rPr lang="en-US" sz="2100" dirty="0" err="1">
                <a:latin typeface="Times New Roman" panose="02020603050405020304" pitchFamily="18" charset="0"/>
                <a:cs typeface="Times New Roman" panose="02020603050405020304" pitchFamily="18" charset="0"/>
              </a:rPr>
              <a:t>chế</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độ</a:t>
            </a:r>
            <a:r>
              <a:rPr lang="en-US" sz="2100" dirty="0">
                <a:latin typeface="Times New Roman" panose="02020603050405020304" pitchFamily="18" charset="0"/>
                <a:cs typeface="Times New Roman" panose="02020603050405020304" pitchFamily="18" charset="0"/>
              </a:rPr>
              <a:t> </a:t>
            </a:r>
            <a:r>
              <a:rPr lang="en-US" sz="2100" dirty="0">
                <a:solidFill>
                  <a:srgbClr val="FF0000"/>
                </a:solidFill>
                <a:latin typeface="Times New Roman" panose="02020603050405020304" pitchFamily="18" charset="0"/>
                <a:cs typeface="Times New Roman" panose="02020603050405020304" pitchFamily="18" charset="0"/>
              </a:rPr>
              <a:t>Undefined</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khi</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bộ</a:t>
            </a:r>
            <a:r>
              <a:rPr lang="en-US" sz="2100" dirty="0">
                <a:latin typeface="Times New Roman" panose="02020603050405020304" pitchFamily="18" charset="0"/>
                <a:cs typeface="Times New Roman" panose="02020603050405020304" pitchFamily="18" charset="0"/>
              </a:rPr>
              <a:t> VXL </a:t>
            </a:r>
            <a:r>
              <a:rPr lang="en-US" sz="2100" dirty="0" err="1">
                <a:latin typeface="Times New Roman" panose="02020603050405020304" pitchFamily="18" charset="0"/>
                <a:cs typeface="Times New Roman" panose="02020603050405020304" pitchFamily="18" charset="0"/>
              </a:rPr>
              <a:t>gặp</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một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lệnh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xác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định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hoặc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không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được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hỗ</a:t>
            </a:r>
            <a:r>
              <a:rPr lang="en-US" sz="2100" dirty="0">
                <a:latin typeface="Times New Roman" panose="02020603050405020304" pitchFamily="18" charset="0"/>
                <a:cs typeface="Times New Roman" panose="02020603050405020304" pitchFamily="18" charset="0"/>
              </a:rPr>
              <a:t> </a:t>
            </a:r>
            <a:r>
              <a:rPr lang="en-US" sz="2100" dirty="0" err="1" smtClean="0">
                <a:latin typeface="Times New Roman" panose="02020603050405020304" pitchFamily="18" charset="0"/>
                <a:cs typeface="Times New Roman" panose="02020603050405020304" pitchFamily="18" charset="0"/>
              </a:rPr>
              <a:t>trợ</a:t>
            </a:r>
            <a:r>
              <a:rPr lang="en-US" sz="2100" dirty="0" smtClean="0">
                <a:latin typeface="Times New Roman" panose="02020603050405020304" pitchFamily="18" charset="0"/>
                <a:cs typeface="Times New Roman" panose="02020603050405020304" pitchFamily="18" charset="0"/>
              </a:rPr>
              <a:t>.</a:t>
            </a:r>
          </a:p>
          <a:p>
            <a:pPr marL="971550" lvl="1" indent="-514350" algn="just" eaLnBrk="1" hangingPunct="1">
              <a:spcBef>
                <a:spcPct val="20000"/>
              </a:spcBef>
              <a:buClr>
                <a:schemeClr val="bg2"/>
              </a:buClr>
              <a:buSzPct val="75000"/>
              <a:buFont typeface="Wingdings" panose="05000000000000000000" pitchFamily="2" charset="2"/>
              <a:buChar char="§"/>
              <a:defRPr/>
            </a:pPr>
            <a:r>
              <a:rPr lang="en-US" sz="2100" dirty="0" err="1" smtClean="0">
                <a:latin typeface="Times New Roman" panose="02020603050405020304" pitchFamily="18" charset="0"/>
                <a:cs typeface="Times New Roman" panose="02020603050405020304" pitchFamily="18" charset="0"/>
              </a:rPr>
              <a:t>Bộ</a:t>
            </a:r>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VXL </a:t>
            </a:r>
            <a:r>
              <a:rPr lang="en-US" sz="2100" dirty="0" err="1">
                <a:latin typeface="Times New Roman" panose="02020603050405020304" pitchFamily="18" charset="0"/>
                <a:cs typeface="Times New Roman" panose="02020603050405020304" pitchFamily="18" charset="0"/>
              </a:rPr>
              <a:t>hoạt</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động</a:t>
            </a:r>
            <a:r>
              <a:rPr lang="en-US" sz="2100" dirty="0">
                <a:latin typeface="Times New Roman" panose="02020603050405020304" pitchFamily="18" charset="0"/>
                <a:cs typeface="Times New Roman" panose="02020603050405020304" pitchFamily="18" charset="0"/>
              </a:rPr>
              <a:t> ở </a:t>
            </a:r>
            <a:r>
              <a:rPr lang="en-US" sz="2100" dirty="0" err="1">
                <a:latin typeface="Times New Roman" panose="02020603050405020304" pitchFamily="18" charset="0"/>
                <a:cs typeface="Times New Roman" panose="02020603050405020304" pitchFamily="18" charset="0"/>
              </a:rPr>
              <a:t>chế</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độ</a:t>
            </a:r>
            <a:r>
              <a:rPr lang="en-US" sz="2100" dirty="0">
                <a:latin typeface="Times New Roman" panose="02020603050405020304" pitchFamily="18" charset="0"/>
                <a:cs typeface="Times New Roman" panose="02020603050405020304" pitchFamily="18" charset="0"/>
              </a:rPr>
              <a:t> </a:t>
            </a:r>
            <a:r>
              <a:rPr lang="en-US" sz="2100" dirty="0">
                <a:solidFill>
                  <a:srgbClr val="FF0000"/>
                </a:solidFill>
                <a:latin typeface="Times New Roman" panose="02020603050405020304" pitchFamily="18" charset="0"/>
                <a:cs typeface="Times New Roman" panose="02020603050405020304" pitchFamily="18" charset="0"/>
              </a:rPr>
              <a:t>User</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là</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để</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chạy</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chương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trình</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và</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các</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ứng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dụng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thông</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thường</a:t>
            </a:r>
            <a:r>
              <a:rPr lang="en-US" sz="2100" dirty="0">
                <a:latin typeface="Times New Roman" panose="02020603050405020304" pitchFamily="18" charset="0"/>
                <a:cs typeface="Times New Roman" panose="02020603050405020304" pitchFamily="18" charset="0"/>
              </a:rPr>
              <a:t>.</a:t>
            </a:r>
          </a:p>
          <a:p>
            <a:pPr marL="514350" indent="-514350" algn="just" eaLnBrk="1" hangingPunct="1">
              <a:spcBef>
                <a:spcPct val="20000"/>
              </a:spcBef>
              <a:buClr>
                <a:schemeClr val="bg2"/>
              </a:buClr>
              <a:buSzPct val="75000"/>
              <a:buFont typeface="Wingdings" panose="05000000000000000000" pitchFamily="2" charset="2"/>
              <a:buChar char="§"/>
              <a:defRPr/>
            </a:pPr>
            <a:endParaRPr lang="en-US" sz="21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Wingdings" panose="05000000000000000000" pitchFamily="2" charset="2"/>
              <a:buChar char="§"/>
              <a:defRPr/>
            </a:pPr>
            <a:endParaRPr lang="en-US" sz="21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23</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TẬP THANH GHI CỦA ARM</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514350" indent="-514350" algn="just" eaLnBrk="1" hangingPunct="1">
              <a:spcBef>
                <a:spcPct val="20000"/>
              </a:spcBef>
              <a:buClr>
                <a:schemeClr val="bg2"/>
              </a:buClr>
              <a:buSzPct val="75000"/>
              <a:buFont typeface="Wingdings" panose="05000000000000000000" pitchFamily="2" charset="2"/>
              <a:buChar char="§"/>
              <a:defRPr/>
            </a:pPr>
            <a:r>
              <a:rPr lang="en-US" sz="2300" dirty="0" smtClean="0">
                <a:latin typeface="Times New Roman" panose="02020603050405020304" pitchFamily="18" charset="0"/>
                <a:cs typeface="Times New Roman" panose="02020603050405020304" pitchFamily="18" charset="0"/>
              </a:rPr>
              <a:t>Vi </a:t>
            </a:r>
            <a:r>
              <a:rPr lang="en-US" sz="2300" dirty="0" err="1" smtClean="0">
                <a:latin typeface="Times New Roman" panose="02020603050405020304" pitchFamily="18" charset="0"/>
                <a:cs typeface="Times New Roman" panose="02020603050405020304" pitchFamily="18" charset="0"/>
              </a:rPr>
              <a:t>xử</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lý</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có</a:t>
            </a:r>
            <a:r>
              <a:rPr lang="en-US" sz="2300" dirty="0" smtClean="0">
                <a:latin typeface="Times New Roman" panose="02020603050405020304" pitchFamily="18" charset="0"/>
                <a:cs typeface="Times New Roman" panose="02020603050405020304" pitchFamily="18" charset="0"/>
              </a:rPr>
              <a:t> 37 </a:t>
            </a:r>
            <a:r>
              <a:rPr lang="en-US" sz="2300" dirty="0" err="1" smtClean="0">
                <a:latin typeface="Times New Roman" panose="02020603050405020304" pitchFamily="18" charset="0"/>
                <a:cs typeface="Times New Roman" panose="02020603050405020304" pitchFamily="18" charset="0"/>
              </a:rPr>
              <a:t>thanh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ghi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Tất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cả</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thanh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ghi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có</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chiều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dài</a:t>
            </a:r>
            <a:r>
              <a:rPr lang="en-US" sz="2300" dirty="0" smtClean="0">
                <a:latin typeface="Times New Roman" panose="02020603050405020304" pitchFamily="18" charset="0"/>
                <a:cs typeface="Times New Roman" panose="02020603050405020304" pitchFamily="18" charset="0"/>
              </a:rPr>
              <a:t> 32 bit.</a:t>
            </a:r>
          </a:p>
          <a:p>
            <a:pPr marL="514350" indent="-514350" algn="just" eaLnBrk="1" hangingPunct="1">
              <a:spcBef>
                <a:spcPct val="20000"/>
              </a:spcBef>
              <a:buClr>
                <a:schemeClr val="bg2"/>
              </a:buClr>
              <a:buSzPct val="75000"/>
              <a:buFont typeface="Wingdings" panose="05000000000000000000" pitchFamily="2" charset="2"/>
              <a:buChar char="§"/>
              <a:defRPr/>
            </a:pPr>
            <a:r>
              <a:rPr lang="en-US" sz="2300" dirty="0" err="1" smtClean="0">
                <a:latin typeface="Times New Roman" panose="02020603050405020304" pitchFamily="18" charset="0"/>
                <a:cs typeface="Times New Roman" panose="02020603050405020304" pitchFamily="18" charset="0"/>
              </a:rPr>
              <a:t>Mỗi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chế</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bao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gồm</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một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tập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thanh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ghi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riêng</a:t>
            </a:r>
            <a:r>
              <a:rPr lang="en-US" sz="2300" dirty="0" smtClean="0">
                <a:latin typeface="Times New Roman" panose="02020603050405020304" pitchFamily="18" charset="0"/>
                <a:cs typeface="Times New Roman" panose="02020603050405020304" pitchFamily="18" charset="0"/>
              </a:rPr>
              <a:t>.</a:t>
            </a:r>
          </a:p>
          <a:p>
            <a:pPr marL="514350"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4773" y="2819400"/>
            <a:ext cx="6606854"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8466" name="Group 298465"/>
          <p:cNvGrpSpPr/>
          <p:nvPr/>
        </p:nvGrpSpPr>
        <p:grpSpPr>
          <a:xfrm>
            <a:off x="0" y="1219200"/>
            <a:ext cx="9144000" cy="5029200"/>
            <a:chOff x="0" y="768"/>
            <a:chExt cx="5760" cy="3168"/>
          </a:xfrm>
        </p:grpSpPr>
        <p:sp>
          <p:nvSpPr>
            <p:cNvPr id="298283" name="Rectangles 298282"/>
            <p:cNvSpPr/>
            <p:nvPr/>
          </p:nvSpPr>
          <p:spPr>
            <a:xfrm>
              <a:off x="0" y="768"/>
              <a:ext cx="5760" cy="3168"/>
            </a:xfrm>
            <a:prstGeom prst="rect">
              <a:avLst/>
            </a:prstGeom>
            <a:solidFill>
              <a:srgbClr val="FFFFFF"/>
            </a:solidFill>
            <a:ln w="12700">
              <a:noFill/>
            </a:ln>
          </p:spPr>
          <p:txBody>
            <a:bodyPr/>
            <a:lstStyle/>
            <a:p>
              <a:endParaRPr lang="en-US"/>
            </a:p>
          </p:txBody>
        </p:sp>
        <p:grpSp>
          <p:nvGrpSpPr>
            <p:cNvPr id="298465" name="Group 298464"/>
            <p:cNvGrpSpPr/>
            <p:nvPr/>
          </p:nvGrpSpPr>
          <p:grpSpPr>
            <a:xfrm>
              <a:off x="0" y="900"/>
              <a:ext cx="5616" cy="2988"/>
              <a:chOff x="0" y="900"/>
              <a:chExt cx="5616" cy="2988"/>
            </a:xfrm>
          </p:grpSpPr>
          <p:sp>
            <p:nvSpPr>
              <p:cNvPr id="297990" name="Rectangles 297989"/>
              <p:cNvSpPr/>
              <p:nvPr/>
            </p:nvSpPr>
            <p:spPr>
              <a:xfrm>
                <a:off x="1008" y="120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r0</a:t>
                </a:r>
                <a:endParaRPr sz="1600">
                  <a:solidFill>
                    <a:schemeClr val="bg1"/>
                  </a:solidFill>
                  <a:latin typeface="Courier New" panose="02070309020205020404" pitchFamily="49" charset="0"/>
                </a:endParaRPr>
              </a:p>
            </p:txBody>
          </p:sp>
          <p:sp>
            <p:nvSpPr>
              <p:cNvPr id="297991" name="Rectangles 297990"/>
              <p:cNvSpPr/>
              <p:nvPr/>
            </p:nvSpPr>
            <p:spPr>
              <a:xfrm>
                <a:off x="1008" y="134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a:t>
                </a:r>
                <a:endParaRPr sz="1600">
                  <a:solidFill>
                    <a:schemeClr val="bg1"/>
                  </a:solidFill>
                  <a:latin typeface="Courier New" panose="02070309020205020404" pitchFamily="49" charset="0"/>
                </a:endParaRPr>
              </a:p>
            </p:txBody>
          </p:sp>
          <p:sp>
            <p:nvSpPr>
              <p:cNvPr id="297992" name="Rectangles 297991"/>
              <p:cNvSpPr/>
              <p:nvPr/>
            </p:nvSpPr>
            <p:spPr>
              <a:xfrm>
                <a:off x="1008" y="148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r2</a:t>
                </a:r>
                <a:endParaRPr sz="1600">
                  <a:solidFill>
                    <a:schemeClr val="bg1"/>
                  </a:solidFill>
                  <a:latin typeface="Courier New" panose="02070309020205020404" pitchFamily="49" charset="0"/>
                </a:endParaRPr>
              </a:p>
            </p:txBody>
          </p:sp>
          <p:sp>
            <p:nvSpPr>
              <p:cNvPr id="297993" name="Rectangles 297992"/>
              <p:cNvSpPr/>
              <p:nvPr/>
            </p:nvSpPr>
            <p:spPr>
              <a:xfrm>
                <a:off x="1008" y="163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r3</a:t>
                </a:r>
                <a:endParaRPr sz="1600">
                  <a:solidFill>
                    <a:schemeClr val="bg1"/>
                  </a:solidFill>
                  <a:latin typeface="Courier New" panose="02070309020205020404" pitchFamily="49" charset="0"/>
                </a:endParaRPr>
              </a:p>
            </p:txBody>
          </p:sp>
          <p:sp>
            <p:nvSpPr>
              <p:cNvPr id="297994" name="Rectangles 297993"/>
              <p:cNvSpPr/>
              <p:nvPr/>
            </p:nvSpPr>
            <p:spPr>
              <a:xfrm>
                <a:off x="1008" y="177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r4</a:t>
                </a:r>
                <a:endParaRPr sz="1600">
                  <a:solidFill>
                    <a:schemeClr val="bg1"/>
                  </a:solidFill>
                  <a:latin typeface="Courier New" panose="02070309020205020404" pitchFamily="49" charset="0"/>
                </a:endParaRPr>
              </a:p>
            </p:txBody>
          </p:sp>
          <p:sp>
            <p:nvSpPr>
              <p:cNvPr id="297995" name="Rectangles 297994"/>
              <p:cNvSpPr/>
              <p:nvPr/>
            </p:nvSpPr>
            <p:spPr>
              <a:xfrm>
                <a:off x="1008" y="192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r5</a:t>
                </a:r>
                <a:endParaRPr sz="1600">
                  <a:solidFill>
                    <a:schemeClr val="bg1"/>
                  </a:solidFill>
                  <a:latin typeface="Courier New" panose="02070309020205020404" pitchFamily="49" charset="0"/>
                </a:endParaRPr>
              </a:p>
            </p:txBody>
          </p:sp>
          <p:sp>
            <p:nvSpPr>
              <p:cNvPr id="297996" name="Rectangles 297995"/>
              <p:cNvSpPr/>
              <p:nvPr/>
            </p:nvSpPr>
            <p:spPr>
              <a:xfrm>
                <a:off x="1008" y="206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r6</a:t>
                </a:r>
                <a:endParaRPr sz="1600">
                  <a:solidFill>
                    <a:schemeClr val="bg1"/>
                  </a:solidFill>
                  <a:latin typeface="Courier New" panose="02070309020205020404" pitchFamily="49" charset="0"/>
                </a:endParaRPr>
              </a:p>
            </p:txBody>
          </p:sp>
          <p:sp>
            <p:nvSpPr>
              <p:cNvPr id="297997" name="Rectangles 297996"/>
              <p:cNvSpPr/>
              <p:nvPr/>
            </p:nvSpPr>
            <p:spPr>
              <a:xfrm>
                <a:off x="1008" y="220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r7</a:t>
                </a:r>
                <a:endParaRPr sz="1600">
                  <a:solidFill>
                    <a:schemeClr val="bg1"/>
                  </a:solidFill>
                  <a:latin typeface="Courier New" panose="02070309020205020404" pitchFamily="49" charset="0"/>
                </a:endParaRPr>
              </a:p>
            </p:txBody>
          </p:sp>
          <p:sp>
            <p:nvSpPr>
              <p:cNvPr id="297998" name="Rectangles 297997"/>
              <p:cNvSpPr/>
              <p:nvPr/>
            </p:nvSpPr>
            <p:spPr>
              <a:xfrm>
                <a:off x="1008" y="235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r8</a:t>
                </a:r>
                <a:endParaRPr sz="1600">
                  <a:solidFill>
                    <a:schemeClr val="bg1"/>
                  </a:solidFill>
                  <a:latin typeface="Courier New" panose="02070309020205020404" pitchFamily="49" charset="0"/>
                </a:endParaRPr>
              </a:p>
            </p:txBody>
          </p:sp>
          <p:sp>
            <p:nvSpPr>
              <p:cNvPr id="297999" name="Rectangles 297998"/>
              <p:cNvSpPr/>
              <p:nvPr/>
            </p:nvSpPr>
            <p:spPr>
              <a:xfrm>
                <a:off x="1008" y="249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r9</a:t>
                </a:r>
                <a:endParaRPr sz="1600">
                  <a:solidFill>
                    <a:schemeClr val="bg1"/>
                  </a:solidFill>
                  <a:latin typeface="Courier New" panose="02070309020205020404" pitchFamily="49" charset="0"/>
                </a:endParaRPr>
              </a:p>
            </p:txBody>
          </p:sp>
          <p:sp>
            <p:nvSpPr>
              <p:cNvPr id="298000" name="Rectangles 297999"/>
              <p:cNvSpPr/>
              <p:nvPr/>
            </p:nvSpPr>
            <p:spPr>
              <a:xfrm>
                <a:off x="1008" y="264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r10</a:t>
                </a:r>
                <a:endParaRPr sz="1600">
                  <a:solidFill>
                    <a:schemeClr val="bg1"/>
                  </a:solidFill>
                  <a:latin typeface="Courier New" panose="02070309020205020404" pitchFamily="49" charset="0"/>
                </a:endParaRPr>
              </a:p>
            </p:txBody>
          </p:sp>
          <p:sp>
            <p:nvSpPr>
              <p:cNvPr id="298001" name="Rectangles 298000"/>
              <p:cNvSpPr/>
              <p:nvPr/>
            </p:nvSpPr>
            <p:spPr>
              <a:xfrm>
                <a:off x="1008" y="278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r11</a:t>
                </a:r>
                <a:endParaRPr sz="1600">
                  <a:solidFill>
                    <a:schemeClr val="bg1"/>
                  </a:solidFill>
                  <a:latin typeface="Courier New" panose="02070309020205020404" pitchFamily="49" charset="0"/>
                </a:endParaRPr>
              </a:p>
            </p:txBody>
          </p:sp>
          <p:sp>
            <p:nvSpPr>
              <p:cNvPr id="298002" name="Rectangles 298001"/>
              <p:cNvSpPr/>
              <p:nvPr/>
            </p:nvSpPr>
            <p:spPr>
              <a:xfrm>
                <a:off x="1008" y="292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r12</a:t>
                </a:r>
                <a:endParaRPr sz="1600">
                  <a:solidFill>
                    <a:schemeClr val="bg1"/>
                  </a:solidFill>
                  <a:latin typeface="Courier New" panose="02070309020205020404" pitchFamily="49" charset="0"/>
                </a:endParaRPr>
              </a:p>
            </p:txBody>
          </p:sp>
          <p:sp>
            <p:nvSpPr>
              <p:cNvPr id="298003" name="Rectangles 298002"/>
              <p:cNvSpPr/>
              <p:nvPr/>
            </p:nvSpPr>
            <p:spPr>
              <a:xfrm>
                <a:off x="1008" y="307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004" name="Rectangles 298003"/>
              <p:cNvSpPr/>
              <p:nvPr/>
            </p:nvSpPr>
            <p:spPr>
              <a:xfrm>
                <a:off x="1008" y="321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98005" name="Rectangles 298004"/>
              <p:cNvSpPr/>
              <p:nvPr/>
            </p:nvSpPr>
            <p:spPr>
              <a:xfrm>
                <a:off x="1008" y="336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r15 (pc)</a:t>
                </a:r>
                <a:endParaRPr sz="1600">
                  <a:solidFill>
                    <a:schemeClr val="bg1"/>
                  </a:solidFill>
                  <a:latin typeface="Courier New" panose="02070309020205020404" pitchFamily="49" charset="0"/>
                </a:endParaRPr>
              </a:p>
            </p:txBody>
          </p:sp>
          <p:sp>
            <p:nvSpPr>
              <p:cNvPr id="298006" name="Rectangles 298005"/>
              <p:cNvSpPr/>
              <p:nvPr/>
            </p:nvSpPr>
            <p:spPr>
              <a:xfrm>
                <a:off x="1008" y="360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cpsr</a:t>
                </a:r>
                <a:endParaRPr sz="1600">
                  <a:solidFill>
                    <a:schemeClr val="bg1"/>
                  </a:solidFill>
                  <a:latin typeface="Courier New" panose="02070309020205020404" pitchFamily="49" charset="0"/>
                </a:endParaRPr>
              </a:p>
            </p:txBody>
          </p:sp>
          <p:sp>
            <p:nvSpPr>
              <p:cNvPr id="298007" name="Rectangles 298006"/>
              <p:cNvSpPr/>
              <p:nvPr/>
            </p:nvSpPr>
            <p:spPr>
              <a:xfrm>
                <a:off x="4512" y="3072"/>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solidFill>
                      <a:schemeClr val="bg1"/>
                    </a:solidFill>
                    <a:latin typeface="Courier New" panose="02070309020205020404" pitchFamily="49" charset="0"/>
                  </a:rPr>
                  <a:t>r13 (sp)</a:t>
                </a:r>
                <a:endParaRPr sz="1300" b="0">
                  <a:solidFill>
                    <a:schemeClr val="bg1"/>
                  </a:solidFill>
                  <a:latin typeface="Helvetica" pitchFamily="34" charset="0"/>
                </a:endParaRPr>
              </a:p>
            </p:txBody>
          </p:sp>
          <p:sp>
            <p:nvSpPr>
              <p:cNvPr id="298008" name="Rectangles 298007"/>
              <p:cNvSpPr/>
              <p:nvPr/>
            </p:nvSpPr>
            <p:spPr>
              <a:xfrm>
                <a:off x="4512" y="3216"/>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300" b="0">
                  <a:solidFill>
                    <a:schemeClr val="bg1"/>
                  </a:solidFill>
                  <a:latin typeface="Helvetica" pitchFamily="34" charset="0"/>
                </a:endParaRPr>
              </a:p>
            </p:txBody>
          </p:sp>
          <p:sp>
            <p:nvSpPr>
              <p:cNvPr id="298009" name="Rectangles 298008"/>
              <p:cNvSpPr/>
              <p:nvPr/>
            </p:nvSpPr>
            <p:spPr>
              <a:xfrm>
                <a:off x="4512" y="3744"/>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010" name="Rectangles 298009"/>
              <p:cNvSpPr/>
              <p:nvPr/>
            </p:nvSpPr>
            <p:spPr>
              <a:xfrm>
                <a:off x="3360" y="3072"/>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011" name="Rectangles 298010"/>
              <p:cNvSpPr/>
              <p:nvPr/>
            </p:nvSpPr>
            <p:spPr>
              <a:xfrm>
                <a:off x="3360" y="3216"/>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98012" name="Rectangles 298011"/>
              <p:cNvSpPr/>
              <p:nvPr/>
            </p:nvSpPr>
            <p:spPr>
              <a:xfrm>
                <a:off x="3360" y="3744"/>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013" name="Rectangles 298012"/>
              <p:cNvSpPr/>
              <p:nvPr/>
            </p:nvSpPr>
            <p:spPr>
              <a:xfrm>
                <a:off x="3936" y="3072"/>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p>
            </p:txBody>
          </p:sp>
          <p:sp>
            <p:nvSpPr>
              <p:cNvPr id="298014" name="Rectangles 298013"/>
              <p:cNvSpPr/>
              <p:nvPr/>
            </p:nvSpPr>
            <p:spPr>
              <a:xfrm>
                <a:off x="3936" y="3216"/>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p>
            </p:txBody>
          </p:sp>
          <p:sp>
            <p:nvSpPr>
              <p:cNvPr id="298015" name="Rectangles 298014"/>
              <p:cNvSpPr/>
              <p:nvPr/>
            </p:nvSpPr>
            <p:spPr>
              <a:xfrm>
                <a:off x="3936" y="3744"/>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016" name="Rectangles 298015"/>
              <p:cNvSpPr/>
              <p:nvPr/>
            </p:nvSpPr>
            <p:spPr>
              <a:xfrm>
                <a:off x="5088" y="3072"/>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latin typeface="Courier New" panose="02070309020205020404" pitchFamily="49" charset="0"/>
                  </a:rPr>
                  <a:t>r13 (sp)</a:t>
                </a:r>
              </a:p>
            </p:txBody>
          </p:sp>
          <p:sp>
            <p:nvSpPr>
              <p:cNvPr id="298017" name="Rectangles 298016"/>
              <p:cNvSpPr/>
              <p:nvPr/>
            </p:nvSpPr>
            <p:spPr>
              <a:xfrm>
                <a:off x="5088" y="3216"/>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latin typeface="Courier New" panose="02070309020205020404" pitchFamily="49" charset="0"/>
                  </a:rPr>
                  <a:t>r14 (</a:t>
                </a:r>
                <a:r>
                  <a:rPr sz="1200" dirty="0" err="1">
                    <a:latin typeface="Courier New" panose="02070309020205020404" pitchFamily="49" charset="0"/>
                  </a:rPr>
                  <a:t>lr</a:t>
                </a:r>
                <a:r>
                  <a:rPr sz="1200">
                    <a:latin typeface="Courier New" panose="02070309020205020404" pitchFamily="49" charset="0"/>
                  </a:rPr>
                  <a:t>)</a:t>
                </a:r>
              </a:p>
            </p:txBody>
          </p:sp>
          <p:sp>
            <p:nvSpPr>
              <p:cNvPr id="298018" name="Rectangles 298017"/>
              <p:cNvSpPr/>
              <p:nvPr/>
            </p:nvSpPr>
            <p:spPr>
              <a:xfrm>
                <a:off x="5088" y="3744"/>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dirty="0" err="1">
                    <a:latin typeface="Courier New" panose="02070309020205020404" pitchFamily="49" charset="0"/>
                  </a:rPr>
                  <a:t>spsr</a:t>
                </a:r>
                <a:endParaRPr sz="1200">
                  <a:latin typeface="Courier New" panose="02070309020205020404" pitchFamily="49" charset="0"/>
                </a:endParaRPr>
              </a:p>
            </p:txBody>
          </p:sp>
          <p:sp>
            <p:nvSpPr>
              <p:cNvPr id="298019" name="Rectangles 298018"/>
              <p:cNvSpPr/>
              <p:nvPr/>
            </p:nvSpPr>
            <p:spPr>
              <a:xfrm>
                <a:off x="2784" y="2352"/>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r8</a:t>
                </a:r>
                <a:endParaRPr sz="1600">
                  <a:solidFill>
                    <a:schemeClr val="bg1"/>
                  </a:solidFill>
                  <a:latin typeface="Courier New" panose="02070309020205020404" pitchFamily="49" charset="0"/>
                </a:endParaRPr>
              </a:p>
            </p:txBody>
          </p:sp>
          <p:sp>
            <p:nvSpPr>
              <p:cNvPr id="298020" name="Rectangles 298019"/>
              <p:cNvSpPr/>
              <p:nvPr/>
            </p:nvSpPr>
            <p:spPr>
              <a:xfrm>
                <a:off x="2784" y="2496"/>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r9</a:t>
                </a:r>
                <a:endParaRPr sz="1600">
                  <a:solidFill>
                    <a:schemeClr val="bg1"/>
                  </a:solidFill>
                  <a:latin typeface="Courier New" panose="02070309020205020404" pitchFamily="49" charset="0"/>
                </a:endParaRPr>
              </a:p>
            </p:txBody>
          </p:sp>
          <p:sp>
            <p:nvSpPr>
              <p:cNvPr id="298021" name="Rectangles 298020"/>
              <p:cNvSpPr/>
              <p:nvPr/>
            </p:nvSpPr>
            <p:spPr>
              <a:xfrm>
                <a:off x="2784" y="2640"/>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r10</a:t>
                </a:r>
                <a:endParaRPr sz="1600">
                  <a:solidFill>
                    <a:schemeClr val="bg1"/>
                  </a:solidFill>
                  <a:latin typeface="Courier New" panose="02070309020205020404" pitchFamily="49" charset="0"/>
                </a:endParaRPr>
              </a:p>
            </p:txBody>
          </p:sp>
          <p:sp>
            <p:nvSpPr>
              <p:cNvPr id="298022" name="Rectangles 298021"/>
              <p:cNvSpPr/>
              <p:nvPr/>
            </p:nvSpPr>
            <p:spPr>
              <a:xfrm>
                <a:off x="2784" y="2784"/>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r11</a:t>
                </a:r>
                <a:endParaRPr sz="1600">
                  <a:solidFill>
                    <a:schemeClr val="bg1"/>
                  </a:solidFill>
                  <a:latin typeface="Courier New" panose="02070309020205020404" pitchFamily="49" charset="0"/>
                </a:endParaRPr>
              </a:p>
            </p:txBody>
          </p:sp>
          <p:sp>
            <p:nvSpPr>
              <p:cNvPr id="298023" name="Rectangles 298022"/>
              <p:cNvSpPr/>
              <p:nvPr/>
            </p:nvSpPr>
            <p:spPr>
              <a:xfrm>
                <a:off x="2784" y="2928"/>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r12</a:t>
                </a:r>
                <a:endParaRPr sz="1600">
                  <a:solidFill>
                    <a:schemeClr val="bg1"/>
                  </a:solidFill>
                  <a:latin typeface="Courier New" panose="02070309020205020404" pitchFamily="49" charset="0"/>
                </a:endParaRPr>
              </a:p>
            </p:txBody>
          </p:sp>
          <p:sp>
            <p:nvSpPr>
              <p:cNvPr id="298024" name="Rectangles 298023"/>
              <p:cNvSpPr/>
              <p:nvPr/>
            </p:nvSpPr>
            <p:spPr>
              <a:xfrm>
                <a:off x="2784" y="3072"/>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025" name="Rectangles 298024"/>
              <p:cNvSpPr/>
              <p:nvPr/>
            </p:nvSpPr>
            <p:spPr>
              <a:xfrm>
                <a:off x="2784" y="3216"/>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98026" name="Rectangles 298025"/>
              <p:cNvSpPr/>
              <p:nvPr/>
            </p:nvSpPr>
            <p:spPr>
              <a:xfrm>
                <a:off x="2784" y="3744"/>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600">
                  <a:solidFill>
                    <a:schemeClr val="bg1"/>
                  </a:solidFill>
                  <a:latin typeface="Courier New" panose="02070309020205020404" pitchFamily="49" charset="0"/>
                </a:endParaRPr>
              </a:p>
            </p:txBody>
          </p:sp>
          <p:sp>
            <p:nvSpPr>
              <p:cNvPr id="298029" name="Rectangles 298028"/>
              <p:cNvSpPr/>
              <p:nvPr/>
            </p:nvSpPr>
            <p:spPr>
              <a:xfrm>
                <a:off x="2784"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FIQ</a:t>
                </a:r>
              </a:p>
            </p:txBody>
          </p:sp>
          <p:sp>
            <p:nvSpPr>
              <p:cNvPr id="298030" name="Rectangles 298029"/>
              <p:cNvSpPr/>
              <p:nvPr/>
            </p:nvSpPr>
            <p:spPr>
              <a:xfrm>
                <a:off x="3360"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IRQ</a:t>
                </a:r>
                <a:endParaRPr sz="2000">
                  <a:solidFill>
                    <a:schemeClr val="hlink"/>
                  </a:solidFill>
                  <a:latin typeface="Arial" panose="020B0604020202020204" pitchFamily="34" charset="0"/>
                </a:endParaRPr>
              </a:p>
            </p:txBody>
          </p:sp>
          <p:sp>
            <p:nvSpPr>
              <p:cNvPr id="298031" name="Rectangles 298030"/>
              <p:cNvSpPr/>
              <p:nvPr/>
            </p:nvSpPr>
            <p:spPr>
              <a:xfrm>
                <a:off x="3936"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SVC</a:t>
                </a:r>
                <a:endParaRPr sz="2000">
                  <a:solidFill>
                    <a:schemeClr val="hlink"/>
                  </a:solidFill>
                  <a:latin typeface="Arial" panose="020B0604020202020204" pitchFamily="34" charset="0"/>
                </a:endParaRPr>
              </a:p>
            </p:txBody>
          </p:sp>
          <p:sp>
            <p:nvSpPr>
              <p:cNvPr id="298032" name="Rectangles 298031"/>
              <p:cNvSpPr/>
              <p:nvPr/>
            </p:nvSpPr>
            <p:spPr>
              <a:xfrm>
                <a:off x="4512" y="2023"/>
                <a:ext cx="576" cy="214"/>
              </a:xfrm>
              <a:prstGeom prst="rect">
                <a:avLst/>
              </a:prstGeom>
              <a:noFill/>
              <a:ln w="12700">
                <a:noFill/>
              </a:ln>
            </p:spPr>
            <p:txBody>
              <a:bodyPr lIns="96838" tIns="47625" rIns="96838" bIns="47625" anchor="ctr" anchorCtr="0">
                <a:spAutoFit/>
              </a:bodyPr>
              <a:lstStyle/>
              <a:p>
                <a:pPr algn="ctr"/>
                <a:r>
                  <a:rPr sz="1600" dirty="0" err="1">
                    <a:latin typeface="Arial" panose="020B0604020202020204" pitchFamily="34" charset="0"/>
                  </a:rPr>
                  <a:t>Undef</a:t>
                </a:r>
                <a:endParaRPr sz="2000">
                  <a:solidFill>
                    <a:schemeClr val="hlink"/>
                  </a:solidFill>
                  <a:latin typeface="Arial" panose="020B0604020202020204" pitchFamily="34" charset="0"/>
                </a:endParaRPr>
              </a:p>
            </p:txBody>
          </p:sp>
          <p:sp>
            <p:nvSpPr>
              <p:cNvPr id="298033" name="Rectangles 298032"/>
              <p:cNvSpPr/>
              <p:nvPr/>
            </p:nvSpPr>
            <p:spPr>
              <a:xfrm>
                <a:off x="5040" y="2023"/>
                <a:ext cx="576"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Abort</a:t>
                </a:r>
                <a:endParaRPr sz="2000">
                  <a:solidFill>
                    <a:schemeClr val="hlink"/>
                  </a:solidFill>
                  <a:latin typeface="Arial" panose="020B0604020202020204" pitchFamily="34" charset="0"/>
                </a:endParaRPr>
              </a:p>
            </p:txBody>
          </p:sp>
          <p:sp>
            <p:nvSpPr>
              <p:cNvPr id="298285" name="Rectangles 298284"/>
              <p:cNvSpPr/>
              <p:nvPr/>
            </p:nvSpPr>
            <p:spPr>
              <a:xfrm>
                <a:off x="0" y="1226"/>
                <a:ext cx="960"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User Mode</a:t>
                </a:r>
                <a:endParaRPr sz="2000">
                  <a:solidFill>
                    <a:schemeClr val="hlink"/>
                  </a:solidFill>
                  <a:latin typeface="Arial" panose="020B0604020202020204" pitchFamily="34" charset="0"/>
                </a:endParaRPr>
              </a:p>
            </p:txBody>
          </p:sp>
          <p:sp>
            <p:nvSpPr>
              <p:cNvPr id="298286" name="Rectangles 298285"/>
              <p:cNvSpPr/>
              <p:nvPr/>
            </p:nvSpPr>
            <p:spPr>
              <a:xfrm>
                <a:off x="1008" y="120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r0</a:t>
                </a:r>
                <a:endParaRPr sz="1600">
                  <a:solidFill>
                    <a:schemeClr val="bg1"/>
                  </a:solidFill>
                  <a:latin typeface="Courier New" panose="02070309020205020404" pitchFamily="49" charset="0"/>
                </a:endParaRPr>
              </a:p>
            </p:txBody>
          </p:sp>
          <p:sp>
            <p:nvSpPr>
              <p:cNvPr id="298287" name="Rectangles 298286"/>
              <p:cNvSpPr/>
              <p:nvPr/>
            </p:nvSpPr>
            <p:spPr>
              <a:xfrm>
                <a:off x="1008" y="134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a:t>
                </a:r>
                <a:endParaRPr sz="1600">
                  <a:solidFill>
                    <a:schemeClr val="bg1"/>
                  </a:solidFill>
                  <a:latin typeface="Courier New" panose="02070309020205020404" pitchFamily="49" charset="0"/>
                </a:endParaRPr>
              </a:p>
            </p:txBody>
          </p:sp>
          <p:sp>
            <p:nvSpPr>
              <p:cNvPr id="298288" name="Rectangles 298287"/>
              <p:cNvSpPr/>
              <p:nvPr/>
            </p:nvSpPr>
            <p:spPr>
              <a:xfrm>
                <a:off x="1008" y="148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r2</a:t>
                </a:r>
                <a:endParaRPr sz="1600">
                  <a:solidFill>
                    <a:schemeClr val="bg1"/>
                  </a:solidFill>
                  <a:latin typeface="Courier New" panose="02070309020205020404" pitchFamily="49" charset="0"/>
                </a:endParaRPr>
              </a:p>
            </p:txBody>
          </p:sp>
          <p:sp>
            <p:nvSpPr>
              <p:cNvPr id="298289" name="Rectangles 298288"/>
              <p:cNvSpPr/>
              <p:nvPr/>
            </p:nvSpPr>
            <p:spPr>
              <a:xfrm>
                <a:off x="1008" y="163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r3</a:t>
                </a:r>
                <a:endParaRPr sz="1600">
                  <a:solidFill>
                    <a:schemeClr val="bg1"/>
                  </a:solidFill>
                  <a:latin typeface="Courier New" panose="02070309020205020404" pitchFamily="49" charset="0"/>
                </a:endParaRPr>
              </a:p>
            </p:txBody>
          </p:sp>
          <p:sp>
            <p:nvSpPr>
              <p:cNvPr id="298290" name="Rectangles 298289"/>
              <p:cNvSpPr/>
              <p:nvPr/>
            </p:nvSpPr>
            <p:spPr>
              <a:xfrm>
                <a:off x="1008" y="177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r4</a:t>
                </a:r>
                <a:endParaRPr sz="1600">
                  <a:solidFill>
                    <a:schemeClr val="bg1"/>
                  </a:solidFill>
                  <a:latin typeface="Courier New" panose="02070309020205020404" pitchFamily="49" charset="0"/>
                </a:endParaRPr>
              </a:p>
            </p:txBody>
          </p:sp>
          <p:sp>
            <p:nvSpPr>
              <p:cNvPr id="298291" name="Rectangles 298290"/>
              <p:cNvSpPr/>
              <p:nvPr/>
            </p:nvSpPr>
            <p:spPr>
              <a:xfrm>
                <a:off x="1008" y="192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r5</a:t>
                </a:r>
                <a:endParaRPr sz="1600">
                  <a:solidFill>
                    <a:schemeClr val="bg1"/>
                  </a:solidFill>
                  <a:latin typeface="Courier New" panose="02070309020205020404" pitchFamily="49" charset="0"/>
                </a:endParaRPr>
              </a:p>
            </p:txBody>
          </p:sp>
          <p:sp>
            <p:nvSpPr>
              <p:cNvPr id="298292" name="Rectangles 298291"/>
              <p:cNvSpPr/>
              <p:nvPr/>
            </p:nvSpPr>
            <p:spPr>
              <a:xfrm>
                <a:off x="1008" y="206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r6</a:t>
                </a:r>
                <a:endParaRPr sz="1600">
                  <a:solidFill>
                    <a:schemeClr val="bg1"/>
                  </a:solidFill>
                  <a:latin typeface="Courier New" panose="02070309020205020404" pitchFamily="49" charset="0"/>
                </a:endParaRPr>
              </a:p>
            </p:txBody>
          </p:sp>
          <p:sp>
            <p:nvSpPr>
              <p:cNvPr id="298293" name="Rectangles 298292"/>
              <p:cNvSpPr/>
              <p:nvPr/>
            </p:nvSpPr>
            <p:spPr>
              <a:xfrm>
                <a:off x="1008" y="220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r7</a:t>
                </a:r>
                <a:endParaRPr sz="1600">
                  <a:solidFill>
                    <a:schemeClr val="bg1"/>
                  </a:solidFill>
                  <a:latin typeface="Courier New" panose="02070309020205020404" pitchFamily="49" charset="0"/>
                </a:endParaRPr>
              </a:p>
            </p:txBody>
          </p:sp>
          <p:sp>
            <p:nvSpPr>
              <p:cNvPr id="298294" name="Rectangles 298293"/>
              <p:cNvSpPr/>
              <p:nvPr/>
            </p:nvSpPr>
            <p:spPr>
              <a:xfrm>
                <a:off x="1008" y="235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r8</a:t>
                </a:r>
                <a:endParaRPr sz="1600">
                  <a:solidFill>
                    <a:schemeClr val="bg1"/>
                  </a:solidFill>
                  <a:latin typeface="Courier New" panose="02070309020205020404" pitchFamily="49" charset="0"/>
                </a:endParaRPr>
              </a:p>
            </p:txBody>
          </p:sp>
          <p:sp>
            <p:nvSpPr>
              <p:cNvPr id="298295" name="Rectangles 298294"/>
              <p:cNvSpPr/>
              <p:nvPr/>
            </p:nvSpPr>
            <p:spPr>
              <a:xfrm>
                <a:off x="1008" y="249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r9</a:t>
                </a:r>
                <a:endParaRPr sz="1600">
                  <a:solidFill>
                    <a:schemeClr val="bg1"/>
                  </a:solidFill>
                  <a:latin typeface="Courier New" panose="02070309020205020404" pitchFamily="49" charset="0"/>
                </a:endParaRPr>
              </a:p>
            </p:txBody>
          </p:sp>
          <p:sp>
            <p:nvSpPr>
              <p:cNvPr id="298296" name="Rectangles 298295"/>
              <p:cNvSpPr/>
              <p:nvPr/>
            </p:nvSpPr>
            <p:spPr>
              <a:xfrm>
                <a:off x="1008" y="264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r10</a:t>
                </a:r>
                <a:endParaRPr sz="1600">
                  <a:solidFill>
                    <a:schemeClr val="bg1"/>
                  </a:solidFill>
                  <a:latin typeface="Courier New" panose="02070309020205020404" pitchFamily="49" charset="0"/>
                </a:endParaRPr>
              </a:p>
            </p:txBody>
          </p:sp>
          <p:sp>
            <p:nvSpPr>
              <p:cNvPr id="298297" name="Rectangles 298296"/>
              <p:cNvSpPr/>
              <p:nvPr/>
            </p:nvSpPr>
            <p:spPr>
              <a:xfrm>
                <a:off x="1008" y="278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r11</a:t>
                </a:r>
                <a:endParaRPr sz="1600">
                  <a:solidFill>
                    <a:schemeClr val="bg1"/>
                  </a:solidFill>
                  <a:latin typeface="Courier New" panose="02070309020205020404" pitchFamily="49" charset="0"/>
                </a:endParaRPr>
              </a:p>
            </p:txBody>
          </p:sp>
          <p:sp>
            <p:nvSpPr>
              <p:cNvPr id="298298" name="Rectangles 298297"/>
              <p:cNvSpPr/>
              <p:nvPr/>
            </p:nvSpPr>
            <p:spPr>
              <a:xfrm>
                <a:off x="1008" y="292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r12</a:t>
                </a:r>
                <a:endParaRPr sz="1600">
                  <a:solidFill>
                    <a:schemeClr val="bg1"/>
                  </a:solidFill>
                  <a:latin typeface="Courier New" panose="02070309020205020404" pitchFamily="49" charset="0"/>
                </a:endParaRPr>
              </a:p>
            </p:txBody>
          </p:sp>
          <p:sp>
            <p:nvSpPr>
              <p:cNvPr id="298299" name="Rectangles 298298"/>
              <p:cNvSpPr/>
              <p:nvPr/>
            </p:nvSpPr>
            <p:spPr>
              <a:xfrm>
                <a:off x="1008" y="307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300" name="Rectangles 298299"/>
              <p:cNvSpPr/>
              <p:nvPr/>
            </p:nvSpPr>
            <p:spPr>
              <a:xfrm>
                <a:off x="1008" y="321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98301" name="Rectangles 298300"/>
              <p:cNvSpPr/>
              <p:nvPr/>
            </p:nvSpPr>
            <p:spPr>
              <a:xfrm>
                <a:off x="1008" y="336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r15 (pc)</a:t>
                </a:r>
                <a:endParaRPr sz="1600">
                  <a:solidFill>
                    <a:schemeClr val="bg1"/>
                  </a:solidFill>
                  <a:latin typeface="Courier New" panose="02070309020205020404" pitchFamily="49" charset="0"/>
                </a:endParaRPr>
              </a:p>
            </p:txBody>
          </p:sp>
          <p:sp>
            <p:nvSpPr>
              <p:cNvPr id="298302" name="Rectangles 298301"/>
              <p:cNvSpPr/>
              <p:nvPr/>
            </p:nvSpPr>
            <p:spPr>
              <a:xfrm>
                <a:off x="1008" y="360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cpsr</a:t>
                </a:r>
                <a:endParaRPr sz="1600">
                  <a:solidFill>
                    <a:schemeClr val="bg1"/>
                  </a:solidFill>
                  <a:latin typeface="Courier New" panose="02070309020205020404" pitchFamily="49" charset="0"/>
                </a:endParaRPr>
              </a:p>
            </p:txBody>
          </p:sp>
          <p:sp>
            <p:nvSpPr>
              <p:cNvPr id="298303" name="Rectangles 298302"/>
              <p:cNvSpPr/>
              <p:nvPr/>
            </p:nvSpPr>
            <p:spPr>
              <a:xfrm>
                <a:off x="4512" y="3072"/>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solidFill>
                      <a:schemeClr val="bg1"/>
                    </a:solidFill>
                    <a:latin typeface="Courier New" panose="02070309020205020404" pitchFamily="49" charset="0"/>
                  </a:rPr>
                  <a:t>r13 (sp)</a:t>
                </a:r>
                <a:endParaRPr sz="1300" b="0">
                  <a:solidFill>
                    <a:schemeClr val="bg1"/>
                  </a:solidFill>
                  <a:latin typeface="Helvetica" pitchFamily="34" charset="0"/>
                </a:endParaRPr>
              </a:p>
            </p:txBody>
          </p:sp>
          <p:sp>
            <p:nvSpPr>
              <p:cNvPr id="298304" name="Rectangles 298303"/>
              <p:cNvSpPr/>
              <p:nvPr/>
            </p:nvSpPr>
            <p:spPr>
              <a:xfrm>
                <a:off x="4512" y="3216"/>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300" b="0">
                  <a:solidFill>
                    <a:schemeClr val="bg1"/>
                  </a:solidFill>
                  <a:latin typeface="Helvetica" pitchFamily="34" charset="0"/>
                </a:endParaRPr>
              </a:p>
            </p:txBody>
          </p:sp>
          <p:sp>
            <p:nvSpPr>
              <p:cNvPr id="298305" name="Rectangles 298304"/>
              <p:cNvSpPr/>
              <p:nvPr/>
            </p:nvSpPr>
            <p:spPr>
              <a:xfrm>
                <a:off x="4512" y="3744"/>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306" name="Rectangles 298305"/>
              <p:cNvSpPr/>
              <p:nvPr/>
            </p:nvSpPr>
            <p:spPr>
              <a:xfrm>
                <a:off x="3360" y="3072"/>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307" name="Rectangles 298306"/>
              <p:cNvSpPr/>
              <p:nvPr/>
            </p:nvSpPr>
            <p:spPr>
              <a:xfrm>
                <a:off x="3360" y="3216"/>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98308" name="Rectangles 298307"/>
              <p:cNvSpPr/>
              <p:nvPr/>
            </p:nvSpPr>
            <p:spPr>
              <a:xfrm>
                <a:off x="3360" y="3744"/>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309" name="Rectangles 298308"/>
              <p:cNvSpPr/>
              <p:nvPr/>
            </p:nvSpPr>
            <p:spPr>
              <a:xfrm>
                <a:off x="3936" y="3072"/>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p>
            </p:txBody>
          </p:sp>
          <p:sp>
            <p:nvSpPr>
              <p:cNvPr id="298310" name="Rectangles 298309"/>
              <p:cNvSpPr/>
              <p:nvPr/>
            </p:nvSpPr>
            <p:spPr>
              <a:xfrm>
                <a:off x="3936" y="3216"/>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p>
            </p:txBody>
          </p:sp>
          <p:sp>
            <p:nvSpPr>
              <p:cNvPr id="298311" name="Rectangles 298310"/>
              <p:cNvSpPr/>
              <p:nvPr/>
            </p:nvSpPr>
            <p:spPr>
              <a:xfrm>
                <a:off x="3936" y="3744"/>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312" name="Rectangles 298311"/>
              <p:cNvSpPr/>
              <p:nvPr/>
            </p:nvSpPr>
            <p:spPr>
              <a:xfrm>
                <a:off x="5088" y="3072"/>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latin typeface="Courier New" panose="02070309020205020404" pitchFamily="49" charset="0"/>
                  </a:rPr>
                  <a:t>r13 (sp)</a:t>
                </a:r>
              </a:p>
            </p:txBody>
          </p:sp>
          <p:sp>
            <p:nvSpPr>
              <p:cNvPr id="298313" name="Rectangles 298312"/>
              <p:cNvSpPr/>
              <p:nvPr/>
            </p:nvSpPr>
            <p:spPr>
              <a:xfrm>
                <a:off x="5088" y="3216"/>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latin typeface="Courier New" panose="02070309020205020404" pitchFamily="49" charset="0"/>
                  </a:rPr>
                  <a:t>r14 (</a:t>
                </a:r>
                <a:r>
                  <a:rPr sz="1200" dirty="0" err="1">
                    <a:latin typeface="Courier New" panose="02070309020205020404" pitchFamily="49" charset="0"/>
                  </a:rPr>
                  <a:t>lr</a:t>
                </a:r>
                <a:r>
                  <a:rPr sz="1200">
                    <a:latin typeface="Courier New" panose="02070309020205020404" pitchFamily="49" charset="0"/>
                  </a:rPr>
                  <a:t>)</a:t>
                </a:r>
              </a:p>
            </p:txBody>
          </p:sp>
          <p:sp>
            <p:nvSpPr>
              <p:cNvPr id="298314" name="Rectangles 298313"/>
              <p:cNvSpPr/>
              <p:nvPr/>
            </p:nvSpPr>
            <p:spPr>
              <a:xfrm>
                <a:off x="5088" y="3744"/>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dirty="0" err="1">
                    <a:latin typeface="Courier New" panose="02070309020205020404" pitchFamily="49" charset="0"/>
                  </a:rPr>
                  <a:t>spsr</a:t>
                </a:r>
                <a:endParaRPr sz="1200">
                  <a:latin typeface="Courier New" panose="02070309020205020404" pitchFamily="49" charset="0"/>
                </a:endParaRPr>
              </a:p>
            </p:txBody>
          </p:sp>
          <p:sp>
            <p:nvSpPr>
              <p:cNvPr id="298315" name="Rectangles 298314"/>
              <p:cNvSpPr/>
              <p:nvPr/>
            </p:nvSpPr>
            <p:spPr>
              <a:xfrm>
                <a:off x="2784" y="2352"/>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r8</a:t>
                </a:r>
                <a:endParaRPr sz="1600">
                  <a:solidFill>
                    <a:schemeClr val="bg1"/>
                  </a:solidFill>
                  <a:latin typeface="Courier New" panose="02070309020205020404" pitchFamily="49" charset="0"/>
                </a:endParaRPr>
              </a:p>
            </p:txBody>
          </p:sp>
          <p:sp>
            <p:nvSpPr>
              <p:cNvPr id="298316" name="Rectangles 298315"/>
              <p:cNvSpPr/>
              <p:nvPr/>
            </p:nvSpPr>
            <p:spPr>
              <a:xfrm>
                <a:off x="2784" y="2496"/>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r9</a:t>
                </a:r>
                <a:endParaRPr sz="1600">
                  <a:solidFill>
                    <a:schemeClr val="bg1"/>
                  </a:solidFill>
                  <a:latin typeface="Courier New" panose="02070309020205020404" pitchFamily="49" charset="0"/>
                </a:endParaRPr>
              </a:p>
            </p:txBody>
          </p:sp>
          <p:sp>
            <p:nvSpPr>
              <p:cNvPr id="298317" name="Rectangles 298316"/>
              <p:cNvSpPr/>
              <p:nvPr/>
            </p:nvSpPr>
            <p:spPr>
              <a:xfrm>
                <a:off x="2784" y="2640"/>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r10</a:t>
                </a:r>
                <a:endParaRPr sz="1600">
                  <a:solidFill>
                    <a:schemeClr val="bg1"/>
                  </a:solidFill>
                  <a:latin typeface="Courier New" panose="02070309020205020404" pitchFamily="49" charset="0"/>
                </a:endParaRPr>
              </a:p>
            </p:txBody>
          </p:sp>
          <p:sp>
            <p:nvSpPr>
              <p:cNvPr id="298318" name="Rectangles 298317"/>
              <p:cNvSpPr/>
              <p:nvPr/>
            </p:nvSpPr>
            <p:spPr>
              <a:xfrm>
                <a:off x="2784" y="2784"/>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r11</a:t>
                </a:r>
                <a:endParaRPr sz="1600">
                  <a:solidFill>
                    <a:schemeClr val="bg1"/>
                  </a:solidFill>
                  <a:latin typeface="Courier New" panose="02070309020205020404" pitchFamily="49" charset="0"/>
                </a:endParaRPr>
              </a:p>
            </p:txBody>
          </p:sp>
          <p:sp>
            <p:nvSpPr>
              <p:cNvPr id="298319" name="Rectangles 298318"/>
              <p:cNvSpPr/>
              <p:nvPr/>
            </p:nvSpPr>
            <p:spPr>
              <a:xfrm>
                <a:off x="2784" y="2928"/>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r12</a:t>
                </a:r>
                <a:endParaRPr sz="1600">
                  <a:solidFill>
                    <a:schemeClr val="bg1"/>
                  </a:solidFill>
                  <a:latin typeface="Courier New" panose="02070309020205020404" pitchFamily="49" charset="0"/>
                </a:endParaRPr>
              </a:p>
            </p:txBody>
          </p:sp>
          <p:sp>
            <p:nvSpPr>
              <p:cNvPr id="298320" name="Rectangles 298319"/>
              <p:cNvSpPr/>
              <p:nvPr/>
            </p:nvSpPr>
            <p:spPr>
              <a:xfrm>
                <a:off x="2784" y="3072"/>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321" name="Rectangles 298320"/>
              <p:cNvSpPr/>
              <p:nvPr/>
            </p:nvSpPr>
            <p:spPr>
              <a:xfrm>
                <a:off x="2784" y="3216"/>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98322" name="Rectangles 298321"/>
              <p:cNvSpPr/>
              <p:nvPr/>
            </p:nvSpPr>
            <p:spPr>
              <a:xfrm>
                <a:off x="2784" y="3744"/>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600">
                  <a:solidFill>
                    <a:schemeClr val="bg1"/>
                  </a:solidFill>
                  <a:latin typeface="Courier New" panose="02070309020205020404" pitchFamily="49" charset="0"/>
                </a:endParaRPr>
              </a:p>
            </p:txBody>
          </p:sp>
          <p:sp>
            <p:nvSpPr>
              <p:cNvPr id="298323" name="Rectangles 298322"/>
              <p:cNvSpPr/>
              <p:nvPr/>
            </p:nvSpPr>
            <p:spPr>
              <a:xfrm>
                <a:off x="288" y="900"/>
                <a:ext cx="2112" cy="252"/>
              </a:xfrm>
              <a:prstGeom prst="rect">
                <a:avLst/>
              </a:prstGeom>
              <a:solidFill>
                <a:schemeClr val="bg1"/>
              </a:solidFill>
              <a:ln w="12700">
                <a:noFill/>
              </a:ln>
            </p:spPr>
            <p:txBody>
              <a:bodyPr lIns="96838" tIns="47625" rIns="96838" bIns="47625" anchor="ctr" anchorCtr="0">
                <a:spAutoFit/>
              </a:bodyPr>
              <a:lstStyle/>
              <a:p>
                <a:pPr algn="ctr"/>
                <a:r>
                  <a:rPr sz="2000">
                    <a:solidFill>
                      <a:schemeClr val="bg2"/>
                    </a:solidFill>
                    <a:latin typeface="Arial" panose="020B0604020202020204" pitchFamily="34" charset="0"/>
                  </a:rPr>
                  <a:t>Current Visible Registers</a:t>
                </a:r>
              </a:p>
            </p:txBody>
          </p:sp>
          <p:sp>
            <p:nvSpPr>
              <p:cNvPr id="298324" name="Rectangles 298323"/>
              <p:cNvSpPr/>
              <p:nvPr/>
            </p:nvSpPr>
            <p:spPr>
              <a:xfrm>
                <a:off x="3110" y="1579"/>
                <a:ext cx="1920" cy="252"/>
              </a:xfrm>
              <a:prstGeom prst="rect">
                <a:avLst/>
              </a:prstGeom>
              <a:solidFill>
                <a:schemeClr val="bg1"/>
              </a:solidFill>
              <a:ln w="12700">
                <a:noFill/>
              </a:ln>
            </p:spPr>
            <p:txBody>
              <a:bodyPr lIns="96838" tIns="47625" rIns="96838" bIns="47625" anchor="ctr" anchorCtr="0">
                <a:spAutoFit/>
              </a:bodyPr>
              <a:lstStyle/>
              <a:p>
                <a:pPr algn="ctr"/>
                <a:r>
                  <a:rPr sz="2000">
                    <a:solidFill>
                      <a:schemeClr val="bg2"/>
                    </a:solidFill>
                    <a:latin typeface="Arial" panose="020B0604020202020204" pitchFamily="34" charset="0"/>
                  </a:rPr>
                  <a:t>Banked out Registers</a:t>
                </a:r>
              </a:p>
            </p:txBody>
          </p:sp>
          <p:sp>
            <p:nvSpPr>
              <p:cNvPr id="298325" name="Rectangles 298324"/>
              <p:cNvSpPr/>
              <p:nvPr/>
            </p:nvSpPr>
            <p:spPr>
              <a:xfrm>
                <a:off x="2784"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FIQ</a:t>
                </a:r>
              </a:p>
            </p:txBody>
          </p:sp>
          <p:sp>
            <p:nvSpPr>
              <p:cNvPr id="298326" name="Rectangles 298325"/>
              <p:cNvSpPr/>
              <p:nvPr/>
            </p:nvSpPr>
            <p:spPr>
              <a:xfrm>
                <a:off x="3360"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IRQ</a:t>
                </a:r>
                <a:endParaRPr sz="2000">
                  <a:solidFill>
                    <a:schemeClr val="hlink"/>
                  </a:solidFill>
                  <a:latin typeface="Arial" panose="020B0604020202020204" pitchFamily="34" charset="0"/>
                </a:endParaRPr>
              </a:p>
            </p:txBody>
          </p:sp>
          <p:sp>
            <p:nvSpPr>
              <p:cNvPr id="298327" name="Rectangles 298326"/>
              <p:cNvSpPr/>
              <p:nvPr/>
            </p:nvSpPr>
            <p:spPr>
              <a:xfrm>
                <a:off x="3936"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SVC</a:t>
                </a:r>
                <a:endParaRPr sz="2000">
                  <a:solidFill>
                    <a:schemeClr val="hlink"/>
                  </a:solidFill>
                  <a:latin typeface="Arial" panose="020B0604020202020204" pitchFamily="34" charset="0"/>
                </a:endParaRPr>
              </a:p>
            </p:txBody>
          </p:sp>
          <p:sp>
            <p:nvSpPr>
              <p:cNvPr id="298328" name="Rectangles 298327"/>
              <p:cNvSpPr/>
              <p:nvPr/>
            </p:nvSpPr>
            <p:spPr>
              <a:xfrm>
                <a:off x="4512" y="2023"/>
                <a:ext cx="576" cy="214"/>
              </a:xfrm>
              <a:prstGeom prst="rect">
                <a:avLst/>
              </a:prstGeom>
              <a:noFill/>
              <a:ln w="12700">
                <a:noFill/>
              </a:ln>
            </p:spPr>
            <p:txBody>
              <a:bodyPr lIns="96838" tIns="47625" rIns="96838" bIns="47625" anchor="ctr" anchorCtr="0">
                <a:spAutoFit/>
              </a:bodyPr>
              <a:lstStyle/>
              <a:p>
                <a:pPr algn="ctr"/>
                <a:r>
                  <a:rPr sz="1600" dirty="0" err="1">
                    <a:latin typeface="Arial" panose="020B0604020202020204" pitchFamily="34" charset="0"/>
                  </a:rPr>
                  <a:t>Undef</a:t>
                </a:r>
                <a:endParaRPr sz="2000">
                  <a:solidFill>
                    <a:schemeClr val="hlink"/>
                  </a:solidFill>
                  <a:latin typeface="Arial" panose="020B0604020202020204" pitchFamily="34" charset="0"/>
                </a:endParaRPr>
              </a:p>
            </p:txBody>
          </p:sp>
          <p:sp>
            <p:nvSpPr>
              <p:cNvPr id="298329" name="Rectangles 298328"/>
              <p:cNvSpPr/>
              <p:nvPr/>
            </p:nvSpPr>
            <p:spPr>
              <a:xfrm>
                <a:off x="5040" y="2023"/>
                <a:ext cx="576"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Abort</a:t>
                </a:r>
                <a:endParaRPr sz="2000">
                  <a:solidFill>
                    <a:schemeClr val="hlink"/>
                  </a:solidFill>
                  <a:latin typeface="Arial" panose="020B0604020202020204" pitchFamily="34" charset="0"/>
                </a:endParaRPr>
              </a:p>
            </p:txBody>
          </p:sp>
        </p:grpSp>
      </p:grpSp>
      <p:grpSp>
        <p:nvGrpSpPr>
          <p:cNvPr id="298469" name="Group 298468"/>
          <p:cNvGrpSpPr/>
          <p:nvPr/>
        </p:nvGrpSpPr>
        <p:grpSpPr>
          <a:xfrm>
            <a:off x="-63500" y="1219200"/>
            <a:ext cx="9055100" cy="5029200"/>
            <a:chOff x="-40" y="768"/>
            <a:chExt cx="5704" cy="3168"/>
          </a:xfrm>
        </p:grpSpPr>
        <p:sp>
          <p:nvSpPr>
            <p:cNvPr id="298035" name="Rectangles 298034"/>
            <p:cNvSpPr/>
            <p:nvPr/>
          </p:nvSpPr>
          <p:spPr>
            <a:xfrm>
              <a:off x="96" y="768"/>
              <a:ext cx="5568" cy="3168"/>
            </a:xfrm>
            <a:prstGeom prst="rect">
              <a:avLst/>
            </a:prstGeom>
            <a:solidFill>
              <a:srgbClr val="FFFFFF"/>
            </a:solidFill>
            <a:ln w="12700">
              <a:noFill/>
            </a:ln>
          </p:spPr>
          <p:txBody>
            <a:bodyPr/>
            <a:lstStyle/>
            <a:p>
              <a:endParaRPr lang="en-US"/>
            </a:p>
          </p:txBody>
        </p:sp>
        <p:grpSp>
          <p:nvGrpSpPr>
            <p:cNvPr id="298468" name="Group 298467"/>
            <p:cNvGrpSpPr/>
            <p:nvPr/>
          </p:nvGrpSpPr>
          <p:grpSpPr>
            <a:xfrm>
              <a:off x="-40" y="900"/>
              <a:ext cx="5656" cy="2988"/>
              <a:chOff x="-40" y="900"/>
              <a:chExt cx="5656" cy="2988"/>
            </a:xfrm>
          </p:grpSpPr>
          <p:sp>
            <p:nvSpPr>
              <p:cNvPr id="298038" name="Rectangles 298037"/>
              <p:cNvSpPr/>
              <p:nvPr/>
            </p:nvSpPr>
            <p:spPr>
              <a:xfrm>
                <a:off x="1008" y="120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r0</a:t>
                </a:r>
                <a:endParaRPr sz="1600">
                  <a:solidFill>
                    <a:schemeClr val="bg1"/>
                  </a:solidFill>
                  <a:latin typeface="Courier New" panose="02070309020205020404" pitchFamily="49" charset="0"/>
                </a:endParaRPr>
              </a:p>
            </p:txBody>
          </p:sp>
          <p:sp>
            <p:nvSpPr>
              <p:cNvPr id="298039" name="Rectangles 298038"/>
              <p:cNvSpPr/>
              <p:nvPr/>
            </p:nvSpPr>
            <p:spPr>
              <a:xfrm>
                <a:off x="1008" y="134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a:t>
                </a:r>
                <a:endParaRPr sz="1600">
                  <a:solidFill>
                    <a:schemeClr val="bg1"/>
                  </a:solidFill>
                  <a:latin typeface="Courier New" panose="02070309020205020404" pitchFamily="49" charset="0"/>
                </a:endParaRPr>
              </a:p>
            </p:txBody>
          </p:sp>
          <p:sp>
            <p:nvSpPr>
              <p:cNvPr id="298040" name="Rectangles 298039"/>
              <p:cNvSpPr/>
              <p:nvPr/>
            </p:nvSpPr>
            <p:spPr>
              <a:xfrm>
                <a:off x="1008" y="148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r2</a:t>
                </a:r>
                <a:endParaRPr sz="1600">
                  <a:solidFill>
                    <a:schemeClr val="bg1"/>
                  </a:solidFill>
                  <a:latin typeface="Courier New" panose="02070309020205020404" pitchFamily="49" charset="0"/>
                </a:endParaRPr>
              </a:p>
            </p:txBody>
          </p:sp>
          <p:sp>
            <p:nvSpPr>
              <p:cNvPr id="298041" name="Rectangles 298040"/>
              <p:cNvSpPr/>
              <p:nvPr/>
            </p:nvSpPr>
            <p:spPr>
              <a:xfrm>
                <a:off x="1008" y="163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r3</a:t>
                </a:r>
                <a:endParaRPr sz="1600">
                  <a:solidFill>
                    <a:schemeClr val="bg1"/>
                  </a:solidFill>
                  <a:latin typeface="Courier New" panose="02070309020205020404" pitchFamily="49" charset="0"/>
                </a:endParaRPr>
              </a:p>
            </p:txBody>
          </p:sp>
          <p:sp>
            <p:nvSpPr>
              <p:cNvPr id="298042" name="Rectangles 298041"/>
              <p:cNvSpPr/>
              <p:nvPr/>
            </p:nvSpPr>
            <p:spPr>
              <a:xfrm>
                <a:off x="1008" y="177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r4</a:t>
                </a:r>
                <a:endParaRPr sz="1600">
                  <a:solidFill>
                    <a:schemeClr val="bg1"/>
                  </a:solidFill>
                  <a:latin typeface="Courier New" panose="02070309020205020404" pitchFamily="49" charset="0"/>
                </a:endParaRPr>
              </a:p>
            </p:txBody>
          </p:sp>
          <p:sp>
            <p:nvSpPr>
              <p:cNvPr id="298043" name="Rectangles 298042"/>
              <p:cNvSpPr/>
              <p:nvPr/>
            </p:nvSpPr>
            <p:spPr>
              <a:xfrm>
                <a:off x="1008" y="192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r5</a:t>
                </a:r>
                <a:endParaRPr sz="1600">
                  <a:solidFill>
                    <a:schemeClr val="bg1"/>
                  </a:solidFill>
                  <a:latin typeface="Courier New" panose="02070309020205020404" pitchFamily="49" charset="0"/>
                </a:endParaRPr>
              </a:p>
            </p:txBody>
          </p:sp>
          <p:sp>
            <p:nvSpPr>
              <p:cNvPr id="298044" name="Rectangles 298043"/>
              <p:cNvSpPr/>
              <p:nvPr/>
            </p:nvSpPr>
            <p:spPr>
              <a:xfrm>
                <a:off x="1008" y="206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r6</a:t>
                </a:r>
                <a:endParaRPr sz="1600">
                  <a:solidFill>
                    <a:schemeClr val="bg1"/>
                  </a:solidFill>
                  <a:latin typeface="Courier New" panose="02070309020205020404" pitchFamily="49" charset="0"/>
                </a:endParaRPr>
              </a:p>
            </p:txBody>
          </p:sp>
          <p:sp>
            <p:nvSpPr>
              <p:cNvPr id="298045" name="Rectangles 298044"/>
              <p:cNvSpPr/>
              <p:nvPr/>
            </p:nvSpPr>
            <p:spPr>
              <a:xfrm>
                <a:off x="1008" y="220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r7</a:t>
                </a:r>
                <a:endParaRPr sz="1600">
                  <a:solidFill>
                    <a:schemeClr val="bg1"/>
                  </a:solidFill>
                  <a:latin typeface="Courier New" panose="02070309020205020404" pitchFamily="49" charset="0"/>
                </a:endParaRPr>
              </a:p>
            </p:txBody>
          </p:sp>
          <p:sp>
            <p:nvSpPr>
              <p:cNvPr id="298046" name="Rectangles 298045"/>
              <p:cNvSpPr/>
              <p:nvPr/>
            </p:nvSpPr>
            <p:spPr>
              <a:xfrm>
                <a:off x="1008" y="336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r15 (pc)</a:t>
                </a:r>
                <a:endParaRPr sz="1600">
                  <a:solidFill>
                    <a:schemeClr val="bg1"/>
                  </a:solidFill>
                  <a:latin typeface="Courier New" panose="02070309020205020404" pitchFamily="49" charset="0"/>
                </a:endParaRPr>
              </a:p>
            </p:txBody>
          </p:sp>
          <p:sp>
            <p:nvSpPr>
              <p:cNvPr id="298047" name="Rectangles 298046"/>
              <p:cNvSpPr/>
              <p:nvPr/>
            </p:nvSpPr>
            <p:spPr>
              <a:xfrm>
                <a:off x="1008" y="360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cpsr</a:t>
                </a:r>
                <a:endParaRPr sz="1600">
                  <a:solidFill>
                    <a:schemeClr val="bg1"/>
                  </a:solidFill>
                  <a:latin typeface="Courier New" panose="02070309020205020404" pitchFamily="49" charset="0"/>
                </a:endParaRPr>
              </a:p>
            </p:txBody>
          </p:sp>
          <p:sp>
            <p:nvSpPr>
              <p:cNvPr id="298048" name="Rectangles 298047"/>
              <p:cNvSpPr/>
              <p:nvPr/>
            </p:nvSpPr>
            <p:spPr>
              <a:xfrm>
                <a:off x="4512" y="3072"/>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solidFill>
                      <a:schemeClr val="bg1"/>
                    </a:solidFill>
                    <a:latin typeface="Courier New" panose="02070309020205020404" pitchFamily="49" charset="0"/>
                  </a:rPr>
                  <a:t>r13 (sp)</a:t>
                </a:r>
                <a:endParaRPr sz="1300" b="0">
                  <a:solidFill>
                    <a:schemeClr val="bg1"/>
                  </a:solidFill>
                  <a:latin typeface="Helvetica" pitchFamily="34" charset="0"/>
                </a:endParaRPr>
              </a:p>
            </p:txBody>
          </p:sp>
          <p:sp>
            <p:nvSpPr>
              <p:cNvPr id="298049" name="Rectangles 298048"/>
              <p:cNvSpPr/>
              <p:nvPr/>
            </p:nvSpPr>
            <p:spPr>
              <a:xfrm>
                <a:off x="4512" y="3216"/>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300" b="0">
                  <a:solidFill>
                    <a:schemeClr val="bg1"/>
                  </a:solidFill>
                  <a:latin typeface="Helvetica" pitchFamily="34" charset="0"/>
                </a:endParaRPr>
              </a:p>
            </p:txBody>
          </p:sp>
          <p:sp>
            <p:nvSpPr>
              <p:cNvPr id="298050" name="Rectangles 298049"/>
              <p:cNvSpPr/>
              <p:nvPr/>
            </p:nvSpPr>
            <p:spPr>
              <a:xfrm>
                <a:off x="4512" y="3744"/>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051" name="Rectangles 298050"/>
              <p:cNvSpPr/>
              <p:nvPr/>
            </p:nvSpPr>
            <p:spPr>
              <a:xfrm>
                <a:off x="3360" y="3072"/>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052" name="Rectangles 298051"/>
              <p:cNvSpPr/>
              <p:nvPr/>
            </p:nvSpPr>
            <p:spPr>
              <a:xfrm>
                <a:off x="3360" y="3216"/>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98053" name="Rectangles 298052"/>
              <p:cNvSpPr/>
              <p:nvPr/>
            </p:nvSpPr>
            <p:spPr>
              <a:xfrm>
                <a:off x="3360" y="3744"/>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054" name="Rectangles 298053"/>
              <p:cNvSpPr/>
              <p:nvPr/>
            </p:nvSpPr>
            <p:spPr>
              <a:xfrm>
                <a:off x="3936" y="3072"/>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p>
            </p:txBody>
          </p:sp>
          <p:sp>
            <p:nvSpPr>
              <p:cNvPr id="298055" name="Rectangles 298054"/>
              <p:cNvSpPr/>
              <p:nvPr/>
            </p:nvSpPr>
            <p:spPr>
              <a:xfrm>
                <a:off x="3936" y="3216"/>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p>
            </p:txBody>
          </p:sp>
          <p:sp>
            <p:nvSpPr>
              <p:cNvPr id="298056" name="Rectangles 298055"/>
              <p:cNvSpPr/>
              <p:nvPr/>
            </p:nvSpPr>
            <p:spPr>
              <a:xfrm>
                <a:off x="3936" y="3744"/>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057" name="Rectangles 298056"/>
              <p:cNvSpPr/>
              <p:nvPr/>
            </p:nvSpPr>
            <p:spPr>
              <a:xfrm>
                <a:off x="5088" y="3072"/>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latin typeface="Courier New" panose="02070309020205020404" pitchFamily="49" charset="0"/>
                  </a:rPr>
                  <a:t>r13 (sp)</a:t>
                </a:r>
              </a:p>
            </p:txBody>
          </p:sp>
          <p:sp>
            <p:nvSpPr>
              <p:cNvPr id="298058" name="Rectangles 298057"/>
              <p:cNvSpPr/>
              <p:nvPr/>
            </p:nvSpPr>
            <p:spPr>
              <a:xfrm>
                <a:off x="5088" y="3216"/>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latin typeface="Courier New" panose="02070309020205020404" pitchFamily="49" charset="0"/>
                  </a:rPr>
                  <a:t>r14 (</a:t>
                </a:r>
                <a:r>
                  <a:rPr sz="1200" dirty="0" err="1">
                    <a:latin typeface="Courier New" panose="02070309020205020404" pitchFamily="49" charset="0"/>
                  </a:rPr>
                  <a:t>lr</a:t>
                </a:r>
                <a:r>
                  <a:rPr sz="1200">
                    <a:latin typeface="Courier New" panose="02070309020205020404" pitchFamily="49" charset="0"/>
                  </a:rPr>
                  <a:t>)</a:t>
                </a:r>
              </a:p>
            </p:txBody>
          </p:sp>
          <p:sp>
            <p:nvSpPr>
              <p:cNvPr id="298059" name="Rectangles 298058"/>
              <p:cNvSpPr/>
              <p:nvPr/>
            </p:nvSpPr>
            <p:spPr>
              <a:xfrm>
                <a:off x="5088" y="3744"/>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dirty="0" err="1">
                    <a:latin typeface="Courier New" panose="02070309020205020404" pitchFamily="49" charset="0"/>
                  </a:rPr>
                  <a:t>spsr</a:t>
                </a:r>
                <a:endParaRPr sz="1200">
                  <a:latin typeface="Courier New" panose="02070309020205020404" pitchFamily="49" charset="0"/>
                </a:endParaRPr>
              </a:p>
            </p:txBody>
          </p:sp>
          <p:sp>
            <p:nvSpPr>
              <p:cNvPr id="298060" name="Rectangles 298059"/>
              <p:cNvSpPr/>
              <p:nvPr/>
            </p:nvSpPr>
            <p:spPr>
              <a:xfrm>
                <a:off x="1008" y="2352"/>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r8</a:t>
                </a:r>
                <a:endParaRPr sz="1600">
                  <a:solidFill>
                    <a:schemeClr val="bg1"/>
                  </a:solidFill>
                  <a:latin typeface="Courier New" panose="02070309020205020404" pitchFamily="49" charset="0"/>
                </a:endParaRPr>
              </a:p>
            </p:txBody>
          </p:sp>
          <p:sp>
            <p:nvSpPr>
              <p:cNvPr id="298061" name="Rectangles 298060"/>
              <p:cNvSpPr/>
              <p:nvPr/>
            </p:nvSpPr>
            <p:spPr>
              <a:xfrm>
                <a:off x="1008" y="2496"/>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r9</a:t>
                </a:r>
                <a:endParaRPr sz="1600">
                  <a:solidFill>
                    <a:schemeClr val="bg1"/>
                  </a:solidFill>
                  <a:latin typeface="Courier New" panose="02070309020205020404" pitchFamily="49" charset="0"/>
                </a:endParaRPr>
              </a:p>
            </p:txBody>
          </p:sp>
          <p:sp>
            <p:nvSpPr>
              <p:cNvPr id="298062" name="Rectangles 298061"/>
              <p:cNvSpPr/>
              <p:nvPr/>
            </p:nvSpPr>
            <p:spPr>
              <a:xfrm>
                <a:off x="1008" y="2640"/>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r10</a:t>
                </a:r>
                <a:endParaRPr sz="1600">
                  <a:solidFill>
                    <a:schemeClr val="bg1"/>
                  </a:solidFill>
                  <a:latin typeface="Courier New" panose="02070309020205020404" pitchFamily="49" charset="0"/>
                </a:endParaRPr>
              </a:p>
            </p:txBody>
          </p:sp>
          <p:sp>
            <p:nvSpPr>
              <p:cNvPr id="298063" name="Rectangles 298062"/>
              <p:cNvSpPr/>
              <p:nvPr/>
            </p:nvSpPr>
            <p:spPr>
              <a:xfrm>
                <a:off x="1008" y="2784"/>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r11</a:t>
                </a:r>
                <a:endParaRPr sz="1600">
                  <a:solidFill>
                    <a:schemeClr val="bg1"/>
                  </a:solidFill>
                  <a:latin typeface="Courier New" panose="02070309020205020404" pitchFamily="49" charset="0"/>
                </a:endParaRPr>
              </a:p>
            </p:txBody>
          </p:sp>
          <p:sp>
            <p:nvSpPr>
              <p:cNvPr id="298064" name="Rectangles 298063"/>
              <p:cNvSpPr/>
              <p:nvPr/>
            </p:nvSpPr>
            <p:spPr>
              <a:xfrm>
                <a:off x="1008" y="2928"/>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r12</a:t>
                </a:r>
                <a:endParaRPr sz="1600">
                  <a:solidFill>
                    <a:schemeClr val="bg1"/>
                  </a:solidFill>
                  <a:latin typeface="Courier New" panose="02070309020205020404" pitchFamily="49" charset="0"/>
                </a:endParaRPr>
              </a:p>
            </p:txBody>
          </p:sp>
          <p:sp>
            <p:nvSpPr>
              <p:cNvPr id="298065" name="Rectangles 298064"/>
              <p:cNvSpPr/>
              <p:nvPr/>
            </p:nvSpPr>
            <p:spPr>
              <a:xfrm>
                <a:off x="1008" y="3072"/>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066" name="Rectangles 298065"/>
              <p:cNvSpPr/>
              <p:nvPr/>
            </p:nvSpPr>
            <p:spPr>
              <a:xfrm>
                <a:off x="1008" y="3216"/>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98067" name="Rectangles 298066"/>
              <p:cNvSpPr/>
              <p:nvPr/>
            </p:nvSpPr>
            <p:spPr>
              <a:xfrm>
                <a:off x="1008" y="3744"/>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600">
                  <a:solidFill>
                    <a:schemeClr val="bg1"/>
                  </a:solidFill>
                  <a:latin typeface="Courier New" panose="02070309020205020404" pitchFamily="49" charset="0"/>
                </a:endParaRPr>
              </a:p>
            </p:txBody>
          </p:sp>
          <p:sp>
            <p:nvSpPr>
              <p:cNvPr id="298068" name="Rectangles 298067"/>
              <p:cNvSpPr/>
              <p:nvPr/>
            </p:nvSpPr>
            <p:spPr>
              <a:xfrm>
                <a:off x="288" y="900"/>
                <a:ext cx="2112" cy="252"/>
              </a:xfrm>
              <a:prstGeom prst="rect">
                <a:avLst/>
              </a:prstGeom>
              <a:noFill/>
              <a:ln w="12700">
                <a:noFill/>
              </a:ln>
            </p:spPr>
            <p:txBody>
              <a:bodyPr lIns="96838" tIns="47625" rIns="96838" bIns="47625" anchor="ctr" anchorCtr="0">
                <a:spAutoFit/>
              </a:bodyPr>
              <a:lstStyle/>
              <a:p>
                <a:pPr algn="ctr"/>
                <a:r>
                  <a:rPr sz="2000">
                    <a:solidFill>
                      <a:schemeClr val="bg2"/>
                    </a:solidFill>
                    <a:latin typeface="Arial" panose="020B0604020202020204" pitchFamily="34" charset="0"/>
                  </a:rPr>
                  <a:t>Current Visible Registers</a:t>
                </a:r>
              </a:p>
            </p:txBody>
          </p:sp>
          <p:sp>
            <p:nvSpPr>
              <p:cNvPr id="298069" name="Rectangles 298068"/>
              <p:cNvSpPr/>
              <p:nvPr/>
            </p:nvSpPr>
            <p:spPr>
              <a:xfrm>
                <a:off x="3110" y="1579"/>
                <a:ext cx="1920" cy="252"/>
              </a:xfrm>
              <a:prstGeom prst="rect">
                <a:avLst/>
              </a:prstGeom>
              <a:noFill/>
              <a:ln w="12700">
                <a:noFill/>
              </a:ln>
            </p:spPr>
            <p:txBody>
              <a:bodyPr lIns="96838" tIns="47625" rIns="96838" bIns="47625" anchor="ctr" anchorCtr="0">
                <a:spAutoFit/>
              </a:bodyPr>
              <a:lstStyle/>
              <a:p>
                <a:pPr algn="ctr"/>
                <a:r>
                  <a:rPr sz="2000">
                    <a:solidFill>
                      <a:schemeClr val="bg2"/>
                    </a:solidFill>
                    <a:latin typeface="Arial" panose="020B0604020202020204" pitchFamily="34" charset="0"/>
                  </a:rPr>
                  <a:t>Banked out Registers</a:t>
                </a:r>
              </a:p>
            </p:txBody>
          </p:sp>
          <p:sp>
            <p:nvSpPr>
              <p:cNvPr id="298070" name="Rectangles 298069"/>
              <p:cNvSpPr/>
              <p:nvPr/>
            </p:nvSpPr>
            <p:spPr>
              <a:xfrm>
                <a:off x="2160"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User</a:t>
                </a:r>
                <a:endParaRPr sz="2000">
                  <a:solidFill>
                    <a:schemeClr val="hlink"/>
                  </a:solidFill>
                  <a:latin typeface="Arial" panose="020B0604020202020204" pitchFamily="34" charset="0"/>
                </a:endParaRPr>
              </a:p>
            </p:txBody>
          </p:sp>
          <p:sp>
            <p:nvSpPr>
              <p:cNvPr id="298071" name="Rectangles 298070"/>
              <p:cNvSpPr/>
              <p:nvPr/>
            </p:nvSpPr>
            <p:spPr>
              <a:xfrm>
                <a:off x="3360"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IRQ</a:t>
                </a:r>
                <a:endParaRPr sz="2000">
                  <a:solidFill>
                    <a:schemeClr val="hlink"/>
                  </a:solidFill>
                  <a:latin typeface="Arial" panose="020B0604020202020204" pitchFamily="34" charset="0"/>
                </a:endParaRPr>
              </a:p>
            </p:txBody>
          </p:sp>
          <p:sp>
            <p:nvSpPr>
              <p:cNvPr id="298072" name="Rectangles 298071"/>
              <p:cNvSpPr/>
              <p:nvPr/>
            </p:nvSpPr>
            <p:spPr>
              <a:xfrm>
                <a:off x="3936"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SVC</a:t>
                </a:r>
                <a:endParaRPr sz="2000">
                  <a:solidFill>
                    <a:schemeClr val="hlink"/>
                  </a:solidFill>
                  <a:latin typeface="Arial" panose="020B0604020202020204" pitchFamily="34" charset="0"/>
                </a:endParaRPr>
              </a:p>
            </p:txBody>
          </p:sp>
          <p:sp>
            <p:nvSpPr>
              <p:cNvPr id="298073" name="Rectangles 298072"/>
              <p:cNvSpPr/>
              <p:nvPr/>
            </p:nvSpPr>
            <p:spPr>
              <a:xfrm>
                <a:off x="4512" y="2023"/>
                <a:ext cx="576" cy="214"/>
              </a:xfrm>
              <a:prstGeom prst="rect">
                <a:avLst/>
              </a:prstGeom>
              <a:noFill/>
              <a:ln w="12700">
                <a:noFill/>
              </a:ln>
            </p:spPr>
            <p:txBody>
              <a:bodyPr lIns="96838" tIns="47625" rIns="96838" bIns="47625" anchor="ctr" anchorCtr="0">
                <a:spAutoFit/>
              </a:bodyPr>
              <a:lstStyle/>
              <a:p>
                <a:pPr algn="ctr"/>
                <a:r>
                  <a:rPr sz="1600" dirty="0" err="1">
                    <a:latin typeface="Arial" panose="020B0604020202020204" pitchFamily="34" charset="0"/>
                  </a:rPr>
                  <a:t>Undef</a:t>
                </a:r>
                <a:endParaRPr sz="2000">
                  <a:solidFill>
                    <a:schemeClr val="hlink"/>
                  </a:solidFill>
                  <a:latin typeface="Arial" panose="020B0604020202020204" pitchFamily="34" charset="0"/>
                </a:endParaRPr>
              </a:p>
            </p:txBody>
          </p:sp>
          <p:sp>
            <p:nvSpPr>
              <p:cNvPr id="298074" name="Rectangles 298073"/>
              <p:cNvSpPr/>
              <p:nvPr/>
            </p:nvSpPr>
            <p:spPr>
              <a:xfrm>
                <a:off x="5040" y="2023"/>
                <a:ext cx="576"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Abort</a:t>
                </a:r>
                <a:endParaRPr sz="2000">
                  <a:solidFill>
                    <a:schemeClr val="hlink"/>
                  </a:solidFill>
                  <a:latin typeface="Arial" panose="020B0604020202020204" pitchFamily="34" charset="0"/>
                </a:endParaRPr>
              </a:p>
            </p:txBody>
          </p:sp>
          <p:sp>
            <p:nvSpPr>
              <p:cNvPr id="298075" name="Rectangles 298074"/>
              <p:cNvSpPr/>
              <p:nvPr/>
            </p:nvSpPr>
            <p:spPr>
              <a:xfrm>
                <a:off x="2160" y="235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r8</a:t>
                </a:r>
                <a:endParaRPr sz="1600">
                  <a:solidFill>
                    <a:schemeClr val="bg1"/>
                  </a:solidFill>
                  <a:latin typeface="Courier New" panose="02070309020205020404" pitchFamily="49" charset="0"/>
                </a:endParaRPr>
              </a:p>
            </p:txBody>
          </p:sp>
          <p:sp>
            <p:nvSpPr>
              <p:cNvPr id="298076" name="Rectangles 298075"/>
              <p:cNvSpPr/>
              <p:nvPr/>
            </p:nvSpPr>
            <p:spPr>
              <a:xfrm>
                <a:off x="2160" y="249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r9</a:t>
                </a:r>
                <a:endParaRPr sz="1600">
                  <a:solidFill>
                    <a:schemeClr val="bg1"/>
                  </a:solidFill>
                  <a:latin typeface="Courier New" panose="02070309020205020404" pitchFamily="49" charset="0"/>
                </a:endParaRPr>
              </a:p>
            </p:txBody>
          </p:sp>
          <p:sp>
            <p:nvSpPr>
              <p:cNvPr id="298077" name="Rectangles 298076"/>
              <p:cNvSpPr/>
              <p:nvPr/>
            </p:nvSpPr>
            <p:spPr>
              <a:xfrm>
                <a:off x="2160" y="264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r10</a:t>
                </a:r>
                <a:endParaRPr sz="1600">
                  <a:solidFill>
                    <a:schemeClr val="bg1"/>
                  </a:solidFill>
                  <a:latin typeface="Courier New" panose="02070309020205020404" pitchFamily="49" charset="0"/>
                </a:endParaRPr>
              </a:p>
            </p:txBody>
          </p:sp>
          <p:sp>
            <p:nvSpPr>
              <p:cNvPr id="298078" name="Rectangles 298077"/>
              <p:cNvSpPr/>
              <p:nvPr/>
            </p:nvSpPr>
            <p:spPr>
              <a:xfrm>
                <a:off x="2160" y="278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r11</a:t>
                </a:r>
                <a:endParaRPr sz="1600">
                  <a:solidFill>
                    <a:schemeClr val="bg1"/>
                  </a:solidFill>
                  <a:latin typeface="Courier New" panose="02070309020205020404" pitchFamily="49" charset="0"/>
                </a:endParaRPr>
              </a:p>
            </p:txBody>
          </p:sp>
          <p:sp>
            <p:nvSpPr>
              <p:cNvPr id="298079" name="Rectangles 298078"/>
              <p:cNvSpPr/>
              <p:nvPr/>
            </p:nvSpPr>
            <p:spPr>
              <a:xfrm>
                <a:off x="2160" y="292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r12</a:t>
                </a:r>
                <a:endParaRPr sz="1600">
                  <a:solidFill>
                    <a:schemeClr val="bg1"/>
                  </a:solidFill>
                  <a:latin typeface="Courier New" panose="02070309020205020404" pitchFamily="49" charset="0"/>
                </a:endParaRPr>
              </a:p>
            </p:txBody>
          </p:sp>
          <p:sp>
            <p:nvSpPr>
              <p:cNvPr id="298080" name="Rectangles 298079"/>
              <p:cNvSpPr/>
              <p:nvPr/>
            </p:nvSpPr>
            <p:spPr>
              <a:xfrm>
                <a:off x="2160" y="307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081" name="Rectangles 298080"/>
              <p:cNvSpPr/>
              <p:nvPr/>
            </p:nvSpPr>
            <p:spPr>
              <a:xfrm>
                <a:off x="2160" y="321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98037" name="Rectangles 298036"/>
              <p:cNvSpPr/>
              <p:nvPr/>
            </p:nvSpPr>
            <p:spPr>
              <a:xfrm>
                <a:off x="-40" y="1226"/>
                <a:ext cx="960"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FIQ Mode</a:t>
                </a:r>
                <a:endParaRPr sz="2000">
                  <a:solidFill>
                    <a:schemeClr val="hlink"/>
                  </a:solidFill>
                  <a:latin typeface="Arial" panose="020B0604020202020204" pitchFamily="34" charset="0"/>
                </a:endParaRPr>
              </a:p>
            </p:txBody>
          </p:sp>
        </p:grpSp>
      </p:grpSp>
      <p:grpSp>
        <p:nvGrpSpPr>
          <p:cNvPr id="298471" name="Group 298470"/>
          <p:cNvGrpSpPr/>
          <p:nvPr/>
        </p:nvGrpSpPr>
        <p:grpSpPr>
          <a:xfrm>
            <a:off x="0" y="1219200"/>
            <a:ext cx="9144000" cy="5029200"/>
            <a:chOff x="0" y="768"/>
            <a:chExt cx="5760" cy="3168"/>
          </a:xfrm>
        </p:grpSpPr>
        <p:sp>
          <p:nvSpPr>
            <p:cNvPr id="298083" name="Rectangles 298082"/>
            <p:cNvSpPr/>
            <p:nvPr/>
          </p:nvSpPr>
          <p:spPr>
            <a:xfrm>
              <a:off x="0" y="768"/>
              <a:ext cx="5760" cy="3168"/>
            </a:xfrm>
            <a:prstGeom prst="rect">
              <a:avLst/>
            </a:prstGeom>
            <a:solidFill>
              <a:srgbClr val="FFFFFF"/>
            </a:solidFill>
            <a:ln w="12700">
              <a:noFill/>
            </a:ln>
          </p:spPr>
          <p:txBody>
            <a:bodyPr/>
            <a:lstStyle/>
            <a:p>
              <a:endParaRPr lang="en-US"/>
            </a:p>
          </p:txBody>
        </p:sp>
        <p:grpSp>
          <p:nvGrpSpPr>
            <p:cNvPr id="298470" name="Group 298469"/>
            <p:cNvGrpSpPr/>
            <p:nvPr/>
          </p:nvGrpSpPr>
          <p:grpSpPr>
            <a:xfrm>
              <a:off x="38" y="895"/>
              <a:ext cx="5578" cy="2993"/>
              <a:chOff x="38" y="895"/>
              <a:chExt cx="5578" cy="2993"/>
            </a:xfrm>
          </p:grpSpPr>
          <p:sp>
            <p:nvSpPr>
              <p:cNvPr id="298085" name="Rectangles 298084"/>
              <p:cNvSpPr/>
              <p:nvPr/>
            </p:nvSpPr>
            <p:spPr>
              <a:xfrm>
                <a:off x="38" y="1226"/>
                <a:ext cx="816"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IRQ Mode</a:t>
                </a:r>
                <a:endParaRPr sz="2000">
                  <a:solidFill>
                    <a:schemeClr val="hlink"/>
                  </a:solidFill>
                  <a:latin typeface="Arial" panose="020B0604020202020204" pitchFamily="34" charset="0"/>
                </a:endParaRPr>
              </a:p>
            </p:txBody>
          </p:sp>
          <p:sp>
            <p:nvSpPr>
              <p:cNvPr id="298086" name="Rectangles 298085"/>
              <p:cNvSpPr/>
              <p:nvPr/>
            </p:nvSpPr>
            <p:spPr>
              <a:xfrm>
                <a:off x="1008" y="120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r0</a:t>
                </a:r>
                <a:endParaRPr sz="1600">
                  <a:solidFill>
                    <a:schemeClr val="bg1"/>
                  </a:solidFill>
                  <a:latin typeface="Courier New" panose="02070309020205020404" pitchFamily="49" charset="0"/>
                </a:endParaRPr>
              </a:p>
            </p:txBody>
          </p:sp>
          <p:sp>
            <p:nvSpPr>
              <p:cNvPr id="298087" name="Rectangles 298086"/>
              <p:cNvSpPr/>
              <p:nvPr/>
            </p:nvSpPr>
            <p:spPr>
              <a:xfrm>
                <a:off x="1008" y="134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a:t>
                </a:r>
                <a:endParaRPr sz="1600">
                  <a:solidFill>
                    <a:schemeClr val="bg1"/>
                  </a:solidFill>
                  <a:latin typeface="Courier New" panose="02070309020205020404" pitchFamily="49" charset="0"/>
                </a:endParaRPr>
              </a:p>
            </p:txBody>
          </p:sp>
          <p:sp>
            <p:nvSpPr>
              <p:cNvPr id="298088" name="Rectangles 298087"/>
              <p:cNvSpPr/>
              <p:nvPr/>
            </p:nvSpPr>
            <p:spPr>
              <a:xfrm>
                <a:off x="1008" y="148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r2</a:t>
                </a:r>
                <a:endParaRPr sz="1600">
                  <a:solidFill>
                    <a:schemeClr val="bg1"/>
                  </a:solidFill>
                  <a:latin typeface="Courier New" panose="02070309020205020404" pitchFamily="49" charset="0"/>
                </a:endParaRPr>
              </a:p>
            </p:txBody>
          </p:sp>
          <p:sp>
            <p:nvSpPr>
              <p:cNvPr id="298089" name="Rectangles 298088"/>
              <p:cNvSpPr/>
              <p:nvPr/>
            </p:nvSpPr>
            <p:spPr>
              <a:xfrm>
                <a:off x="1008" y="163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r3</a:t>
                </a:r>
                <a:endParaRPr sz="1600">
                  <a:solidFill>
                    <a:schemeClr val="bg1"/>
                  </a:solidFill>
                  <a:latin typeface="Courier New" panose="02070309020205020404" pitchFamily="49" charset="0"/>
                </a:endParaRPr>
              </a:p>
            </p:txBody>
          </p:sp>
          <p:sp>
            <p:nvSpPr>
              <p:cNvPr id="298090" name="Rectangles 298089"/>
              <p:cNvSpPr/>
              <p:nvPr/>
            </p:nvSpPr>
            <p:spPr>
              <a:xfrm>
                <a:off x="1008" y="177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r4</a:t>
                </a:r>
                <a:endParaRPr sz="1600">
                  <a:solidFill>
                    <a:schemeClr val="bg1"/>
                  </a:solidFill>
                  <a:latin typeface="Courier New" panose="02070309020205020404" pitchFamily="49" charset="0"/>
                </a:endParaRPr>
              </a:p>
            </p:txBody>
          </p:sp>
          <p:sp>
            <p:nvSpPr>
              <p:cNvPr id="298091" name="Rectangles 298090"/>
              <p:cNvSpPr/>
              <p:nvPr/>
            </p:nvSpPr>
            <p:spPr>
              <a:xfrm>
                <a:off x="1008" y="192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r5</a:t>
                </a:r>
                <a:endParaRPr sz="1600">
                  <a:solidFill>
                    <a:schemeClr val="bg1"/>
                  </a:solidFill>
                  <a:latin typeface="Courier New" panose="02070309020205020404" pitchFamily="49" charset="0"/>
                </a:endParaRPr>
              </a:p>
            </p:txBody>
          </p:sp>
          <p:sp>
            <p:nvSpPr>
              <p:cNvPr id="298092" name="Rectangles 298091"/>
              <p:cNvSpPr/>
              <p:nvPr/>
            </p:nvSpPr>
            <p:spPr>
              <a:xfrm>
                <a:off x="1008" y="206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r6</a:t>
                </a:r>
                <a:endParaRPr sz="1600">
                  <a:solidFill>
                    <a:schemeClr val="bg1"/>
                  </a:solidFill>
                  <a:latin typeface="Courier New" panose="02070309020205020404" pitchFamily="49" charset="0"/>
                </a:endParaRPr>
              </a:p>
            </p:txBody>
          </p:sp>
          <p:sp>
            <p:nvSpPr>
              <p:cNvPr id="298093" name="Rectangles 298092"/>
              <p:cNvSpPr/>
              <p:nvPr/>
            </p:nvSpPr>
            <p:spPr>
              <a:xfrm>
                <a:off x="1008" y="220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r7</a:t>
                </a:r>
                <a:endParaRPr sz="1600">
                  <a:solidFill>
                    <a:schemeClr val="bg1"/>
                  </a:solidFill>
                  <a:latin typeface="Courier New" panose="02070309020205020404" pitchFamily="49" charset="0"/>
                </a:endParaRPr>
              </a:p>
            </p:txBody>
          </p:sp>
          <p:sp>
            <p:nvSpPr>
              <p:cNvPr id="298094" name="Rectangles 298093"/>
              <p:cNvSpPr/>
              <p:nvPr/>
            </p:nvSpPr>
            <p:spPr>
              <a:xfrm>
                <a:off x="1008" y="235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r8</a:t>
                </a:r>
                <a:endParaRPr sz="1600">
                  <a:solidFill>
                    <a:schemeClr val="bg1"/>
                  </a:solidFill>
                  <a:latin typeface="Courier New" panose="02070309020205020404" pitchFamily="49" charset="0"/>
                </a:endParaRPr>
              </a:p>
            </p:txBody>
          </p:sp>
          <p:sp>
            <p:nvSpPr>
              <p:cNvPr id="298095" name="Rectangles 298094"/>
              <p:cNvSpPr/>
              <p:nvPr/>
            </p:nvSpPr>
            <p:spPr>
              <a:xfrm>
                <a:off x="1008" y="249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r9</a:t>
                </a:r>
                <a:endParaRPr sz="1600">
                  <a:solidFill>
                    <a:schemeClr val="bg1"/>
                  </a:solidFill>
                  <a:latin typeface="Courier New" panose="02070309020205020404" pitchFamily="49" charset="0"/>
                </a:endParaRPr>
              </a:p>
            </p:txBody>
          </p:sp>
          <p:sp>
            <p:nvSpPr>
              <p:cNvPr id="298096" name="Rectangles 298095"/>
              <p:cNvSpPr/>
              <p:nvPr/>
            </p:nvSpPr>
            <p:spPr>
              <a:xfrm>
                <a:off x="1008" y="264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r10</a:t>
                </a:r>
                <a:endParaRPr sz="1600">
                  <a:solidFill>
                    <a:schemeClr val="bg1"/>
                  </a:solidFill>
                  <a:latin typeface="Courier New" panose="02070309020205020404" pitchFamily="49" charset="0"/>
                </a:endParaRPr>
              </a:p>
            </p:txBody>
          </p:sp>
          <p:sp>
            <p:nvSpPr>
              <p:cNvPr id="298097" name="Rectangles 298096"/>
              <p:cNvSpPr/>
              <p:nvPr/>
            </p:nvSpPr>
            <p:spPr>
              <a:xfrm>
                <a:off x="1008" y="278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r11</a:t>
                </a:r>
                <a:endParaRPr sz="1600">
                  <a:solidFill>
                    <a:schemeClr val="bg1"/>
                  </a:solidFill>
                  <a:latin typeface="Courier New" panose="02070309020205020404" pitchFamily="49" charset="0"/>
                </a:endParaRPr>
              </a:p>
            </p:txBody>
          </p:sp>
          <p:sp>
            <p:nvSpPr>
              <p:cNvPr id="298098" name="Rectangles 298097"/>
              <p:cNvSpPr/>
              <p:nvPr/>
            </p:nvSpPr>
            <p:spPr>
              <a:xfrm>
                <a:off x="1008" y="292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r12</a:t>
                </a:r>
                <a:endParaRPr sz="1600">
                  <a:solidFill>
                    <a:schemeClr val="bg1"/>
                  </a:solidFill>
                  <a:latin typeface="Courier New" panose="02070309020205020404" pitchFamily="49" charset="0"/>
                </a:endParaRPr>
              </a:p>
            </p:txBody>
          </p:sp>
          <p:sp>
            <p:nvSpPr>
              <p:cNvPr id="298099" name="Rectangles 298098"/>
              <p:cNvSpPr/>
              <p:nvPr/>
            </p:nvSpPr>
            <p:spPr>
              <a:xfrm>
                <a:off x="1008" y="336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r15 (pc)</a:t>
                </a:r>
                <a:endParaRPr sz="1600">
                  <a:solidFill>
                    <a:schemeClr val="bg1"/>
                  </a:solidFill>
                  <a:latin typeface="Courier New" panose="02070309020205020404" pitchFamily="49" charset="0"/>
                </a:endParaRPr>
              </a:p>
            </p:txBody>
          </p:sp>
          <p:sp>
            <p:nvSpPr>
              <p:cNvPr id="298100" name="Rectangles 298099"/>
              <p:cNvSpPr/>
              <p:nvPr/>
            </p:nvSpPr>
            <p:spPr>
              <a:xfrm>
                <a:off x="1008" y="360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cpsr</a:t>
                </a:r>
                <a:endParaRPr sz="1600">
                  <a:solidFill>
                    <a:schemeClr val="bg1"/>
                  </a:solidFill>
                  <a:latin typeface="Courier New" panose="02070309020205020404" pitchFamily="49" charset="0"/>
                </a:endParaRPr>
              </a:p>
            </p:txBody>
          </p:sp>
          <p:sp>
            <p:nvSpPr>
              <p:cNvPr id="298101" name="Rectangles 298100"/>
              <p:cNvSpPr/>
              <p:nvPr/>
            </p:nvSpPr>
            <p:spPr>
              <a:xfrm>
                <a:off x="4512" y="3072"/>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solidFill>
                      <a:schemeClr val="bg1"/>
                    </a:solidFill>
                    <a:latin typeface="Courier New" panose="02070309020205020404" pitchFamily="49" charset="0"/>
                  </a:rPr>
                  <a:t>r13 (sp)</a:t>
                </a:r>
                <a:endParaRPr sz="1300" b="0">
                  <a:solidFill>
                    <a:schemeClr val="bg1"/>
                  </a:solidFill>
                  <a:latin typeface="Helvetica" pitchFamily="34" charset="0"/>
                </a:endParaRPr>
              </a:p>
            </p:txBody>
          </p:sp>
          <p:sp>
            <p:nvSpPr>
              <p:cNvPr id="298102" name="Rectangles 298101"/>
              <p:cNvSpPr/>
              <p:nvPr/>
            </p:nvSpPr>
            <p:spPr>
              <a:xfrm>
                <a:off x="4512" y="3216"/>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300" b="0">
                  <a:solidFill>
                    <a:schemeClr val="bg1"/>
                  </a:solidFill>
                  <a:latin typeface="Helvetica" pitchFamily="34" charset="0"/>
                </a:endParaRPr>
              </a:p>
            </p:txBody>
          </p:sp>
          <p:sp>
            <p:nvSpPr>
              <p:cNvPr id="298103" name="Rectangles 298102"/>
              <p:cNvSpPr/>
              <p:nvPr/>
            </p:nvSpPr>
            <p:spPr>
              <a:xfrm>
                <a:off x="4512" y="3744"/>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104" name="Rectangles 298103"/>
              <p:cNvSpPr/>
              <p:nvPr/>
            </p:nvSpPr>
            <p:spPr>
              <a:xfrm>
                <a:off x="1008" y="3072"/>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105" name="Rectangles 298104"/>
              <p:cNvSpPr/>
              <p:nvPr/>
            </p:nvSpPr>
            <p:spPr>
              <a:xfrm>
                <a:off x="1008" y="3216"/>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98106" name="Rectangles 298105"/>
              <p:cNvSpPr/>
              <p:nvPr/>
            </p:nvSpPr>
            <p:spPr>
              <a:xfrm>
                <a:off x="1008" y="3744"/>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107" name="Rectangles 298106"/>
              <p:cNvSpPr/>
              <p:nvPr/>
            </p:nvSpPr>
            <p:spPr>
              <a:xfrm>
                <a:off x="3936" y="3072"/>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p>
            </p:txBody>
          </p:sp>
          <p:sp>
            <p:nvSpPr>
              <p:cNvPr id="298108" name="Rectangles 298107"/>
              <p:cNvSpPr/>
              <p:nvPr/>
            </p:nvSpPr>
            <p:spPr>
              <a:xfrm>
                <a:off x="3936" y="3216"/>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p>
            </p:txBody>
          </p:sp>
          <p:sp>
            <p:nvSpPr>
              <p:cNvPr id="298109" name="Rectangles 298108"/>
              <p:cNvSpPr/>
              <p:nvPr/>
            </p:nvSpPr>
            <p:spPr>
              <a:xfrm>
                <a:off x="3936" y="3744"/>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110" name="Rectangles 298109"/>
              <p:cNvSpPr/>
              <p:nvPr/>
            </p:nvSpPr>
            <p:spPr>
              <a:xfrm>
                <a:off x="5088" y="3072"/>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latin typeface="Courier New" panose="02070309020205020404" pitchFamily="49" charset="0"/>
                  </a:rPr>
                  <a:t>r13 (sp)</a:t>
                </a:r>
              </a:p>
            </p:txBody>
          </p:sp>
          <p:sp>
            <p:nvSpPr>
              <p:cNvPr id="298111" name="Rectangles 298110"/>
              <p:cNvSpPr/>
              <p:nvPr/>
            </p:nvSpPr>
            <p:spPr>
              <a:xfrm>
                <a:off x="5088" y="3216"/>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latin typeface="Courier New" panose="02070309020205020404" pitchFamily="49" charset="0"/>
                  </a:rPr>
                  <a:t>r14 (</a:t>
                </a:r>
                <a:r>
                  <a:rPr sz="1200" dirty="0" err="1">
                    <a:latin typeface="Courier New" panose="02070309020205020404" pitchFamily="49" charset="0"/>
                  </a:rPr>
                  <a:t>lr</a:t>
                </a:r>
                <a:r>
                  <a:rPr sz="1200">
                    <a:latin typeface="Courier New" panose="02070309020205020404" pitchFamily="49" charset="0"/>
                  </a:rPr>
                  <a:t>)</a:t>
                </a:r>
              </a:p>
            </p:txBody>
          </p:sp>
          <p:sp>
            <p:nvSpPr>
              <p:cNvPr id="298112" name="Rectangles 298111"/>
              <p:cNvSpPr/>
              <p:nvPr/>
            </p:nvSpPr>
            <p:spPr>
              <a:xfrm>
                <a:off x="5088" y="3744"/>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dirty="0" err="1">
                    <a:latin typeface="Courier New" panose="02070309020205020404" pitchFamily="49" charset="0"/>
                  </a:rPr>
                  <a:t>spsr</a:t>
                </a:r>
                <a:endParaRPr sz="1200">
                  <a:latin typeface="Courier New" panose="02070309020205020404" pitchFamily="49" charset="0"/>
                </a:endParaRPr>
              </a:p>
            </p:txBody>
          </p:sp>
          <p:sp>
            <p:nvSpPr>
              <p:cNvPr id="298113" name="Rectangles 298112"/>
              <p:cNvSpPr/>
              <p:nvPr/>
            </p:nvSpPr>
            <p:spPr>
              <a:xfrm>
                <a:off x="2784" y="2352"/>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r8</a:t>
                </a:r>
                <a:endParaRPr sz="1600">
                  <a:solidFill>
                    <a:schemeClr val="bg1"/>
                  </a:solidFill>
                  <a:latin typeface="Courier New" panose="02070309020205020404" pitchFamily="49" charset="0"/>
                </a:endParaRPr>
              </a:p>
            </p:txBody>
          </p:sp>
          <p:sp>
            <p:nvSpPr>
              <p:cNvPr id="298114" name="Rectangles 298113"/>
              <p:cNvSpPr/>
              <p:nvPr/>
            </p:nvSpPr>
            <p:spPr>
              <a:xfrm>
                <a:off x="2784" y="2496"/>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r9</a:t>
                </a:r>
                <a:endParaRPr sz="1600">
                  <a:solidFill>
                    <a:schemeClr val="bg1"/>
                  </a:solidFill>
                  <a:latin typeface="Courier New" panose="02070309020205020404" pitchFamily="49" charset="0"/>
                </a:endParaRPr>
              </a:p>
            </p:txBody>
          </p:sp>
          <p:sp>
            <p:nvSpPr>
              <p:cNvPr id="298115" name="Rectangles 298114"/>
              <p:cNvSpPr/>
              <p:nvPr/>
            </p:nvSpPr>
            <p:spPr>
              <a:xfrm>
                <a:off x="2784" y="2640"/>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r10</a:t>
                </a:r>
                <a:endParaRPr sz="1600">
                  <a:solidFill>
                    <a:schemeClr val="bg1"/>
                  </a:solidFill>
                  <a:latin typeface="Courier New" panose="02070309020205020404" pitchFamily="49" charset="0"/>
                </a:endParaRPr>
              </a:p>
            </p:txBody>
          </p:sp>
          <p:sp>
            <p:nvSpPr>
              <p:cNvPr id="298116" name="Rectangles 298115"/>
              <p:cNvSpPr/>
              <p:nvPr/>
            </p:nvSpPr>
            <p:spPr>
              <a:xfrm>
                <a:off x="2784" y="2784"/>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r11</a:t>
                </a:r>
                <a:endParaRPr sz="1600">
                  <a:solidFill>
                    <a:schemeClr val="bg1"/>
                  </a:solidFill>
                  <a:latin typeface="Courier New" panose="02070309020205020404" pitchFamily="49" charset="0"/>
                </a:endParaRPr>
              </a:p>
            </p:txBody>
          </p:sp>
          <p:sp>
            <p:nvSpPr>
              <p:cNvPr id="298117" name="Rectangles 298116"/>
              <p:cNvSpPr/>
              <p:nvPr/>
            </p:nvSpPr>
            <p:spPr>
              <a:xfrm>
                <a:off x="2784" y="2928"/>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r12</a:t>
                </a:r>
                <a:endParaRPr sz="1600">
                  <a:solidFill>
                    <a:schemeClr val="bg1"/>
                  </a:solidFill>
                  <a:latin typeface="Courier New" panose="02070309020205020404" pitchFamily="49" charset="0"/>
                </a:endParaRPr>
              </a:p>
            </p:txBody>
          </p:sp>
          <p:sp>
            <p:nvSpPr>
              <p:cNvPr id="298118" name="Rectangles 298117"/>
              <p:cNvSpPr/>
              <p:nvPr/>
            </p:nvSpPr>
            <p:spPr>
              <a:xfrm>
                <a:off x="2784" y="3072"/>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119" name="Rectangles 298118"/>
              <p:cNvSpPr/>
              <p:nvPr/>
            </p:nvSpPr>
            <p:spPr>
              <a:xfrm>
                <a:off x="2784" y="3216"/>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98120" name="Rectangles 298119"/>
              <p:cNvSpPr/>
              <p:nvPr/>
            </p:nvSpPr>
            <p:spPr>
              <a:xfrm>
                <a:off x="2784" y="3744"/>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600">
                  <a:solidFill>
                    <a:schemeClr val="bg1"/>
                  </a:solidFill>
                  <a:latin typeface="Courier New" panose="02070309020205020404" pitchFamily="49" charset="0"/>
                </a:endParaRPr>
              </a:p>
            </p:txBody>
          </p:sp>
          <p:sp>
            <p:nvSpPr>
              <p:cNvPr id="298121" name="Rectangles 298120"/>
              <p:cNvSpPr/>
              <p:nvPr/>
            </p:nvSpPr>
            <p:spPr>
              <a:xfrm>
                <a:off x="288" y="895"/>
                <a:ext cx="2112" cy="252"/>
              </a:xfrm>
              <a:prstGeom prst="rect">
                <a:avLst/>
              </a:prstGeom>
              <a:noFill/>
              <a:ln w="12700">
                <a:noFill/>
              </a:ln>
            </p:spPr>
            <p:txBody>
              <a:bodyPr lIns="96838" tIns="47625" rIns="96838" bIns="47625" anchor="ctr" anchorCtr="0">
                <a:spAutoFit/>
              </a:bodyPr>
              <a:lstStyle/>
              <a:p>
                <a:pPr algn="ctr"/>
                <a:r>
                  <a:rPr sz="2000">
                    <a:solidFill>
                      <a:schemeClr val="bg2"/>
                    </a:solidFill>
                    <a:latin typeface="Arial" panose="020B0604020202020204" pitchFamily="34" charset="0"/>
                  </a:rPr>
                  <a:t>Current Visible Registers</a:t>
                </a:r>
              </a:p>
            </p:txBody>
          </p:sp>
          <p:sp>
            <p:nvSpPr>
              <p:cNvPr id="298122" name="Rectangles 298121"/>
              <p:cNvSpPr/>
              <p:nvPr/>
            </p:nvSpPr>
            <p:spPr>
              <a:xfrm>
                <a:off x="3135" y="1579"/>
                <a:ext cx="1872" cy="252"/>
              </a:xfrm>
              <a:prstGeom prst="rect">
                <a:avLst/>
              </a:prstGeom>
              <a:noFill/>
              <a:ln w="12700">
                <a:noFill/>
              </a:ln>
            </p:spPr>
            <p:txBody>
              <a:bodyPr lIns="96838" tIns="47625" rIns="96838" bIns="47625" anchor="ctr" anchorCtr="0">
                <a:spAutoFit/>
              </a:bodyPr>
              <a:lstStyle/>
              <a:p>
                <a:pPr algn="ctr"/>
                <a:r>
                  <a:rPr sz="2000">
                    <a:solidFill>
                      <a:schemeClr val="bg2"/>
                    </a:solidFill>
                    <a:latin typeface="Arial" panose="020B0604020202020204" pitchFamily="34" charset="0"/>
                  </a:rPr>
                  <a:t>Banked out Registers</a:t>
                </a:r>
              </a:p>
            </p:txBody>
          </p:sp>
          <p:sp>
            <p:nvSpPr>
              <p:cNvPr id="298123" name="Rectangles 298122"/>
              <p:cNvSpPr/>
              <p:nvPr/>
            </p:nvSpPr>
            <p:spPr>
              <a:xfrm>
                <a:off x="2160"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User</a:t>
                </a:r>
                <a:endParaRPr sz="2000">
                  <a:solidFill>
                    <a:schemeClr val="hlink"/>
                  </a:solidFill>
                  <a:latin typeface="Arial" panose="020B0604020202020204" pitchFamily="34" charset="0"/>
                </a:endParaRPr>
              </a:p>
            </p:txBody>
          </p:sp>
          <p:sp>
            <p:nvSpPr>
              <p:cNvPr id="298124" name="Rectangles 298123"/>
              <p:cNvSpPr/>
              <p:nvPr/>
            </p:nvSpPr>
            <p:spPr>
              <a:xfrm>
                <a:off x="2784"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FIQ</a:t>
                </a:r>
              </a:p>
            </p:txBody>
          </p:sp>
          <p:sp>
            <p:nvSpPr>
              <p:cNvPr id="298125" name="Rectangles 298124"/>
              <p:cNvSpPr/>
              <p:nvPr/>
            </p:nvSpPr>
            <p:spPr>
              <a:xfrm>
                <a:off x="3936"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SVC</a:t>
                </a:r>
                <a:endParaRPr sz="2000">
                  <a:solidFill>
                    <a:schemeClr val="hlink"/>
                  </a:solidFill>
                  <a:latin typeface="Arial" panose="020B0604020202020204" pitchFamily="34" charset="0"/>
                </a:endParaRPr>
              </a:p>
            </p:txBody>
          </p:sp>
          <p:sp>
            <p:nvSpPr>
              <p:cNvPr id="298126" name="Rectangles 298125"/>
              <p:cNvSpPr/>
              <p:nvPr/>
            </p:nvSpPr>
            <p:spPr>
              <a:xfrm>
                <a:off x="4512" y="2023"/>
                <a:ext cx="576" cy="214"/>
              </a:xfrm>
              <a:prstGeom prst="rect">
                <a:avLst/>
              </a:prstGeom>
              <a:noFill/>
              <a:ln w="12700">
                <a:noFill/>
              </a:ln>
            </p:spPr>
            <p:txBody>
              <a:bodyPr lIns="96838" tIns="47625" rIns="96838" bIns="47625" anchor="ctr" anchorCtr="0">
                <a:spAutoFit/>
              </a:bodyPr>
              <a:lstStyle/>
              <a:p>
                <a:pPr algn="ctr"/>
                <a:r>
                  <a:rPr sz="1600" dirty="0" err="1">
                    <a:latin typeface="Arial" panose="020B0604020202020204" pitchFamily="34" charset="0"/>
                  </a:rPr>
                  <a:t>Undef</a:t>
                </a:r>
                <a:endParaRPr sz="2000">
                  <a:solidFill>
                    <a:schemeClr val="hlink"/>
                  </a:solidFill>
                  <a:latin typeface="Arial" panose="020B0604020202020204" pitchFamily="34" charset="0"/>
                </a:endParaRPr>
              </a:p>
            </p:txBody>
          </p:sp>
          <p:sp>
            <p:nvSpPr>
              <p:cNvPr id="298127" name="Rectangles 298126"/>
              <p:cNvSpPr/>
              <p:nvPr/>
            </p:nvSpPr>
            <p:spPr>
              <a:xfrm>
                <a:off x="5040" y="2023"/>
                <a:ext cx="576"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Abort</a:t>
                </a:r>
                <a:endParaRPr sz="2000">
                  <a:solidFill>
                    <a:schemeClr val="hlink"/>
                  </a:solidFill>
                  <a:latin typeface="Arial" panose="020B0604020202020204" pitchFamily="34" charset="0"/>
                </a:endParaRPr>
              </a:p>
            </p:txBody>
          </p:sp>
          <p:sp>
            <p:nvSpPr>
              <p:cNvPr id="298128" name="Rectangles 298127"/>
              <p:cNvSpPr/>
              <p:nvPr/>
            </p:nvSpPr>
            <p:spPr>
              <a:xfrm>
                <a:off x="2160" y="307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129" name="Rectangles 298128"/>
              <p:cNvSpPr/>
              <p:nvPr/>
            </p:nvSpPr>
            <p:spPr>
              <a:xfrm>
                <a:off x="2160" y="321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grpSp>
      </p:grpSp>
      <p:grpSp>
        <p:nvGrpSpPr>
          <p:cNvPr id="298475" name="Group 298474"/>
          <p:cNvGrpSpPr/>
          <p:nvPr/>
        </p:nvGrpSpPr>
        <p:grpSpPr>
          <a:xfrm>
            <a:off x="0" y="1219200"/>
            <a:ext cx="9144000" cy="5029200"/>
            <a:chOff x="0" y="768"/>
            <a:chExt cx="5760" cy="3168"/>
          </a:xfrm>
        </p:grpSpPr>
        <p:sp>
          <p:nvSpPr>
            <p:cNvPr id="298180" name="Rectangles 298179"/>
            <p:cNvSpPr/>
            <p:nvPr/>
          </p:nvSpPr>
          <p:spPr>
            <a:xfrm>
              <a:off x="0" y="768"/>
              <a:ext cx="5760" cy="3168"/>
            </a:xfrm>
            <a:prstGeom prst="rect">
              <a:avLst/>
            </a:prstGeom>
            <a:solidFill>
              <a:srgbClr val="FFFFFF"/>
            </a:solidFill>
            <a:ln w="12700">
              <a:noFill/>
            </a:ln>
          </p:spPr>
          <p:txBody>
            <a:bodyPr/>
            <a:lstStyle/>
            <a:p>
              <a:endParaRPr lang="en-US"/>
            </a:p>
          </p:txBody>
        </p:sp>
        <p:grpSp>
          <p:nvGrpSpPr>
            <p:cNvPr id="298474" name="Group 298473"/>
            <p:cNvGrpSpPr/>
            <p:nvPr/>
          </p:nvGrpSpPr>
          <p:grpSpPr>
            <a:xfrm>
              <a:off x="35" y="897"/>
              <a:ext cx="5581" cy="2991"/>
              <a:chOff x="35" y="897"/>
              <a:chExt cx="5581" cy="2991"/>
            </a:xfrm>
          </p:grpSpPr>
          <p:sp>
            <p:nvSpPr>
              <p:cNvPr id="298182" name="Rectangles 298181"/>
              <p:cNvSpPr/>
              <p:nvPr/>
            </p:nvSpPr>
            <p:spPr>
              <a:xfrm>
                <a:off x="35" y="1224"/>
                <a:ext cx="960" cy="214"/>
              </a:xfrm>
              <a:prstGeom prst="rect">
                <a:avLst/>
              </a:prstGeom>
              <a:noFill/>
              <a:ln w="12700">
                <a:noFill/>
              </a:ln>
            </p:spPr>
            <p:txBody>
              <a:bodyPr lIns="96838" tIns="47625" rIns="96838" bIns="47625" anchor="ctr" anchorCtr="0">
                <a:spAutoFit/>
              </a:bodyPr>
              <a:lstStyle/>
              <a:p>
                <a:pPr algn="ctr"/>
                <a:r>
                  <a:rPr sz="1600" dirty="0" err="1">
                    <a:latin typeface="Arial" panose="020B0604020202020204" pitchFamily="34" charset="0"/>
                  </a:rPr>
                  <a:t>Undef</a:t>
                </a:r>
                <a:r>
                  <a:rPr sz="1600">
                    <a:latin typeface="Arial" panose="020B0604020202020204" pitchFamily="34" charset="0"/>
                  </a:rPr>
                  <a:t> Mode</a:t>
                </a:r>
                <a:endParaRPr sz="2000">
                  <a:solidFill>
                    <a:schemeClr val="hlink"/>
                  </a:solidFill>
                  <a:latin typeface="Arial" panose="020B0604020202020204" pitchFamily="34" charset="0"/>
                </a:endParaRPr>
              </a:p>
            </p:txBody>
          </p:sp>
          <p:sp>
            <p:nvSpPr>
              <p:cNvPr id="298184" name="Rectangles 298183"/>
              <p:cNvSpPr/>
              <p:nvPr/>
            </p:nvSpPr>
            <p:spPr>
              <a:xfrm>
                <a:off x="1008" y="120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r0</a:t>
                </a:r>
                <a:endParaRPr sz="1600">
                  <a:solidFill>
                    <a:schemeClr val="bg1"/>
                  </a:solidFill>
                  <a:latin typeface="Courier New" panose="02070309020205020404" pitchFamily="49" charset="0"/>
                </a:endParaRPr>
              </a:p>
            </p:txBody>
          </p:sp>
          <p:sp>
            <p:nvSpPr>
              <p:cNvPr id="298185" name="Rectangles 298184"/>
              <p:cNvSpPr/>
              <p:nvPr/>
            </p:nvSpPr>
            <p:spPr>
              <a:xfrm>
                <a:off x="1008" y="134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a:t>
                </a:r>
                <a:endParaRPr sz="1600">
                  <a:solidFill>
                    <a:schemeClr val="bg1"/>
                  </a:solidFill>
                  <a:latin typeface="Courier New" panose="02070309020205020404" pitchFamily="49" charset="0"/>
                </a:endParaRPr>
              </a:p>
            </p:txBody>
          </p:sp>
          <p:sp>
            <p:nvSpPr>
              <p:cNvPr id="298186" name="Rectangles 298185"/>
              <p:cNvSpPr/>
              <p:nvPr/>
            </p:nvSpPr>
            <p:spPr>
              <a:xfrm>
                <a:off x="1008" y="148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r2</a:t>
                </a:r>
                <a:endParaRPr sz="1600">
                  <a:solidFill>
                    <a:schemeClr val="bg1"/>
                  </a:solidFill>
                  <a:latin typeface="Courier New" panose="02070309020205020404" pitchFamily="49" charset="0"/>
                </a:endParaRPr>
              </a:p>
            </p:txBody>
          </p:sp>
          <p:sp>
            <p:nvSpPr>
              <p:cNvPr id="298187" name="Rectangles 298186"/>
              <p:cNvSpPr/>
              <p:nvPr/>
            </p:nvSpPr>
            <p:spPr>
              <a:xfrm>
                <a:off x="1008" y="163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r3</a:t>
                </a:r>
                <a:endParaRPr sz="1600">
                  <a:solidFill>
                    <a:schemeClr val="bg1"/>
                  </a:solidFill>
                  <a:latin typeface="Courier New" panose="02070309020205020404" pitchFamily="49" charset="0"/>
                </a:endParaRPr>
              </a:p>
            </p:txBody>
          </p:sp>
          <p:sp>
            <p:nvSpPr>
              <p:cNvPr id="298188" name="Rectangles 298187"/>
              <p:cNvSpPr/>
              <p:nvPr/>
            </p:nvSpPr>
            <p:spPr>
              <a:xfrm>
                <a:off x="1008" y="177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r4</a:t>
                </a:r>
                <a:endParaRPr sz="1600">
                  <a:solidFill>
                    <a:schemeClr val="bg1"/>
                  </a:solidFill>
                  <a:latin typeface="Courier New" panose="02070309020205020404" pitchFamily="49" charset="0"/>
                </a:endParaRPr>
              </a:p>
            </p:txBody>
          </p:sp>
          <p:sp>
            <p:nvSpPr>
              <p:cNvPr id="298189" name="Rectangles 298188"/>
              <p:cNvSpPr/>
              <p:nvPr/>
            </p:nvSpPr>
            <p:spPr>
              <a:xfrm>
                <a:off x="1008" y="192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r5</a:t>
                </a:r>
                <a:endParaRPr sz="1600">
                  <a:solidFill>
                    <a:schemeClr val="bg1"/>
                  </a:solidFill>
                  <a:latin typeface="Courier New" panose="02070309020205020404" pitchFamily="49" charset="0"/>
                </a:endParaRPr>
              </a:p>
            </p:txBody>
          </p:sp>
          <p:sp>
            <p:nvSpPr>
              <p:cNvPr id="298190" name="Rectangles 298189"/>
              <p:cNvSpPr/>
              <p:nvPr/>
            </p:nvSpPr>
            <p:spPr>
              <a:xfrm>
                <a:off x="1008" y="206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r6</a:t>
                </a:r>
                <a:endParaRPr sz="1600">
                  <a:solidFill>
                    <a:schemeClr val="bg1"/>
                  </a:solidFill>
                  <a:latin typeface="Courier New" panose="02070309020205020404" pitchFamily="49" charset="0"/>
                </a:endParaRPr>
              </a:p>
            </p:txBody>
          </p:sp>
          <p:sp>
            <p:nvSpPr>
              <p:cNvPr id="298191" name="Rectangles 298190"/>
              <p:cNvSpPr/>
              <p:nvPr/>
            </p:nvSpPr>
            <p:spPr>
              <a:xfrm>
                <a:off x="1008" y="220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r7</a:t>
                </a:r>
                <a:endParaRPr sz="1600">
                  <a:solidFill>
                    <a:schemeClr val="bg1"/>
                  </a:solidFill>
                  <a:latin typeface="Courier New" panose="02070309020205020404" pitchFamily="49" charset="0"/>
                </a:endParaRPr>
              </a:p>
            </p:txBody>
          </p:sp>
          <p:sp>
            <p:nvSpPr>
              <p:cNvPr id="298192" name="Rectangles 298191"/>
              <p:cNvSpPr/>
              <p:nvPr/>
            </p:nvSpPr>
            <p:spPr>
              <a:xfrm>
                <a:off x="1008" y="235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r8</a:t>
                </a:r>
                <a:endParaRPr sz="1600">
                  <a:solidFill>
                    <a:schemeClr val="bg1"/>
                  </a:solidFill>
                  <a:latin typeface="Courier New" panose="02070309020205020404" pitchFamily="49" charset="0"/>
                </a:endParaRPr>
              </a:p>
            </p:txBody>
          </p:sp>
          <p:sp>
            <p:nvSpPr>
              <p:cNvPr id="298193" name="Rectangles 298192"/>
              <p:cNvSpPr/>
              <p:nvPr/>
            </p:nvSpPr>
            <p:spPr>
              <a:xfrm>
                <a:off x="1008" y="249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r9</a:t>
                </a:r>
                <a:endParaRPr sz="1600">
                  <a:solidFill>
                    <a:schemeClr val="bg1"/>
                  </a:solidFill>
                  <a:latin typeface="Courier New" panose="02070309020205020404" pitchFamily="49" charset="0"/>
                </a:endParaRPr>
              </a:p>
            </p:txBody>
          </p:sp>
          <p:sp>
            <p:nvSpPr>
              <p:cNvPr id="298194" name="Rectangles 298193"/>
              <p:cNvSpPr/>
              <p:nvPr/>
            </p:nvSpPr>
            <p:spPr>
              <a:xfrm>
                <a:off x="1008" y="264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r10</a:t>
                </a:r>
                <a:endParaRPr sz="1600">
                  <a:solidFill>
                    <a:schemeClr val="bg1"/>
                  </a:solidFill>
                  <a:latin typeface="Courier New" panose="02070309020205020404" pitchFamily="49" charset="0"/>
                </a:endParaRPr>
              </a:p>
            </p:txBody>
          </p:sp>
          <p:sp>
            <p:nvSpPr>
              <p:cNvPr id="298195" name="Rectangles 298194"/>
              <p:cNvSpPr/>
              <p:nvPr/>
            </p:nvSpPr>
            <p:spPr>
              <a:xfrm>
                <a:off x="1008" y="278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r11</a:t>
                </a:r>
                <a:endParaRPr sz="1600">
                  <a:solidFill>
                    <a:schemeClr val="bg1"/>
                  </a:solidFill>
                  <a:latin typeface="Courier New" panose="02070309020205020404" pitchFamily="49" charset="0"/>
                </a:endParaRPr>
              </a:p>
            </p:txBody>
          </p:sp>
          <p:sp>
            <p:nvSpPr>
              <p:cNvPr id="298196" name="Rectangles 298195"/>
              <p:cNvSpPr/>
              <p:nvPr/>
            </p:nvSpPr>
            <p:spPr>
              <a:xfrm>
                <a:off x="1008" y="292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r12</a:t>
                </a:r>
                <a:endParaRPr sz="1600">
                  <a:solidFill>
                    <a:schemeClr val="bg1"/>
                  </a:solidFill>
                  <a:latin typeface="Courier New" panose="02070309020205020404" pitchFamily="49" charset="0"/>
                </a:endParaRPr>
              </a:p>
            </p:txBody>
          </p:sp>
          <p:sp>
            <p:nvSpPr>
              <p:cNvPr id="298197" name="Rectangles 298196"/>
              <p:cNvSpPr/>
              <p:nvPr/>
            </p:nvSpPr>
            <p:spPr>
              <a:xfrm>
                <a:off x="1008" y="336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r15 (pc)</a:t>
                </a:r>
                <a:endParaRPr sz="1600">
                  <a:solidFill>
                    <a:schemeClr val="bg1"/>
                  </a:solidFill>
                  <a:latin typeface="Courier New" panose="02070309020205020404" pitchFamily="49" charset="0"/>
                </a:endParaRPr>
              </a:p>
            </p:txBody>
          </p:sp>
          <p:sp>
            <p:nvSpPr>
              <p:cNvPr id="298198" name="Rectangles 298197"/>
              <p:cNvSpPr/>
              <p:nvPr/>
            </p:nvSpPr>
            <p:spPr>
              <a:xfrm>
                <a:off x="1008" y="360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cpsr</a:t>
                </a:r>
                <a:endParaRPr sz="1600">
                  <a:solidFill>
                    <a:schemeClr val="bg1"/>
                  </a:solidFill>
                  <a:latin typeface="Courier New" panose="02070309020205020404" pitchFamily="49" charset="0"/>
                </a:endParaRPr>
              </a:p>
            </p:txBody>
          </p:sp>
          <p:sp>
            <p:nvSpPr>
              <p:cNvPr id="298199" name="Rectangles 298198"/>
              <p:cNvSpPr/>
              <p:nvPr/>
            </p:nvSpPr>
            <p:spPr>
              <a:xfrm>
                <a:off x="1008" y="3072"/>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solidFill>
                      <a:schemeClr val="bg1"/>
                    </a:solidFill>
                    <a:latin typeface="Courier New" panose="02070309020205020404" pitchFamily="49" charset="0"/>
                  </a:rPr>
                  <a:t>r13 (sp)</a:t>
                </a:r>
                <a:endParaRPr sz="1300" b="0">
                  <a:solidFill>
                    <a:schemeClr val="bg1"/>
                  </a:solidFill>
                  <a:latin typeface="Helvetica" pitchFamily="34" charset="0"/>
                </a:endParaRPr>
              </a:p>
            </p:txBody>
          </p:sp>
          <p:sp>
            <p:nvSpPr>
              <p:cNvPr id="298200" name="Rectangles 298199"/>
              <p:cNvSpPr/>
              <p:nvPr/>
            </p:nvSpPr>
            <p:spPr>
              <a:xfrm>
                <a:off x="1008" y="3216"/>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300" b="0">
                  <a:solidFill>
                    <a:schemeClr val="bg1"/>
                  </a:solidFill>
                  <a:latin typeface="Helvetica" pitchFamily="34" charset="0"/>
                </a:endParaRPr>
              </a:p>
            </p:txBody>
          </p:sp>
          <p:sp>
            <p:nvSpPr>
              <p:cNvPr id="298201" name="Rectangles 298200"/>
              <p:cNvSpPr/>
              <p:nvPr/>
            </p:nvSpPr>
            <p:spPr>
              <a:xfrm>
                <a:off x="1008" y="3744"/>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202" name="Rectangles 298201"/>
              <p:cNvSpPr/>
              <p:nvPr/>
            </p:nvSpPr>
            <p:spPr>
              <a:xfrm>
                <a:off x="3360" y="3072"/>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203" name="Rectangles 298202"/>
              <p:cNvSpPr/>
              <p:nvPr/>
            </p:nvSpPr>
            <p:spPr>
              <a:xfrm>
                <a:off x="3360" y="3216"/>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98204" name="Rectangles 298203"/>
              <p:cNvSpPr/>
              <p:nvPr/>
            </p:nvSpPr>
            <p:spPr>
              <a:xfrm>
                <a:off x="3360" y="3744"/>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205" name="Rectangles 298204"/>
              <p:cNvSpPr/>
              <p:nvPr/>
            </p:nvSpPr>
            <p:spPr>
              <a:xfrm>
                <a:off x="3936" y="3072"/>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p>
            </p:txBody>
          </p:sp>
          <p:sp>
            <p:nvSpPr>
              <p:cNvPr id="298206" name="Rectangles 298205"/>
              <p:cNvSpPr/>
              <p:nvPr/>
            </p:nvSpPr>
            <p:spPr>
              <a:xfrm>
                <a:off x="3936" y="3216"/>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p>
            </p:txBody>
          </p:sp>
          <p:sp>
            <p:nvSpPr>
              <p:cNvPr id="298207" name="Rectangles 298206"/>
              <p:cNvSpPr/>
              <p:nvPr/>
            </p:nvSpPr>
            <p:spPr>
              <a:xfrm>
                <a:off x="3936" y="3744"/>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208" name="Rectangles 298207"/>
              <p:cNvSpPr/>
              <p:nvPr/>
            </p:nvSpPr>
            <p:spPr>
              <a:xfrm>
                <a:off x="5088" y="3072"/>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latin typeface="Courier New" panose="02070309020205020404" pitchFamily="49" charset="0"/>
                  </a:rPr>
                  <a:t>r13 (sp)</a:t>
                </a:r>
              </a:p>
            </p:txBody>
          </p:sp>
          <p:sp>
            <p:nvSpPr>
              <p:cNvPr id="298209" name="Rectangles 298208"/>
              <p:cNvSpPr/>
              <p:nvPr/>
            </p:nvSpPr>
            <p:spPr>
              <a:xfrm>
                <a:off x="5088" y="3216"/>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latin typeface="Courier New" panose="02070309020205020404" pitchFamily="49" charset="0"/>
                  </a:rPr>
                  <a:t>r14 (</a:t>
                </a:r>
                <a:r>
                  <a:rPr sz="1200" dirty="0" err="1">
                    <a:latin typeface="Courier New" panose="02070309020205020404" pitchFamily="49" charset="0"/>
                  </a:rPr>
                  <a:t>lr</a:t>
                </a:r>
                <a:r>
                  <a:rPr sz="1200">
                    <a:latin typeface="Courier New" panose="02070309020205020404" pitchFamily="49" charset="0"/>
                  </a:rPr>
                  <a:t>)</a:t>
                </a:r>
              </a:p>
            </p:txBody>
          </p:sp>
          <p:sp>
            <p:nvSpPr>
              <p:cNvPr id="298210" name="Rectangles 298209"/>
              <p:cNvSpPr/>
              <p:nvPr/>
            </p:nvSpPr>
            <p:spPr>
              <a:xfrm>
                <a:off x="5088" y="3744"/>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dirty="0" err="1">
                    <a:latin typeface="Courier New" panose="02070309020205020404" pitchFamily="49" charset="0"/>
                  </a:rPr>
                  <a:t>spsr</a:t>
                </a:r>
                <a:endParaRPr sz="1200">
                  <a:latin typeface="Courier New" panose="02070309020205020404" pitchFamily="49" charset="0"/>
                </a:endParaRPr>
              </a:p>
            </p:txBody>
          </p:sp>
          <p:sp>
            <p:nvSpPr>
              <p:cNvPr id="298211" name="Rectangles 298210"/>
              <p:cNvSpPr/>
              <p:nvPr/>
            </p:nvSpPr>
            <p:spPr>
              <a:xfrm>
                <a:off x="2784" y="2352"/>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r8</a:t>
                </a:r>
                <a:endParaRPr sz="1600">
                  <a:solidFill>
                    <a:schemeClr val="bg1"/>
                  </a:solidFill>
                  <a:latin typeface="Courier New" panose="02070309020205020404" pitchFamily="49" charset="0"/>
                </a:endParaRPr>
              </a:p>
            </p:txBody>
          </p:sp>
          <p:sp>
            <p:nvSpPr>
              <p:cNvPr id="298212" name="Rectangles 298211"/>
              <p:cNvSpPr/>
              <p:nvPr/>
            </p:nvSpPr>
            <p:spPr>
              <a:xfrm>
                <a:off x="2784" y="2496"/>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r9</a:t>
                </a:r>
                <a:endParaRPr sz="1600">
                  <a:solidFill>
                    <a:schemeClr val="bg1"/>
                  </a:solidFill>
                  <a:latin typeface="Courier New" panose="02070309020205020404" pitchFamily="49" charset="0"/>
                </a:endParaRPr>
              </a:p>
            </p:txBody>
          </p:sp>
          <p:sp>
            <p:nvSpPr>
              <p:cNvPr id="298213" name="Rectangles 298212"/>
              <p:cNvSpPr/>
              <p:nvPr/>
            </p:nvSpPr>
            <p:spPr>
              <a:xfrm>
                <a:off x="2784" y="2640"/>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r10</a:t>
                </a:r>
                <a:endParaRPr sz="1600">
                  <a:solidFill>
                    <a:schemeClr val="bg1"/>
                  </a:solidFill>
                  <a:latin typeface="Courier New" panose="02070309020205020404" pitchFamily="49" charset="0"/>
                </a:endParaRPr>
              </a:p>
            </p:txBody>
          </p:sp>
          <p:sp>
            <p:nvSpPr>
              <p:cNvPr id="298214" name="Rectangles 298213"/>
              <p:cNvSpPr/>
              <p:nvPr/>
            </p:nvSpPr>
            <p:spPr>
              <a:xfrm>
                <a:off x="2784" y="2784"/>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r11</a:t>
                </a:r>
                <a:endParaRPr sz="1600">
                  <a:solidFill>
                    <a:schemeClr val="bg1"/>
                  </a:solidFill>
                  <a:latin typeface="Courier New" panose="02070309020205020404" pitchFamily="49" charset="0"/>
                </a:endParaRPr>
              </a:p>
            </p:txBody>
          </p:sp>
          <p:sp>
            <p:nvSpPr>
              <p:cNvPr id="298215" name="Rectangles 298214"/>
              <p:cNvSpPr/>
              <p:nvPr/>
            </p:nvSpPr>
            <p:spPr>
              <a:xfrm>
                <a:off x="2784" y="2928"/>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r12</a:t>
                </a:r>
                <a:endParaRPr sz="1600">
                  <a:solidFill>
                    <a:schemeClr val="bg1"/>
                  </a:solidFill>
                  <a:latin typeface="Courier New" panose="02070309020205020404" pitchFamily="49" charset="0"/>
                </a:endParaRPr>
              </a:p>
            </p:txBody>
          </p:sp>
          <p:sp>
            <p:nvSpPr>
              <p:cNvPr id="298216" name="Rectangles 298215"/>
              <p:cNvSpPr/>
              <p:nvPr/>
            </p:nvSpPr>
            <p:spPr>
              <a:xfrm>
                <a:off x="2784" y="3072"/>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217" name="Rectangles 298216"/>
              <p:cNvSpPr/>
              <p:nvPr/>
            </p:nvSpPr>
            <p:spPr>
              <a:xfrm>
                <a:off x="2784" y="3216"/>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98218" name="Rectangles 298217"/>
              <p:cNvSpPr/>
              <p:nvPr/>
            </p:nvSpPr>
            <p:spPr>
              <a:xfrm>
                <a:off x="2784" y="3744"/>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600">
                  <a:solidFill>
                    <a:schemeClr val="bg1"/>
                  </a:solidFill>
                  <a:latin typeface="Courier New" panose="02070309020205020404" pitchFamily="49" charset="0"/>
                </a:endParaRPr>
              </a:p>
            </p:txBody>
          </p:sp>
          <p:sp>
            <p:nvSpPr>
              <p:cNvPr id="298219" name="Rectangles 298218"/>
              <p:cNvSpPr/>
              <p:nvPr/>
            </p:nvSpPr>
            <p:spPr>
              <a:xfrm>
                <a:off x="288" y="897"/>
                <a:ext cx="2112" cy="252"/>
              </a:xfrm>
              <a:prstGeom prst="rect">
                <a:avLst/>
              </a:prstGeom>
              <a:noFill/>
              <a:ln w="12700">
                <a:noFill/>
              </a:ln>
            </p:spPr>
            <p:txBody>
              <a:bodyPr lIns="96838" tIns="47625" rIns="96838" bIns="47625" anchor="ctr" anchorCtr="0">
                <a:spAutoFit/>
              </a:bodyPr>
              <a:lstStyle/>
              <a:p>
                <a:pPr algn="ctr"/>
                <a:r>
                  <a:rPr sz="2000">
                    <a:solidFill>
                      <a:schemeClr val="bg2"/>
                    </a:solidFill>
                    <a:latin typeface="Arial" panose="020B0604020202020204" pitchFamily="34" charset="0"/>
                  </a:rPr>
                  <a:t>Current Visible Registers</a:t>
                </a:r>
              </a:p>
            </p:txBody>
          </p:sp>
          <p:sp>
            <p:nvSpPr>
              <p:cNvPr id="298220" name="Rectangles 298219"/>
              <p:cNvSpPr/>
              <p:nvPr/>
            </p:nvSpPr>
            <p:spPr>
              <a:xfrm>
                <a:off x="3147" y="1579"/>
                <a:ext cx="1854" cy="252"/>
              </a:xfrm>
              <a:prstGeom prst="rect">
                <a:avLst/>
              </a:prstGeom>
              <a:noFill/>
              <a:ln w="12700">
                <a:noFill/>
              </a:ln>
            </p:spPr>
            <p:txBody>
              <a:bodyPr lIns="96838" tIns="47625" rIns="96838" bIns="47625" anchor="ctr" anchorCtr="0">
                <a:spAutoFit/>
              </a:bodyPr>
              <a:lstStyle/>
              <a:p>
                <a:pPr algn="ctr"/>
                <a:r>
                  <a:rPr sz="2000">
                    <a:solidFill>
                      <a:schemeClr val="bg2"/>
                    </a:solidFill>
                    <a:latin typeface="Arial" panose="020B0604020202020204" pitchFamily="34" charset="0"/>
                  </a:rPr>
                  <a:t>Banked out Registers</a:t>
                </a:r>
              </a:p>
            </p:txBody>
          </p:sp>
          <p:sp>
            <p:nvSpPr>
              <p:cNvPr id="298221" name="Rectangles 298220"/>
              <p:cNvSpPr/>
              <p:nvPr/>
            </p:nvSpPr>
            <p:spPr>
              <a:xfrm>
                <a:off x="2160"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User</a:t>
                </a:r>
                <a:endParaRPr sz="2000">
                  <a:solidFill>
                    <a:schemeClr val="hlink"/>
                  </a:solidFill>
                  <a:latin typeface="Arial" panose="020B0604020202020204" pitchFamily="34" charset="0"/>
                </a:endParaRPr>
              </a:p>
            </p:txBody>
          </p:sp>
          <p:sp>
            <p:nvSpPr>
              <p:cNvPr id="298222" name="Rectangles 298221"/>
              <p:cNvSpPr/>
              <p:nvPr/>
            </p:nvSpPr>
            <p:spPr>
              <a:xfrm>
                <a:off x="2784"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FIQ</a:t>
                </a:r>
              </a:p>
            </p:txBody>
          </p:sp>
          <p:sp>
            <p:nvSpPr>
              <p:cNvPr id="298223" name="Rectangles 298222"/>
              <p:cNvSpPr/>
              <p:nvPr/>
            </p:nvSpPr>
            <p:spPr>
              <a:xfrm>
                <a:off x="3360"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IRQ</a:t>
                </a:r>
                <a:endParaRPr sz="2000">
                  <a:solidFill>
                    <a:schemeClr val="hlink"/>
                  </a:solidFill>
                  <a:latin typeface="Arial" panose="020B0604020202020204" pitchFamily="34" charset="0"/>
                </a:endParaRPr>
              </a:p>
            </p:txBody>
          </p:sp>
          <p:sp>
            <p:nvSpPr>
              <p:cNvPr id="298224" name="Rectangles 298223"/>
              <p:cNvSpPr/>
              <p:nvPr/>
            </p:nvSpPr>
            <p:spPr>
              <a:xfrm>
                <a:off x="3936"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SVC</a:t>
                </a:r>
                <a:endParaRPr sz="2000">
                  <a:solidFill>
                    <a:schemeClr val="hlink"/>
                  </a:solidFill>
                  <a:latin typeface="Arial" panose="020B0604020202020204" pitchFamily="34" charset="0"/>
                </a:endParaRPr>
              </a:p>
            </p:txBody>
          </p:sp>
          <p:sp>
            <p:nvSpPr>
              <p:cNvPr id="298225" name="Rectangles 298224"/>
              <p:cNvSpPr/>
              <p:nvPr/>
            </p:nvSpPr>
            <p:spPr>
              <a:xfrm>
                <a:off x="5040" y="2023"/>
                <a:ext cx="576"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Abort</a:t>
                </a:r>
                <a:endParaRPr sz="2000">
                  <a:solidFill>
                    <a:schemeClr val="hlink"/>
                  </a:solidFill>
                  <a:latin typeface="Arial" panose="020B0604020202020204" pitchFamily="34" charset="0"/>
                </a:endParaRPr>
              </a:p>
            </p:txBody>
          </p:sp>
          <p:sp>
            <p:nvSpPr>
              <p:cNvPr id="298226" name="Rectangles 298225"/>
              <p:cNvSpPr/>
              <p:nvPr/>
            </p:nvSpPr>
            <p:spPr>
              <a:xfrm>
                <a:off x="2160" y="307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227" name="Rectangles 298226"/>
              <p:cNvSpPr/>
              <p:nvPr/>
            </p:nvSpPr>
            <p:spPr>
              <a:xfrm>
                <a:off x="2160" y="321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grpSp>
      </p:grpSp>
      <p:grpSp>
        <p:nvGrpSpPr>
          <p:cNvPr id="298473" name="Group 298472"/>
          <p:cNvGrpSpPr/>
          <p:nvPr/>
        </p:nvGrpSpPr>
        <p:grpSpPr>
          <a:xfrm>
            <a:off x="-15875" y="1219200"/>
            <a:ext cx="9159875" cy="5029200"/>
            <a:chOff x="-10" y="768"/>
            <a:chExt cx="5770" cy="3168"/>
          </a:xfrm>
        </p:grpSpPr>
        <p:sp>
          <p:nvSpPr>
            <p:cNvPr id="298131" name="Rectangles 298130"/>
            <p:cNvSpPr/>
            <p:nvPr/>
          </p:nvSpPr>
          <p:spPr>
            <a:xfrm>
              <a:off x="0" y="768"/>
              <a:ext cx="5760" cy="3168"/>
            </a:xfrm>
            <a:prstGeom prst="rect">
              <a:avLst/>
            </a:prstGeom>
            <a:solidFill>
              <a:srgbClr val="FFFFFF"/>
            </a:solidFill>
            <a:ln w="12700">
              <a:noFill/>
            </a:ln>
          </p:spPr>
          <p:txBody>
            <a:bodyPr/>
            <a:lstStyle/>
            <a:p>
              <a:endParaRPr lang="en-US"/>
            </a:p>
          </p:txBody>
        </p:sp>
        <p:grpSp>
          <p:nvGrpSpPr>
            <p:cNvPr id="298472" name="Group 298471"/>
            <p:cNvGrpSpPr/>
            <p:nvPr/>
          </p:nvGrpSpPr>
          <p:grpSpPr>
            <a:xfrm>
              <a:off x="-10" y="895"/>
              <a:ext cx="5626" cy="2993"/>
              <a:chOff x="-10" y="895"/>
              <a:chExt cx="5626" cy="2993"/>
            </a:xfrm>
          </p:grpSpPr>
          <p:sp>
            <p:nvSpPr>
              <p:cNvPr id="298133" name="Rectangles 298132"/>
              <p:cNvSpPr/>
              <p:nvPr/>
            </p:nvSpPr>
            <p:spPr>
              <a:xfrm>
                <a:off x="-10" y="1224"/>
                <a:ext cx="960"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SVC Mode</a:t>
                </a:r>
                <a:endParaRPr sz="2000">
                  <a:solidFill>
                    <a:schemeClr val="hlink"/>
                  </a:solidFill>
                  <a:latin typeface="Arial" panose="020B0604020202020204" pitchFamily="34" charset="0"/>
                </a:endParaRPr>
              </a:p>
            </p:txBody>
          </p:sp>
          <p:sp>
            <p:nvSpPr>
              <p:cNvPr id="298135" name="Rectangles 298134"/>
              <p:cNvSpPr/>
              <p:nvPr/>
            </p:nvSpPr>
            <p:spPr>
              <a:xfrm>
                <a:off x="1008" y="120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r0</a:t>
                </a:r>
                <a:endParaRPr sz="1600">
                  <a:solidFill>
                    <a:schemeClr val="bg1"/>
                  </a:solidFill>
                  <a:latin typeface="Courier New" panose="02070309020205020404" pitchFamily="49" charset="0"/>
                </a:endParaRPr>
              </a:p>
            </p:txBody>
          </p:sp>
          <p:sp>
            <p:nvSpPr>
              <p:cNvPr id="298136" name="Rectangles 298135"/>
              <p:cNvSpPr/>
              <p:nvPr/>
            </p:nvSpPr>
            <p:spPr>
              <a:xfrm>
                <a:off x="1008" y="134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a:t>
                </a:r>
                <a:endParaRPr sz="1600">
                  <a:solidFill>
                    <a:schemeClr val="bg1"/>
                  </a:solidFill>
                  <a:latin typeface="Courier New" panose="02070309020205020404" pitchFamily="49" charset="0"/>
                </a:endParaRPr>
              </a:p>
            </p:txBody>
          </p:sp>
          <p:sp>
            <p:nvSpPr>
              <p:cNvPr id="298137" name="Rectangles 298136"/>
              <p:cNvSpPr/>
              <p:nvPr/>
            </p:nvSpPr>
            <p:spPr>
              <a:xfrm>
                <a:off x="1008" y="148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r2</a:t>
                </a:r>
                <a:endParaRPr sz="1600">
                  <a:solidFill>
                    <a:schemeClr val="bg1"/>
                  </a:solidFill>
                  <a:latin typeface="Courier New" panose="02070309020205020404" pitchFamily="49" charset="0"/>
                </a:endParaRPr>
              </a:p>
            </p:txBody>
          </p:sp>
          <p:sp>
            <p:nvSpPr>
              <p:cNvPr id="298138" name="Rectangles 298137"/>
              <p:cNvSpPr/>
              <p:nvPr/>
            </p:nvSpPr>
            <p:spPr>
              <a:xfrm>
                <a:off x="1008" y="163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r3</a:t>
                </a:r>
                <a:endParaRPr sz="1600">
                  <a:solidFill>
                    <a:schemeClr val="bg1"/>
                  </a:solidFill>
                  <a:latin typeface="Courier New" panose="02070309020205020404" pitchFamily="49" charset="0"/>
                </a:endParaRPr>
              </a:p>
            </p:txBody>
          </p:sp>
          <p:sp>
            <p:nvSpPr>
              <p:cNvPr id="298139" name="Rectangles 298138"/>
              <p:cNvSpPr/>
              <p:nvPr/>
            </p:nvSpPr>
            <p:spPr>
              <a:xfrm>
                <a:off x="1008" y="177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r4</a:t>
                </a:r>
                <a:endParaRPr sz="1600">
                  <a:solidFill>
                    <a:schemeClr val="bg1"/>
                  </a:solidFill>
                  <a:latin typeface="Courier New" panose="02070309020205020404" pitchFamily="49" charset="0"/>
                </a:endParaRPr>
              </a:p>
            </p:txBody>
          </p:sp>
          <p:sp>
            <p:nvSpPr>
              <p:cNvPr id="298140" name="Rectangles 298139"/>
              <p:cNvSpPr/>
              <p:nvPr/>
            </p:nvSpPr>
            <p:spPr>
              <a:xfrm>
                <a:off x="1008" y="192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r5</a:t>
                </a:r>
                <a:endParaRPr sz="1600">
                  <a:solidFill>
                    <a:schemeClr val="bg1"/>
                  </a:solidFill>
                  <a:latin typeface="Courier New" panose="02070309020205020404" pitchFamily="49" charset="0"/>
                </a:endParaRPr>
              </a:p>
            </p:txBody>
          </p:sp>
          <p:sp>
            <p:nvSpPr>
              <p:cNvPr id="298141" name="Rectangles 298140"/>
              <p:cNvSpPr/>
              <p:nvPr/>
            </p:nvSpPr>
            <p:spPr>
              <a:xfrm>
                <a:off x="1008" y="206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r6</a:t>
                </a:r>
                <a:endParaRPr sz="1600">
                  <a:solidFill>
                    <a:schemeClr val="bg1"/>
                  </a:solidFill>
                  <a:latin typeface="Courier New" panose="02070309020205020404" pitchFamily="49" charset="0"/>
                </a:endParaRPr>
              </a:p>
            </p:txBody>
          </p:sp>
          <p:sp>
            <p:nvSpPr>
              <p:cNvPr id="298142" name="Rectangles 298141"/>
              <p:cNvSpPr/>
              <p:nvPr/>
            </p:nvSpPr>
            <p:spPr>
              <a:xfrm>
                <a:off x="1008" y="220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r7</a:t>
                </a:r>
                <a:endParaRPr sz="1600">
                  <a:solidFill>
                    <a:schemeClr val="bg1"/>
                  </a:solidFill>
                  <a:latin typeface="Courier New" panose="02070309020205020404" pitchFamily="49" charset="0"/>
                </a:endParaRPr>
              </a:p>
            </p:txBody>
          </p:sp>
          <p:sp>
            <p:nvSpPr>
              <p:cNvPr id="298143" name="Rectangles 298142"/>
              <p:cNvSpPr/>
              <p:nvPr/>
            </p:nvSpPr>
            <p:spPr>
              <a:xfrm>
                <a:off x="1008" y="235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r8</a:t>
                </a:r>
                <a:endParaRPr sz="1600">
                  <a:solidFill>
                    <a:schemeClr val="bg1"/>
                  </a:solidFill>
                  <a:latin typeface="Courier New" panose="02070309020205020404" pitchFamily="49" charset="0"/>
                </a:endParaRPr>
              </a:p>
            </p:txBody>
          </p:sp>
          <p:sp>
            <p:nvSpPr>
              <p:cNvPr id="298144" name="Rectangles 298143"/>
              <p:cNvSpPr/>
              <p:nvPr/>
            </p:nvSpPr>
            <p:spPr>
              <a:xfrm>
                <a:off x="1008" y="249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r9</a:t>
                </a:r>
                <a:endParaRPr sz="1600">
                  <a:solidFill>
                    <a:schemeClr val="bg1"/>
                  </a:solidFill>
                  <a:latin typeface="Courier New" panose="02070309020205020404" pitchFamily="49" charset="0"/>
                </a:endParaRPr>
              </a:p>
            </p:txBody>
          </p:sp>
          <p:sp>
            <p:nvSpPr>
              <p:cNvPr id="298145" name="Rectangles 298144"/>
              <p:cNvSpPr/>
              <p:nvPr/>
            </p:nvSpPr>
            <p:spPr>
              <a:xfrm>
                <a:off x="1008" y="264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r10</a:t>
                </a:r>
                <a:endParaRPr sz="1600">
                  <a:solidFill>
                    <a:schemeClr val="bg1"/>
                  </a:solidFill>
                  <a:latin typeface="Courier New" panose="02070309020205020404" pitchFamily="49" charset="0"/>
                </a:endParaRPr>
              </a:p>
            </p:txBody>
          </p:sp>
          <p:sp>
            <p:nvSpPr>
              <p:cNvPr id="298146" name="Rectangles 298145"/>
              <p:cNvSpPr/>
              <p:nvPr/>
            </p:nvSpPr>
            <p:spPr>
              <a:xfrm>
                <a:off x="1008" y="278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r11</a:t>
                </a:r>
                <a:endParaRPr sz="1600">
                  <a:solidFill>
                    <a:schemeClr val="bg1"/>
                  </a:solidFill>
                  <a:latin typeface="Courier New" panose="02070309020205020404" pitchFamily="49" charset="0"/>
                </a:endParaRPr>
              </a:p>
            </p:txBody>
          </p:sp>
          <p:sp>
            <p:nvSpPr>
              <p:cNvPr id="298147" name="Rectangles 298146"/>
              <p:cNvSpPr/>
              <p:nvPr/>
            </p:nvSpPr>
            <p:spPr>
              <a:xfrm>
                <a:off x="1008" y="292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r12</a:t>
                </a:r>
                <a:endParaRPr sz="1600">
                  <a:solidFill>
                    <a:schemeClr val="bg1"/>
                  </a:solidFill>
                  <a:latin typeface="Courier New" panose="02070309020205020404" pitchFamily="49" charset="0"/>
                </a:endParaRPr>
              </a:p>
            </p:txBody>
          </p:sp>
          <p:sp>
            <p:nvSpPr>
              <p:cNvPr id="298148" name="Rectangles 298147"/>
              <p:cNvSpPr/>
              <p:nvPr/>
            </p:nvSpPr>
            <p:spPr>
              <a:xfrm>
                <a:off x="1008" y="336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r15 (pc)</a:t>
                </a:r>
                <a:endParaRPr sz="1600">
                  <a:solidFill>
                    <a:schemeClr val="bg1"/>
                  </a:solidFill>
                  <a:latin typeface="Courier New" panose="02070309020205020404" pitchFamily="49" charset="0"/>
                </a:endParaRPr>
              </a:p>
            </p:txBody>
          </p:sp>
          <p:sp>
            <p:nvSpPr>
              <p:cNvPr id="298149" name="Rectangles 298148"/>
              <p:cNvSpPr/>
              <p:nvPr/>
            </p:nvSpPr>
            <p:spPr>
              <a:xfrm>
                <a:off x="1008" y="360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cpsr</a:t>
                </a:r>
                <a:endParaRPr sz="1600">
                  <a:solidFill>
                    <a:schemeClr val="bg1"/>
                  </a:solidFill>
                  <a:latin typeface="Courier New" panose="02070309020205020404" pitchFamily="49" charset="0"/>
                </a:endParaRPr>
              </a:p>
            </p:txBody>
          </p:sp>
          <p:sp>
            <p:nvSpPr>
              <p:cNvPr id="298150" name="Rectangles 298149"/>
              <p:cNvSpPr/>
              <p:nvPr/>
            </p:nvSpPr>
            <p:spPr>
              <a:xfrm>
                <a:off x="4512" y="3072"/>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solidFill>
                      <a:schemeClr val="bg1"/>
                    </a:solidFill>
                    <a:latin typeface="Courier New" panose="02070309020205020404" pitchFamily="49" charset="0"/>
                  </a:rPr>
                  <a:t>r13 (sp)</a:t>
                </a:r>
                <a:endParaRPr sz="1300" b="0">
                  <a:solidFill>
                    <a:schemeClr val="bg1"/>
                  </a:solidFill>
                  <a:latin typeface="Helvetica" pitchFamily="34" charset="0"/>
                </a:endParaRPr>
              </a:p>
            </p:txBody>
          </p:sp>
          <p:sp>
            <p:nvSpPr>
              <p:cNvPr id="298151" name="Rectangles 298150"/>
              <p:cNvSpPr/>
              <p:nvPr/>
            </p:nvSpPr>
            <p:spPr>
              <a:xfrm>
                <a:off x="4512" y="3216"/>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300" b="0">
                  <a:solidFill>
                    <a:schemeClr val="bg1"/>
                  </a:solidFill>
                  <a:latin typeface="Helvetica" pitchFamily="34" charset="0"/>
                </a:endParaRPr>
              </a:p>
            </p:txBody>
          </p:sp>
          <p:sp>
            <p:nvSpPr>
              <p:cNvPr id="298152" name="Rectangles 298151"/>
              <p:cNvSpPr/>
              <p:nvPr/>
            </p:nvSpPr>
            <p:spPr>
              <a:xfrm>
                <a:off x="4512" y="3744"/>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153" name="Rectangles 298152"/>
              <p:cNvSpPr/>
              <p:nvPr/>
            </p:nvSpPr>
            <p:spPr>
              <a:xfrm>
                <a:off x="3360" y="3072"/>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154" name="Rectangles 298153"/>
              <p:cNvSpPr/>
              <p:nvPr/>
            </p:nvSpPr>
            <p:spPr>
              <a:xfrm>
                <a:off x="3360" y="3216"/>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98155" name="Rectangles 298154"/>
              <p:cNvSpPr/>
              <p:nvPr/>
            </p:nvSpPr>
            <p:spPr>
              <a:xfrm>
                <a:off x="3360" y="3744"/>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156" name="Rectangles 298155"/>
              <p:cNvSpPr/>
              <p:nvPr/>
            </p:nvSpPr>
            <p:spPr>
              <a:xfrm>
                <a:off x="1008" y="3072"/>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p>
            </p:txBody>
          </p:sp>
          <p:sp>
            <p:nvSpPr>
              <p:cNvPr id="298157" name="Rectangles 298156"/>
              <p:cNvSpPr/>
              <p:nvPr/>
            </p:nvSpPr>
            <p:spPr>
              <a:xfrm>
                <a:off x="1008" y="3216"/>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p>
            </p:txBody>
          </p:sp>
          <p:sp>
            <p:nvSpPr>
              <p:cNvPr id="298158" name="Rectangles 298157"/>
              <p:cNvSpPr/>
              <p:nvPr/>
            </p:nvSpPr>
            <p:spPr>
              <a:xfrm>
                <a:off x="1008" y="3744"/>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159" name="Rectangles 298158"/>
              <p:cNvSpPr/>
              <p:nvPr/>
            </p:nvSpPr>
            <p:spPr>
              <a:xfrm>
                <a:off x="5088" y="3072"/>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latin typeface="Courier New" panose="02070309020205020404" pitchFamily="49" charset="0"/>
                  </a:rPr>
                  <a:t>r13 (sp)</a:t>
                </a:r>
              </a:p>
            </p:txBody>
          </p:sp>
          <p:sp>
            <p:nvSpPr>
              <p:cNvPr id="298160" name="Rectangles 298159"/>
              <p:cNvSpPr/>
              <p:nvPr/>
            </p:nvSpPr>
            <p:spPr>
              <a:xfrm>
                <a:off x="5088" y="3216"/>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latin typeface="Courier New" panose="02070309020205020404" pitchFamily="49" charset="0"/>
                  </a:rPr>
                  <a:t>r14 (</a:t>
                </a:r>
                <a:r>
                  <a:rPr sz="1200" dirty="0" err="1">
                    <a:latin typeface="Courier New" panose="02070309020205020404" pitchFamily="49" charset="0"/>
                  </a:rPr>
                  <a:t>lr</a:t>
                </a:r>
                <a:r>
                  <a:rPr sz="1200">
                    <a:latin typeface="Courier New" panose="02070309020205020404" pitchFamily="49" charset="0"/>
                  </a:rPr>
                  <a:t>)</a:t>
                </a:r>
              </a:p>
            </p:txBody>
          </p:sp>
          <p:sp>
            <p:nvSpPr>
              <p:cNvPr id="298161" name="Rectangles 298160"/>
              <p:cNvSpPr/>
              <p:nvPr/>
            </p:nvSpPr>
            <p:spPr>
              <a:xfrm>
                <a:off x="5088" y="3744"/>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dirty="0" err="1">
                    <a:latin typeface="Courier New" panose="02070309020205020404" pitchFamily="49" charset="0"/>
                  </a:rPr>
                  <a:t>spsr</a:t>
                </a:r>
                <a:endParaRPr sz="1200">
                  <a:latin typeface="Courier New" panose="02070309020205020404" pitchFamily="49" charset="0"/>
                </a:endParaRPr>
              </a:p>
            </p:txBody>
          </p:sp>
          <p:sp>
            <p:nvSpPr>
              <p:cNvPr id="298162" name="Rectangles 298161"/>
              <p:cNvSpPr/>
              <p:nvPr/>
            </p:nvSpPr>
            <p:spPr>
              <a:xfrm>
                <a:off x="2784" y="2352"/>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r8</a:t>
                </a:r>
                <a:endParaRPr sz="1600">
                  <a:solidFill>
                    <a:schemeClr val="bg1"/>
                  </a:solidFill>
                  <a:latin typeface="Courier New" panose="02070309020205020404" pitchFamily="49" charset="0"/>
                </a:endParaRPr>
              </a:p>
            </p:txBody>
          </p:sp>
          <p:sp>
            <p:nvSpPr>
              <p:cNvPr id="298163" name="Rectangles 298162"/>
              <p:cNvSpPr/>
              <p:nvPr/>
            </p:nvSpPr>
            <p:spPr>
              <a:xfrm>
                <a:off x="2784" y="2496"/>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r9</a:t>
                </a:r>
                <a:endParaRPr sz="1600">
                  <a:solidFill>
                    <a:schemeClr val="bg1"/>
                  </a:solidFill>
                  <a:latin typeface="Courier New" panose="02070309020205020404" pitchFamily="49" charset="0"/>
                </a:endParaRPr>
              </a:p>
            </p:txBody>
          </p:sp>
          <p:sp>
            <p:nvSpPr>
              <p:cNvPr id="298164" name="Rectangles 298163"/>
              <p:cNvSpPr/>
              <p:nvPr/>
            </p:nvSpPr>
            <p:spPr>
              <a:xfrm>
                <a:off x="2784" y="2640"/>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r10</a:t>
                </a:r>
                <a:endParaRPr sz="1600">
                  <a:solidFill>
                    <a:schemeClr val="bg1"/>
                  </a:solidFill>
                  <a:latin typeface="Courier New" panose="02070309020205020404" pitchFamily="49" charset="0"/>
                </a:endParaRPr>
              </a:p>
            </p:txBody>
          </p:sp>
          <p:sp>
            <p:nvSpPr>
              <p:cNvPr id="298165" name="Rectangles 298164"/>
              <p:cNvSpPr/>
              <p:nvPr/>
            </p:nvSpPr>
            <p:spPr>
              <a:xfrm>
                <a:off x="2784" y="2784"/>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r11</a:t>
                </a:r>
                <a:endParaRPr sz="1600">
                  <a:solidFill>
                    <a:schemeClr val="bg1"/>
                  </a:solidFill>
                  <a:latin typeface="Courier New" panose="02070309020205020404" pitchFamily="49" charset="0"/>
                </a:endParaRPr>
              </a:p>
            </p:txBody>
          </p:sp>
          <p:sp>
            <p:nvSpPr>
              <p:cNvPr id="298166" name="Rectangles 298165"/>
              <p:cNvSpPr/>
              <p:nvPr/>
            </p:nvSpPr>
            <p:spPr>
              <a:xfrm>
                <a:off x="2784" y="2928"/>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r12</a:t>
                </a:r>
                <a:endParaRPr sz="1600">
                  <a:solidFill>
                    <a:schemeClr val="bg1"/>
                  </a:solidFill>
                  <a:latin typeface="Courier New" panose="02070309020205020404" pitchFamily="49" charset="0"/>
                </a:endParaRPr>
              </a:p>
            </p:txBody>
          </p:sp>
          <p:sp>
            <p:nvSpPr>
              <p:cNvPr id="298167" name="Rectangles 298166"/>
              <p:cNvSpPr/>
              <p:nvPr/>
            </p:nvSpPr>
            <p:spPr>
              <a:xfrm>
                <a:off x="2784" y="3072"/>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168" name="Rectangles 298167"/>
              <p:cNvSpPr/>
              <p:nvPr/>
            </p:nvSpPr>
            <p:spPr>
              <a:xfrm>
                <a:off x="2784" y="3216"/>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98169" name="Rectangles 298168"/>
              <p:cNvSpPr/>
              <p:nvPr/>
            </p:nvSpPr>
            <p:spPr>
              <a:xfrm>
                <a:off x="2784" y="3744"/>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600">
                  <a:solidFill>
                    <a:schemeClr val="bg1"/>
                  </a:solidFill>
                  <a:latin typeface="Courier New" panose="02070309020205020404" pitchFamily="49" charset="0"/>
                </a:endParaRPr>
              </a:p>
            </p:txBody>
          </p:sp>
          <p:sp>
            <p:nvSpPr>
              <p:cNvPr id="298170" name="Rectangles 298169"/>
              <p:cNvSpPr/>
              <p:nvPr/>
            </p:nvSpPr>
            <p:spPr>
              <a:xfrm>
                <a:off x="316" y="895"/>
                <a:ext cx="2064" cy="252"/>
              </a:xfrm>
              <a:prstGeom prst="rect">
                <a:avLst/>
              </a:prstGeom>
              <a:noFill/>
              <a:ln w="12700">
                <a:noFill/>
              </a:ln>
            </p:spPr>
            <p:txBody>
              <a:bodyPr lIns="96838" tIns="47625" rIns="96838" bIns="47625" anchor="ctr" anchorCtr="0">
                <a:spAutoFit/>
              </a:bodyPr>
              <a:lstStyle/>
              <a:p>
                <a:pPr algn="ctr"/>
                <a:r>
                  <a:rPr sz="2000">
                    <a:solidFill>
                      <a:schemeClr val="bg2"/>
                    </a:solidFill>
                    <a:latin typeface="Arial" panose="020B0604020202020204" pitchFamily="34" charset="0"/>
                  </a:rPr>
                  <a:t>Current Visible Registers</a:t>
                </a:r>
              </a:p>
            </p:txBody>
          </p:sp>
          <p:sp>
            <p:nvSpPr>
              <p:cNvPr id="298171" name="Rectangles 298170"/>
              <p:cNvSpPr/>
              <p:nvPr/>
            </p:nvSpPr>
            <p:spPr>
              <a:xfrm>
                <a:off x="3163" y="1579"/>
                <a:ext cx="1812" cy="252"/>
              </a:xfrm>
              <a:prstGeom prst="rect">
                <a:avLst/>
              </a:prstGeom>
              <a:noFill/>
              <a:ln w="12700">
                <a:noFill/>
              </a:ln>
            </p:spPr>
            <p:txBody>
              <a:bodyPr lIns="96838" tIns="47625" rIns="96838" bIns="47625" anchor="ctr" anchorCtr="0">
                <a:spAutoFit/>
              </a:bodyPr>
              <a:lstStyle/>
              <a:p>
                <a:pPr algn="ctr"/>
                <a:r>
                  <a:rPr sz="2000">
                    <a:solidFill>
                      <a:schemeClr val="bg2"/>
                    </a:solidFill>
                    <a:latin typeface="Arial" panose="020B0604020202020204" pitchFamily="34" charset="0"/>
                  </a:rPr>
                  <a:t>Banked out Registers</a:t>
                </a:r>
              </a:p>
            </p:txBody>
          </p:sp>
          <p:sp>
            <p:nvSpPr>
              <p:cNvPr id="298172" name="Rectangles 298171"/>
              <p:cNvSpPr/>
              <p:nvPr/>
            </p:nvSpPr>
            <p:spPr>
              <a:xfrm>
                <a:off x="2160"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User</a:t>
                </a:r>
                <a:endParaRPr sz="2000">
                  <a:solidFill>
                    <a:schemeClr val="hlink"/>
                  </a:solidFill>
                  <a:latin typeface="Arial" panose="020B0604020202020204" pitchFamily="34" charset="0"/>
                </a:endParaRPr>
              </a:p>
            </p:txBody>
          </p:sp>
          <p:sp>
            <p:nvSpPr>
              <p:cNvPr id="298173" name="Rectangles 298172"/>
              <p:cNvSpPr/>
              <p:nvPr/>
            </p:nvSpPr>
            <p:spPr>
              <a:xfrm>
                <a:off x="2784"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FIQ</a:t>
                </a:r>
              </a:p>
            </p:txBody>
          </p:sp>
          <p:sp>
            <p:nvSpPr>
              <p:cNvPr id="298174" name="Rectangles 298173"/>
              <p:cNvSpPr/>
              <p:nvPr/>
            </p:nvSpPr>
            <p:spPr>
              <a:xfrm>
                <a:off x="3360"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IRQ</a:t>
                </a:r>
                <a:endParaRPr sz="2000">
                  <a:solidFill>
                    <a:schemeClr val="hlink"/>
                  </a:solidFill>
                  <a:latin typeface="Arial" panose="020B0604020202020204" pitchFamily="34" charset="0"/>
                </a:endParaRPr>
              </a:p>
            </p:txBody>
          </p:sp>
          <p:sp>
            <p:nvSpPr>
              <p:cNvPr id="298175" name="Rectangles 298174"/>
              <p:cNvSpPr/>
              <p:nvPr/>
            </p:nvSpPr>
            <p:spPr>
              <a:xfrm>
                <a:off x="4512" y="2023"/>
                <a:ext cx="576" cy="214"/>
              </a:xfrm>
              <a:prstGeom prst="rect">
                <a:avLst/>
              </a:prstGeom>
              <a:noFill/>
              <a:ln w="12700">
                <a:noFill/>
              </a:ln>
            </p:spPr>
            <p:txBody>
              <a:bodyPr lIns="96838" tIns="47625" rIns="96838" bIns="47625" anchor="ctr" anchorCtr="0">
                <a:spAutoFit/>
              </a:bodyPr>
              <a:lstStyle/>
              <a:p>
                <a:pPr algn="ctr"/>
                <a:r>
                  <a:rPr sz="1600" dirty="0" err="1">
                    <a:latin typeface="Arial" panose="020B0604020202020204" pitchFamily="34" charset="0"/>
                  </a:rPr>
                  <a:t>Undef</a:t>
                </a:r>
                <a:endParaRPr sz="2000">
                  <a:solidFill>
                    <a:schemeClr val="hlink"/>
                  </a:solidFill>
                  <a:latin typeface="Arial" panose="020B0604020202020204" pitchFamily="34" charset="0"/>
                </a:endParaRPr>
              </a:p>
            </p:txBody>
          </p:sp>
          <p:sp>
            <p:nvSpPr>
              <p:cNvPr id="298176" name="Rectangles 298175"/>
              <p:cNvSpPr/>
              <p:nvPr/>
            </p:nvSpPr>
            <p:spPr>
              <a:xfrm>
                <a:off x="5040" y="2023"/>
                <a:ext cx="576"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Abort</a:t>
                </a:r>
                <a:endParaRPr sz="2000">
                  <a:solidFill>
                    <a:schemeClr val="hlink"/>
                  </a:solidFill>
                  <a:latin typeface="Arial" panose="020B0604020202020204" pitchFamily="34" charset="0"/>
                </a:endParaRPr>
              </a:p>
            </p:txBody>
          </p:sp>
          <p:sp>
            <p:nvSpPr>
              <p:cNvPr id="298177" name="Rectangles 298176"/>
              <p:cNvSpPr/>
              <p:nvPr/>
            </p:nvSpPr>
            <p:spPr>
              <a:xfrm>
                <a:off x="2160" y="307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178" name="Rectangles 298177"/>
              <p:cNvSpPr/>
              <p:nvPr/>
            </p:nvSpPr>
            <p:spPr>
              <a:xfrm>
                <a:off x="2160" y="321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grpSp>
      </p:grpSp>
      <p:grpSp>
        <p:nvGrpSpPr>
          <p:cNvPr id="298477" name="Group 298476"/>
          <p:cNvGrpSpPr/>
          <p:nvPr/>
        </p:nvGrpSpPr>
        <p:grpSpPr>
          <a:xfrm>
            <a:off x="0" y="1219200"/>
            <a:ext cx="9144000" cy="5029200"/>
            <a:chOff x="0" y="768"/>
            <a:chExt cx="5760" cy="3168"/>
          </a:xfrm>
        </p:grpSpPr>
        <p:sp>
          <p:nvSpPr>
            <p:cNvPr id="298229" name="Rectangles 298228"/>
            <p:cNvSpPr/>
            <p:nvPr/>
          </p:nvSpPr>
          <p:spPr>
            <a:xfrm>
              <a:off x="0" y="768"/>
              <a:ext cx="5760" cy="3168"/>
            </a:xfrm>
            <a:prstGeom prst="rect">
              <a:avLst/>
            </a:prstGeom>
            <a:solidFill>
              <a:srgbClr val="FFFFFF"/>
            </a:solidFill>
            <a:ln w="12700">
              <a:noFill/>
            </a:ln>
          </p:spPr>
          <p:txBody>
            <a:bodyPr/>
            <a:lstStyle/>
            <a:p>
              <a:endParaRPr lang="en-US"/>
            </a:p>
          </p:txBody>
        </p:sp>
        <p:grpSp>
          <p:nvGrpSpPr>
            <p:cNvPr id="298476" name="Group 298475"/>
            <p:cNvGrpSpPr/>
            <p:nvPr/>
          </p:nvGrpSpPr>
          <p:grpSpPr>
            <a:xfrm>
              <a:off x="35" y="897"/>
              <a:ext cx="5053" cy="2991"/>
              <a:chOff x="35" y="897"/>
              <a:chExt cx="5053" cy="2991"/>
            </a:xfrm>
          </p:grpSpPr>
          <p:sp>
            <p:nvSpPr>
              <p:cNvPr id="298231" name="Rectangles 298230"/>
              <p:cNvSpPr/>
              <p:nvPr/>
            </p:nvSpPr>
            <p:spPr>
              <a:xfrm>
                <a:off x="35" y="1219"/>
                <a:ext cx="960"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Abort Mode</a:t>
                </a:r>
                <a:endParaRPr sz="2000">
                  <a:solidFill>
                    <a:schemeClr val="hlink"/>
                  </a:solidFill>
                  <a:latin typeface="Arial" panose="020B0604020202020204" pitchFamily="34" charset="0"/>
                </a:endParaRPr>
              </a:p>
            </p:txBody>
          </p:sp>
          <p:sp>
            <p:nvSpPr>
              <p:cNvPr id="298233" name="Rectangles 298232"/>
              <p:cNvSpPr/>
              <p:nvPr/>
            </p:nvSpPr>
            <p:spPr>
              <a:xfrm>
                <a:off x="1008" y="120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r0</a:t>
                </a:r>
                <a:endParaRPr sz="1600">
                  <a:solidFill>
                    <a:schemeClr val="bg1"/>
                  </a:solidFill>
                  <a:latin typeface="Courier New" panose="02070309020205020404" pitchFamily="49" charset="0"/>
                </a:endParaRPr>
              </a:p>
            </p:txBody>
          </p:sp>
          <p:sp>
            <p:nvSpPr>
              <p:cNvPr id="298234" name="Rectangles 298233"/>
              <p:cNvSpPr/>
              <p:nvPr/>
            </p:nvSpPr>
            <p:spPr>
              <a:xfrm>
                <a:off x="1008" y="134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a:t>
                </a:r>
                <a:endParaRPr sz="1600">
                  <a:solidFill>
                    <a:schemeClr val="bg1"/>
                  </a:solidFill>
                  <a:latin typeface="Courier New" panose="02070309020205020404" pitchFamily="49" charset="0"/>
                </a:endParaRPr>
              </a:p>
            </p:txBody>
          </p:sp>
          <p:sp>
            <p:nvSpPr>
              <p:cNvPr id="298235" name="Rectangles 298234"/>
              <p:cNvSpPr/>
              <p:nvPr/>
            </p:nvSpPr>
            <p:spPr>
              <a:xfrm>
                <a:off x="1008" y="148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r2</a:t>
                </a:r>
                <a:endParaRPr sz="1600">
                  <a:solidFill>
                    <a:schemeClr val="bg1"/>
                  </a:solidFill>
                  <a:latin typeface="Courier New" panose="02070309020205020404" pitchFamily="49" charset="0"/>
                </a:endParaRPr>
              </a:p>
            </p:txBody>
          </p:sp>
          <p:sp>
            <p:nvSpPr>
              <p:cNvPr id="298236" name="Rectangles 298235"/>
              <p:cNvSpPr/>
              <p:nvPr/>
            </p:nvSpPr>
            <p:spPr>
              <a:xfrm>
                <a:off x="1008" y="163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r3</a:t>
                </a:r>
                <a:endParaRPr sz="1600">
                  <a:solidFill>
                    <a:schemeClr val="bg1"/>
                  </a:solidFill>
                  <a:latin typeface="Courier New" panose="02070309020205020404" pitchFamily="49" charset="0"/>
                </a:endParaRPr>
              </a:p>
            </p:txBody>
          </p:sp>
          <p:sp>
            <p:nvSpPr>
              <p:cNvPr id="298237" name="Rectangles 298236"/>
              <p:cNvSpPr/>
              <p:nvPr/>
            </p:nvSpPr>
            <p:spPr>
              <a:xfrm>
                <a:off x="1008" y="177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r4</a:t>
                </a:r>
                <a:endParaRPr sz="1600">
                  <a:solidFill>
                    <a:schemeClr val="bg1"/>
                  </a:solidFill>
                  <a:latin typeface="Courier New" panose="02070309020205020404" pitchFamily="49" charset="0"/>
                </a:endParaRPr>
              </a:p>
            </p:txBody>
          </p:sp>
          <p:sp>
            <p:nvSpPr>
              <p:cNvPr id="298238" name="Rectangles 298237"/>
              <p:cNvSpPr/>
              <p:nvPr/>
            </p:nvSpPr>
            <p:spPr>
              <a:xfrm>
                <a:off x="1008" y="192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r5</a:t>
                </a:r>
                <a:endParaRPr sz="1600">
                  <a:solidFill>
                    <a:schemeClr val="bg1"/>
                  </a:solidFill>
                  <a:latin typeface="Courier New" panose="02070309020205020404" pitchFamily="49" charset="0"/>
                </a:endParaRPr>
              </a:p>
            </p:txBody>
          </p:sp>
          <p:sp>
            <p:nvSpPr>
              <p:cNvPr id="298239" name="Rectangles 298238"/>
              <p:cNvSpPr/>
              <p:nvPr/>
            </p:nvSpPr>
            <p:spPr>
              <a:xfrm>
                <a:off x="1008" y="206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r6</a:t>
                </a:r>
                <a:endParaRPr sz="1600">
                  <a:solidFill>
                    <a:schemeClr val="bg1"/>
                  </a:solidFill>
                  <a:latin typeface="Courier New" panose="02070309020205020404" pitchFamily="49" charset="0"/>
                </a:endParaRPr>
              </a:p>
            </p:txBody>
          </p:sp>
          <p:sp>
            <p:nvSpPr>
              <p:cNvPr id="298240" name="Rectangles 298239"/>
              <p:cNvSpPr/>
              <p:nvPr/>
            </p:nvSpPr>
            <p:spPr>
              <a:xfrm>
                <a:off x="1008" y="220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r7</a:t>
                </a:r>
                <a:endParaRPr sz="1600">
                  <a:solidFill>
                    <a:schemeClr val="bg1"/>
                  </a:solidFill>
                  <a:latin typeface="Courier New" panose="02070309020205020404" pitchFamily="49" charset="0"/>
                </a:endParaRPr>
              </a:p>
            </p:txBody>
          </p:sp>
          <p:sp>
            <p:nvSpPr>
              <p:cNvPr id="298241" name="Rectangles 298240"/>
              <p:cNvSpPr/>
              <p:nvPr/>
            </p:nvSpPr>
            <p:spPr>
              <a:xfrm>
                <a:off x="1008" y="235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r8</a:t>
                </a:r>
                <a:endParaRPr sz="1600">
                  <a:solidFill>
                    <a:schemeClr val="bg1"/>
                  </a:solidFill>
                  <a:latin typeface="Courier New" panose="02070309020205020404" pitchFamily="49" charset="0"/>
                </a:endParaRPr>
              </a:p>
            </p:txBody>
          </p:sp>
          <p:sp>
            <p:nvSpPr>
              <p:cNvPr id="298242" name="Rectangles 298241"/>
              <p:cNvSpPr/>
              <p:nvPr/>
            </p:nvSpPr>
            <p:spPr>
              <a:xfrm>
                <a:off x="1008" y="249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r9</a:t>
                </a:r>
                <a:endParaRPr sz="1600">
                  <a:solidFill>
                    <a:schemeClr val="bg1"/>
                  </a:solidFill>
                  <a:latin typeface="Courier New" panose="02070309020205020404" pitchFamily="49" charset="0"/>
                </a:endParaRPr>
              </a:p>
            </p:txBody>
          </p:sp>
          <p:sp>
            <p:nvSpPr>
              <p:cNvPr id="298243" name="Rectangles 298242"/>
              <p:cNvSpPr/>
              <p:nvPr/>
            </p:nvSpPr>
            <p:spPr>
              <a:xfrm>
                <a:off x="1008" y="264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r10</a:t>
                </a:r>
                <a:endParaRPr sz="1600">
                  <a:solidFill>
                    <a:schemeClr val="bg1"/>
                  </a:solidFill>
                  <a:latin typeface="Courier New" panose="02070309020205020404" pitchFamily="49" charset="0"/>
                </a:endParaRPr>
              </a:p>
            </p:txBody>
          </p:sp>
          <p:sp>
            <p:nvSpPr>
              <p:cNvPr id="298244" name="Rectangles 298243"/>
              <p:cNvSpPr/>
              <p:nvPr/>
            </p:nvSpPr>
            <p:spPr>
              <a:xfrm>
                <a:off x="1008" y="278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r11</a:t>
                </a:r>
                <a:endParaRPr sz="1600">
                  <a:solidFill>
                    <a:schemeClr val="bg1"/>
                  </a:solidFill>
                  <a:latin typeface="Courier New" panose="02070309020205020404" pitchFamily="49" charset="0"/>
                </a:endParaRPr>
              </a:p>
            </p:txBody>
          </p:sp>
          <p:sp>
            <p:nvSpPr>
              <p:cNvPr id="298245" name="Rectangles 298244"/>
              <p:cNvSpPr/>
              <p:nvPr/>
            </p:nvSpPr>
            <p:spPr>
              <a:xfrm>
                <a:off x="1008" y="292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r12</a:t>
                </a:r>
                <a:endParaRPr sz="1600">
                  <a:solidFill>
                    <a:schemeClr val="bg1"/>
                  </a:solidFill>
                  <a:latin typeface="Courier New" panose="02070309020205020404" pitchFamily="49" charset="0"/>
                </a:endParaRPr>
              </a:p>
            </p:txBody>
          </p:sp>
          <p:sp>
            <p:nvSpPr>
              <p:cNvPr id="298246" name="Rectangles 298245"/>
              <p:cNvSpPr/>
              <p:nvPr/>
            </p:nvSpPr>
            <p:spPr>
              <a:xfrm>
                <a:off x="1008" y="336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r15 (pc)</a:t>
                </a:r>
                <a:endParaRPr sz="1600">
                  <a:solidFill>
                    <a:schemeClr val="bg1"/>
                  </a:solidFill>
                  <a:latin typeface="Courier New" panose="02070309020205020404" pitchFamily="49" charset="0"/>
                </a:endParaRPr>
              </a:p>
            </p:txBody>
          </p:sp>
          <p:sp>
            <p:nvSpPr>
              <p:cNvPr id="298247" name="Rectangles 298246"/>
              <p:cNvSpPr/>
              <p:nvPr/>
            </p:nvSpPr>
            <p:spPr>
              <a:xfrm>
                <a:off x="1008" y="360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cpsr</a:t>
                </a:r>
                <a:endParaRPr sz="1600">
                  <a:solidFill>
                    <a:schemeClr val="bg1"/>
                  </a:solidFill>
                  <a:latin typeface="Courier New" panose="02070309020205020404" pitchFamily="49" charset="0"/>
                </a:endParaRPr>
              </a:p>
            </p:txBody>
          </p:sp>
          <p:sp>
            <p:nvSpPr>
              <p:cNvPr id="298248" name="Rectangles 298247"/>
              <p:cNvSpPr/>
              <p:nvPr/>
            </p:nvSpPr>
            <p:spPr>
              <a:xfrm>
                <a:off x="4512" y="3072"/>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solidFill>
                      <a:schemeClr val="bg1"/>
                    </a:solidFill>
                    <a:latin typeface="Courier New" panose="02070309020205020404" pitchFamily="49" charset="0"/>
                  </a:rPr>
                  <a:t>r13 (sp)</a:t>
                </a:r>
                <a:endParaRPr sz="1300" b="0">
                  <a:solidFill>
                    <a:schemeClr val="bg1"/>
                  </a:solidFill>
                  <a:latin typeface="Helvetica" pitchFamily="34" charset="0"/>
                </a:endParaRPr>
              </a:p>
            </p:txBody>
          </p:sp>
          <p:sp>
            <p:nvSpPr>
              <p:cNvPr id="298249" name="Rectangles 298248"/>
              <p:cNvSpPr/>
              <p:nvPr/>
            </p:nvSpPr>
            <p:spPr>
              <a:xfrm>
                <a:off x="4512" y="3216"/>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300" b="0">
                  <a:solidFill>
                    <a:schemeClr val="bg1"/>
                  </a:solidFill>
                  <a:latin typeface="Helvetica" pitchFamily="34" charset="0"/>
                </a:endParaRPr>
              </a:p>
            </p:txBody>
          </p:sp>
          <p:sp>
            <p:nvSpPr>
              <p:cNvPr id="298250" name="Rectangles 298249"/>
              <p:cNvSpPr/>
              <p:nvPr/>
            </p:nvSpPr>
            <p:spPr>
              <a:xfrm>
                <a:off x="4512" y="3744"/>
                <a:ext cx="528" cy="144"/>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251" name="Rectangles 298250"/>
              <p:cNvSpPr/>
              <p:nvPr/>
            </p:nvSpPr>
            <p:spPr>
              <a:xfrm>
                <a:off x="3360" y="3072"/>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252" name="Rectangles 298251"/>
              <p:cNvSpPr/>
              <p:nvPr/>
            </p:nvSpPr>
            <p:spPr>
              <a:xfrm>
                <a:off x="3360" y="3216"/>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98253" name="Rectangles 298252"/>
              <p:cNvSpPr/>
              <p:nvPr/>
            </p:nvSpPr>
            <p:spPr>
              <a:xfrm>
                <a:off x="3360" y="3744"/>
                <a:ext cx="528" cy="144"/>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254" name="Rectangles 298253"/>
              <p:cNvSpPr/>
              <p:nvPr/>
            </p:nvSpPr>
            <p:spPr>
              <a:xfrm>
                <a:off x="3936" y="3072"/>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p>
            </p:txBody>
          </p:sp>
          <p:sp>
            <p:nvSpPr>
              <p:cNvPr id="298255" name="Rectangles 298254"/>
              <p:cNvSpPr/>
              <p:nvPr/>
            </p:nvSpPr>
            <p:spPr>
              <a:xfrm>
                <a:off x="3936" y="3216"/>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p>
            </p:txBody>
          </p:sp>
          <p:sp>
            <p:nvSpPr>
              <p:cNvPr id="298256" name="Rectangles 298255"/>
              <p:cNvSpPr/>
              <p:nvPr/>
            </p:nvSpPr>
            <p:spPr>
              <a:xfrm>
                <a:off x="3936" y="3744"/>
                <a:ext cx="528" cy="14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98257" name="Rectangles 298256"/>
              <p:cNvSpPr/>
              <p:nvPr/>
            </p:nvSpPr>
            <p:spPr>
              <a:xfrm>
                <a:off x="1008" y="3072"/>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latin typeface="Courier New" panose="02070309020205020404" pitchFamily="49" charset="0"/>
                  </a:rPr>
                  <a:t>r13 (sp)</a:t>
                </a:r>
              </a:p>
            </p:txBody>
          </p:sp>
          <p:sp>
            <p:nvSpPr>
              <p:cNvPr id="298258" name="Rectangles 298257"/>
              <p:cNvSpPr/>
              <p:nvPr/>
            </p:nvSpPr>
            <p:spPr>
              <a:xfrm>
                <a:off x="1008" y="3216"/>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latin typeface="Courier New" panose="02070309020205020404" pitchFamily="49" charset="0"/>
                  </a:rPr>
                  <a:t>r14 (</a:t>
                </a:r>
                <a:r>
                  <a:rPr sz="1200" dirty="0" err="1">
                    <a:latin typeface="Courier New" panose="02070309020205020404" pitchFamily="49" charset="0"/>
                  </a:rPr>
                  <a:t>lr</a:t>
                </a:r>
                <a:r>
                  <a:rPr sz="1200">
                    <a:latin typeface="Courier New" panose="02070309020205020404" pitchFamily="49" charset="0"/>
                  </a:rPr>
                  <a:t>)</a:t>
                </a:r>
              </a:p>
            </p:txBody>
          </p:sp>
          <p:sp>
            <p:nvSpPr>
              <p:cNvPr id="298259" name="Rectangles 298258"/>
              <p:cNvSpPr/>
              <p:nvPr/>
            </p:nvSpPr>
            <p:spPr>
              <a:xfrm>
                <a:off x="1008" y="3744"/>
                <a:ext cx="528" cy="144"/>
              </a:xfrm>
              <a:prstGeom prst="rect">
                <a:avLst/>
              </a:prstGeom>
              <a:solidFill>
                <a:srgbClr val="C0C0C0"/>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dirty="0" err="1">
                    <a:latin typeface="Courier New" panose="02070309020205020404" pitchFamily="49" charset="0"/>
                  </a:rPr>
                  <a:t>spsr</a:t>
                </a:r>
                <a:endParaRPr sz="1200">
                  <a:latin typeface="Courier New" panose="02070309020205020404" pitchFamily="49" charset="0"/>
                </a:endParaRPr>
              </a:p>
            </p:txBody>
          </p:sp>
          <p:sp>
            <p:nvSpPr>
              <p:cNvPr id="298260" name="Rectangles 298259"/>
              <p:cNvSpPr/>
              <p:nvPr/>
            </p:nvSpPr>
            <p:spPr>
              <a:xfrm>
                <a:off x="2784" y="2352"/>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r8</a:t>
                </a:r>
                <a:endParaRPr sz="1600">
                  <a:solidFill>
                    <a:schemeClr val="bg1"/>
                  </a:solidFill>
                  <a:latin typeface="Courier New" panose="02070309020205020404" pitchFamily="49" charset="0"/>
                </a:endParaRPr>
              </a:p>
            </p:txBody>
          </p:sp>
          <p:sp>
            <p:nvSpPr>
              <p:cNvPr id="298261" name="Rectangles 298260"/>
              <p:cNvSpPr/>
              <p:nvPr/>
            </p:nvSpPr>
            <p:spPr>
              <a:xfrm>
                <a:off x="2784" y="2496"/>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r9</a:t>
                </a:r>
                <a:endParaRPr sz="1600">
                  <a:solidFill>
                    <a:schemeClr val="bg1"/>
                  </a:solidFill>
                  <a:latin typeface="Courier New" panose="02070309020205020404" pitchFamily="49" charset="0"/>
                </a:endParaRPr>
              </a:p>
            </p:txBody>
          </p:sp>
          <p:sp>
            <p:nvSpPr>
              <p:cNvPr id="298262" name="Rectangles 298261"/>
              <p:cNvSpPr/>
              <p:nvPr/>
            </p:nvSpPr>
            <p:spPr>
              <a:xfrm>
                <a:off x="2784" y="2640"/>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r10</a:t>
                </a:r>
                <a:endParaRPr sz="1600">
                  <a:solidFill>
                    <a:schemeClr val="bg1"/>
                  </a:solidFill>
                  <a:latin typeface="Courier New" panose="02070309020205020404" pitchFamily="49" charset="0"/>
                </a:endParaRPr>
              </a:p>
            </p:txBody>
          </p:sp>
          <p:sp>
            <p:nvSpPr>
              <p:cNvPr id="298263" name="Rectangles 298262"/>
              <p:cNvSpPr/>
              <p:nvPr/>
            </p:nvSpPr>
            <p:spPr>
              <a:xfrm>
                <a:off x="2784" y="2784"/>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r11</a:t>
                </a:r>
                <a:endParaRPr sz="1600">
                  <a:solidFill>
                    <a:schemeClr val="bg1"/>
                  </a:solidFill>
                  <a:latin typeface="Courier New" panose="02070309020205020404" pitchFamily="49" charset="0"/>
                </a:endParaRPr>
              </a:p>
            </p:txBody>
          </p:sp>
          <p:sp>
            <p:nvSpPr>
              <p:cNvPr id="298264" name="Rectangles 298263"/>
              <p:cNvSpPr/>
              <p:nvPr/>
            </p:nvSpPr>
            <p:spPr>
              <a:xfrm>
                <a:off x="2784" y="2928"/>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r12</a:t>
                </a:r>
                <a:endParaRPr sz="1600">
                  <a:solidFill>
                    <a:schemeClr val="bg1"/>
                  </a:solidFill>
                  <a:latin typeface="Courier New" panose="02070309020205020404" pitchFamily="49" charset="0"/>
                </a:endParaRPr>
              </a:p>
            </p:txBody>
          </p:sp>
          <p:sp>
            <p:nvSpPr>
              <p:cNvPr id="298265" name="Rectangles 298264"/>
              <p:cNvSpPr/>
              <p:nvPr/>
            </p:nvSpPr>
            <p:spPr>
              <a:xfrm>
                <a:off x="2784" y="3072"/>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266" name="Rectangles 298265"/>
              <p:cNvSpPr/>
              <p:nvPr/>
            </p:nvSpPr>
            <p:spPr>
              <a:xfrm>
                <a:off x="2784" y="3216"/>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98267" name="Rectangles 298266"/>
              <p:cNvSpPr/>
              <p:nvPr/>
            </p:nvSpPr>
            <p:spPr>
              <a:xfrm>
                <a:off x="2784" y="3744"/>
                <a:ext cx="528" cy="144"/>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600">
                  <a:solidFill>
                    <a:schemeClr val="bg1"/>
                  </a:solidFill>
                  <a:latin typeface="Courier New" panose="02070309020205020404" pitchFamily="49" charset="0"/>
                </a:endParaRPr>
              </a:p>
            </p:txBody>
          </p:sp>
          <p:sp>
            <p:nvSpPr>
              <p:cNvPr id="298268" name="Rectangles 298267"/>
              <p:cNvSpPr/>
              <p:nvPr/>
            </p:nvSpPr>
            <p:spPr>
              <a:xfrm>
                <a:off x="318" y="897"/>
                <a:ext cx="2064" cy="252"/>
              </a:xfrm>
              <a:prstGeom prst="rect">
                <a:avLst/>
              </a:prstGeom>
              <a:noFill/>
              <a:ln w="12700">
                <a:noFill/>
              </a:ln>
            </p:spPr>
            <p:txBody>
              <a:bodyPr lIns="96838" tIns="47625" rIns="96838" bIns="47625" anchor="ctr" anchorCtr="0">
                <a:spAutoFit/>
              </a:bodyPr>
              <a:lstStyle/>
              <a:p>
                <a:pPr algn="ctr"/>
                <a:r>
                  <a:rPr sz="2000">
                    <a:solidFill>
                      <a:schemeClr val="bg2"/>
                    </a:solidFill>
                    <a:latin typeface="Arial" panose="020B0604020202020204" pitchFamily="34" charset="0"/>
                  </a:rPr>
                  <a:t>Current Visible Registers</a:t>
                </a:r>
              </a:p>
            </p:txBody>
          </p:sp>
          <p:sp>
            <p:nvSpPr>
              <p:cNvPr id="298269" name="Rectangles 298268"/>
              <p:cNvSpPr/>
              <p:nvPr/>
            </p:nvSpPr>
            <p:spPr>
              <a:xfrm>
                <a:off x="3162" y="1579"/>
                <a:ext cx="1812" cy="252"/>
              </a:xfrm>
              <a:prstGeom prst="rect">
                <a:avLst/>
              </a:prstGeom>
              <a:noFill/>
              <a:ln w="12700">
                <a:noFill/>
              </a:ln>
            </p:spPr>
            <p:txBody>
              <a:bodyPr lIns="96838" tIns="47625" rIns="96838" bIns="47625" anchor="ctr" anchorCtr="0">
                <a:spAutoFit/>
              </a:bodyPr>
              <a:lstStyle/>
              <a:p>
                <a:pPr algn="ctr"/>
                <a:r>
                  <a:rPr sz="2000">
                    <a:solidFill>
                      <a:schemeClr val="bg2"/>
                    </a:solidFill>
                    <a:latin typeface="Arial" panose="020B0604020202020204" pitchFamily="34" charset="0"/>
                  </a:rPr>
                  <a:t>Banked out Registers</a:t>
                </a:r>
              </a:p>
            </p:txBody>
          </p:sp>
          <p:sp>
            <p:nvSpPr>
              <p:cNvPr id="298270" name="Rectangles 298269"/>
              <p:cNvSpPr/>
              <p:nvPr/>
            </p:nvSpPr>
            <p:spPr>
              <a:xfrm>
                <a:off x="2160"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User</a:t>
                </a:r>
                <a:endParaRPr sz="2000">
                  <a:solidFill>
                    <a:schemeClr val="hlink"/>
                  </a:solidFill>
                  <a:latin typeface="Arial" panose="020B0604020202020204" pitchFamily="34" charset="0"/>
                </a:endParaRPr>
              </a:p>
            </p:txBody>
          </p:sp>
          <p:sp>
            <p:nvSpPr>
              <p:cNvPr id="298271" name="Rectangles 298270"/>
              <p:cNvSpPr/>
              <p:nvPr/>
            </p:nvSpPr>
            <p:spPr>
              <a:xfrm>
                <a:off x="2784"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FIQ</a:t>
                </a:r>
              </a:p>
            </p:txBody>
          </p:sp>
          <p:sp>
            <p:nvSpPr>
              <p:cNvPr id="298272" name="Rectangles 298271"/>
              <p:cNvSpPr/>
              <p:nvPr/>
            </p:nvSpPr>
            <p:spPr>
              <a:xfrm>
                <a:off x="3360"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IRQ</a:t>
                </a:r>
                <a:endParaRPr sz="2000">
                  <a:solidFill>
                    <a:schemeClr val="hlink"/>
                  </a:solidFill>
                  <a:latin typeface="Arial" panose="020B0604020202020204" pitchFamily="34" charset="0"/>
                </a:endParaRPr>
              </a:p>
            </p:txBody>
          </p:sp>
          <p:sp>
            <p:nvSpPr>
              <p:cNvPr id="298273" name="Rectangles 298272"/>
              <p:cNvSpPr/>
              <p:nvPr/>
            </p:nvSpPr>
            <p:spPr>
              <a:xfrm>
                <a:off x="3936" y="2023"/>
                <a:ext cx="528" cy="214"/>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SVC</a:t>
                </a:r>
                <a:endParaRPr sz="2000">
                  <a:solidFill>
                    <a:schemeClr val="hlink"/>
                  </a:solidFill>
                  <a:latin typeface="Arial" panose="020B0604020202020204" pitchFamily="34" charset="0"/>
                </a:endParaRPr>
              </a:p>
            </p:txBody>
          </p:sp>
          <p:sp>
            <p:nvSpPr>
              <p:cNvPr id="298274" name="Rectangles 298273"/>
              <p:cNvSpPr/>
              <p:nvPr/>
            </p:nvSpPr>
            <p:spPr>
              <a:xfrm>
                <a:off x="4512" y="2023"/>
                <a:ext cx="576" cy="214"/>
              </a:xfrm>
              <a:prstGeom prst="rect">
                <a:avLst/>
              </a:prstGeom>
              <a:noFill/>
              <a:ln w="12700">
                <a:noFill/>
              </a:ln>
            </p:spPr>
            <p:txBody>
              <a:bodyPr lIns="96838" tIns="47625" rIns="96838" bIns="47625" anchor="ctr" anchorCtr="0">
                <a:spAutoFit/>
              </a:bodyPr>
              <a:lstStyle/>
              <a:p>
                <a:pPr algn="ctr"/>
                <a:r>
                  <a:rPr sz="1600" dirty="0" err="1">
                    <a:latin typeface="Arial" panose="020B0604020202020204" pitchFamily="34" charset="0"/>
                  </a:rPr>
                  <a:t>Undef</a:t>
                </a:r>
                <a:endParaRPr sz="2000">
                  <a:solidFill>
                    <a:schemeClr val="hlink"/>
                  </a:solidFill>
                  <a:latin typeface="Arial" panose="020B0604020202020204" pitchFamily="34" charset="0"/>
                </a:endParaRPr>
              </a:p>
            </p:txBody>
          </p:sp>
          <p:sp>
            <p:nvSpPr>
              <p:cNvPr id="298275" name="Rectangles 298274"/>
              <p:cNvSpPr/>
              <p:nvPr/>
            </p:nvSpPr>
            <p:spPr>
              <a:xfrm>
                <a:off x="2160" y="307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98276" name="Rectangles 298275"/>
              <p:cNvSpPr/>
              <p:nvPr/>
            </p:nvSpPr>
            <p:spPr>
              <a:xfrm>
                <a:off x="2160" y="321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grpSp>
      </p:grpSp>
      <p:sp>
        <p:nvSpPr>
          <p:cNvPr id="298277" name="Title 298276"/>
          <p:cNvSpPr>
            <a:spLocks noGrp="1"/>
          </p:cNvSpPr>
          <p:nvPr>
            <p:ph type="title"/>
          </p:nvPr>
        </p:nvSpPr>
        <p:spPr/>
        <p:txBody>
          <a:bodyPr tIns="10800" bIns="10800" anchor="ctr" anchorCtr="0"/>
          <a:lstStyle/>
          <a:p>
            <a:r>
              <a:t>The ARM Register Set</a:t>
            </a:r>
          </a:p>
        </p:txBody>
      </p:sp>
      <p:sp>
        <p:nvSpPr>
          <p:cNvPr id="298446" name="Rectangles 298445"/>
          <p:cNvSpPr/>
          <p:nvPr/>
        </p:nvSpPr>
        <p:spPr>
          <a:xfrm>
            <a:off x="7848600" y="1219200"/>
            <a:ext cx="990600" cy="685800"/>
          </a:xfrm>
          <a:prstGeom prst="rect">
            <a:avLst/>
          </a:prstGeom>
          <a:solidFill>
            <a:schemeClr val="bg1"/>
          </a:solidFill>
          <a:ln w="38100">
            <a:noFill/>
          </a:ln>
        </p:spPr>
        <p:txBody>
          <a:bodyPr/>
          <a:lstStyle/>
          <a:p>
            <a:endParaRPr lang="en-US"/>
          </a:p>
        </p:txBody>
      </p:sp>
      <p:sp>
        <p:nvSpPr>
          <p:cNvPr id="298279" name="Rectangles 298278"/>
          <p:cNvSpPr/>
          <p:nvPr/>
        </p:nvSpPr>
        <p:spPr>
          <a:xfrm>
            <a:off x="7848600" y="1219200"/>
            <a:ext cx="990600" cy="533400"/>
          </a:xfrm>
          <a:prstGeom prst="rect">
            <a:avLst/>
          </a:prstGeom>
          <a:solidFill>
            <a:srgbClr val="FFFFFF"/>
          </a:solidFill>
          <a:ln w="12700">
            <a:noFill/>
          </a:ln>
        </p:spPr>
        <p:txBody>
          <a:bodyPr/>
          <a:lstStyle/>
          <a:p>
            <a:endParaRPr lang="en-US"/>
          </a:p>
        </p:txBody>
      </p:sp>
      <p:sp>
        <p:nvSpPr>
          <p:cNvPr id="298280" name="Rectangles 298279"/>
          <p:cNvSpPr/>
          <p:nvPr/>
        </p:nvSpPr>
        <p:spPr>
          <a:xfrm>
            <a:off x="7848600" y="1295400"/>
            <a:ext cx="990600" cy="533400"/>
          </a:xfrm>
          <a:prstGeom prst="rect">
            <a:avLst/>
          </a:prstGeom>
          <a:solidFill>
            <a:srgbClr val="FFFFFF"/>
          </a:solidFill>
          <a:ln w="12700">
            <a:noFill/>
          </a:ln>
        </p:spPr>
        <p:txBody>
          <a:bodyPr/>
          <a:lstStyle/>
          <a:p>
            <a:endParaRPr lang="en-US"/>
          </a:p>
        </p:txBody>
      </p:sp>
      <p:sp>
        <p:nvSpPr>
          <p:cNvPr id="298281" name="Rectangles 298280"/>
          <p:cNvSpPr/>
          <p:nvPr/>
        </p:nvSpPr>
        <p:spPr>
          <a:xfrm>
            <a:off x="7848600" y="1371600"/>
            <a:ext cx="990600" cy="533400"/>
          </a:xfrm>
          <a:prstGeom prst="rect">
            <a:avLst/>
          </a:prstGeom>
          <a:solidFill>
            <a:srgbClr val="FFFFFF"/>
          </a:solidFill>
          <a:ln w="12700">
            <a:noFill/>
          </a:ln>
        </p:spPr>
        <p:txBody>
          <a:bodyPr/>
          <a:lstStyle/>
          <a:p>
            <a:endParaRPr lang="en-US"/>
          </a:p>
        </p:txBody>
      </p:sp>
      <p:sp>
        <p:nvSpPr>
          <p:cNvPr id="298343" name="Rectangles 298342"/>
          <p:cNvSpPr/>
          <p:nvPr/>
        </p:nvSpPr>
        <p:spPr>
          <a:xfrm>
            <a:off x="7848600" y="1143000"/>
            <a:ext cx="990600" cy="685800"/>
          </a:xfrm>
          <a:prstGeom prst="rect">
            <a:avLst/>
          </a:prstGeom>
          <a:solidFill>
            <a:schemeClr val="bg1"/>
          </a:solidFill>
          <a:ln w="38100">
            <a:noFill/>
          </a:ln>
        </p:spPr>
        <p:txBody>
          <a:bodyPr/>
          <a:lstStyle/>
          <a:p>
            <a:endParaRPr lang="en-US"/>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8469"/>
                                        </p:tgtEl>
                                        <p:attrNameLst>
                                          <p:attrName>style.visibility</p:attrName>
                                        </p:attrNameLst>
                                      </p:cBhvr>
                                      <p:to>
                                        <p:strVal val="visible"/>
                                      </p:to>
                                    </p:set>
                                  </p:childTnLst>
                                  <p:subTnLst>
                                    <p:set>
                                      <p:cBhvr override="childStyle">
                                        <p:cTn dur="1" fill="hold" display="0" masterRel="nextClick" afterEffect="1"/>
                                        <p:tgtEl>
                                          <p:spTgt spid="298469"/>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98446"/>
                                        </p:tgtEl>
                                        <p:attrNameLst>
                                          <p:attrName>style.visibility</p:attrName>
                                        </p:attrNameLst>
                                      </p:cBhvr>
                                      <p:to>
                                        <p:strVal val="visible"/>
                                      </p:to>
                                    </p:set>
                                  </p:childTnLst>
                                  <p:subTnLst>
                                    <p:set>
                                      <p:cBhvr override="childStyle">
                                        <p:cTn dur="1" fill="hold" display="0" masterRel="nextClick" afterEffect="1"/>
                                        <p:tgtEl>
                                          <p:spTgt spid="29844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98471"/>
                                        </p:tgtEl>
                                        <p:attrNameLst>
                                          <p:attrName>style.visibility</p:attrName>
                                        </p:attrNameLst>
                                      </p:cBhvr>
                                      <p:to>
                                        <p:strVal val="visible"/>
                                      </p:to>
                                    </p:set>
                                  </p:childTnLst>
                                  <p:subTnLst>
                                    <p:set>
                                      <p:cBhvr override="childStyle">
                                        <p:cTn dur="1" fill="hold" display="0" masterRel="nextClick" afterEffect="1"/>
                                        <p:tgtEl>
                                          <p:spTgt spid="298471"/>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298279"/>
                                        </p:tgtEl>
                                        <p:attrNameLst>
                                          <p:attrName>style.visibility</p:attrName>
                                        </p:attrNameLst>
                                      </p:cBhvr>
                                      <p:to>
                                        <p:strVal val="visible"/>
                                      </p:to>
                                    </p:set>
                                  </p:childTnLst>
                                  <p:subTnLst>
                                    <p:set>
                                      <p:cBhvr override="childStyle">
                                        <p:cTn dur="1" fill="hold" display="0" masterRel="nextClick" afterEffect="1"/>
                                        <p:tgtEl>
                                          <p:spTgt spid="298279"/>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98473"/>
                                        </p:tgtEl>
                                        <p:attrNameLst>
                                          <p:attrName>style.visibility</p:attrName>
                                        </p:attrNameLst>
                                      </p:cBhvr>
                                      <p:to>
                                        <p:strVal val="visible"/>
                                      </p:to>
                                    </p:set>
                                  </p:childTnLst>
                                  <p:subTnLst>
                                    <p:set>
                                      <p:cBhvr override="childStyle">
                                        <p:cTn dur="1" fill="hold" display="0" masterRel="nextClick" afterEffect="1"/>
                                        <p:tgtEl>
                                          <p:spTgt spid="298473"/>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298280"/>
                                        </p:tgtEl>
                                        <p:attrNameLst>
                                          <p:attrName>style.visibility</p:attrName>
                                        </p:attrNameLst>
                                      </p:cBhvr>
                                      <p:to>
                                        <p:strVal val="visible"/>
                                      </p:to>
                                    </p:set>
                                  </p:childTnLst>
                                  <p:subTnLst>
                                    <p:set>
                                      <p:cBhvr override="childStyle">
                                        <p:cTn dur="1" fill="hold" display="0" masterRel="nextClick" afterEffect="1"/>
                                        <p:tgtEl>
                                          <p:spTgt spid="298280"/>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298475"/>
                                        </p:tgtEl>
                                        <p:attrNameLst>
                                          <p:attrName>style.visibility</p:attrName>
                                        </p:attrNameLst>
                                      </p:cBhvr>
                                      <p:to>
                                        <p:strVal val="visible"/>
                                      </p:to>
                                    </p:set>
                                  </p:childTnLst>
                                  <p:subTnLst>
                                    <p:set>
                                      <p:cBhvr override="childStyle">
                                        <p:cTn dur="1" fill="hold" display="0" masterRel="nextClick" afterEffect="1"/>
                                        <p:tgtEl>
                                          <p:spTgt spid="298475"/>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298281"/>
                                        </p:tgtEl>
                                        <p:attrNameLst>
                                          <p:attrName>style.visibility</p:attrName>
                                        </p:attrNameLst>
                                      </p:cBhvr>
                                      <p:to>
                                        <p:strVal val="visible"/>
                                      </p:to>
                                    </p:set>
                                  </p:childTnLst>
                                  <p:subTnLst>
                                    <p:set>
                                      <p:cBhvr override="childStyle">
                                        <p:cTn dur="1" fill="hold" display="0" masterRel="nextClick" afterEffect="1"/>
                                        <p:tgtEl>
                                          <p:spTgt spid="298281"/>
                                        </p:tgtEl>
                                        <p:attrNameLst>
                                          <p:attrName>style.visibility</p:attrName>
                                        </p:attrNameLst>
                                      </p:cBhvr>
                                      <p:to>
                                        <p:strVal val="hidden"/>
                                      </p:to>
                                    </p:set>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298477"/>
                                        </p:tgtEl>
                                        <p:attrNameLst>
                                          <p:attrName>style.visibility</p:attrName>
                                        </p:attrNameLst>
                                      </p:cBhvr>
                                      <p:to>
                                        <p:strVal val="visible"/>
                                      </p:to>
                                    </p:set>
                                  </p:childTnLst>
                                  <p:subTnLst>
                                    <p:set>
                                      <p:cBhvr override="childStyle">
                                        <p:cTn dur="1" fill="hold" display="0" masterRel="nextClick" afterEffect="1"/>
                                        <p:tgtEl>
                                          <p:spTgt spid="298477"/>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298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Straight Connector 219137"/>
          <p:cNvSpPr/>
          <p:nvPr/>
        </p:nvSpPr>
        <p:spPr>
          <a:xfrm>
            <a:off x="76200" y="3352800"/>
            <a:ext cx="8763000" cy="0"/>
          </a:xfrm>
          <a:prstGeom prst="line">
            <a:avLst/>
          </a:prstGeom>
          <a:ln w="38100" cap="flat" cmpd="sng">
            <a:solidFill>
              <a:schemeClr val="bg2"/>
            </a:solidFill>
            <a:prstDash val="sysDot"/>
            <a:headEnd type="none" w="sm" len="sm"/>
            <a:tailEnd type="none" w="sm" len="sm"/>
          </a:ln>
        </p:spPr>
      </p:sp>
      <p:sp>
        <p:nvSpPr>
          <p:cNvPr id="219139" name="Title 219138"/>
          <p:cNvSpPr>
            <a:spLocks noGrp="1"/>
          </p:cNvSpPr>
          <p:nvPr>
            <p:ph type="title"/>
          </p:nvPr>
        </p:nvSpPr>
        <p:spPr>
          <a:xfrm>
            <a:off x="457200" y="54505"/>
            <a:ext cx="8229600" cy="1371600"/>
          </a:xfrm>
        </p:spPr>
        <p:txBody>
          <a:bodyPr tIns="10800" bIns="10800" anchor="ctr" anchorCtr="0"/>
          <a:lstStyle/>
          <a:p>
            <a:r>
              <a:rPr dirty="0"/>
              <a:t>Register Organization Summary</a:t>
            </a:r>
          </a:p>
        </p:txBody>
      </p:sp>
      <p:sp>
        <p:nvSpPr>
          <p:cNvPr id="219141" name="Rectangles 219140"/>
          <p:cNvSpPr/>
          <p:nvPr/>
        </p:nvSpPr>
        <p:spPr>
          <a:xfrm>
            <a:off x="1752600" y="1524000"/>
            <a:ext cx="838200" cy="1828800"/>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User</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mode</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r0-r7,</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r15,</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and</a:t>
            </a:r>
            <a:br>
              <a:rPr sz="1200">
                <a:solidFill>
                  <a:schemeClr val="bg1"/>
                </a:solidFill>
                <a:latin typeface="Courier New" panose="02070309020205020404" pitchFamily="49" charset="0"/>
              </a:rPr>
            </a:br>
            <a:r>
              <a:rPr sz="1200" dirty="0" err="1">
                <a:solidFill>
                  <a:schemeClr val="bg1"/>
                </a:solidFill>
                <a:latin typeface="Courier New" panose="02070309020205020404" pitchFamily="49" charset="0"/>
              </a:rPr>
              <a:t>cpsr</a:t>
            </a:r>
            <a:endParaRPr sz="1200">
              <a:solidFill>
                <a:schemeClr val="bg1"/>
              </a:solidFill>
              <a:latin typeface="Courier New" panose="02070309020205020404" pitchFamily="49" charset="0"/>
            </a:endParaRPr>
          </a:p>
        </p:txBody>
      </p:sp>
      <p:sp>
        <p:nvSpPr>
          <p:cNvPr id="219142" name="Rectangles 219141"/>
          <p:cNvSpPr/>
          <p:nvPr/>
        </p:nvSpPr>
        <p:spPr>
          <a:xfrm>
            <a:off x="1752600" y="4953000"/>
            <a:ext cx="838200" cy="228600"/>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endParaRPr lang="en-GB" altLang="x-none" sz="1200" dirty="0">
              <a:solidFill>
                <a:schemeClr val="bg1"/>
              </a:solidFill>
              <a:latin typeface="Courier New" panose="02070309020205020404" pitchFamily="49" charset="0"/>
            </a:endParaRPr>
          </a:p>
        </p:txBody>
      </p:sp>
      <p:sp>
        <p:nvSpPr>
          <p:cNvPr id="219143" name="Rectangles 219142"/>
          <p:cNvSpPr/>
          <p:nvPr/>
        </p:nvSpPr>
        <p:spPr>
          <a:xfrm>
            <a:off x="1752600" y="5334000"/>
            <a:ext cx="838200" cy="228600"/>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endParaRPr lang="en-GB" altLang="x-none" sz="1200" dirty="0">
              <a:solidFill>
                <a:schemeClr val="bg1"/>
              </a:solidFill>
              <a:latin typeface="Courier New" panose="02070309020205020404" pitchFamily="49" charset="0"/>
            </a:endParaRPr>
          </a:p>
        </p:txBody>
      </p:sp>
      <p:sp>
        <p:nvSpPr>
          <p:cNvPr id="219144" name="Rectangles 219143"/>
          <p:cNvSpPr/>
          <p:nvPr/>
        </p:nvSpPr>
        <p:spPr>
          <a:xfrm>
            <a:off x="1752600" y="3352800"/>
            <a:ext cx="838200" cy="228600"/>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r8</a:t>
            </a:r>
            <a:endParaRPr sz="1600">
              <a:solidFill>
                <a:schemeClr val="bg1"/>
              </a:solidFill>
              <a:latin typeface="Courier New" panose="02070309020205020404" pitchFamily="49" charset="0"/>
            </a:endParaRPr>
          </a:p>
        </p:txBody>
      </p:sp>
      <p:sp>
        <p:nvSpPr>
          <p:cNvPr id="219145" name="Rectangles 219144"/>
          <p:cNvSpPr/>
          <p:nvPr/>
        </p:nvSpPr>
        <p:spPr>
          <a:xfrm>
            <a:off x="1752600" y="3581400"/>
            <a:ext cx="838200" cy="228600"/>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r9</a:t>
            </a:r>
            <a:endParaRPr sz="1600">
              <a:solidFill>
                <a:schemeClr val="bg1"/>
              </a:solidFill>
              <a:latin typeface="Courier New" panose="02070309020205020404" pitchFamily="49" charset="0"/>
            </a:endParaRPr>
          </a:p>
        </p:txBody>
      </p:sp>
      <p:sp>
        <p:nvSpPr>
          <p:cNvPr id="219146" name="Rectangles 219145"/>
          <p:cNvSpPr/>
          <p:nvPr/>
        </p:nvSpPr>
        <p:spPr>
          <a:xfrm>
            <a:off x="1752600" y="3810000"/>
            <a:ext cx="838200" cy="228600"/>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r10</a:t>
            </a:r>
            <a:endParaRPr sz="1600">
              <a:solidFill>
                <a:schemeClr val="bg1"/>
              </a:solidFill>
              <a:latin typeface="Courier New" panose="02070309020205020404" pitchFamily="49" charset="0"/>
            </a:endParaRPr>
          </a:p>
        </p:txBody>
      </p:sp>
      <p:sp>
        <p:nvSpPr>
          <p:cNvPr id="219147" name="Rectangles 219146"/>
          <p:cNvSpPr/>
          <p:nvPr/>
        </p:nvSpPr>
        <p:spPr>
          <a:xfrm>
            <a:off x="1752600" y="4038600"/>
            <a:ext cx="838200" cy="228600"/>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r11</a:t>
            </a:r>
            <a:endParaRPr sz="1600">
              <a:solidFill>
                <a:schemeClr val="bg1"/>
              </a:solidFill>
              <a:latin typeface="Courier New" panose="02070309020205020404" pitchFamily="49" charset="0"/>
            </a:endParaRPr>
          </a:p>
        </p:txBody>
      </p:sp>
      <p:sp>
        <p:nvSpPr>
          <p:cNvPr id="219148" name="Rectangles 219147"/>
          <p:cNvSpPr/>
          <p:nvPr/>
        </p:nvSpPr>
        <p:spPr>
          <a:xfrm>
            <a:off x="1752600" y="4267200"/>
            <a:ext cx="838200" cy="228600"/>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r12</a:t>
            </a:r>
            <a:endParaRPr sz="1600">
              <a:solidFill>
                <a:schemeClr val="bg1"/>
              </a:solidFill>
              <a:latin typeface="Courier New" panose="02070309020205020404" pitchFamily="49" charset="0"/>
            </a:endParaRPr>
          </a:p>
        </p:txBody>
      </p:sp>
      <p:sp>
        <p:nvSpPr>
          <p:cNvPr id="219149" name="Rectangles 219148"/>
          <p:cNvSpPr/>
          <p:nvPr/>
        </p:nvSpPr>
        <p:spPr>
          <a:xfrm>
            <a:off x="1752600" y="4495800"/>
            <a:ext cx="838200" cy="228600"/>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19150" name="Rectangles 219149"/>
          <p:cNvSpPr/>
          <p:nvPr/>
        </p:nvSpPr>
        <p:spPr>
          <a:xfrm>
            <a:off x="1752600" y="4724400"/>
            <a:ext cx="838200" cy="228600"/>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19151" name="Rectangles 219150"/>
          <p:cNvSpPr/>
          <p:nvPr/>
        </p:nvSpPr>
        <p:spPr>
          <a:xfrm>
            <a:off x="1752600" y="5562600"/>
            <a:ext cx="838200" cy="228600"/>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600">
              <a:solidFill>
                <a:schemeClr val="bg1"/>
              </a:solidFill>
              <a:latin typeface="Courier New" panose="02070309020205020404" pitchFamily="49" charset="0"/>
            </a:endParaRPr>
          </a:p>
        </p:txBody>
      </p:sp>
      <p:sp>
        <p:nvSpPr>
          <p:cNvPr id="219152" name="Rectangles 219151"/>
          <p:cNvSpPr/>
          <p:nvPr/>
        </p:nvSpPr>
        <p:spPr>
          <a:xfrm>
            <a:off x="1752600" y="1066800"/>
            <a:ext cx="838200" cy="339725"/>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FIQ</a:t>
            </a:r>
          </a:p>
        </p:txBody>
      </p:sp>
      <p:grpSp>
        <p:nvGrpSpPr>
          <p:cNvPr id="219213" name="Group 219212"/>
          <p:cNvGrpSpPr/>
          <p:nvPr/>
        </p:nvGrpSpPr>
        <p:grpSpPr>
          <a:xfrm>
            <a:off x="533400" y="1524000"/>
            <a:ext cx="838200" cy="4038600"/>
            <a:chOff x="336" y="960"/>
            <a:chExt cx="528" cy="2544"/>
          </a:xfrm>
        </p:grpSpPr>
        <p:sp>
          <p:nvSpPr>
            <p:cNvPr id="219154" name="Rectangles 219153"/>
            <p:cNvSpPr/>
            <p:nvPr/>
          </p:nvSpPr>
          <p:spPr>
            <a:xfrm>
              <a:off x="336" y="211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r8</a:t>
              </a:r>
              <a:endParaRPr sz="1600">
                <a:solidFill>
                  <a:schemeClr val="bg1"/>
                </a:solidFill>
                <a:latin typeface="Courier New" panose="02070309020205020404" pitchFamily="49" charset="0"/>
              </a:endParaRPr>
            </a:p>
          </p:txBody>
        </p:sp>
        <p:sp>
          <p:nvSpPr>
            <p:cNvPr id="219155" name="Rectangles 219154"/>
            <p:cNvSpPr/>
            <p:nvPr/>
          </p:nvSpPr>
          <p:spPr>
            <a:xfrm>
              <a:off x="336" y="225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r9</a:t>
              </a:r>
              <a:endParaRPr sz="1600">
                <a:solidFill>
                  <a:schemeClr val="bg1"/>
                </a:solidFill>
                <a:latin typeface="Courier New" panose="02070309020205020404" pitchFamily="49" charset="0"/>
              </a:endParaRPr>
            </a:p>
          </p:txBody>
        </p:sp>
        <p:sp>
          <p:nvSpPr>
            <p:cNvPr id="219156" name="Rectangles 219155"/>
            <p:cNvSpPr/>
            <p:nvPr/>
          </p:nvSpPr>
          <p:spPr>
            <a:xfrm>
              <a:off x="336" y="240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r10</a:t>
              </a:r>
              <a:endParaRPr sz="1600">
                <a:solidFill>
                  <a:schemeClr val="bg1"/>
                </a:solidFill>
                <a:latin typeface="Courier New" panose="02070309020205020404" pitchFamily="49" charset="0"/>
              </a:endParaRPr>
            </a:p>
          </p:txBody>
        </p:sp>
        <p:sp>
          <p:nvSpPr>
            <p:cNvPr id="219157" name="Rectangles 219156"/>
            <p:cNvSpPr/>
            <p:nvPr/>
          </p:nvSpPr>
          <p:spPr>
            <a:xfrm>
              <a:off x="336" y="254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r11</a:t>
              </a:r>
              <a:endParaRPr sz="1600">
                <a:solidFill>
                  <a:schemeClr val="bg1"/>
                </a:solidFill>
                <a:latin typeface="Courier New" panose="02070309020205020404" pitchFamily="49" charset="0"/>
              </a:endParaRPr>
            </a:p>
          </p:txBody>
        </p:sp>
        <p:sp>
          <p:nvSpPr>
            <p:cNvPr id="219158" name="Rectangles 219157"/>
            <p:cNvSpPr/>
            <p:nvPr/>
          </p:nvSpPr>
          <p:spPr>
            <a:xfrm>
              <a:off x="336" y="268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r12</a:t>
              </a:r>
              <a:endParaRPr sz="1600">
                <a:solidFill>
                  <a:schemeClr val="bg1"/>
                </a:solidFill>
                <a:latin typeface="Courier New" panose="02070309020205020404" pitchFamily="49" charset="0"/>
              </a:endParaRPr>
            </a:p>
          </p:txBody>
        </p:sp>
        <p:sp>
          <p:nvSpPr>
            <p:cNvPr id="219159" name="Rectangles 219158"/>
            <p:cNvSpPr/>
            <p:nvPr/>
          </p:nvSpPr>
          <p:spPr>
            <a:xfrm>
              <a:off x="336" y="283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19160" name="Rectangles 219159"/>
            <p:cNvSpPr/>
            <p:nvPr/>
          </p:nvSpPr>
          <p:spPr>
            <a:xfrm>
              <a:off x="336" y="297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19161" name="Rectangles 219160"/>
            <p:cNvSpPr/>
            <p:nvPr/>
          </p:nvSpPr>
          <p:spPr>
            <a:xfrm>
              <a:off x="336" y="312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r15 (pc)</a:t>
              </a:r>
              <a:endParaRPr sz="1600">
                <a:solidFill>
                  <a:schemeClr val="bg1"/>
                </a:solidFill>
                <a:latin typeface="Courier New" panose="02070309020205020404" pitchFamily="49" charset="0"/>
              </a:endParaRPr>
            </a:p>
          </p:txBody>
        </p:sp>
        <p:sp>
          <p:nvSpPr>
            <p:cNvPr id="219162" name="Rectangles 219161"/>
            <p:cNvSpPr/>
            <p:nvPr/>
          </p:nvSpPr>
          <p:spPr>
            <a:xfrm>
              <a:off x="336" y="336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cpsr</a:t>
              </a:r>
              <a:endParaRPr sz="1600">
                <a:solidFill>
                  <a:schemeClr val="bg1"/>
                </a:solidFill>
                <a:latin typeface="Courier New" panose="02070309020205020404" pitchFamily="49" charset="0"/>
              </a:endParaRPr>
            </a:p>
          </p:txBody>
        </p:sp>
        <p:sp>
          <p:nvSpPr>
            <p:cNvPr id="219163" name="Rectangles 219162"/>
            <p:cNvSpPr/>
            <p:nvPr/>
          </p:nvSpPr>
          <p:spPr>
            <a:xfrm>
              <a:off x="336" y="96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r0</a:t>
              </a:r>
              <a:endParaRPr sz="1600">
                <a:solidFill>
                  <a:schemeClr val="bg1"/>
                </a:solidFill>
                <a:latin typeface="Courier New" panose="02070309020205020404" pitchFamily="49" charset="0"/>
              </a:endParaRPr>
            </a:p>
          </p:txBody>
        </p:sp>
        <p:sp>
          <p:nvSpPr>
            <p:cNvPr id="219164" name="Rectangles 219163"/>
            <p:cNvSpPr/>
            <p:nvPr/>
          </p:nvSpPr>
          <p:spPr>
            <a:xfrm>
              <a:off x="336" y="110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a:t>
              </a:r>
              <a:endParaRPr sz="1600">
                <a:solidFill>
                  <a:schemeClr val="bg1"/>
                </a:solidFill>
                <a:latin typeface="Courier New" panose="02070309020205020404" pitchFamily="49" charset="0"/>
              </a:endParaRPr>
            </a:p>
          </p:txBody>
        </p:sp>
        <p:sp>
          <p:nvSpPr>
            <p:cNvPr id="219165" name="Rectangles 219164"/>
            <p:cNvSpPr/>
            <p:nvPr/>
          </p:nvSpPr>
          <p:spPr>
            <a:xfrm>
              <a:off x="336" y="124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r2</a:t>
              </a:r>
              <a:endParaRPr sz="1600">
                <a:solidFill>
                  <a:schemeClr val="bg1"/>
                </a:solidFill>
                <a:latin typeface="Courier New" panose="02070309020205020404" pitchFamily="49" charset="0"/>
              </a:endParaRPr>
            </a:p>
          </p:txBody>
        </p:sp>
        <p:sp>
          <p:nvSpPr>
            <p:cNvPr id="219166" name="Rectangles 219165"/>
            <p:cNvSpPr/>
            <p:nvPr/>
          </p:nvSpPr>
          <p:spPr>
            <a:xfrm>
              <a:off x="336" y="1392"/>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r3</a:t>
              </a:r>
              <a:endParaRPr sz="1600">
                <a:solidFill>
                  <a:schemeClr val="bg1"/>
                </a:solidFill>
                <a:latin typeface="Courier New" panose="02070309020205020404" pitchFamily="49" charset="0"/>
              </a:endParaRPr>
            </a:p>
          </p:txBody>
        </p:sp>
        <p:sp>
          <p:nvSpPr>
            <p:cNvPr id="219167" name="Rectangles 219166"/>
            <p:cNvSpPr/>
            <p:nvPr/>
          </p:nvSpPr>
          <p:spPr>
            <a:xfrm>
              <a:off x="336" y="1536"/>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r4</a:t>
              </a:r>
              <a:endParaRPr sz="1600">
                <a:solidFill>
                  <a:schemeClr val="bg1"/>
                </a:solidFill>
                <a:latin typeface="Courier New" panose="02070309020205020404" pitchFamily="49" charset="0"/>
              </a:endParaRPr>
            </a:p>
          </p:txBody>
        </p:sp>
        <p:sp>
          <p:nvSpPr>
            <p:cNvPr id="219168" name="Rectangles 219167"/>
            <p:cNvSpPr/>
            <p:nvPr/>
          </p:nvSpPr>
          <p:spPr>
            <a:xfrm>
              <a:off x="336" y="1680"/>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r5</a:t>
              </a:r>
              <a:endParaRPr sz="1600">
                <a:solidFill>
                  <a:schemeClr val="bg1"/>
                </a:solidFill>
                <a:latin typeface="Courier New" panose="02070309020205020404" pitchFamily="49" charset="0"/>
              </a:endParaRPr>
            </a:p>
          </p:txBody>
        </p:sp>
        <p:sp>
          <p:nvSpPr>
            <p:cNvPr id="219169" name="Rectangles 219168"/>
            <p:cNvSpPr/>
            <p:nvPr/>
          </p:nvSpPr>
          <p:spPr>
            <a:xfrm>
              <a:off x="336" y="1824"/>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r6</a:t>
              </a:r>
              <a:endParaRPr sz="1600">
                <a:solidFill>
                  <a:schemeClr val="bg1"/>
                </a:solidFill>
                <a:latin typeface="Courier New" panose="02070309020205020404" pitchFamily="49" charset="0"/>
              </a:endParaRPr>
            </a:p>
          </p:txBody>
        </p:sp>
        <p:sp>
          <p:nvSpPr>
            <p:cNvPr id="219170" name="Rectangles 219169"/>
            <p:cNvSpPr/>
            <p:nvPr/>
          </p:nvSpPr>
          <p:spPr>
            <a:xfrm>
              <a:off x="336" y="1968"/>
              <a:ext cx="528" cy="144"/>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r7</a:t>
              </a:r>
              <a:endParaRPr sz="1600">
                <a:solidFill>
                  <a:schemeClr val="bg1"/>
                </a:solidFill>
                <a:latin typeface="Courier New" panose="02070309020205020404" pitchFamily="49" charset="0"/>
              </a:endParaRPr>
            </a:p>
          </p:txBody>
        </p:sp>
      </p:grpSp>
      <p:sp>
        <p:nvSpPr>
          <p:cNvPr id="219171" name="Rectangles 219170"/>
          <p:cNvSpPr/>
          <p:nvPr/>
        </p:nvSpPr>
        <p:spPr>
          <a:xfrm>
            <a:off x="533400" y="1066800"/>
            <a:ext cx="838200" cy="339725"/>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User</a:t>
            </a:r>
          </a:p>
        </p:txBody>
      </p:sp>
      <p:sp>
        <p:nvSpPr>
          <p:cNvPr id="219173" name="Rectangles 219172"/>
          <p:cNvSpPr/>
          <p:nvPr/>
        </p:nvSpPr>
        <p:spPr>
          <a:xfrm>
            <a:off x="2895600" y="4495800"/>
            <a:ext cx="838200" cy="228600"/>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endParaRPr sz="1600">
              <a:solidFill>
                <a:schemeClr val="bg1"/>
              </a:solidFill>
              <a:latin typeface="Courier New" panose="02070309020205020404" pitchFamily="49" charset="0"/>
            </a:endParaRPr>
          </a:p>
        </p:txBody>
      </p:sp>
      <p:sp>
        <p:nvSpPr>
          <p:cNvPr id="219174" name="Rectangles 219173"/>
          <p:cNvSpPr/>
          <p:nvPr/>
        </p:nvSpPr>
        <p:spPr>
          <a:xfrm>
            <a:off x="2895600" y="4724400"/>
            <a:ext cx="838200" cy="228600"/>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600">
              <a:solidFill>
                <a:schemeClr val="bg1"/>
              </a:solidFill>
              <a:latin typeface="Courier New" panose="02070309020205020404" pitchFamily="49" charset="0"/>
            </a:endParaRPr>
          </a:p>
        </p:txBody>
      </p:sp>
      <p:sp>
        <p:nvSpPr>
          <p:cNvPr id="219175" name="Rectangles 219174"/>
          <p:cNvSpPr/>
          <p:nvPr/>
        </p:nvSpPr>
        <p:spPr>
          <a:xfrm>
            <a:off x="2895600" y="5562600"/>
            <a:ext cx="838200" cy="228600"/>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19176" name="Rectangles 219175"/>
          <p:cNvSpPr/>
          <p:nvPr/>
        </p:nvSpPr>
        <p:spPr>
          <a:xfrm>
            <a:off x="2819400" y="1066800"/>
            <a:ext cx="838200" cy="339725"/>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IRQ</a:t>
            </a:r>
            <a:endParaRPr sz="2000">
              <a:solidFill>
                <a:schemeClr val="hlink"/>
              </a:solidFill>
              <a:latin typeface="Arial" panose="020B0604020202020204" pitchFamily="34" charset="0"/>
            </a:endParaRPr>
          </a:p>
        </p:txBody>
      </p:sp>
      <p:sp>
        <p:nvSpPr>
          <p:cNvPr id="219177" name="Rectangles 219176"/>
          <p:cNvSpPr/>
          <p:nvPr/>
        </p:nvSpPr>
        <p:spPr>
          <a:xfrm>
            <a:off x="2895600" y="4953000"/>
            <a:ext cx="838200" cy="228600"/>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endParaRPr lang="en-GB" altLang="x-none" sz="1200" dirty="0">
              <a:solidFill>
                <a:schemeClr val="bg1"/>
              </a:solidFill>
              <a:latin typeface="Courier New" panose="02070309020205020404" pitchFamily="49" charset="0"/>
            </a:endParaRPr>
          </a:p>
        </p:txBody>
      </p:sp>
      <p:sp>
        <p:nvSpPr>
          <p:cNvPr id="219178" name="Rectangles 219177"/>
          <p:cNvSpPr/>
          <p:nvPr/>
        </p:nvSpPr>
        <p:spPr>
          <a:xfrm>
            <a:off x="2895600" y="5334000"/>
            <a:ext cx="838200" cy="228600"/>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endParaRPr lang="en-GB" altLang="x-none" sz="1200" dirty="0">
              <a:solidFill>
                <a:schemeClr val="bg1"/>
              </a:solidFill>
              <a:latin typeface="Courier New" panose="02070309020205020404" pitchFamily="49" charset="0"/>
            </a:endParaRPr>
          </a:p>
        </p:txBody>
      </p:sp>
      <p:sp>
        <p:nvSpPr>
          <p:cNvPr id="219179" name="Rectangles 219178"/>
          <p:cNvSpPr/>
          <p:nvPr/>
        </p:nvSpPr>
        <p:spPr>
          <a:xfrm>
            <a:off x="2895600" y="1524000"/>
            <a:ext cx="838200" cy="2971800"/>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User</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mode</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r0-r12,</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r15,</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and</a:t>
            </a:r>
            <a:br>
              <a:rPr sz="1200">
                <a:solidFill>
                  <a:schemeClr val="bg1"/>
                </a:solidFill>
                <a:latin typeface="Courier New" panose="02070309020205020404" pitchFamily="49" charset="0"/>
              </a:rPr>
            </a:br>
            <a:r>
              <a:rPr sz="1200" dirty="0" err="1">
                <a:solidFill>
                  <a:schemeClr val="bg1"/>
                </a:solidFill>
                <a:latin typeface="Courier New" panose="02070309020205020404" pitchFamily="49" charset="0"/>
              </a:rPr>
              <a:t>cpsr</a:t>
            </a:r>
            <a:endParaRPr sz="1200">
              <a:solidFill>
                <a:schemeClr val="bg1"/>
              </a:solidFill>
              <a:latin typeface="Courier New" panose="02070309020205020404" pitchFamily="49" charset="0"/>
            </a:endParaRPr>
          </a:p>
        </p:txBody>
      </p:sp>
      <p:sp>
        <p:nvSpPr>
          <p:cNvPr id="219181" name="Rectangles 219180"/>
          <p:cNvSpPr/>
          <p:nvPr/>
        </p:nvSpPr>
        <p:spPr>
          <a:xfrm>
            <a:off x="5257800" y="4495800"/>
            <a:ext cx="838200" cy="228600"/>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solidFill>
                  <a:schemeClr val="bg1"/>
                </a:solidFill>
                <a:latin typeface="Courier New" panose="02070309020205020404" pitchFamily="49" charset="0"/>
              </a:rPr>
              <a:t>r13 (sp)</a:t>
            </a:r>
            <a:endParaRPr sz="1300" b="0">
              <a:solidFill>
                <a:schemeClr val="bg1"/>
              </a:solidFill>
              <a:latin typeface="Helvetica" pitchFamily="34" charset="0"/>
            </a:endParaRPr>
          </a:p>
        </p:txBody>
      </p:sp>
      <p:sp>
        <p:nvSpPr>
          <p:cNvPr id="219182" name="Rectangles 219181"/>
          <p:cNvSpPr/>
          <p:nvPr/>
        </p:nvSpPr>
        <p:spPr>
          <a:xfrm>
            <a:off x="5257800" y="4724400"/>
            <a:ext cx="838200" cy="228600"/>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endParaRPr sz="1300" b="0">
              <a:solidFill>
                <a:schemeClr val="bg1"/>
              </a:solidFill>
              <a:latin typeface="Helvetica" pitchFamily="34" charset="0"/>
            </a:endParaRPr>
          </a:p>
        </p:txBody>
      </p:sp>
      <p:sp>
        <p:nvSpPr>
          <p:cNvPr id="219183" name="Rectangles 219182"/>
          <p:cNvSpPr/>
          <p:nvPr/>
        </p:nvSpPr>
        <p:spPr>
          <a:xfrm>
            <a:off x="5257800" y="5562600"/>
            <a:ext cx="838200" cy="228600"/>
          </a:xfrm>
          <a:prstGeom prst="rect">
            <a:avLst/>
          </a:prstGeom>
          <a:solidFill>
            <a:schemeClr val="accent1"/>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19184" name="Rectangles 219183"/>
          <p:cNvSpPr/>
          <p:nvPr/>
        </p:nvSpPr>
        <p:spPr>
          <a:xfrm>
            <a:off x="5181600" y="1066800"/>
            <a:ext cx="914400" cy="339725"/>
          </a:xfrm>
          <a:prstGeom prst="rect">
            <a:avLst/>
          </a:prstGeom>
          <a:noFill/>
          <a:ln w="12700">
            <a:noFill/>
          </a:ln>
        </p:spPr>
        <p:txBody>
          <a:bodyPr lIns="96838" tIns="47625" rIns="96838" bIns="47625" anchor="ctr" anchorCtr="0">
            <a:spAutoFit/>
          </a:bodyPr>
          <a:lstStyle/>
          <a:p>
            <a:pPr algn="ctr"/>
            <a:r>
              <a:rPr sz="1600" dirty="0" err="1">
                <a:latin typeface="Arial" panose="020B0604020202020204" pitchFamily="34" charset="0"/>
              </a:rPr>
              <a:t>Undef</a:t>
            </a:r>
            <a:endParaRPr sz="2000">
              <a:solidFill>
                <a:schemeClr val="hlink"/>
              </a:solidFill>
              <a:latin typeface="Times New Roman" panose="02020603050405020304" pitchFamily="18" charset="0"/>
            </a:endParaRPr>
          </a:p>
        </p:txBody>
      </p:sp>
      <p:sp>
        <p:nvSpPr>
          <p:cNvPr id="219185" name="Rectangles 219184"/>
          <p:cNvSpPr/>
          <p:nvPr/>
        </p:nvSpPr>
        <p:spPr>
          <a:xfrm>
            <a:off x="5257800" y="4953000"/>
            <a:ext cx="838200" cy="228600"/>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endParaRPr lang="en-GB" altLang="x-none" sz="1200" dirty="0">
              <a:solidFill>
                <a:schemeClr val="bg1"/>
              </a:solidFill>
              <a:latin typeface="Courier New" panose="02070309020205020404" pitchFamily="49" charset="0"/>
            </a:endParaRPr>
          </a:p>
        </p:txBody>
      </p:sp>
      <p:sp>
        <p:nvSpPr>
          <p:cNvPr id="219186" name="Rectangles 219185"/>
          <p:cNvSpPr/>
          <p:nvPr/>
        </p:nvSpPr>
        <p:spPr>
          <a:xfrm>
            <a:off x="5257800" y="5334000"/>
            <a:ext cx="838200" cy="228600"/>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endParaRPr lang="en-GB" altLang="x-none" sz="1200" dirty="0">
              <a:solidFill>
                <a:schemeClr val="bg1"/>
              </a:solidFill>
              <a:latin typeface="Courier New" panose="02070309020205020404" pitchFamily="49" charset="0"/>
            </a:endParaRPr>
          </a:p>
        </p:txBody>
      </p:sp>
      <p:sp>
        <p:nvSpPr>
          <p:cNvPr id="219187" name="Rectangles 219186"/>
          <p:cNvSpPr/>
          <p:nvPr/>
        </p:nvSpPr>
        <p:spPr>
          <a:xfrm>
            <a:off x="5257800" y="1524000"/>
            <a:ext cx="838200" cy="2971800"/>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User</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mode</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r0-r12,</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r15,</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and</a:t>
            </a:r>
            <a:br>
              <a:rPr sz="1200">
                <a:solidFill>
                  <a:schemeClr val="bg1"/>
                </a:solidFill>
                <a:latin typeface="Courier New" panose="02070309020205020404" pitchFamily="49" charset="0"/>
              </a:rPr>
            </a:br>
            <a:r>
              <a:rPr sz="1200" dirty="0" err="1">
                <a:solidFill>
                  <a:schemeClr val="bg1"/>
                </a:solidFill>
                <a:latin typeface="Courier New" panose="02070309020205020404" pitchFamily="49" charset="0"/>
              </a:rPr>
              <a:t>cpsr</a:t>
            </a:r>
            <a:endParaRPr sz="1200">
              <a:solidFill>
                <a:schemeClr val="bg1"/>
              </a:solidFill>
              <a:latin typeface="Courier New" panose="02070309020205020404" pitchFamily="49" charset="0"/>
            </a:endParaRPr>
          </a:p>
        </p:txBody>
      </p:sp>
      <p:sp>
        <p:nvSpPr>
          <p:cNvPr id="219189" name="Rectangles 219188"/>
          <p:cNvSpPr/>
          <p:nvPr/>
        </p:nvSpPr>
        <p:spPr>
          <a:xfrm>
            <a:off x="4114800" y="4495800"/>
            <a:ext cx="838200" cy="228600"/>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r13 (sp)</a:t>
            </a:r>
          </a:p>
        </p:txBody>
      </p:sp>
      <p:sp>
        <p:nvSpPr>
          <p:cNvPr id="219190" name="Rectangles 219189"/>
          <p:cNvSpPr/>
          <p:nvPr/>
        </p:nvSpPr>
        <p:spPr>
          <a:xfrm>
            <a:off x="4114800" y="4724400"/>
            <a:ext cx="838200" cy="228600"/>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r14 (</a:t>
            </a:r>
            <a:r>
              <a:rPr sz="1200" dirty="0" err="1">
                <a:solidFill>
                  <a:schemeClr val="bg1"/>
                </a:solidFill>
                <a:latin typeface="Courier New" panose="02070309020205020404" pitchFamily="49" charset="0"/>
              </a:rPr>
              <a:t>lr</a:t>
            </a:r>
            <a:r>
              <a:rPr sz="1200">
                <a:solidFill>
                  <a:schemeClr val="bg1"/>
                </a:solidFill>
                <a:latin typeface="Courier New" panose="02070309020205020404" pitchFamily="49" charset="0"/>
              </a:rPr>
              <a:t>)</a:t>
            </a:r>
          </a:p>
        </p:txBody>
      </p:sp>
      <p:sp>
        <p:nvSpPr>
          <p:cNvPr id="219191" name="Rectangles 219190"/>
          <p:cNvSpPr/>
          <p:nvPr/>
        </p:nvSpPr>
        <p:spPr>
          <a:xfrm>
            <a:off x="4114800" y="5562600"/>
            <a:ext cx="838200" cy="228600"/>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lstStyle/>
          <a:p>
            <a:pPr algn="ctr"/>
            <a:r>
              <a:rPr sz="1200" dirty="0" err="1">
                <a:solidFill>
                  <a:schemeClr val="bg1"/>
                </a:solidFill>
                <a:latin typeface="Courier New" panose="02070309020205020404" pitchFamily="49" charset="0"/>
              </a:rPr>
              <a:t>spsr</a:t>
            </a:r>
            <a:endParaRPr sz="1200">
              <a:solidFill>
                <a:schemeClr val="bg1"/>
              </a:solidFill>
              <a:latin typeface="Courier New" panose="02070309020205020404" pitchFamily="49" charset="0"/>
            </a:endParaRPr>
          </a:p>
        </p:txBody>
      </p:sp>
      <p:sp>
        <p:nvSpPr>
          <p:cNvPr id="219192" name="Rectangles 219191"/>
          <p:cNvSpPr/>
          <p:nvPr/>
        </p:nvSpPr>
        <p:spPr>
          <a:xfrm>
            <a:off x="4038600" y="1066800"/>
            <a:ext cx="838200" cy="339725"/>
          </a:xfrm>
          <a:prstGeom prst="rect">
            <a:avLst/>
          </a:prstGeom>
          <a:noFill/>
          <a:ln w="12700">
            <a:noFill/>
          </a:ln>
        </p:spPr>
        <p:txBody>
          <a:bodyPr lIns="96838" tIns="47625" rIns="96838" bIns="47625" anchor="ctr" anchorCtr="0">
            <a:spAutoFit/>
          </a:bodyPr>
          <a:lstStyle/>
          <a:p>
            <a:pPr algn="ctr"/>
            <a:r>
              <a:rPr sz="1600" dirty="0">
                <a:latin typeface="Arial" panose="020B0604020202020204" pitchFamily="34" charset="0"/>
              </a:rPr>
              <a:t>SVC</a:t>
            </a:r>
            <a:endParaRPr sz="2000" dirty="0">
              <a:solidFill>
                <a:schemeClr val="hlink"/>
              </a:solidFill>
              <a:latin typeface="Arial" panose="020B0604020202020204" pitchFamily="34" charset="0"/>
            </a:endParaRPr>
          </a:p>
        </p:txBody>
      </p:sp>
      <p:sp>
        <p:nvSpPr>
          <p:cNvPr id="219193" name="Rectangles 219192"/>
          <p:cNvSpPr/>
          <p:nvPr/>
        </p:nvSpPr>
        <p:spPr>
          <a:xfrm>
            <a:off x="4114800" y="4953000"/>
            <a:ext cx="838200" cy="228600"/>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endParaRPr lang="en-GB" altLang="x-none" sz="1200" dirty="0">
              <a:solidFill>
                <a:schemeClr val="bg1"/>
              </a:solidFill>
              <a:latin typeface="Courier New" panose="02070309020205020404" pitchFamily="49" charset="0"/>
            </a:endParaRPr>
          </a:p>
        </p:txBody>
      </p:sp>
      <p:sp>
        <p:nvSpPr>
          <p:cNvPr id="219194" name="Rectangles 219193"/>
          <p:cNvSpPr/>
          <p:nvPr/>
        </p:nvSpPr>
        <p:spPr>
          <a:xfrm>
            <a:off x="4114800" y="5334000"/>
            <a:ext cx="838200" cy="228600"/>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endParaRPr lang="en-GB" altLang="x-none" sz="1200" dirty="0">
              <a:solidFill>
                <a:schemeClr val="bg1"/>
              </a:solidFill>
              <a:latin typeface="Courier New" panose="02070309020205020404" pitchFamily="49" charset="0"/>
            </a:endParaRPr>
          </a:p>
        </p:txBody>
      </p:sp>
      <p:sp>
        <p:nvSpPr>
          <p:cNvPr id="219195" name="Rectangles 219194"/>
          <p:cNvSpPr/>
          <p:nvPr/>
        </p:nvSpPr>
        <p:spPr>
          <a:xfrm>
            <a:off x="4114800" y="1524000"/>
            <a:ext cx="838200" cy="2971800"/>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User</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mode</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r0-r12,</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r15,</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and</a:t>
            </a:r>
            <a:br>
              <a:rPr sz="1200">
                <a:solidFill>
                  <a:schemeClr val="bg1"/>
                </a:solidFill>
                <a:latin typeface="Courier New" panose="02070309020205020404" pitchFamily="49" charset="0"/>
              </a:rPr>
            </a:br>
            <a:r>
              <a:rPr sz="1200" dirty="0" err="1">
                <a:solidFill>
                  <a:schemeClr val="bg1"/>
                </a:solidFill>
                <a:latin typeface="Courier New" panose="02070309020205020404" pitchFamily="49" charset="0"/>
              </a:rPr>
              <a:t>cpsr</a:t>
            </a:r>
            <a:endParaRPr sz="1200">
              <a:solidFill>
                <a:schemeClr val="bg1"/>
              </a:solidFill>
              <a:latin typeface="Courier New" panose="02070309020205020404" pitchFamily="49" charset="0"/>
            </a:endParaRPr>
          </a:p>
        </p:txBody>
      </p:sp>
      <p:sp>
        <p:nvSpPr>
          <p:cNvPr id="219197" name="Rectangles 219196"/>
          <p:cNvSpPr/>
          <p:nvPr/>
        </p:nvSpPr>
        <p:spPr>
          <a:xfrm>
            <a:off x="6477000" y="4495800"/>
            <a:ext cx="838200" cy="228600"/>
          </a:xfrm>
          <a:prstGeom prst="rect">
            <a:avLst/>
          </a:prstGeom>
          <a:solidFill>
            <a:srgbClr val="DDDDDD"/>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latin typeface="Courier New" panose="02070309020205020404" pitchFamily="49" charset="0"/>
              </a:rPr>
              <a:t>r13 (sp)</a:t>
            </a:r>
          </a:p>
        </p:txBody>
      </p:sp>
      <p:sp>
        <p:nvSpPr>
          <p:cNvPr id="219198" name="Rectangles 219197"/>
          <p:cNvSpPr/>
          <p:nvPr/>
        </p:nvSpPr>
        <p:spPr>
          <a:xfrm>
            <a:off x="6477000" y="4724400"/>
            <a:ext cx="838200" cy="228600"/>
          </a:xfrm>
          <a:prstGeom prst="rect">
            <a:avLst/>
          </a:prstGeom>
          <a:solidFill>
            <a:srgbClr val="DDDDDD"/>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a:latin typeface="Courier New" panose="02070309020205020404" pitchFamily="49" charset="0"/>
              </a:rPr>
              <a:t>r14 (</a:t>
            </a:r>
            <a:r>
              <a:rPr sz="1200" dirty="0" err="1">
                <a:latin typeface="Courier New" panose="02070309020205020404" pitchFamily="49" charset="0"/>
              </a:rPr>
              <a:t>lr</a:t>
            </a:r>
            <a:r>
              <a:rPr sz="1200">
                <a:latin typeface="Courier New" panose="02070309020205020404" pitchFamily="49" charset="0"/>
              </a:rPr>
              <a:t>)</a:t>
            </a:r>
          </a:p>
        </p:txBody>
      </p:sp>
      <p:sp>
        <p:nvSpPr>
          <p:cNvPr id="219199" name="Rectangles 219198"/>
          <p:cNvSpPr/>
          <p:nvPr/>
        </p:nvSpPr>
        <p:spPr>
          <a:xfrm>
            <a:off x="6477000" y="5562600"/>
            <a:ext cx="838200" cy="228600"/>
          </a:xfrm>
          <a:prstGeom prst="rect">
            <a:avLst/>
          </a:prstGeom>
          <a:solidFill>
            <a:srgbClr val="DDDDDD"/>
          </a:solidFill>
          <a:ln w="12700" cap="flat" cmpd="sng">
            <a:solidFill>
              <a:schemeClr val="tx1"/>
            </a:solidFill>
            <a:prstDash val="solid"/>
            <a:miter/>
            <a:headEnd type="none" w="med" len="med"/>
            <a:tailEnd type="none" w="med" len="med"/>
          </a:ln>
        </p:spPr>
        <p:txBody>
          <a:bodyPr wrap="none" lIns="73025" tIns="36512" rIns="73025" bIns="36512" anchor="ctr" anchorCtr="0"/>
          <a:lstStyle/>
          <a:p>
            <a:pPr algn="ctr" defTabSz="487680"/>
            <a:r>
              <a:rPr sz="1200" dirty="0" err="1">
                <a:latin typeface="Courier New" panose="02070309020205020404" pitchFamily="49" charset="0"/>
              </a:rPr>
              <a:t>spsr</a:t>
            </a:r>
            <a:endParaRPr sz="1200">
              <a:latin typeface="Courier New" panose="02070309020205020404" pitchFamily="49" charset="0"/>
            </a:endParaRPr>
          </a:p>
        </p:txBody>
      </p:sp>
      <p:sp>
        <p:nvSpPr>
          <p:cNvPr id="219200" name="Rectangles 219199"/>
          <p:cNvSpPr/>
          <p:nvPr/>
        </p:nvSpPr>
        <p:spPr>
          <a:xfrm>
            <a:off x="6324600" y="1066800"/>
            <a:ext cx="914400" cy="339725"/>
          </a:xfrm>
          <a:prstGeom prst="rect">
            <a:avLst/>
          </a:prstGeom>
          <a:noFill/>
          <a:ln w="12700">
            <a:noFill/>
          </a:ln>
        </p:spPr>
        <p:txBody>
          <a:bodyPr lIns="96838" tIns="47625" rIns="96838" bIns="47625" anchor="ctr" anchorCtr="0">
            <a:spAutoFit/>
          </a:bodyPr>
          <a:lstStyle/>
          <a:p>
            <a:pPr algn="ctr"/>
            <a:r>
              <a:rPr sz="1600">
                <a:latin typeface="Arial" panose="020B0604020202020204" pitchFamily="34" charset="0"/>
              </a:rPr>
              <a:t>Abort</a:t>
            </a:r>
            <a:endParaRPr sz="2000">
              <a:solidFill>
                <a:schemeClr val="hlink"/>
              </a:solidFill>
              <a:latin typeface="Times New Roman" panose="02020603050405020304" pitchFamily="18" charset="0"/>
            </a:endParaRPr>
          </a:p>
        </p:txBody>
      </p:sp>
      <p:sp>
        <p:nvSpPr>
          <p:cNvPr id="219201" name="Rectangles 219200"/>
          <p:cNvSpPr/>
          <p:nvPr/>
        </p:nvSpPr>
        <p:spPr>
          <a:xfrm>
            <a:off x="6477000" y="4953000"/>
            <a:ext cx="838200" cy="228600"/>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endParaRPr lang="en-GB" altLang="x-none" sz="1200" dirty="0">
              <a:solidFill>
                <a:schemeClr val="bg1"/>
              </a:solidFill>
              <a:latin typeface="Courier New" panose="02070309020205020404" pitchFamily="49" charset="0"/>
            </a:endParaRPr>
          </a:p>
        </p:txBody>
      </p:sp>
      <p:sp>
        <p:nvSpPr>
          <p:cNvPr id="219202" name="Rectangles 219201"/>
          <p:cNvSpPr/>
          <p:nvPr/>
        </p:nvSpPr>
        <p:spPr>
          <a:xfrm>
            <a:off x="6477000" y="5334000"/>
            <a:ext cx="838200" cy="228600"/>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endParaRPr lang="en-GB" altLang="x-none" sz="1200" dirty="0">
              <a:solidFill>
                <a:schemeClr val="bg1"/>
              </a:solidFill>
              <a:latin typeface="Courier New" panose="02070309020205020404" pitchFamily="49" charset="0"/>
            </a:endParaRPr>
          </a:p>
        </p:txBody>
      </p:sp>
      <p:sp>
        <p:nvSpPr>
          <p:cNvPr id="219203" name="Rectangles 219202"/>
          <p:cNvSpPr/>
          <p:nvPr/>
        </p:nvSpPr>
        <p:spPr>
          <a:xfrm>
            <a:off x="6477000" y="1524000"/>
            <a:ext cx="838200" cy="2971800"/>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lstStyle/>
          <a:p>
            <a:pPr algn="ctr"/>
            <a:r>
              <a:rPr sz="1200">
                <a:solidFill>
                  <a:schemeClr val="bg1"/>
                </a:solidFill>
                <a:latin typeface="Courier New" panose="02070309020205020404" pitchFamily="49" charset="0"/>
              </a:rPr>
              <a:t>User</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mode</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r0-r12,</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r15,</a:t>
            </a:r>
            <a:br>
              <a:rPr sz="1200">
                <a:solidFill>
                  <a:schemeClr val="bg1"/>
                </a:solidFill>
                <a:latin typeface="Courier New" panose="02070309020205020404" pitchFamily="49" charset="0"/>
              </a:rPr>
            </a:br>
            <a:r>
              <a:rPr sz="1200">
                <a:solidFill>
                  <a:schemeClr val="bg1"/>
                </a:solidFill>
                <a:latin typeface="Courier New" panose="02070309020205020404" pitchFamily="49" charset="0"/>
              </a:rPr>
              <a:t>and</a:t>
            </a:r>
            <a:br>
              <a:rPr sz="1200">
                <a:solidFill>
                  <a:schemeClr val="bg1"/>
                </a:solidFill>
                <a:latin typeface="Courier New" panose="02070309020205020404" pitchFamily="49" charset="0"/>
              </a:rPr>
            </a:br>
            <a:r>
              <a:rPr sz="1200" dirty="0" err="1">
                <a:solidFill>
                  <a:schemeClr val="bg1"/>
                </a:solidFill>
                <a:latin typeface="Courier New" panose="02070309020205020404" pitchFamily="49" charset="0"/>
              </a:rPr>
              <a:t>cpsr</a:t>
            </a:r>
            <a:endParaRPr sz="1200">
              <a:solidFill>
                <a:schemeClr val="bg1"/>
              </a:solidFill>
              <a:latin typeface="Courier New" panose="02070309020205020404" pitchFamily="49" charset="0"/>
            </a:endParaRPr>
          </a:p>
        </p:txBody>
      </p:sp>
      <p:sp>
        <p:nvSpPr>
          <p:cNvPr id="219204" name="Rectangles 219203"/>
          <p:cNvSpPr/>
          <p:nvPr/>
        </p:nvSpPr>
        <p:spPr>
          <a:xfrm>
            <a:off x="7696200" y="2514600"/>
            <a:ext cx="1174750" cy="517525"/>
          </a:xfrm>
          <a:prstGeom prst="rect">
            <a:avLst/>
          </a:prstGeom>
          <a:noFill/>
          <a:ln w="12700">
            <a:noFill/>
          </a:ln>
        </p:spPr>
        <p:txBody>
          <a:bodyPr wrap="none" anchor="t" anchorCtr="0">
            <a:spAutoFit/>
          </a:bodyPr>
          <a:lstStyle/>
          <a:p>
            <a:r>
              <a:rPr>
                <a:solidFill>
                  <a:schemeClr val="bg2"/>
                </a:solidFill>
                <a:latin typeface="Helvetica-Narrow" pitchFamily="34" charset="0"/>
              </a:rPr>
              <a:t>Thumb state</a:t>
            </a:r>
          </a:p>
          <a:p>
            <a:r>
              <a:rPr>
                <a:solidFill>
                  <a:schemeClr val="bg2"/>
                </a:solidFill>
                <a:latin typeface="Helvetica-Narrow" pitchFamily="34" charset="0"/>
              </a:rPr>
              <a:t>Low  registers</a:t>
            </a:r>
          </a:p>
        </p:txBody>
      </p:sp>
      <p:sp>
        <p:nvSpPr>
          <p:cNvPr id="219205" name="Rectangles 219204"/>
          <p:cNvSpPr/>
          <p:nvPr/>
        </p:nvSpPr>
        <p:spPr>
          <a:xfrm>
            <a:off x="7696200" y="3733800"/>
            <a:ext cx="1166813" cy="517525"/>
          </a:xfrm>
          <a:prstGeom prst="rect">
            <a:avLst/>
          </a:prstGeom>
          <a:noFill/>
          <a:ln w="12700">
            <a:noFill/>
          </a:ln>
        </p:spPr>
        <p:txBody>
          <a:bodyPr wrap="none" anchor="t" anchorCtr="0">
            <a:spAutoFit/>
          </a:bodyPr>
          <a:lstStyle/>
          <a:p>
            <a:r>
              <a:rPr>
                <a:solidFill>
                  <a:schemeClr val="bg2"/>
                </a:solidFill>
                <a:latin typeface="Helvetica-Narrow" pitchFamily="34" charset="0"/>
              </a:rPr>
              <a:t>Thumb state</a:t>
            </a:r>
          </a:p>
          <a:p>
            <a:r>
              <a:rPr>
                <a:solidFill>
                  <a:schemeClr val="bg2"/>
                </a:solidFill>
                <a:latin typeface="Helvetica-Narrow" pitchFamily="34" charset="0"/>
              </a:rPr>
              <a:t>High registers</a:t>
            </a:r>
          </a:p>
        </p:txBody>
      </p:sp>
      <p:sp>
        <p:nvSpPr>
          <p:cNvPr id="219206" name="Rectangles 219205"/>
          <p:cNvSpPr/>
          <p:nvPr/>
        </p:nvSpPr>
        <p:spPr>
          <a:xfrm>
            <a:off x="457200" y="5943600"/>
            <a:ext cx="6934200" cy="339725"/>
          </a:xfrm>
          <a:prstGeom prst="rect">
            <a:avLst/>
          </a:prstGeom>
          <a:noFill/>
          <a:ln w="12700">
            <a:noFill/>
          </a:ln>
        </p:spPr>
        <p:txBody>
          <a:bodyPr lIns="96838" tIns="47625" rIns="96838" bIns="47625" anchor="ctr" anchorCtr="0">
            <a:spAutoFit/>
          </a:bodyPr>
          <a:lstStyle/>
          <a:p>
            <a:r>
              <a:rPr sz="1600">
                <a:latin typeface="Arial" panose="020B0604020202020204" pitchFamily="34" charset="0"/>
              </a:rPr>
              <a:t>Note: System mode uses the User mode register set </a:t>
            </a:r>
            <a:endParaRPr sz="1600">
              <a:solidFill>
                <a:schemeClr val="hlink"/>
              </a:solidFill>
              <a:latin typeface="Arial" panose="020B0604020202020204" pitchFamily="34" charset="0"/>
            </a:endParaRPr>
          </a:p>
        </p:txBody>
      </p:sp>
    </p:spTree>
  </p:cSld>
  <p:clrMapOvr>
    <a:masterClrMapping/>
  </p:clrMapOvr>
  <p:transition>
    <p:pull dir="ru"/>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26</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TẬP THANH GHI CỦA ARM</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514350" indent="-514350" algn="just" eaLnBrk="1" hangingPunct="1">
              <a:spcBef>
                <a:spcPct val="20000"/>
              </a:spcBef>
              <a:buClr>
                <a:schemeClr val="bg2"/>
              </a:buClr>
              <a:buSzPct val="75000"/>
              <a:buFont typeface="Wingdings" panose="05000000000000000000" pitchFamily="2" charset="2"/>
              <a:buChar char="§"/>
              <a:defRPr/>
            </a:pPr>
            <a:r>
              <a:rPr lang="en-US" sz="2200" dirty="0" err="1">
                <a:latin typeface="Times New Roman" panose="02020603050405020304" pitchFamily="18" charset="0"/>
                <a:cs typeface="Times New Roman" panose="02020603050405020304" pitchFamily="18" charset="0"/>
              </a:rPr>
              <a:t>Tại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thời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điểm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15 </a:t>
            </a:r>
            <a:r>
              <a:rPr lang="en-US" sz="2200" dirty="0" err="1">
                <a:latin typeface="Times New Roman" panose="02020603050405020304" pitchFamily="18" charset="0"/>
                <a:cs typeface="Times New Roman" panose="02020603050405020304" pitchFamily="18" charset="0"/>
              </a:rPr>
              <a:t>thanh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từ</a:t>
            </a:r>
            <a:r>
              <a:rPr lang="en-US" sz="2200" dirty="0">
                <a:latin typeface="Times New Roman" panose="02020603050405020304" pitchFamily="18" charset="0"/>
                <a:cs typeface="Times New Roman" panose="02020603050405020304" pitchFamily="18" charset="0"/>
              </a:rPr>
              <a:t> R0 </a:t>
            </a:r>
            <a:r>
              <a:rPr lang="en-US" sz="2200" dirty="0" err="1">
                <a:latin typeface="Times New Roman" panose="02020603050405020304" pitchFamily="18" charset="0"/>
                <a:cs typeface="Times New Roman" panose="02020603050405020304" pitchFamily="18" charset="0"/>
              </a:rPr>
              <a:t>đến</a:t>
            </a:r>
            <a:r>
              <a:rPr lang="en-US" sz="2200" dirty="0">
                <a:latin typeface="Times New Roman" panose="02020603050405020304" pitchFamily="18" charset="0"/>
                <a:cs typeface="Times New Roman" panose="02020603050405020304" pitchFamily="18" charset="0"/>
              </a:rPr>
              <a:t> R14)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2 </a:t>
            </a:r>
            <a:r>
              <a:rPr lang="en-US" sz="2200" dirty="0" err="1">
                <a:latin typeface="Times New Roman" panose="02020603050405020304" pitchFamily="18" charset="0"/>
                <a:cs typeface="Times New Roman" panose="02020603050405020304" pitchFamily="18" charset="0"/>
              </a:rPr>
              <a:t>thanh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hiển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thị</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thái</a:t>
            </a:r>
            <a:r>
              <a:rPr lang="en-US" sz="2200" dirty="0">
                <a:latin typeface="Times New Roman" panose="02020603050405020304" pitchFamily="18" charset="0"/>
                <a:cs typeface="Times New Roman" panose="02020603050405020304" pitchFamily="18" charset="0"/>
              </a:rPr>
              <a:t> </a:t>
            </a:r>
            <a:r>
              <a:rPr lang="vi-VN" sz="2200" dirty="0" smtClean="0">
                <a:latin typeface="Times New Roman" panose="02020603050405020304" pitchFamily="18" charset="0"/>
                <a:cs typeface="Times New Roman" panose="02020603050405020304" pitchFamily="18" charset="0"/>
              </a:rPr>
              <a:t>(CPSR, SPSR) </a:t>
            </a:r>
            <a:r>
              <a:rPr lang="en-US" sz="2200" dirty="0" err="1" smtClean="0">
                <a:latin typeface="Times New Roman" panose="02020603050405020304" pitchFamily="18" charset="0"/>
                <a:cs typeface="Times New Roman" panose="02020603050405020304" pitchFamily="18" charset="0"/>
              </a:rPr>
              <a:t>được</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tùy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theo</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chế</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a:t>
            </a:r>
            <a:r>
              <a:rPr lang="en-US" sz="2200" dirty="0" smtClean="0">
                <a:latin typeface="Times New Roman" panose="02020603050405020304" pitchFamily="18" charset="0"/>
                <a:cs typeface="Times New Roman" panose="02020603050405020304" pitchFamily="18" charset="0"/>
              </a:rPr>
              <a:t>.</a:t>
            </a:r>
          </a:p>
          <a:p>
            <a:pPr marL="514350" indent="-514350" algn="just" eaLnBrk="1" hangingPunct="1">
              <a:spcBef>
                <a:spcPct val="20000"/>
              </a:spcBef>
              <a:buClr>
                <a:schemeClr val="bg2"/>
              </a:buClr>
              <a:buSzPct val="75000"/>
              <a:buFont typeface="Wingdings" panose="05000000000000000000" pitchFamily="2" charset="2"/>
              <a:buChar char="§"/>
              <a:defRPr/>
            </a:pPr>
            <a:r>
              <a:rPr lang="en-US" sz="2200" dirty="0">
                <a:latin typeface="Times New Roman" panose="02020603050405020304" pitchFamily="18" charset="0"/>
                <a:cs typeface="Times New Roman" panose="02020603050405020304" pitchFamily="18" charset="0"/>
              </a:rPr>
              <a:t>(R0 – R7) </a:t>
            </a:r>
            <a:r>
              <a:rPr lang="en-US" sz="2200" dirty="0" err="1">
                <a:latin typeface="Times New Roman" panose="02020603050405020304" pitchFamily="18" charset="0"/>
                <a:cs typeface="Times New Roman" panose="02020603050405020304" pitchFamily="18" charset="0"/>
              </a:rPr>
              <a:t>luôn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tất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cả</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chế</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độ</a:t>
            </a:r>
            <a:r>
              <a:rPr lang="en-US" sz="2200" dirty="0" smtClean="0">
                <a:latin typeface="Times New Roman" panose="02020603050405020304" pitchFamily="18" charset="0"/>
                <a:cs typeface="Times New Roman" panose="02020603050405020304" pitchFamily="18" charset="0"/>
              </a:rPr>
              <a:t>. </a:t>
            </a:r>
          </a:p>
          <a:p>
            <a:pPr marL="514350" indent="-514350" algn="just" eaLnBrk="1" hangingPunct="1">
              <a:spcBef>
                <a:spcPct val="20000"/>
              </a:spcBef>
              <a:buClr>
                <a:schemeClr val="bg2"/>
              </a:buClr>
              <a:buSzPct val="75000"/>
              <a:buFont typeface="Wingdings" panose="05000000000000000000" pitchFamily="2" charset="2"/>
              <a:buChar char="§"/>
              <a:defRPr/>
            </a:pPr>
            <a:r>
              <a:rPr lang="en-US" sz="2200" dirty="0">
                <a:latin typeface="Times New Roman" panose="02020603050405020304" pitchFamily="18" charset="0"/>
                <a:cs typeface="Times New Roman" panose="02020603050405020304" pitchFamily="18" charset="0"/>
              </a:rPr>
              <a:t>(R8 -  R12) </a:t>
            </a:r>
            <a:r>
              <a:rPr lang="en-US" sz="2200" dirty="0" err="1">
                <a:latin typeface="Times New Roman" panose="02020603050405020304" pitchFamily="18" charset="0"/>
                <a:cs typeface="Times New Roman" panose="02020603050405020304" pitchFamily="18" charset="0"/>
              </a:rPr>
              <a:t>cũng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sử</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dụng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trong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hầu</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chế</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ngoại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trừ</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chế</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ngắt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nhanh</a:t>
            </a:r>
            <a:r>
              <a:rPr lang="en-US" sz="2200" dirty="0">
                <a:latin typeface="Times New Roman" panose="02020603050405020304" pitchFamily="18" charset="0"/>
                <a:cs typeface="Times New Roman" panose="02020603050405020304" pitchFamily="18" charset="0"/>
              </a:rPr>
              <a:t> (fast interrupt – </a:t>
            </a:r>
            <a:r>
              <a:rPr lang="en-US" sz="2200" dirty="0" err="1">
                <a:latin typeface="Times New Roman" panose="02020603050405020304" pitchFamily="18" charset="0"/>
                <a:cs typeface="Times New Roman" panose="02020603050405020304" pitchFamily="18" charset="0"/>
              </a:rPr>
              <a:t>fiq</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514350" indent="-514350" algn="just" eaLnBrk="1" hangingPunct="1">
              <a:spcBef>
                <a:spcPct val="20000"/>
              </a:spcBef>
              <a:buClr>
                <a:schemeClr val="bg2"/>
              </a:buClr>
              <a:buSzPct val="75000"/>
              <a:buFont typeface="Wingdings" panose="05000000000000000000" pitchFamily="2" charset="2"/>
              <a:buChar char="§"/>
              <a:defRPr/>
            </a:pPr>
            <a:r>
              <a:rPr lang="en-US" sz="2200" dirty="0" err="1" smtClean="0">
                <a:latin typeface="Times New Roman" panose="02020603050405020304" pitchFamily="18" charset="0"/>
                <a:cs typeface="Times New Roman" panose="02020603050405020304" pitchFamily="18" charset="0"/>
              </a:rPr>
              <a:t>Các</a:t>
            </a:r>
            <a:r>
              <a:rPr lang="en-US" sz="2200" dirty="0" smtClean="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còn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lại</a:t>
            </a:r>
            <a:r>
              <a:rPr lang="en-US" sz="2200" dirty="0">
                <a:latin typeface="Times New Roman" panose="02020603050405020304" pitchFamily="18" charset="0"/>
                <a:cs typeface="Times New Roman" panose="02020603050405020304" pitchFamily="18" charset="0"/>
              </a:rPr>
              <a:t> (R13 – R15)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3 </a:t>
            </a:r>
            <a:r>
              <a:rPr lang="en-US" sz="2200" dirty="0" err="1">
                <a:latin typeface="Times New Roman" panose="02020603050405020304" pitchFamily="18" charset="0"/>
                <a:cs typeface="Times New Roman" panose="02020603050405020304" pitchFamily="18" charset="0"/>
              </a:rPr>
              <a:t>thanh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có</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các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năng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hoặc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nhiệm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vụ</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đặc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biệt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riêng</a:t>
            </a:r>
            <a:r>
              <a:rPr lang="en-US" sz="2200" dirty="0">
                <a:latin typeface="Times New Roman" panose="02020603050405020304" pitchFamily="18" charset="0"/>
                <a:cs typeface="Times New Roman" panose="02020603050405020304" pitchFamily="18" charset="0"/>
              </a:rPr>
              <a:t>: </a:t>
            </a:r>
            <a:endParaRPr lang="en-US" sz="22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Wingdings" panose="05000000000000000000" pitchFamily="2" charset="2"/>
              <a:buChar char="§"/>
              <a:defRPr/>
            </a:pPr>
            <a:r>
              <a:rPr lang="en-US" sz="2200" dirty="0" smtClean="0">
                <a:latin typeface="Times New Roman" panose="02020603050405020304" pitchFamily="18" charset="0"/>
                <a:cs typeface="Times New Roman" panose="02020603050405020304" pitchFamily="18" charset="0"/>
              </a:rPr>
              <a:t>Thanh </a:t>
            </a:r>
            <a:r>
              <a:rPr lang="en-US" sz="2200" dirty="0" err="1">
                <a:latin typeface="Times New Roman" panose="02020603050405020304" pitchFamily="18" charset="0"/>
                <a:cs typeface="Times New Roman" panose="02020603050405020304" pitchFamily="18" charset="0"/>
              </a:rPr>
              <a:t>ghi</a:t>
            </a:r>
            <a:r>
              <a:rPr lang="en-US" sz="2200" dirty="0">
                <a:latin typeface="Times New Roman" panose="02020603050405020304" pitchFamily="18" charset="0"/>
                <a:cs typeface="Times New Roman" panose="02020603050405020304" pitchFamily="18" charset="0"/>
              </a:rPr>
              <a:t> r13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dùng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làm</a:t>
            </a:r>
            <a:r>
              <a:rPr lang="en-US" sz="2200" dirty="0">
                <a:latin typeface="Times New Roman" panose="02020603050405020304" pitchFamily="18" charset="0"/>
                <a:cs typeface="Times New Roman" panose="02020603050405020304" pitchFamily="18" charset="0"/>
              </a:rPr>
              <a:t> con </a:t>
            </a:r>
            <a:r>
              <a:rPr lang="en-US" sz="2200" dirty="0" err="1">
                <a:latin typeface="Times New Roman" panose="02020603050405020304" pitchFamily="18" charset="0"/>
                <a:cs typeface="Times New Roman" panose="02020603050405020304" pitchFamily="18" charset="0"/>
              </a:rPr>
              <a:t>trỏ</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ngăn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xếp</a:t>
            </a:r>
            <a:r>
              <a:rPr lang="en-US" sz="2200" dirty="0">
                <a:latin typeface="Times New Roman" panose="02020603050405020304" pitchFamily="18" charset="0"/>
                <a:cs typeface="Times New Roman" panose="02020603050405020304" pitchFamily="18" charset="0"/>
              </a:rPr>
              <a:t> stack pointer (</a:t>
            </a:r>
            <a:r>
              <a:rPr lang="en-US" sz="2200" dirty="0" smtClean="0">
                <a:latin typeface="Times New Roman" panose="02020603050405020304" pitchFamily="18" charset="0"/>
                <a:cs typeface="Times New Roman" panose="02020603050405020304" pitchFamily="18" charset="0"/>
              </a:rPr>
              <a:t>SP)</a:t>
            </a:r>
          </a:p>
          <a:p>
            <a:pPr marL="971550" lvl="1" indent="-514350" algn="just" eaLnBrk="1" hangingPunct="1">
              <a:spcBef>
                <a:spcPct val="20000"/>
              </a:spcBef>
              <a:buClr>
                <a:schemeClr val="bg2"/>
              </a:buClr>
              <a:buSzPct val="75000"/>
              <a:buFont typeface="Wingdings" panose="05000000000000000000" pitchFamily="2" charset="2"/>
              <a:buChar char="§"/>
              <a:defRPr/>
            </a:pPr>
            <a:r>
              <a:rPr lang="en-US" sz="2200" dirty="0" smtClean="0">
                <a:latin typeface="Times New Roman" panose="02020603050405020304" pitchFamily="18" charset="0"/>
                <a:cs typeface="Times New Roman" panose="02020603050405020304" pitchFamily="18" charset="0"/>
              </a:rPr>
              <a:t>Thanh </a:t>
            </a:r>
            <a:r>
              <a:rPr lang="en-US" sz="2200" dirty="0" err="1">
                <a:latin typeface="Times New Roman" panose="02020603050405020304" pitchFamily="18" charset="0"/>
                <a:cs typeface="Times New Roman" panose="02020603050405020304" pitchFamily="18" charset="0"/>
              </a:rPr>
              <a:t>ghi</a:t>
            </a:r>
            <a:r>
              <a:rPr lang="en-US" sz="2200" dirty="0">
                <a:latin typeface="Times New Roman" panose="02020603050405020304" pitchFamily="18" charset="0"/>
                <a:cs typeface="Times New Roman" panose="02020603050405020304" pitchFamily="18" charset="0"/>
              </a:rPr>
              <a:t> r14 </a:t>
            </a:r>
            <a:r>
              <a:rPr lang="en-US" sz="2200" dirty="0" err="1">
                <a:latin typeface="Times New Roman" panose="02020603050405020304" pitchFamily="18" charset="0"/>
                <a:cs typeface="Times New Roman" panose="02020603050405020304" pitchFamily="18" charset="0"/>
              </a:rPr>
              <a:t>được</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gọi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thanh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kết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nối</a:t>
            </a:r>
            <a:r>
              <a:rPr lang="en-US" sz="2200" dirty="0">
                <a:latin typeface="Times New Roman" panose="02020603050405020304" pitchFamily="18" charset="0"/>
                <a:cs typeface="Times New Roman" panose="02020603050405020304" pitchFamily="18" charset="0"/>
              </a:rPr>
              <a:t> (LR) </a:t>
            </a:r>
            <a:r>
              <a:rPr lang="en-US" sz="2200" dirty="0" err="1">
                <a:latin typeface="Times New Roman" panose="02020603050405020304" pitchFamily="18" charset="0"/>
                <a:cs typeface="Times New Roman" panose="02020603050405020304" pitchFamily="18" charset="0"/>
              </a:rPr>
              <a:t>chứa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quay </a:t>
            </a:r>
            <a:r>
              <a:rPr lang="en-US" sz="2200" dirty="0" err="1">
                <a:latin typeface="Times New Roman" panose="02020603050405020304" pitchFamily="18" charset="0"/>
                <a:cs typeface="Times New Roman" panose="02020603050405020304" pitchFamily="18" charset="0"/>
              </a:rPr>
              <a:t>lại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chạy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một</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hàm</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con.</a:t>
            </a:r>
          </a:p>
          <a:p>
            <a:pPr marL="971550" lvl="1" indent="-514350" algn="just" eaLnBrk="1" hangingPunct="1">
              <a:spcBef>
                <a:spcPct val="20000"/>
              </a:spcBef>
              <a:buClr>
                <a:schemeClr val="bg2"/>
              </a:buClr>
              <a:buSzPct val="75000"/>
              <a:buFont typeface="Wingdings" panose="05000000000000000000" pitchFamily="2" charset="2"/>
              <a:buChar char="§"/>
              <a:defRPr/>
            </a:pPr>
            <a:r>
              <a:rPr lang="en-US" sz="2200" dirty="0" smtClean="0">
                <a:latin typeface="Times New Roman" panose="02020603050405020304" pitchFamily="18" charset="0"/>
                <a:cs typeface="Times New Roman" panose="02020603050405020304" pitchFamily="18" charset="0"/>
              </a:rPr>
              <a:t>Thanh </a:t>
            </a:r>
            <a:r>
              <a:rPr lang="en-US" sz="2200" dirty="0" err="1">
                <a:latin typeface="Times New Roman" panose="02020603050405020304" pitchFamily="18" charset="0"/>
                <a:cs typeface="Times New Roman" panose="02020603050405020304" pitchFamily="18" charset="0"/>
              </a:rPr>
              <a:t>ghi</a:t>
            </a:r>
            <a:r>
              <a:rPr lang="en-US" sz="2200" dirty="0">
                <a:latin typeface="Times New Roman" panose="02020603050405020304" pitchFamily="18" charset="0"/>
                <a:cs typeface="Times New Roman" panose="02020603050405020304" pitchFamily="18" charset="0"/>
              </a:rPr>
              <a:t> r15 </a:t>
            </a:r>
            <a:r>
              <a:rPr lang="en-US" sz="2200" dirty="0" err="1">
                <a:latin typeface="Times New Roman" panose="02020603050405020304" pitchFamily="18" charset="0"/>
                <a:cs typeface="Times New Roman" panose="02020603050405020304" pitchFamily="18" charset="0"/>
              </a:rPr>
              <a:t>là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bộ</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đếm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chương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trình</a:t>
            </a:r>
            <a:r>
              <a:rPr lang="en-US" sz="2200" dirty="0">
                <a:latin typeface="Times New Roman" panose="02020603050405020304" pitchFamily="18" charset="0"/>
                <a:cs typeface="Times New Roman" panose="02020603050405020304" pitchFamily="18" charset="0"/>
              </a:rPr>
              <a:t> (PC) </a:t>
            </a:r>
            <a:r>
              <a:rPr lang="en-US" sz="2200" dirty="0" err="1">
                <a:latin typeface="Times New Roman" panose="02020603050405020304" pitchFamily="18" charset="0"/>
                <a:cs typeface="Times New Roman" panose="02020603050405020304" pitchFamily="18" charset="0"/>
              </a:rPr>
              <a:t>và</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chứa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địa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chỉ</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của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lệnh</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tiếp</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theo.</a:t>
            </a:r>
            <a:endParaRPr lang="en-US" sz="2200" dirty="0">
              <a:latin typeface="Times New Roman" panose="02020603050405020304" pitchFamily="18" charset="0"/>
              <a:cs typeface="Times New Roman" panose="02020603050405020304" pitchFamily="18" charset="0"/>
            </a:endParaRPr>
          </a:p>
          <a:p>
            <a:pPr marL="514350" indent="-514350" algn="just" eaLnBrk="1" hangingPunct="1">
              <a:spcBef>
                <a:spcPct val="20000"/>
              </a:spcBef>
              <a:buClr>
                <a:schemeClr val="bg2"/>
              </a:buClr>
              <a:buSzPct val="75000"/>
              <a:buFont typeface="Wingdings" panose="05000000000000000000" pitchFamily="2" charset="2"/>
              <a:buChar char="§"/>
              <a:defRPr/>
            </a:pPr>
            <a:endParaRPr lang="en-US" sz="2300" dirty="0">
              <a:latin typeface="Times New Roman" panose="02020603050405020304" pitchFamily="18" charset="0"/>
              <a:cs typeface="Times New Roman" panose="02020603050405020304" pitchFamily="18" charset="0"/>
            </a:endParaRPr>
          </a:p>
          <a:p>
            <a:pPr marL="514350"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27</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TẬP THANH GHI CỦA ARM</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514350" indent="-514350" algn="just" eaLnBrk="1" hangingPunct="1">
              <a:spcBef>
                <a:spcPct val="20000"/>
              </a:spcBef>
              <a:buClr>
                <a:schemeClr val="bg2"/>
              </a:buClr>
              <a:buSzPct val="75000"/>
              <a:buFont typeface="Wingdings" panose="05000000000000000000" pitchFamily="2" charset="2"/>
              <a:buChar char="§"/>
              <a:defRPr/>
            </a:pPr>
            <a:r>
              <a:rPr lang="en-US" sz="2500" dirty="0" smtClean="0">
                <a:latin typeface="Times New Roman" panose="02020603050405020304" pitchFamily="18" charset="0"/>
                <a:cs typeface="Times New Roman" panose="02020603050405020304" pitchFamily="18" charset="0"/>
              </a:rPr>
              <a:t>Stack pointer</a:t>
            </a:r>
          </a:p>
          <a:p>
            <a:r>
              <a:rPr lang="pt-BR" sz="2300" dirty="0">
                <a:latin typeface="Times New Roman" panose="02020603050405020304" pitchFamily="18" charset="0"/>
                <a:cs typeface="Times New Roman" panose="02020603050405020304" pitchFamily="18" charset="0"/>
              </a:rPr>
              <a:t>	AREA Example1,CODE,READONLY</a:t>
            </a:r>
          </a:p>
          <a:p>
            <a:r>
              <a:rPr lang="pt-BR" sz="2300" dirty="0">
                <a:latin typeface="Times New Roman" panose="02020603050405020304" pitchFamily="18" charset="0"/>
                <a:cs typeface="Times New Roman" panose="02020603050405020304" pitchFamily="18" charset="0"/>
              </a:rPr>
              <a:t>	ENTRY </a:t>
            </a:r>
          </a:p>
          <a:p>
            <a:r>
              <a:rPr lang="pt-BR" sz="2300" dirty="0">
                <a:latin typeface="Times New Roman" panose="02020603050405020304" pitchFamily="18" charset="0"/>
                <a:cs typeface="Times New Roman" panose="02020603050405020304" pitchFamily="18" charset="0"/>
              </a:rPr>
              <a:t>	MOV R2,#</a:t>
            </a:r>
            <a:r>
              <a:rPr lang="pt-BR" sz="2300" dirty="0" smtClean="0">
                <a:latin typeface="Times New Roman" panose="02020603050405020304" pitchFamily="18" charset="0"/>
                <a:cs typeface="Times New Roman" panose="02020603050405020304" pitchFamily="18" charset="0"/>
              </a:rPr>
              <a:t>0x00000007</a:t>
            </a:r>
            <a:r>
              <a:rPr lang="pt-BR" sz="2300" dirty="0">
                <a:latin typeface="Times New Roman" panose="02020603050405020304" pitchFamily="18" charset="0"/>
                <a:cs typeface="Times New Roman" panose="02020603050405020304" pitchFamily="18" charset="0"/>
              </a:rPr>
              <a:t>	; </a:t>
            </a:r>
            <a:r>
              <a:rPr lang="pt-BR" sz="2300" i="1" dirty="0" smtClean="0">
                <a:latin typeface="Times New Roman" panose="02020603050405020304" pitchFamily="18" charset="0"/>
                <a:cs typeface="Times New Roman" panose="02020603050405020304" pitchFamily="18" charset="0"/>
              </a:rPr>
              <a:t>R2=7</a:t>
            </a:r>
          </a:p>
          <a:p>
            <a:r>
              <a:rPr lang="pt-BR" sz="2300" dirty="0" smtClean="0">
                <a:latin typeface="Times New Roman" panose="02020603050405020304" pitchFamily="18" charset="0"/>
                <a:cs typeface="Times New Roman" panose="02020603050405020304" pitchFamily="18" charset="0"/>
              </a:rPr>
              <a:t>	MOV R1, R2			; </a:t>
            </a:r>
            <a:r>
              <a:rPr lang="pt-BR" sz="2300" i="1" dirty="0" smtClean="0">
                <a:latin typeface="Times New Roman" panose="02020603050405020304" pitchFamily="18" charset="0"/>
                <a:cs typeface="Times New Roman" panose="02020603050405020304" pitchFamily="18" charset="0"/>
              </a:rPr>
              <a:t>R1 = R2 = 7</a:t>
            </a:r>
          </a:p>
          <a:p>
            <a:r>
              <a:rPr lang="pt-BR" sz="2300" dirty="0" smtClean="0">
                <a:latin typeface="Times New Roman" panose="02020603050405020304" pitchFamily="18" charset="0"/>
                <a:cs typeface="Times New Roman" panose="02020603050405020304" pitchFamily="18" charset="0"/>
              </a:rPr>
              <a:t>	PUSH {R1}			; </a:t>
            </a:r>
            <a:r>
              <a:rPr lang="pt-BR" sz="2300" i="1" dirty="0" smtClean="0">
                <a:latin typeface="Times New Roman" panose="02020603050405020304" pitchFamily="18" charset="0"/>
                <a:cs typeface="Times New Roman" panose="02020603050405020304" pitchFamily="18" charset="0"/>
              </a:rPr>
              <a:t>SP = 0xFFFFFFFC</a:t>
            </a:r>
          </a:p>
          <a:p>
            <a:r>
              <a:rPr lang="pt-BR" sz="2300" dirty="0" smtClean="0">
                <a:latin typeface="Times New Roman" panose="02020603050405020304" pitchFamily="18" charset="0"/>
                <a:cs typeface="Times New Roman" panose="02020603050405020304" pitchFamily="18" charset="0"/>
              </a:rPr>
              <a:t>	END</a:t>
            </a:r>
          </a:p>
          <a:p>
            <a:pPr marL="514350" indent="-514350" algn="just" eaLnBrk="1" hangingPunct="1">
              <a:spcBef>
                <a:spcPct val="20000"/>
              </a:spcBef>
              <a:buClr>
                <a:schemeClr val="bg2"/>
              </a:buClr>
              <a:buSzPct val="75000"/>
              <a:buFont typeface="Wingdings" panose="05000000000000000000" pitchFamily="2" charset="2"/>
              <a:buChar char="§"/>
              <a:defRPr/>
            </a:pPr>
            <a:r>
              <a:rPr lang="en-US" sz="2300" dirty="0">
                <a:latin typeface="Times New Roman" panose="02020603050405020304" pitchFamily="18" charset="0"/>
                <a:cs typeface="Times New Roman" panose="02020603050405020304" pitchFamily="18" charset="0"/>
              </a:rPr>
              <a:t>https://cpulator.01xz.net/?sys=arm-de1soc</a:t>
            </a:r>
          </a:p>
          <a:p>
            <a:pPr algn="just" eaLnBrk="1" hangingPunct="1">
              <a:spcBef>
                <a:spcPct val="20000"/>
              </a:spcBef>
              <a:buClr>
                <a:schemeClr val="bg2"/>
              </a:buClr>
              <a:buSzPct val="75000"/>
              <a:defRPr/>
            </a:pPr>
            <a:endParaRPr lang="en-US" sz="23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28</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TẬP THANH GHI CỦA ARM</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514350" indent="-514350" algn="just" eaLnBrk="1" hangingPunct="1">
              <a:spcBef>
                <a:spcPct val="20000"/>
              </a:spcBef>
              <a:buClr>
                <a:schemeClr val="bg2"/>
              </a:buClr>
              <a:buSzPct val="75000"/>
              <a:buFont typeface="Wingdings" panose="05000000000000000000" pitchFamily="2" charset="2"/>
              <a:buChar char="§"/>
              <a:defRPr/>
            </a:pPr>
            <a:r>
              <a:rPr lang="en-US" sz="2500" dirty="0" smtClean="0">
                <a:latin typeface="Times New Roman" panose="02020603050405020304" pitchFamily="18" charset="0"/>
                <a:cs typeface="Times New Roman" panose="02020603050405020304" pitchFamily="18" charset="0"/>
              </a:rPr>
              <a:t>Stack pointer</a:t>
            </a:r>
          </a:p>
          <a:p>
            <a:r>
              <a:rPr lang="pt-BR" sz="2300" dirty="0">
                <a:latin typeface="Times New Roman" panose="02020603050405020304" pitchFamily="18" charset="0"/>
                <a:cs typeface="Times New Roman" panose="02020603050405020304" pitchFamily="18" charset="0"/>
              </a:rPr>
              <a:t>	AREA Example1,CODE,READONLY</a:t>
            </a:r>
          </a:p>
          <a:p>
            <a:r>
              <a:rPr lang="pt-BR" sz="2300" dirty="0">
                <a:latin typeface="Times New Roman" panose="02020603050405020304" pitchFamily="18" charset="0"/>
                <a:cs typeface="Times New Roman" panose="02020603050405020304" pitchFamily="18" charset="0"/>
              </a:rPr>
              <a:t>	ENTRY </a:t>
            </a:r>
          </a:p>
          <a:p>
            <a:r>
              <a:rPr lang="pt-BR" sz="2300" dirty="0">
                <a:latin typeface="Times New Roman" panose="02020603050405020304" pitchFamily="18" charset="0"/>
                <a:cs typeface="Times New Roman" panose="02020603050405020304" pitchFamily="18" charset="0"/>
              </a:rPr>
              <a:t>	MOV R2,#</a:t>
            </a:r>
            <a:r>
              <a:rPr lang="pt-BR" sz="2300" dirty="0" smtClean="0">
                <a:latin typeface="Times New Roman" panose="02020603050405020304" pitchFamily="18" charset="0"/>
                <a:cs typeface="Times New Roman" panose="02020603050405020304" pitchFamily="18" charset="0"/>
              </a:rPr>
              <a:t>0x00000007</a:t>
            </a:r>
            <a:r>
              <a:rPr lang="pt-BR" sz="2300" dirty="0">
                <a:latin typeface="Times New Roman" panose="02020603050405020304" pitchFamily="18" charset="0"/>
                <a:cs typeface="Times New Roman" panose="02020603050405020304" pitchFamily="18" charset="0"/>
              </a:rPr>
              <a:t>	; </a:t>
            </a:r>
            <a:r>
              <a:rPr lang="pt-BR" sz="2300" i="1" dirty="0">
                <a:latin typeface="Times New Roman" panose="02020603050405020304" pitchFamily="18" charset="0"/>
                <a:cs typeface="Times New Roman" panose="02020603050405020304" pitchFamily="18" charset="0"/>
              </a:rPr>
              <a:t>R2=7</a:t>
            </a:r>
          </a:p>
          <a:p>
            <a:r>
              <a:rPr lang="pt-BR" sz="2300" dirty="0">
                <a:latin typeface="Times New Roman" panose="02020603050405020304" pitchFamily="18" charset="0"/>
                <a:cs typeface="Times New Roman" panose="02020603050405020304" pitchFamily="18" charset="0"/>
              </a:rPr>
              <a:t>	MOV R1, R2			; </a:t>
            </a:r>
            <a:r>
              <a:rPr lang="pt-BR" sz="2300" i="1" dirty="0">
                <a:latin typeface="Times New Roman" panose="02020603050405020304" pitchFamily="18" charset="0"/>
                <a:cs typeface="Times New Roman" panose="02020603050405020304" pitchFamily="18" charset="0"/>
              </a:rPr>
              <a:t>R1 = R2 = 7</a:t>
            </a:r>
          </a:p>
          <a:p>
            <a:r>
              <a:rPr lang="pt-BR" sz="2300" dirty="0">
                <a:latin typeface="Times New Roman" panose="02020603050405020304" pitchFamily="18" charset="0"/>
                <a:cs typeface="Times New Roman" panose="02020603050405020304" pitchFamily="18" charset="0"/>
              </a:rPr>
              <a:t>	</a:t>
            </a:r>
            <a:r>
              <a:rPr lang="pt-BR" sz="2300" dirty="0" smtClean="0">
                <a:latin typeface="Times New Roman" panose="02020603050405020304" pitchFamily="18" charset="0"/>
                <a:cs typeface="Times New Roman" panose="02020603050405020304" pitchFamily="18" charset="0"/>
              </a:rPr>
              <a:t>PUSH {R1, R2}		; </a:t>
            </a:r>
            <a:r>
              <a:rPr lang="pt-BR" sz="2300" i="1" dirty="0" smtClean="0">
                <a:latin typeface="Times New Roman" panose="02020603050405020304" pitchFamily="18" charset="0"/>
                <a:cs typeface="Times New Roman" panose="02020603050405020304" pitchFamily="18" charset="0"/>
              </a:rPr>
              <a:t>SP = ?</a:t>
            </a:r>
            <a:endParaRPr lang="pt-BR" sz="2300" i="1" dirty="0">
              <a:latin typeface="Times New Roman" panose="02020603050405020304" pitchFamily="18" charset="0"/>
              <a:cs typeface="Times New Roman" panose="02020603050405020304" pitchFamily="18" charset="0"/>
            </a:endParaRPr>
          </a:p>
          <a:p>
            <a:r>
              <a:rPr lang="pt-BR" sz="2300" dirty="0">
                <a:latin typeface="Times New Roman" panose="02020603050405020304" pitchFamily="18" charset="0"/>
                <a:cs typeface="Times New Roman" panose="02020603050405020304" pitchFamily="18" charset="0"/>
              </a:rPr>
              <a:t>	END</a:t>
            </a:r>
          </a:p>
          <a:p>
            <a:pPr marL="514350" indent="-514350" algn="just" eaLnBrk="1" hangingPunct="1">
              <a:spcBef>
                <a:spcPct val="20000"/>
              </a:spcBef>
              <a:buClr>
                <a:schemeClr val="bg2"/>
              </a:buClr>
              <a:buSzPct val="75000"/>
              <a:buFont typeface="Wingdings" panose="05000000000000000000" pitchFamily="2" charset="2"/>
              <a:buChar char="§"/>
              <a:defRPr/>
            </a:pPr>
            <a:endParaRPr lang="en-US" sz="2300" dirty="0">
              <a:latin typeface="Times New Roman" panose="02020603050405020304" pitchFamily="18" charset="0"/>
              <a:cs typeface="Times New Roman" panose="02020603050405020304" pitchFamily="18" charset="0"/>
            </a:endParaRPr>
          </a:p>
          <a:p>
            <a:pPr marL="514350"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29</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THANH GHI TRẠNG THÁI </a:t>
            </a:r>
            <a:r>
              <a:rPr lang="en-US" sz="2500" smtClean="0">
                <a:latin typeface="Times New Roman" panose="02020603050405020304" pitchFamily="18" charset="0"/>
                <a:cs typeface="Times New Roman" panose="02020603050405020304" pitchFamily="18" charset="0"/>
              </a:rPr>
              <a:t>- CPSR</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0" name="Rectangle 3076"/>
          <p:cNvSpPr txBox="1">
            <a:spLocks noChangeArrowheads="1"/>
          </p:cNvSpPr>
          <p:nvPr/>
        </p:nvSpPr>
        <p:spPr bwMode="auto">
          <a:xfrm>
            <a:off x="361950" y="2590801"/>
            <a:ext cx="4391025" cy="3352800"/>
          </a:xfrm>
          <a:prstGeom prst="rect">
            <a:avLst/>
          </a:prstGeom>
          <a:noFill/>
          <a:ln w="9525">
            <a:noFill/>
            <a:miter lim="800000"/>
          </a:ln>
        </p:spPr>
        <p:txBody>
          <a:bodyPr vert="horz" wrap="square" lIns="91440" tIns="45720" rIns="91440" bIns="45720"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r>
              <a:rPr lang="en-US" sz="1600" dirty="0" smtClean="0"/>
              <a:t> Condition code flags</a:t>
            </a:r>
          </a:p>
          <a:p>
            <a:pPr marL="768350" lvl="1" indent="-234950"/>
            <a:r>
              <a:rPr lang="en-US" sz="1500" dirty="0" smtClean="0"/>
              <a:t>N =</a:t>
            </a:r>
            <a:r>
              <a:rPr lang="en-US" sz="1500" dirty="0" smtClean="0">
                <a:solidFill>
                  <a:schemeClr val="bg2"/>
                </a:solidFill>
              </a:rPr>
              <a:t> </a:t>
            </a:r>
            <a:r>
              <a:rPr lang="en-US" sz="1500" b="1" dirty="0" smtClean="0">
                <a:solidFill>
                  <a:schemeClr val="bg2"/>
                </a:solidFill>
              </a:rPr>
              <a:t>N</a:t>
            </a:r>
            <a:r>
              <a:rPr lang="en-US" sz="1500" dirty="0" smtClean="0"/>
              <a:t>egative result from ALU </a:t>
            </a:r>
          </a:p>
          <a:p>
            <a:pPr marL="768350" lvl="1" indent="-234950"/>
            <a:r>
              <a:rPr lang="en-US" sz="1500" dirty="0" smtClean="0"/>
              <a:t>Z = </a:t>
            </a:r>
            <a:r>
              <a:rPr lang="en-US" sz="1500" b="1" dirty="0" smtClean="0">
                <a:solidFill>
                  <a:schemeClr val="bg2"/>
                </a:solidFill>
              </a:rPr>
              <a:t>Z</a:t>
            </a:r>
            <a:r>
              <a:rPr lang="en-US" sz="1500" dirty="0" smtClean="0"/>
              <a:t>ero result from ALU</a:t>
            </a:r>
          </a:p>
          <a:p>
            <a:pPr marL="768350" lvl="1" indent="-234950"/>
            <a:r>
              <a:rPr lang="en-US" sz="1500" dirty="0" smtClean="0"/>
              <a:t>C = ALU operation </a:t>
            </a:r>
            <a:r>
              <a:rPr lang="en-US" sz="1500" b="1" dirty="0" smtClean="0">
                <a:solidFill>
                  <a:schemeClr val="bg2"/>
                </a:solidFill>
              </a:rPr>
              <a:t>C</a:t>
            </a:r>
            <a:r>
              <a:rPr lang="en-US" sz="1500" dirty="0" smtClean="0"/>
              <a:t>arried out</a:t>
            </a:r>
          </a:p>
          <a:p>
            <a:pPr marL="768350" lvl="1" indent="-234950"/>
            <a:r>
              <a:rPr lang="en-US" sz="1500" dirty="0" smtClean="0"/>
              <a:t>V = ALU operation </a:t>
            </a:r>
            <a:r>
              <a:rPr lang="en-US" sz="1500" dirty="0" err="1"/>
              <a:t>o</a:t>
            </a:r>
            <a:r>
              <a:rPr lang="en-US" sz="1500" b="1" dirty="0" err="1" smtClean="0">
                <a:solidFill>
                  <a:schemeClr val="bg2"/>
                </a:solidFill>
              </a:rPr>
              <a:t>V</a:t>
            </a:r>
            <a:r>
              <a:rPr lang="en-US" sz="1500" dirty="0" err="1" smtClean="0"/>
              <a:t>erflowed</a:t>
            </a:r>
            <a:endParaRPr lang="en-US" sz="1500" dirty="0" smtClean="0"/>
          </a:p>
          <a:p>
            <a:endParaRPr lang="en-US" sz="1600" dirty="0" smtClean="0"/>
          </a:p>
          <a:p>
            <a:pPr marL="768350" lvl="1" indent="-234950"/>
            <a:endParaRPr lang="en-US" sz="1500" dirty="0" smtClean="0"/>
          </a:p>
        </p:txBody>
      </p:sp>
      <p:sp>
        <p:nvSpPr>
          <p:cNvPr id="11" name="Rectangle 3077"/>
          <p:cNvSpPr txBox="1">
            <a:spLocks noChangeArrowheads="1"/>
          </p:cNvSpPr>
          <p:nvPr/>
        </p:nvSpPr>
        <p:spPr>
          <a:xfrm>
            <a:off x="4546600" y="2578100"/>
            <a:ext cx="4189413" cy="3659188"/>
          </a:xfrm>
          <a:prstGeom prst="rect">
            <a:avLst/>
          </a:prstGeom>
        </p:spPr>
        <p:txBody>
          <a:bodyPr anchor="t" anchorCtr="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r>
              <a:rPr lang="en-US" sz="1600" dirty="0" smtClean="0"/>
              <a:t>Interrupt Disable bits.</a:t>
            </a:r>
          </a:p>
          <a:p>
            <a:pPr lvl="1"/>
            <a:r>
              <a:rPr lang="en-US" sz="1500" dirty="0" smtClean="0"/>
              <a:t>I  = 1: Disables the IRQ.</a:t>
            </a:r>
          </a:p>
          <a:p>
            <a:pPr lvl="1"/>
            <a:r>
              <a:rPr lang="en-US" sz="1500" dirty="0" smtClean="0"/>
              <a:t>F = 1: Disables the FIQ.</a:t>
            </a:r>
          </a:p>
          <a:p>
            <a:pPr lvl="1"/>
            <a:endParaRPr lang="en-US" sz="1500" dirty="0" smtClean="0"/>
          </a:p>
          <a:p>
            <a:r>
              <a:rPr lang="en-US" sz="1600" dirty="0" smtClean="0"/>
              <a:t>T Bit</a:t>
            </a:r>
          </a:p>
          <a:p>
            <a:pPr lvl="1"/>
            <a:r>
              <a:rPr lang="en-US" sz="1500" dirty="0" smtClean="0"/>
              <a:t>Architecture </a:t>
            </a:r>
            <a:r>
              <a:rPr lang="en-US" sz="1500" dirty="0" err="1" smtClean="0"/>
              <a:t>xT</a:t>
            </a:r>
            <a:r>
              <a:rPr lang="en-US" sz="1500" dirty="0" smtClean="0"/>
              <a:t> only</a:t>
            </a:r>
          </a:p>
          <a:p>
            <a:pPr lvl="1"/>
            <a:r>
              <a:rPr lang="en-US" sz="1500" dirty="0" smtClean="0"/>
              <a:t>T = 0: Processor in ARM state</a:t>
            </a:r>
          </a:p>
          <a:p>
            <a:pPr lvl="1"/>
            <a:r>
              <a:rPr lang="en-US" sz="1500" dirty="0" smtClean="0"/>
              <a:t>T = 1: Processor in Thumb state</a:t>
            </a:r>
          </a:p>
          <a:p>
            <a:endParaRPr lang="en-US" sz="1600" dirty="0" smtClean="0"/>
          </a:p>
          <a:p>
            <a:r>
              <a:rPr lang="en-US" sz="1600" dirty="0" smtClean="0"/>
              <a:t>Mode bits</a:t>
            </a:r>
          </a:p>
          <a:p>
            <a:pPr lvl="1"/>
            <a:r>
              <a:rPr lang="en-US" sz="1500" dirty="0" smtClean="0"/>
              <a:t>Specify the processor mode</a:t>
            </a: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grpSp>
        <p:nvGrpSpPr>
          <p:cNvPr id="13" name="Group 3124"/>
          <p:cNvGrpSpPr/>
          <p:nvPr/>
        </p:nvGrpSpPr>
        <p:grpSpPr bwMode="auto">
          <a:xfrm>
            <a:off x="838200" y="1752600"/>
            <a:ext cx="7315200" cy="838200"/>
            <a:chOff x="528" y="816"/>
            <a:chExt cx="4608" cy="528"/>
          </a:xfrm>
        </p:grpSpPr>
        <p:sp>
          <p:nvSpPr>
            <p:cNvPr id="14" name="Rectangle 3121"/>
            <p:cNvSpPr>
              <a:spLocks noChangeArrowheads="1"/>
            </p:cNvSpPr>
            <p:nvPr/>
          </p:nvSpPr>
          <p:spPr bwMode="auto">
            <a:xfrm>
              <a:off x="1244" y="960"/>
              <a:ext cx="272" cy="192"/>
            </a:xfrm>
            <a:prstGeom prst="rect">
              <a:avLst/>
            </a:prstGeom>
            <a:solidFill>
              <a:srgbClr val="DDDDDD"/>
            </a:solidFill>
            <a:ln>
              <a:noFill/>
            </a:ln>
            <a:effectLst/>
            <a:extLs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 name="Rectangle 3074"/>
            <p:cNvSpPr>
              <a:spLocks noChangeArrowheads="1"/>
            </p:cNvSpPr>
            <p:nvPr/>
          </p:nvSpPr>
          <p:spPr bwMode="auto">
            <a:xfrm>
              <a:off x="1680" y="960"/>
              <a:ext cx="2304" cy="192"/>
            </a:xfrm>
            <a:prstGeom prst="rect">
              <a:avLst/>
            </a:prstGeom>
            <a:solidFill>
              <a:srgbClr val="DDDDDD"/>
            </a:solidFill>
            <a:ln>
              <a:noFill/>
            </a:ln>
            <a:effectLst/>
            <a:extLs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 name="Rectangle 3080"/>
            <p:cNvSpPr>
              <a:spLocks noChangeArrowheads="1"/>
            </p:cNvSpPr>
            <p:nvPr/>
          </p:nvSpPr>
          <p:spPr bwMode="auto">
            <a:xfrm>
              <a:off x="1104"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27</a:t>
              </a:r>
            </a:p>
          </p:txBody>
        </p:sp>
        <p:sp>
          <p:nvSpPr>
            <p:cNvPr id="17" name="Rectangle 3081"/>
            <p:cNvSpPr>
              <a:spLocks noChangeArrowheads="1"/>
            </p:cNvSpPr>
            <p:nvPr/>
          </p:nvSpPr>
          <p:spPr bwMode="auto">
            <a:xfrm>
              <a:off x="528"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31</a:t>
              </a:r>
            </a:p>
          </p:txBody>
        </p:sp>
        <p:sp>
          <p:nvSpPr>
            <p:cNvPr id="18" name="Text Box 3082"/>
            <p:cNvSpPr txBox="1">
              <a:spLocks noChangeArrowheads="1"/>
            </p:cNvSpPr>
            <p:nvPr/>
          </p:nvSpPr>
          <p:spPr bwMode="auto">
            <a:xfrm>
              <a:off x="536" y="957"/>
              <a:ext cx="1144" cy="194"/>
            </a:xfrm>
            <a:prstGeom prst="rect">
              <a:avLst/>
            </a:prstGeom>
            <a:noFill/>
            <a:ln w="38100">
              <a:solidFill>
                <a:srgbClr val="3366FF"/>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r>
                <a:rPr lang="en-US" dirty="0"/>
                <a:t>N Z C V </a:t>
              </a:r>
              <a:r>
                <a:rPr lang="en-US" dirty="0" smtClean="0">
                  <a:solidFill>
                    <a:schemeClr val="accent3"/>
                  </a:solidFill>
                </a:rPr>
                <a:t>Q</a:t>
              </a:r>
              <a:endParaRPr lang="en-US" b="0" dirty="0">
                <a:solidFill>
                  <a:schemeClr val="accent3"/>
                </a:solidFill>
              </a:endParaRPr>
            </a:p>
          </p:txBody>
        </p:sp>
        <p:sp>
          <p:nvSpPr>
            <p:cNvPr id="19" name="Line 3083"/>
            <p:cNvSpPr>
              <a:spLocks noChangeShapeType="1"/>
            </p:cNvSpPr>
            <p:nvPr/>
          </p:nvSpPr>
          <p:spPr bwMode="auto">
            <a:xfrm>
              <a:off x="960"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3084"/>
            <p:cNvSpPr>
              <a:spLocks noChangeShapeType="1"/>
            </p:cNvSpPr>
            <p:nvPr/>
          </p:nvSpPr>
          <p:spPr bwMode="auto">
            <a:xfrm>
              <a:off x="816"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3085"/>
            <p:cNvSpPr>
              <a:spLocks noChangeShapeType="1"/>
            </p:cNvSpPr>
            <p:nvPr/>
          </p:nvSpPr>
          <p:spPr bwMode="auto">
            <a:xfrm>
              <a:off x="672"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3086"/>
            <p:cNvSpPr>
              <a:spLocks noChangeShapeType="1"/>
            </p:cNvSpPr>
            <p:nvPr/>
          </p:nvSpPr>
          <p:spPr bwMode="auto">
            <a:xfrm>
              <a:off x="1248"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3087"/>
            <p:cNvSpPr>
              <a:spLocks noChangeShapeType="1"/>
            </p:cNvSpPr>
            <p:nvPr/>
          </p:nvSpPr>
          <p:spPr bwMode="auto">
            <a:xfrm>
              <a:off x="1104"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3088"/>
            <p:cNvSpPr>
              <a:spLocks noChangeArrowheads="1"/>
            </p:cNvSpPr>
            <p:nvPr/>
          </p:nvSpPr>
          <p:spPr bwMode="auto">
            <a:xfrm>
              <a:off x="960" y="816"/>
              <a:ext cx="192"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p>
              <a:pPr algn="ctr" defTabSz="944880"/>
              <a:r>
                <a:rPr lang="en-US" sz="1000">
                  <a:solidFill>
                    <a:srgbClr val="000000"/>
                  </a:solidFill>
                  <a:latin typeface="Times New Roman" panose="02020603050405020304" pitchFamily="18" charset="0"/>
                </a:rPr>
                <a:t>28</a:t>
              </a:r>
            </a:p>
          </p:txBody>
        </p:sp>
        <p:sp>
          <p:nvSpPr>
            <p:cNvPr id="25" name="Rectangle 3089"/>
            <p:cNvSpPr>
              <a:spLocks noChangeArrowheads="1"/>
            </p:cNvSpPr>
            <p:nvPr/>
          </p:nvSpPr>
          <p:spPr bwMode="auto">
            <a:xfrm>
              <a:off x="4128"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6</a:t>
              </a:r>
            </a:p>
          </p:txBody>
        </p:sp>
        <p:sp>
          <p:nvSpPr>
            <p:cNvPr id="26" name="Rectangle 3090"/>
            <p:cNvSpPr>
              <a:spLocks noChangeArrowheads="1"/>
            </p:cNvSpPr>
            <p:nvPr/>
          </p:nvSpPr>
          <p:spPr bwMode="auto">
            <a:xfrm>
              <a:off x="3984"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7</a:t>
              </a:r>
            </a:p>
          </p:txBody>
        </p:sp>
        <p:sp>
          <p:nvSpPr>
            <p:cNvPr id="27" name="Text Box 3091"/>
            <p:cNvSpPr txBox="1">
              <a:spLocks noChangeArrowheads="1"/>
            </p:cNvSpPr>
            <p:nvPr/>
          </p:nvSpPr>
          <p:spPr bwMode="auto">
            <a:xfrm>
              <a:off x="3984" y="946"/>
              <a:ext cx="1152" cy="216"/>
            </a:xfrm>
            <a:prstGeom prst="rect">
              <a:avLst/>
            </a:prstGeom>
            <a:noFill/>
            <a:ln w="38100">
              <a:solidFill>
                <a:srgbClr val="3366FF"/>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r>
                <a:rPr lang="en-US"/>
                <a:t>I F </a:t>
              </a:r>
              <a:r>
                <a:rPr lang="en-US">
                  <a:solidFill>
                    <a:schemeClr val="folHlink"/>
                  </a:solidFill>
                </a:rPr>
                <a:t>T</a:t>
              </a:r>
              <a:r>
                <a:rPr lang="en-US"/>
                <a:t>    mode</a:t>
              </a:r>
              <a:endParaRPr lang="en-US" b="0"/>
            </a:p>
          </p:txBody>
        </p:sp>
        <p:sp>
          <p:nvSpPr>
            <p:cNvPr id="28" name="Line 3092"/>
            <p:cNvSpPr>
              <a:spLocks noChangeShapeType="1"/>
            </p:cNvSpPr>
            <p:nvPr/>
          </p:nvSpPr>
          <p:spPr bwMode="auto">
            <a:xfrm>
              <a:off x="4560"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3093"/>
            <p:cNvSpPr>
              <a:spLocks noChangeShapeType="1"/>
            </p:cNvSpPr>
            <p:nvPr/>
          </p:nvSpPr>
          <p:spPr bwMode="auto">
            <a:xfrm>
              <a:off x="4128"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94"/>
            <p:cNvSpPr>
              <a:spLocks noChangeShapeType="1"/>
            </p:cNvSpPr>
            <p:nvPr/>
          </p:nvSpPr>
          <p:spPr bwMode="auto">
            <a:xfrm>
              <a:off x="4272"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095"/>
            <p:cNvSpPr>
              <a:spLocks noChangeShapeType="1"/>
            </p:cNvSpPr>
            <p:nvPr/>
          </p:nvSpPr>
          <p:spPr bwMode="auto">
            <a:xfrm>
              <a:off x="4416"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3096"/>
            <p:cNvSpPr>
              <a:spLocks noChangeArrowheads="1"/>
            </p:cNvSpPr>
            <p:nvPr/>
          </p:nvSpPr>
          <p:spPr bwMode="auto">
            <a:xfrm>
              <a:off x="2688"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16</a:t>
              </a:r>
            </a:p>
          </p:txBody>
        </p:sp>
        <p:sp>
          <p:nvSpPr>
            <p:cNvPr id="33" name="Rectangle 3097"/>
            <p:cNvSpPr>
              <a:spLocks noChangeArrowheads="1"/>
            </p:cNvSpPr>
            <p:nvPr/>
          </p:nvSpPr>
          <p:spPr bwMode="auto">
            <a:xfrm>
              <a:off x="1680"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23</a:t>
              </a:r>
            </a:p>
          </p:txBody>
        </p:sp>
        <p:sp>
          <p:nvSpPr>
            <p:cNvPr id="34" name="Text Box 3098"/>
            <p:cNvSpPr txBox="1">
              <a:spLocks noChangeArrowheads="1"/>
            </p:cNvSpPr>
            <p:nvPr/>
          </p:nvSpPr>
          <p:spPr bwMode="auto">
            <a:xfrm>
              <a:off x="1680" y="946"/>
              <a:ext cx="1152" cy="216"/>
            </a:xfrm>
            <a:prstGeom prst="rect">
              <a:avLst/>
            </a:prstGeom>
            <a:noFill/>
            <a:ln w="38100">
              <a:solidFill>
                <a:srgbClr val="3366FF"/>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r>
                <a:rPr lang="en-US"/>
                <a:t> </a:t>
              </a:r>
              <a:endParaRPr lang="en-US" b="0"/>
            </a:p>
          </p:txBody>
        </p:sp>
        <p:sp>
          <p:nvSpPr>
            <p:cNvPr id="35" name="Rectangle 3099"/>
            <p:cNvSpPr>
              <a:spLocks noChangeArrowheads="1"/>
            </p:cNvSpPr>
            <p:nvPr/>
          </p:nvSpPr>
          <p:spPr bwMode="auto">
            <a:xfrm>
              <a:off x="3840"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8</a:t>
              </a:r>
            </a:p>
          </p:txBody>
        </p:sp>
        <p:sp>
          <p:nvSpPr>
            <p:cNvPr id="36" name="Rectangle 3100"/>
            <p:cNvSpPr>
              <a:spLocks noChangeArrowheads="1"/>
            </p:cNvSpPr>
            <p:nvPr/>
          </p:nvSpPr>
          <p:spPr bwMode="auto">
            <a:xfrm>
              <a:off x="2832"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15</a:t>
              </a:r>
            </a:p>
          </p:txBody>
        </p:sp>
        <p:sp>
          <p:nvSpPr>
            <p:cNvPr id="37" name="Text Box 3101"/>
            <p:cNvSpPr txBox="1">
              <a:spLocks noChangeArrowheads="1"/>
            </p:cNvSpPr>
            <p:nvPr/>
          </p:nvSpPr>
          <p:spPr bwMode="auto">
            <a:xfrm>
              <a:off x="2832" y="946"/>
              <a:ext cx="1152" cy="216"/>
            </a:xfrm>
            <a:prstGeom prst="rect">
              <a:avLst/>
            </a:prstGeom>
            <a:noFill/>
            <a:ln w="38100">
              <a:solidFill>
                <a:srgbClr val="3366FF"/>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r>
                <a:rPr lang="en-US"/>
                <a:t> </a:t>
              </a:r>
              <a:endParaRPr lang="en-US" b="0"/>
            </a:p>
          </p:txBody>
        </p:sp>
        <p:sp>
          <p:nvSpPr>
            <p:cNvPr id="38" name="Line 3102"/>
            <p:cNvSpPr>
              <a:spLocks noChangeShapeType="1"/>
            </p:cNvSpPr>
            <p:nvPr/>
          </p:nvSpPr>
          <p:spPr bwMode="auto">
            <a:xfrm>
              <a:off x="4704"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103"/>
            <p:cNvSpPr>
              <a:spLocks noChangeShapeType="1"/>
            </p:cNvSpPr>
            <p:nvPr/>
          </p:nvSpPr>
          <p:spPr bwMode="auto">
            <a:xfrm>
              <a:off x="4848"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104"/>
            <p:cNvSpPr>
              <a:spLocks noChangeShapeType="1"/>
            </p:cNvSpPr>
            <p:nvPr/>
          </p:nvSpPr>
          <p:spPr bwMode="auto">
            <a:xfrm>
              <a:off x="4992"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Rectangle 3105"/>
            <p:cNvSpPr>
              <a:spLocks noChangeArrowheads="1"/>
            </p:cNvSpPr>
            <p:nvPr/>
          </p:nvSpPr>
          <p:spPr bwMode="auto">
            <a:xfrm>
              <a:off x="4272"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5</a:t>
              </a:r>
            </a:p>
          </p:txBody>
        </p:sp>
        <p:sp>
          <p:nvSpPr>
            <p:cNvPr id="42" name="Rectangle 3106"/>
            <p:cNvSpPr>
              <a:spLocks noChangeArrowheads="1"/>
            </p:cNvSpPr>
            <p:nvPr/>
          </p:nvSpPr>
          <p:spPr bwMode="auto">
            <a:xfrm>
              <a:off x="4416"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4</a:t>
              </a:r>
            </a:p>
          </p:txBody>
        </p:sp>
        <p:sp>
          <p:nvSpPr>
            <p:cNvPr id="43" name="Rectangle 3107"/>
            <p:cNvSpPr>
              <a:spLocks noChangeArrowheads="1"/>
            </p:cNvSpPr>
            <p:nvPr/>
          </p:nvSpPr>
          <p:spPr bwMode="auto">
            <a:xfrm>
              <a:off x="4992"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0</a:t>
              </a:r>
            </a:p>
          </p:txBody>
        </p:sp>
        <p:sp>
          <p:nvSpPr>
            <p:cNvPr id="44" name="Rectangle 3108"/>
            <p:cNvSpPr>
              <a:spLocks noChangeArrowheads="1"/>
            </p:cNvSpPr>
            <p:nvPr/>
          </p:nvSpPr>
          <p:spPr bwMode="auto">
            <a:xfrm>
              <a:off x="1488"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24</a:t>
              </a:r>
            </a:p>
          </p:txBody>
        </p:sp>
        <p:sp>
          <p:nvSpPr>
            <p:cNvPr id="45" name="Text Box 3109"/>
            <p:cNvSpPr txBox="1">
              <a:spLocks noChangeArrowheads="1"/>
            </p:cNvSpPr>
            <p:nvPr/>
          </p:nvSpPr>
          <p:spPr bwMode="auto">
            <a:xfrm>
              <a:off x="528"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a:solidFill>
                    <a:schemeClr val="accent1"/>
                  </a:solidFill>
                </a:rPr>
                <a:t>f</a:t>
              </a:r>
              <a:endParaRPr lang="en-US"/>
            </a:p>
          </p:txBody>
        </p:sp>
        <p:sp>
          <p:nvSpPr>
            <p:cNvPr id="46" name="Text Box 3110"/>
            <p:cNvSpPr txBox="1">
              <a:spLocks noChangeArrowheads="1"/>
            </p:cNvSpPr>
            <p:nvPr/>
          </p:nvSpPr>
          <p:spPr bwMode="auto">
            <a:xfrm>
              <a:off x="1680"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a:solidFill>
                    <a:schemeClr val="accent1"/>
                  </a:solidFill>
                </a:rPr>
                <a:t>s</a:t>
              </a:r>
              <a:endParaRPr lang="en-US"/>
            </a:p>
          </p:txBody>
        </p:sp>
        <p:sp>
          <p:nvSpPr>
            <p:cNvPr id="47" name="Text Box 3111"/>
            <p:cNvSpPr txBox="1">
              <a:spLocks noChangeArrowheads="1"/>
            </p:cNvSpPr>
            <p:nvPr/>
          </p:nvSpPr>
          <p:spPr bwMode="auto">
            <a:xfrm>
              <a:off x="2832"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a:solidFill>
                    <a:schemeClr val="accent1"/>
                  </a:solidFill>
                </a:rPr>
                <a:t>x</a:t>
              </a:r>
              <a:endParaRPr lang="en-US"/>
            </a:p>
          </p:txBody>
        </p:sp>
        <p:sp>
          <p:nvSpPr>
            <p:cNvPr id="48" name="Text Box 3112"/>
            <p:cNvSpPr txBox="1">
              <a:spLocks noChangeArrowheads="1"/>
            </p:cNvSpPr>
            <p:nvPr/>
          </p:nvSpPr>
          <p:spPr bwMode="auto">
            <a:xfrm>
              <a:off x="3984"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a:solidFill>
                    <a:schemeClr val="accent1"/>
                  </a:solidFill>
                </a:rPr>
                <a:t>c</a:t>
              </a:r>
              <a:endParaRPr lang="en-US"/>
            </a:p>
          </p:txBody>
        </p:sp>
        <p:sp>
          <p:nvSpPr>
            <p:cNvPr id="49" name="Line 3113"/>
            <p:cNvSpPr>
              <a:spLocks noChangeShapeType="1"/>
            </p:cNvSpPr>
            <p:nvPr/>
          </p:nvSpPr>
          <p:spPr bwMode="auto">
            <a:xfrm>
              <a:off x="1680"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3114"/>
            <p:cNvSpPr>
              <a:spLocks noChangeShapeType="1"/>
            </p:cNvSpPr>
            <p:nvPr/>
          </p:nvSpPr>
          <p:spPr bwMode="auto">
            <a:xfrm>
              <a:off x="2832"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3115"/>
            <p:cNvSpPr>
              <a:spLocks noChangeShapeType="1"/>
            </p:cNvSpPr>
            <p:nvPr/>
          </p:nvSpPr>
          <p:spPr bwMode="auto">
            <a:xfrm>
              <a:off x="3984"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3116"/>
            <p:cNvSpPr>
              <a:spLocks noChangeShapeType="1"/>
            </p:cNvSpPr>
            <p:nvPr/>
          </p:nvSpPr>
          <p:spPr bwMode="auto">
            <a:xfrm>
              <a:off x="5136"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3117"/>
            <p:cNvSpPr>
              <a:spLocks noChangeShapeType="1"/>
            </p:cNvSpPr>
            <p:nvPr/>
          </p:nvSpPr>
          <p:spPr bwMode="auto">
            <a:xfrm>
              <a:off x="528"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Text Box 3118"/>
            <p:cNvSpPr txBox="1">
              <a:spLocks noChangeArrowheads="1"/>
            </p:cNvSpPr>
            <p:nvPr/>
          </p:nvSpPr>
          <p:spPr bwMode="auto">
            <a:xfrm>
              <a:off x="1488" y="960"/>
              <a:ext cx="244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a:solidFill>
                    <a:schemeClr val="accent1"/>
                  </a:solidFill>
                </a:rPr>
                <a:t> </a:t>
              </a:r>
              <a:r>
                <a:rPr lang="en-US"/>
                <a:t>U  n  d  e  f  i  n  e  d</a:t>
              </a:r>
            </a:p>
          </p:txBody>
        </p:sp>
        <p:sp>
          <p:nvSpPr>
            <p:cNvPr id="55" name="Line 3120"/>
            <p:cNvSpPr>
              <a:spLocks noChangeShapeType="1"/>
            </p:cNvSpPr>
            <p:nvPr/>
          </p:nvSpPr>
          <p:spPr bwMode="auto">
            <a:xfrm>
              <a:off x="1520"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Text Box 3123"/>
            <p:cNvSpPr txBox="1">
              <a:spLocks noChangeArrowheads="1"/>
            </p:cNvSpPr>
            <p:nvPr/>
          </p:nvSpPr>
          <p:spPr bwMode="auto">
            <a:xfrm>
              <a:off x="1520" y="960"/>
              <a:ext cx="160" cy="19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r>
                <a:rPr lang="en-US" dirty="0" smtClean="0">
                  <a:solidFill>
                    <a:schemeClr val="accent3"/>
                  </a:solidFill>
                </a:rPr>
                <a:t>J</a:t>
              </a:r>
              <a:endParaRPr lang="en-US" b="0" dirty="0">
                <a:solidFill>
                  <a:schemeClr val="accent3"/>
                </a:solidFill>
              </a:endParaRPr>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p>
            <a:fld id="{72285894-2F49-4B7C-8F3B-231A35253C8C}" type="slidenum">
              <a:rPr lang="en-US" smtClean="0"/>
              <a:t>3</a:t>
            </a:fld>
            <a:endParaRPr lang="en-US" smtClean="0"/>
          </a:p>
        </p:txBody>
      </p:sp>
      <p:sp>
        <p:nvSpPr>
          <p:cNvPr id="82948"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smtClean="0">
                <a:solidFill>
                  <a:schemeClr val="bg2"/>
                </a:solidFill>
                <a:effectLst>
                  <a:outerShdw blurRad="38100" dist="38100" dir="2700000" algn="tl">
                    <a:srgbClr val="C0C0C0"/>
                  </a:outerShdw>
                </a:effectLst>
                <a:latin typeface="Times New Roman" panose="02020603050405020304" pitchFamily="18" charset="0"/>
              </a:rPr>
              <a:t>KỸ THUẬT VI XỬ LÝ</a:t>
            </a:r>
            <a:endParaRPr lang="en-US" sz="4000" b="1" dirty="0">
              <a:solidFill>
                <a:schemeClr val="bg2"/>
              </a:solidFill>
              <a:effectLst>
                <a:outerShdw blurRad="38100" dist="38100" dir="2700000" algn="tl">
                  <a:srgbClr val="C0C0C0"/>
                </a:outerShdw>
              </a:effectLst>
              <a:latin typeface="Times New Roman" panose="02020603050405020304" pitchFamily="18" charset="0"/>
            </a:endParaRPr>
          </a:p>
        </p:txBody>
      </p:sp>
      <p:sp>
        <p:nvSpPr>
          <p:cNvPr id="8196"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7173" name="Rectangle 6"/>
          <p:cNvSpPr>
            <a:spLocks noChangeArrowheads="1"/>
          </p:cNvSpPr>
          <p:nvPr/>
        </p:nvSpPr>
        <p:spPr bwMode="auto">
          <a:xfrm>
            <a:off x="457200" y="1219200"/>
            <a:ext cx="8686800" cy="5334000"/>
          </a:xfrm>
          <a:prstGeom prst="rect">
            <a:avLst/>
          </a:prstGeom>
          <a:noFill/>
          <a:ln w="9525">
            <a:noFill/>
            <a:miter lim="800000"/>
          </a:ln>
        </p:spPr>
        <p:txBody>
          <a:bodyPr/>
          <a:lstStyle/>
          <a:p>
            <a:pPr marL="342900" indent="-342900" algn="ctr" eaLnBrk="1" hangingPunct="1">
              <a:spcBef>
                <a:spcPct val="20000"/>
              </a:spcBef>
              <a:buClr>
                <a:schemeClr val="bg2"/>
              </a:buClr>
              <a:buSzPct val="75000"/>
            </a:pPr>
            <a:r>
              <a:rPr lang="en-US" sz="3600" b="1" dirty="0">
                <a:latin typeface="Times New Roman" panose="02020603050405020304" pitchFamily="18" charset="0"/>
              </a:rPr>
              <a:t>NỘI  DUNG</a:t>
            </a:r>
          </a:p>
          <a:p>
            <a:pPr marL="342900" indent="-342900" algn="just" eaLnBrk="1" hangingPunct="1">
              <a:spcBef>
                <a:spcPct val="20000"/>
              </a:spcBef>
              <a:buClr>
                <a:schemeClr val="bg2"/>
              </a:buClr>
              <a:buSzPct val="75000"/>
              <a:buFont typeface="Wingdings" panose="05000000000000000000" pitchFamily="2" charset="2"/>
              <a:buChar char="§"/>
            </a:pPr>
            <a:r>
              <a:rPr lang="en-US" sz="3200" dirty="0" err="1">
                <a:latin typeface="Times New Roman" panose="02020603050405020304" pitchFamily="18" charset="0"/>
              </a:rPr>
              <a:t>Chương</a:t>
            </a:r>
            <a:r>
              <a:rPr lang="en-US" sz="3200" dirty="0">
                <a:latin typeface="Times New Roman" panose="02020603050405020304" pitchFamily="18" charset="0"/>
              </a:rPr>
              <a:t> 1 – </a:t>
            </a:r>
            <a:r>
              <a:rPr lang="en-US" sz="3200" dirty="0" err="1" smtClean="0">
                <a:latin typeface="Times New Roman" panose="02020603050405020304" pitchFamily="18" charset="0"/>
              </a:rPr>
              <a:t>Tổng</a:t>
            </a:r>
            <a:r>
              <a:rPr lang="en-US" sz="3200" dirty="0" smtClean="0">
                <a:latin typeface="Times New Roman" panose="02020603050405020304" pitchFamily="18" charset="0"/>
              </a:rPr>
              <a:t> </a:t>
            </a:r>
            <a:r>
              <a:rPr lang="en-US" sz="3200" dirty="0" err="1" smtClean="0">
                <a:latin typeface="Times New Roman" panose="02020603050405020304" pitchFamily="18" charset="0"/>
              </a:rPr>
              <a:t>quan</a:t>
            </a:r>
            <a:r>
              <a:rPr lang="en-US" sz="3200" dirty="0" smtClean="0">
                <a:latin typeface="Times New Roman" panose="02020603050405020304" pitchFamily="18" charset="0"/>
              </a:rPr>
              <a:t> </a:t>
            </a:r>
            <a:r>
              <a:rPr lang="en-US" sz="3200" dirty="0" err="1" smtClean="0">
                <a:latin typeface="Times New Roman" panose="02020603050405020304" pitchFamily="18" charset="0"/>
              </a:rPr>
              <a:t>về</a:t>
            </a:r>
            <a:r>
              <a:rPr lang="en-US" sz="3200" dirty="0" smtClean="0">
                <a:latin typeface="Times New Roman" panose="02020603050405020304" pitchFamily="18" charset="0"/>
              </a:rPr>
              <a:t> </a:t>
            </a:r>
            <a:r>
              <a:rPr lang="en-US" sz="3200" dirty="0" err="1" smtClean="0">
                <a:latin typeface="Times New Roman" panose="02020603050405020304" pitchFamily="18" charset="0"/>
              </a:rPr>
              <a:t>hệ</a:t>
            </a:r>
            <a:r>
              <a:rPr lang="en-US" sz="3200" dirty="0" smtClean="0">
                <a:latin typeface="Times New Roman" panose="02020603050405020304" pitchFamily="18" charset="0"/>
              </a:rPr>
              <a:t> vi </a:t>
            </a:r>
            <a:r>
              <a:rPr lang="en-US" sz="3200" dirty="0" err="1" smtClean="0">
                <a:latin typeface="Times New Roman" panose="02020603050405020304" pitchFamily="18" charset="0"/>
              </a:rPr>
              <a:t>xử</a:t>
            </a:r>
            <a:r>
              <a:rPr lang="en-US" sz="3200" dirty="0" smtClean="0">
                <a:latin typeface="Times New Roman" panose="02020603050405020304" pitchFamily="18" charset="0"/>
              </a:rPr>
              <a:t> </a:t>
            </a:r>
            <a:r>
              <a:rPr lang="en-US" sz="3200" dirty="0" err="1" smtClean="0">
                <a:latin typeface="Times New Roman" panose="02020603050405020304" pitchFamily="18" charset="0"/>
              </a:rPr>
              <a:t>lý</a:t>
            </a:r>
            <a:endParaRPr lang="en-US" sz="3200" dirty="0">
              <a:latin typeface="Times New Roman" panose="02020603050405020304" pitchFamily="18" charset="0"/>
            </a:endParaRPr>
          </a:p>
          <a:p>
            <a:pPr marL="342900" indent="-342900" algn="just" eaLnBrk="1" hangingPunct="1">
              <a:spcBef>
                <a:spcPct val="20000"/>
              </a:spcBef>
              <a:buClr>
                <a:schemeClr val="bg2"/>
              </a:buClr>
              <a:buSzPct val="75000"/>
              <a:buFont typeface="Wingdings" panose="05000000000000000000" pitchFamily="2" charset="2"/>
              <a:buChar char="§"/>
            </a:pPr>
            <a:r>
              <a:rPr lang="en-US" sz="3200" dirty="0" err="1">
                <a:solidFill>
                  <a:srgbClr val="FF0000"/>
                </a:solidFill>
                <a:latin typeface="Times New Roman" panose="02020603050405020304" pitchFamily="18" charset="0"/>
              </a:rPr>
              <a:t>Chương</a:t>
            </a:r>
            <a:r>
              <a:rPr lang="en-US" sz="3200" dirty="0">
                <a:solidFill>
                  <a:srgbClr val="FF0000"/>
                </a:solidFill>
                <a:latin typeface="Times New Roman" panose="02020603050405020304" pitchFamily="18" charset="0"/>
              </a:rPr>
              <a:t> 2 – </a:t>
            </a:r>
            <a:r>
              <a:rPr lang="en-US" sz="3200" dirty="0" err="1" smtClean="0">
                <a:solidFill>
                  <a:srgbClr val="FF0000"/>
                </a:solidFill>
                <a:latin typeface="Times New Roman" panose="02020603050405020304" pitchFamily="18" charset="0"/>
              </a:rPr>
              <a:t>Bộ</a:t>
            </a:r>
            <a:r>
              <a:rPr lang="en-US" sz="3200" dirty="0" smtClean="0">
                <a:solidFill>
                  <a:srgbClr val="FF0000"/>
                </a:solidFill>
                <a:latin typeface="Times New Roman" panose="02020603050405020304" pitchFamily="18" charset="0"/>
              </a:rPr>
              <a:t> vi </a:t>
            </a:r>
            <a:r>
              <a:rPr lang="en-US" sz="3200" dirty="0" err="1" smtClean="0">
                <a:solidFill>
                  <a:srgbClr val="FF0000"/>
                </a:solidFill>
                <a:latin typeface="Times New Roman" panose="02020603050405020304" pitchFamily="18" charset="0"/>
              </a:rPr>
              <a:t>xử</a:t>
            </a:r>
            <a:r>
              <a:rPr lang="en-US" sz="3200" dirty="0" smtClean="0">
                <a:solidFill>
                  <a:srgbClr val="FF0000"/>
                </a:solidFill>
                <a:latin typeface="Times New Roman" panose="02020603050405020304" pitchFamily="18" charset="0"/>
              </a:rPr>
              <a:t> </a:t>
            </a:r>
            <a:r>
              <a:rPr lang="en-US" sz="3200" dirty="0" err="1" smtClean="0">
                <a:solidFill>
                  <a:srgbClr val="FF0000"/>
                </a:solidFill>
                <a:latin typeface="Times New Roman" panose="02020603050405020304" pitchFamily="18" charset="0"/>
              </a:rPr>
              <a:t>lý</a:t>
            </a:r>
            <a:r>
              <a:rPr lang="en-US" sz="3200" dirty="0" smtClean="0">
                <a:solidFill>
                  <a:srgbClr val="FF0000"/>
                </a:solidFill>
                <a:latin typeface="Times New Roman" panose="02020603050405020304" pitchFamily="18" charset="0"/>
              </a:rPr>
              <a:t> ARM</a:t>
            </a:r>
            <a:endParaRPr lang="en-US" sz="3200" dirty="0">
              <a:solidFill>
                <a:srgbClr val="FF0000"/>
              </a:solidFill>
              <a:latin typeface="Times New Roman" panose="02020603050405020304" pitchFamily="18" charset="0"/>
            </a:endParaRPr>
          </a:p>
          <a:p>
            <a:pPr marL="342900" indent="-342900" algn="just" eaLnBrk="1" hangingPunct="1">
              <a:spcBef>
                <a:spcPct val="20000"/>
              </a:spcBef>
              <a:buClr>
                <a:schemeClr val="bg2"/>
              </a:buClr>
              <a:buSzPct val="75000"/>
              <a:buFont typeface="Wingdings" panose="05000000000000000000" pitchFamily="2" charset="2"/>
              <a:buChar char="§"/>
            </a:pPr>
            <a:r>
              <a:rPr lang="en-US" sz="3200" dirty="0" err="1">
                <a:latin typeface="Times New Roman" panose="02020603050405020304" pitchFamily="18" charset="0"/>
              </a:rPr>
              <a:t>Chương</a:t>
            </a:r>
            <a:r>
              <a:rPr lang="en-US" sz="3200" dirty="0">
                <a:latin typeface="Times New Roman" panose="02020603050405020304" pitchFamily="18" charset="0"/>
              </a:rPr>
              <a:t> 3 – </a:t>
            </a:r>
            <a:r>
              <a:rPr lang="en-US" sz="3200" dirty="0" err="1" smtClean="0">
                <a:latin typeface="Times New Roman" panose="02020603050405020304" pitchFamily="18" charset="0"/>
              </a:rPr>
              <a:t>Lập</a:t>
            </a:r>
            <a:r>
              <a:rPr lang="en-US" sz="3200" dirty="0" smtClean="0">
                <a:latin typeface="Times New Roman" panose="02020603050405020304" pitchFamily="18" charset="0"/>
              </a:rPr>
              <a:t> </a:t>
            </a:r>
            <a:r>
              <a:rPr lang="en-US" sz="3200" dirty="0" err="1" smtClean="0">
                <a:latin typeface="Times New Roman" panose="02020603050405020304" pitchFamily="18" charset="0"/>
              </a:rPr>
              <a:t>trình</a:t>
            </a:r>
            <a:r>
              <a:rPr lang="en-US" sz="3200" dirty="0" smtClean="0">
                <a:latin typeface="Times New Roman" panose="02020603050405020304" pitchFamily="18" charset="0"/>
              </a:rPr>
              <a:t> </a:t>
            </a:r>
            <a:r>
              <a:rPr lang="en-US" sz="3200" dirty="0" err="1" smtClean="0">
                <a:latin typeface="Times New Roman" panose="02020603050405020304" pitchFamily="18" charset="0"/>
              </a:rPr>
              <a:t>hợp</a:t>
            </a:r>
            <a:r>
              <a:rPr lang="en-US" sz="3200" dirty="0" smtClean="0">
                <a:latin typeface="Times New Roman" panose="02020603050405020304" pitchFamily="18" charset="0"/>
              </a:rPr>
              <a:t> </a:t>
            </a:r>
            <a:r>
              <a:rPr lang="en-US" sz="3200" dirty="0" err="1" smtClean="0">
                <a:latin typeface="Times New Roman" panose="02020603050405020304" pitchFamily="18" charset="0"/>
              </a:rPr>
              <a:t>ngữ</a:t>
            </a:r>
            <a:r>
              <a:rPr lang="en-US" sz="3200" dirty="0" smtClean="0">
                <a:latin typeface="Times New Roman" panose="02020603050405020304" pitchFamily="18" charset="0"/>
              </a:rPr>
              <a:t> </a:t>
            </a:r>
            <a:r>
              <a:rPr lang="en-US" sz="3200" dirty="0" err="1" smtClean="0">
                <a:latin typeface="Times New Roman" panose="02020603050405020304" pitchFamily="18" charset="0"/>
              </a:rPr>
              <a:t>cho</a:t>
            </a:r>
            <a:r>
              <a:rPr lang="en-US" sz="3200" dirty="0" smtClean="0">
                <a:latin typeface="Times New Roman" panose="02020603050405020304" pitchFamily="18" charset="0"/>
              </a:rPr>
              <a:t> vi </a:t>
            </a:r>
            <a:r>
              <a:rPr lang="en-US" sz="3200" dirty="0" err="1" smtClean="0">
                <a:latin typeface="Times New Roman" panose="02020603050405020304" pitchFamily="18" charset="0"/>
              </a:rPr>
              <a:t>xử</a:t>
            </a:r>
            <a:r>
              <a:rPr lang="en-US" sz="3200" dirty="0" smtClean="0">
                <a:latin typeface="Times New Roman" panose="02020603050405020304" pitchFamily="18" charset="0"/>
              </a:rPr>
              <a:t> </a:t>
            </a:r>
            <a:r>
              <a:rPr lang="en-US" sz="3200" dirty="0" err="1" smtClean="0">
                <a:latin typeface="Times New Roman" panose="02020603050405020304" pitchFamily="18" charset="0"/>
              </a:rPr>
              <a:t>lý</a:t>
            </a:r>
            <a:r>
              <a:rPr lang="en-US" sz="3200" dirty="0" smtClean="0">
                <a:latin typeface="Times New Roman" panose="02020603050405020304" pitchFamily="18" charset="0"/>
              </a:rPr>
              <a:t> ARM</a:t>
            </a:r>
            <a:endParaRPr lang="en-US" sz="3200" dirty="0">
              <a:latin typeface="Times New Roman" panose="02020603050405020304" pitchFamily="18" charset="0"/>
            </a:endParaRPr>
          </a:p>
          <a:p>
            <a:pPr marL="342900" indent="-342900" algn="just" eaLnBrk="1" hangingPunct="1">
              <a:spcBef>
                <a:spcPct val="20000"/>
              </a:spcBef>
              <a:buClr>
                <a:schemeClr val="bg2"/>
              </a:buClr>
              <a:buSzPct val="75000"/>
              <a:buFont typeface="Wingdings" panose="05000000000000000000" pitchFamily="2" charset="2"/>
              <a:buChar char="§"/>
            </a:pPr>
            <a:r>
              <a:rPr lang="en-US" sz="3200" dirty="0" err="1">
                <a:latin typeface="Times New Roman" panose="02020603050405020304" pitchFamily="18" charset="0"/>
              </a:rPr>
              <a:t>Chương</a:t>
            </a:r>
            <a:r>
              <a:rPr lang="en-US" sz="3200" dirty="0">
                <a:latin typeface="Times New Roman" panose="02020603050405020304" pitchFamily="18" charset="0"/>
              </a:rPr>
              <a:t> 4 – </a:t>
            </a:r>
            <a:r>
              <a:rPr lang="en-US" sz="3200" dirty="0" smtClean="0">
                <a:latin typeface="Times New Roman" panose="02020603050405020304" pitchFamily="18" charset="0"/>
              </a:rPr>
              <a:t>Vi </a:t>
            </a:r>
            <a:r>
              <a:rPr lang="en-US" sz="3200" dirty="0" err="1" smtClean="0">
                <a:latin typeface="Times New Roman" panose="02020603050405020304" pitchFamily="18" charset="0"/>
              </a:rPr>
              <a:t>điều</a:t>
            </a:r>
            <a:r>
              <a:rPr lang="en-US" sz="3200" dirty="0" smtClean="0">
                <a:latin typeface="Times New Roman" panose="02020603050405020304" pitchFamily="18" charset="0"/>
              </a:rPr>
              <a:t> </a:t>
            </a:r>
            <a:r>
              <a:rPr lang="en-US" sz="3200" dirty="0" err="1" smtClean="0">
                <a:latin typeface="Times New Roman" panose="02020603050405020304" pitchFamily="18" charset="0"/>
              </a:rPr>
              <a:t>khiển</a:t>
            </a:r>
            <a:r>
              <a:rPr lang="en-US" sz="3200" dirty="0" smtClean="0">
                <a:latin typeface="Times New Roman" panose="02020603050405020304" pitchFamily="18" charset="0"/>
              </a:rPr>
              <a:t> 8051</a:t>
            </a:r>
          </a:p>
          <a:p>
            <a:pPr marL="342900" indent="-342900" algn="just" eaLnBrk="1" hangingPunct="1">
              <a:spcBef>
                <a:spcPct val="20000"/>
              </a:spcBef>
              <a:buClr>
                <a:schemeClr val="bg2"/>
              </a:buClr>
              <a:buSzPct val="75000"/>
              <a:buFont typeface="Wingdings" panose="05000000000000000000" pitchFamily="2" charset="2"/>
              <a:buChar char="§"/>
            </a:pPr>
            <a:r>
              <a:rPr lang="en-US" sz="3200" dirty="0" err="1">
                <a:latin typeface="Times New Roman" panose="02020603050405020304" pitchFamily="18" charset="0"/>
              </a:rPr>
              <a:t>Chương</a:t>
            </a:r>
            <a:r>
              <a:rPr lang="en-US" sz="3200" dirty="0">
                <a:latin typeface="Times New Roman" panose="02020603050405020304" pitchFamily="18" charset="0"/>
              </a:rPr>
              <a:t> 5 – </a:t>
            </a:r>
            <a:r>
              <a:rPr lang="en-US" sz="3200" dirty="0" err="1" smtClean="0">
                <a:latin typeface="Times New Roman" panose="02020603050405020304" pitchFamily="18" charset="0"/>
              </a:rPr>
              <a:t>Bộ</a:t>
            </a:r>
            <a:r>
              <a:rPr lang="en-US" sz="3200" dirty="0" smtClean="0">
                <a:latin typeface="Times New Roman" panose="02020603050405020304" pitchFamily="18" charset="0"/>
              </a:rPr>
              <a:t> </a:t>
            </a:r>
            <a:r>
              <a:rPr lang="en-US" sz="3200" dirty="0" err="1" smtClean="0">
                <a:latin typeface="Times New Roman" panose="02020603050405020304" pitchFamily="18" charset="0"/>
              </a:rPr>
              <a:t>đếm</a:t>
            </a:r>
            <a:r>
              <a:rPr lang="en-US" sz="3200" dirty="0" smtClean="0">
                <a:latin typeface="Times New Roman" panose="02020603050405020304" pitchFamily="18" charset="0"/>
              </a:rPr>
              <a:t>/</a:t>
            </a:r>
            <a:r>
              <a:rPr lang="en-US" sz="3200" dirty="0" err="1" smtClean="0">
                <a:latin typeface="Times New Roman" panose="02020603050405020304" pitchFamily="18" charset="0"/>
              </a:rPr>
              <a:t>định</a:t>
            </a:r>
            <a:r>
              <a:rPr lang="en-US" sz="3200" dirty="0" smtClean="0">
                <a:latin typeface="Times New Roman" panose="02020603050405020304" pitchFamily="18" charset="0"/>
              </a:rPr>
              <a:t> </a:t>
            </a:r>
            <a:r>
              <a:rPr lang="en-US" sz="3200" dirty="0" err="1" smtClean="0">
                <a:latin typeface="Times New Roman" panose="02020603050405020304" pitchFamily="18" charset="0"/>
              </a:rPr>
              <a:t>thời</a:t>
            </a:r>
            <a:r>
              <a:rPr lang="en-US" sz="3200" dirty="0" smtClean="0">
                <a:latin typeface="Times New Roman" panose="02020603050405020304" pitchFamily="18" charset="0"/>
              </a:rPr>
              <a:t> </a:t>
            </a:r>
            <a:r>
              <a:rPr lang="en-US" sz="3200" dirty="0" err="1" smtClean="0">
                <a:latin typeface="Times New Roman" panose="02020603050405020304" pitchFamily="18" charset="0"/>
              </a:rPr>
              <a:t>và</a:t>
            </a:r>
            <a:r>
              <a:rPr lang="en-US" sz="3200" dirty="0" smtClean="0">
                <a:latin typeface="Times New Roman" panose="02020603050405020304" pitchFamily="18" charset="0"/>
              </a:rPr>
              <a:t> UART </a:t>
            </a:r>
            <a:r>
              <a:rPr lang="en-US" sz="3200" dirty="0" err="1" smtClean="0">
                <a:latin typeface="Times New Roman" panose="02020603050405020304" pitchFamily="18" charset="0"/>
              </a:rPr>
              <a:t>trong</a:t>
            </a:r>
            <a:r>
              <a:rPr lang="en-US" sz="3200" dirty="0" smtClean="0">
                <a:latin typeface="Times New Roman" panose="02020603050405020304" pitchFamily="18" charset="0"/>
              </a:rPr>
              <a:t> 8051</a:t>
            </a:r>
          </a:p>
          <a:p>
            <a:pPr marL="342900" indent="-342900" algn="just" eaLnBrk="1" hangingPunct="1">
              <a:spcBef>
                <a:spcPct val="20000"/>
              </a:spcBef>
              <a:buClr>
                <a:schemeClr val="bg2"/>
              </a:buClr>
              <a:buSzPct val="75000"/>
              <a:buFont typeface="Wingdings" panose="05000000000000000000" pitchFamily="2" charset="2"/>
              <a:buChar char="§"/>
            </a:pPr>
            <a:r>
              <a:rPr lang="en-US" sz="3200" dirty="0" err="1" smtClean="0">
                <a:latin typeface="Times New Roman" panose="02020603050405020304" pitchFamily="18" charset="0"/>
              </a:rPr>
              <a:t>Chương</a:t>
            </a:r>
            <a:r>
              <a:rPr lang="en-US" sz="3200" dirty="0" smtClean="0">
                <a:latin typeface="Times New Roman" panose="02020603050405020304" pitchFamily="18" charset="0"/>
              </a:rPr>
              <a:t> 6 – </a:t>
            </a:r>
            <a:r>
              <a:rPr lang="en-US" sz="3200" dirty="0" err="1" smtClean="0">
                <a:latin typeface="Times New Roman" panose="02020603050405020304" pitchFamily="18" charset="0"/>
              </a:rPr>
              <a:t>Lập</a:t>
            </a:r>
            <a:r>
              <a:rPr lang="en-US" sz="3200" dirty="0" smtClean="0">
                <a:latin typeface="Times New Roman" panose="02020603050405020304" pitchFamily="18" charset="0"/>
              </a:rPr>
              <a:t> </a:t>
            </a:r>
            <a:r>
              <a:rPr lang="en-US" sz="3200" dirty="0" err="1" smtClean="0">
                <a:latin typeface="Times New Roman" panose="02020603050405020304" pitchFamily="18" charset="0"/>
              </a:rPr>
              <a:t>trình</a:t>
            </a:r>
            <a:r>
              <a:rPr lang="en-US" sz="3200" dirty="0" smtClean="0">
                <a:latin typeface="Times New Roman" panose="02020603050405020304" pitchFamily="18" charset="0"/>
              </a:rPr>
              <a:t> </a:t>
            </a:r>
            <a:r>
              <a:rPr lang="en-US" sz="3200" dirty="0" err="1" smtClean="0">
                <a:latin typeface="Times New Roman" panose="02020603050405020304" pitchFamily="18" charset="0"/>
              </a:rPr>
              <a:t>ngắt</a:t>
            </a:r>
            <a:r>
              <a:rPr lang="en-US" sz="3200" dirty="0" smtClean="0">
                <a:latin typeface="Times New Roman" panose="02020603050405020304" pitchFamily="18" charset="0"/>
              </a:rPr>
              <a:t> </a:t>
            </a:r>
            <a:r>
              <a:rPr lang="en-US" sz="3200" dirty="0" err="1" smtClean="0">
                <a:latin typeface="Times New Roman" panose="02020603050405020304" pitchFamily="18" charset="0"/>
              </a:rPr>
              <a:t>trong</a:t>
            </a:r>
            <a:r>
              <a:rPr lang="en-US" sz="3200" dirty="0" smtClean="0">
                <a:latin typeface="Times New Roman" panose="02020603050405020304" pitchFamily="18" charset="0"/>
              </a:rPr>
              <a:t> 8051</a:t>
            </a:r>
            <a:endParaRPr lang="en-US" sz="3200"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30</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THANH GHI TRẠNG THÁI - CPSR</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grpSp>
        <p:nvGrpSpPr>
          <p:cNvPr id="13" name="Group 3124"/>
          <p:cNvGrpSpPr/>
          <p:nvPr/>
        </p:nvGrpSpPr>
        <p:grpSpPr bwMode="auto">
          <a:xfrm>
            <a:off x="838200" y="1752600"/>
            <a:ext cx="7315200" cy="838200"/>
            <a:chOff x="528" y="816"/>
            <a:chExt cx="4608" cy="528"/>
          </a:xfrm>
        </p:grpSpPr>
        <p:sp>
          <p:nvSpPr>
            <p:cNvPr id="14" name="Rectangle 3121"/>
            <p:cNvSpPr>
              <a:spLocks noChangeArrowheads="1"/>
            </p:cNvSpPr>
            <p:nvPr/>
          </p:nvSpPr>
          <p:spPr bwMode="auto">
            <a:xfrm>
              <a:off x="1244" y="960"/>
              <a:ext cx="272" cy="192"/>
            </a:xfrm>
            <a:prstGeom prst="rect">
              <a:avLst/>
            </a:prstGeom>
            <a:solidFill>
              <a:srgbClr val="DDDDDD"/>
            </a:solidFill>
            <a:ln>
              <a:noFill/>
            </a:ln>
            <a:effectLst/>
            <a:extLs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 name="Rectangle 3074"/>
            <p:cNvSpPr>
              <a:spLocks noChangeArrowheads="1"/>
            </p:cNvSpPr>
            <p:nvPr/>
          </p:nvSpPr>
          <p:spPr bwMode="auto">
            <a:xfrm>
              <a:off x="1680" y="960"/>
              <a:ext cx="2304" cy="192"/>
            </a:xfrm>
            <a:prstGeom prst="rect">
              <a:avLst/>
            </a:prstGeom>
            <a:solidFill>
              <a:srgbClr val="DDDDDD"/>
            </a:solidFill>
            <a:ln>
              <a:noFill/>
            </a:ln>
            <a:effectLst/>
            <a:extLs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 name="Rectangle 3080"/>
            <p:cNvSpPr>
              <a:spLocks noChangeArrowheads="1"/>
            </p:cNvSpPr>
            <p:nvPr/>
          </p:nvSpPr>
          <p:spPr bwMode="auto">
            <a:xfrm>
              <a:off x="1104"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27</a:t>
              </a:r>
            </a:p>
          </p:txBody>
        </p:sp>
        <p:sp>
          <p:nvSpPr>
            <p:cNvPr id="17" name="Rectangle 3081"/>
            <p:cNvSpPr>
              <a:spLocks noChangeArrowheads="1"/>
            </p:cNvSpPr>
            <p:nvPr/>
          </p:nvSpPr>
          <p:spPr bwMode="auto">
            <a:xfrm>
              <a:off x="528"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31</a:t>
              </a:r>
            </a:p>
          </p:txBody>
        </p:sp>
        <p:sp>
          <p:nvSpPr>
            <p:cNvPr id="18" name="Text Box 3082"/>
            <p:cNvSpPr txBox="1">
              <a:spLocks noChangeArrowheads="1"/>
            </p:cNvSpPr>
            <p:nvPr/>
          </p:nvSpPr>
          <p:spPr bwMode="auto">
            <a:xfrm>
              <a:off x="536" y="957"/>
              <a:ext cx="1144" cy="194"/>
            </a:xfrm>
            <a:prstGeom prst="rect">
              <a:avLst/>
            </a:prstGeom>
            <a:noFill/>
            <a:ln w="38100">
              <a:solidFill>
                <a:srgbClr val="3366FF"/>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r>
                <a:rPr lang="en-US" dirty="0"/>
                <a:t>N Z C V </a:t>
              </a:r>
              <a:r>
                <a:rPr lang="en-US" dirty="0" smtClean="0">
                  <a:solidFill>
                    <a:schemeClr val="accent3"/>
                  </a:solidFill>
                </a:rPr>
                <a:t>Q</a:t>
              </a:r>
              <a:endParaRPr lang="en-US" b="0" dirty="0">
                <a:solidFill>
                  <a:schemeClr val="accent3"/>
                </a:solidFill>
              </a:endParaRPr>
            </a:p>
          </p:txBody>
        </p:sp>
        <p:sp>
          <p:nvSpPr>
            <p:cNvPr id="19" name="Line 3083"/>
            <p:cNvSpPr>
              <a:spLocks noChangeShapeType="1"/>
            </p:cNvSpPr>
            <p:nvPr/>
          </p:nvSpPr>
          <p:spPr bwMode="auto">
            <a:xfrm>
              <a:off x="960"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3084"/>
            <p:cNvSpPr>
              <a:spLocks noChangeShapeType="1"/>
            </p:cNvSpPr>
            <p:nvPr/>
          </p:nvSpPr>
          <p:spPr bwMode="auto">
            <a:xfrm>
              <a:off x="816"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3085"/>
            <p:cNvSpPr>
              <a:spLocks noChangeShapeType="1"/>
            </p:cNvSpPr>
            <p:nvPr/>
          </p:nvSpPr>
          <p:spPr bwMode="auto">
            <a:xfrm>
              <a:off x="672"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3086"/>
            <p:cNvSpPr>
              <a:spLocks noChangeShapeType="1"/>
            </p:cNvSpPr>
            <p:nvPr/>
          </p:nvSpPr>
          <p:spPr bwMode="auto">
            <a:xfrm>
              <a:off x="1248"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3087"/>
            <p:cNvSpPr>
              <a:spLocks noChangeShapeType="1"/>
            </p:cNvSpPr>
            <p:nvPr/>
          </p:nvSpPr>
          <p:spPr bwMode="auto">
            <a:xfrm>
              <a:off x="1104"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3088"/>
            <p:cNvSpPr>
              <a:spLocks noChangeArrowheads="1"/>
            </p:cNvSpPr>
            <p:nvPr/>
          </p:nvSpPr>
          <p:spPr bwMode="auto">
            <a:xfrm>
              <a:off x="960" y="816"/>
              <a:ext cx="192"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p>
              <a:pPr algn="ctr" defTabSz="944880"/>
              <a:r>
                <a:rPr lang="en-US" sz="1000">
                  <a:solidFill>
                    <a:srgbClr val="000000"/>
                  </a:solidFill>
                  <a:latin typeface="Times New Roman" panose="02020603050405020304" pitchFamily="18" charset="0"/>
                </a:rPr>
                <a:t>28</a:t>
              </a:r>
            </a:p>
          </p:txBody>
        </p:sp>
        <p:sp>
          <p:nvSpPr>
            <p:cNvPr id="25" name="Rectangle 3089"/>
            <p:cNvSpPr>
              <a:spLocks noChangeArrowheads="1"/>
            </p:cNvSpPr>
            <p:nvPr/>
          </p:nvSpPr>
          <p:spPr bwMode="auto">
            <a:xfrm>
              <a:off x="4128"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6</a:t>
              </a:r>
            </a:p>
          </p:txBody>
        </p:sp>
        <p:sp>
          <p:nvSpPr>
            <p:cNvPr id="26" name="Rectangle 3090"/>
            <p:cNvSpPr>
              <a:spLocks noChangeArrowheads="1"/>
            </p:cNvSpPr>
            <p:nvPr/>
          </p:nvSpPr>
          <p:spPr bwMode="auto">
            <a:xfrm>
              <a:off x="3984"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7</a:t>
              </a:r>
            </a:p>
          </p:txBody>
        </p:sp>
        <p:sp>
          <p:nvSpPr>
            <p:cNvPr id="27" name="Text Box 3091"/>
            <p:cNvSpPr txBox="1">
              <a:spLocks noChangeArrowheads="1"/>
            </p:cNvSpPr>
            <p:nvPr/>
          </p:nvSpPr>
          <p:spPr bwMode="auto">
            <a:xfrm>
              <a:off x="3984" y="946"/>
              <a:ext cx="1152" cy="216"/>
            </a:xfrm>
            <a:prstGeom prst="rect">
              <a:avLst/>
            </a:prstGeom>
            <a:noFill/>
            <a:ln w="38100">
              <a:solidFill>
                <a:srgbClr val="3366FF"/>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r>
                <a:rPr lang="en-US"/>
                <a:t>I F </a:t>
              </a:r>
              <a:r>
                <a:rPr lang="en-US">
                  <a:solidFill>
                    <a:schemeClr val="folHlink"/>
                  </a:solidFill>
                </a:rPr>
                <a:t>T</a:t>
              </a:r>
              <a:r>
                <a:rPr lang="en-US"/>
                <a:t>    mode</a:t>
              </a:r>
              <a:endParaRPr lang="en-US" b="0"/>
            </a:p>
          </p:txBody>
        </p:sp>
        <p:sp>
          <p:nvSpPr>
            <p:cNvPr id="28" name="Line 3092"/>
            <p:cNvSpPr>
              <a:spLocks noChangeShapeType="1"/>
            </p:cNvSpPr>
            <p:nvPr/>
          </p:nvSpPr>
          <p:spPr bwMode="auto">
            <a:xfrm>
              <a:off x="4560"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3093"/>
            <p:cNvSpPr>
              <a:spLocks noChangeShapeType="1"/>
            </p:cNvSpPr>
            <p:nvPr/>
          </p:nvSpPr>
          <p:spPr bwMode="auto">
            <a:xfrm>
              <a:off x="4128"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94"/>
            <p:cNvSpPr>
              <a:spLocks noChangeShapeType="1"/>
            </p:cNvSpPr>
            <p:nvPr/>
          </p:nvSpPr>
          <p:spPr bwMode="auto">
            <a:xfrm>
              <a:off x="4272"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095"/>
            <p:cNvSpPr>
              <a:spLocks noChangeShapeType="1"/>
            </p:cNvSpPr>
            <p:nvPr/>
          </p:nvSpPr>
          <p:spPr bwMode="auto">
            <a:xfrm>
              <a:off x="4416"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3096"/>
            <p:cNvSpPr>
              <a:spLocks noChangeArrowheads="1"/>
            </p:cNvSpPr>
            <p:nvPr/>
          </p:nvSpPr>
          <p:spPr bwMode="auto">
            <a:xfrm>
              <a:off x="2688"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16</a:t>
              </a:r>
            </a:p>
          </p:txBody>
        </p:sp>
        <p:sp>
          <p:nvSpPr>
            <p:cNvPr id="33" name="Rectangle 3097"/>
            <p:cNvSpPr>
              <a:spLocks noChangeArrowheads="1"/>
            </p:cNvSpPr>
            <p:nvPr/>
          </p:nvSpPr>
          <p:spPr bwMode="auto">
            <a:xfrm>
              <a:off x="1680"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23</a:t>
              </a:r>
            </a:p>
          </p:txBody>
        </p:sp>
        <p:sp>
          <p:nvSpPr>
            <p:cNvPr id="34" name="Text Box 3098"/>
            <p:cNvSpPr txBox="1">
              <a:spLocks noChangeArrowheads="1"/>
            </p:cNvSpPr>
            <p:nvPr/>
          </p:nvSpPr>
          <p:spPr bwMode="auto">
            <a:xfrm>
              <a:off x="1680" y="946"/>
              <a:ext cx="1152" cy="216"/>
            </a:xfrm>
            <a:prstGeom prst="rect">
              <a:avLst/>
            </a:prstGeom>
            <a:noFill/>
            <a:ln w="38100">
              <a:solidFill>
                <a:srgbClr val="3366FF"/>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r>
                <a:rPr lang="en-US"/>
                <a:t> </a:t>
              </a:r>
              <a:endParaRPr lang="en-US" b="0"/>
            </a:p>
          </p:txBody>
        </p:sp>
        <p:sp>
          <p:nvSpPr>
            <p:cNvPr id="35" name="Rectangle 3099"/>
            <p:cNvSpPr>
              <a:spLocks noChangeArrowheads="1"/>
            </p:cNvSpPr>
            <p:nvPr/>
          </p:nvSpPr>
          <p:spPr bwMode="auto">
            <a:xfrm>
              <a:off x="3840"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8</a:t>
              </a:r>
            </a:p>
          </p:txBody>
        </p:sp>
        <p:sp>
          <p:nvSpPr>
            <p:cNvPr id="36" name="Rectangle 3100"/>
            <p:cNvSpPr>
              <a:spLocks noChangeArrowheads="1"/>
            </p:cNvSpPr>
            <p:nvPr/>
          </p:nvSpPr>
          <p:spPr bwMode="auto">
            <a:xfrm>
              <a:off x="2832"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15</a:t>
              </a:r>
            </a:p>
          </p:txBody>
        </p:sp>
        <p:sp>
          <p:nvSpPr>
            <p:cNvPr id="37" name="Text Box 3101"/>
            <p:cNvSpPr txBox="1">
              <a:spLocks noChangeArrowheads="1"/>
            </p:cNvSpPr>
            <p:nvPr/>
          </p:nvSpPr>
          <p:spPr bwMode="auto">
            <a:xfrm>
              <a:off x="2832" y="946"/>
              <a:ext cx="1152" cy="216"/>
            </a:xfrm>
            <a:prstGeom prst="rect">
              <a:avLst/>
            </a:prstGeom>
            <a:noFill/>
            <a:ln w="38100">
              <a:solidFill>
                <a:srgbClr val="3366FF"/>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r>
                <a:rPr lang="en-US"/>
                <a:t> </a:t>
              </a:r>
              <a:endParaRPr lang="en-US" b="0"/>
            </a:p>
          </p:txBody>
        </p:sp>
        <p:sp>
          <p:nvSpPr>
            <p:cNvPr id="38" name="Line 3102"/>
            <p:cNvSpPr>
              <a:spLocks noChangeShapeType="1"/>
            </p:cNvSpPr>
            <p:nvPr/>
          </p:nvSpPr>
          <p:spPr bwMode="auto">
            <a:xfrm>
              <a:off x="4704"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103"/>
            <p:cNvSpPr>
              <a:spLocks noChangeShapeType="1"/>
            </p:cNvSpPr>
            <p:nvPr/>
          </p:nvSpPr>
          <p:spPr bwMode="auto">
            <a:xfrm>
              <a:off x="4848"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104"/>
            <p:cNvSpPr>
              <a:spLocks noChangeShapeType="1"/>
            </p:cNvSpPr>
            <p:nvPr/>
          </p:nvSpPr>
          <p:spPr bwMode="auto">
            <a:xfrm>
              <a:off x="4992"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Rectangle 3105"/>
            <p:cNvSpPr>
              <a:spLocks noChangeArrowheads="1"/>
            </p:cNvSpPr>
            <p:nvPr/>
          </p:nvSpPr>
          <p:spPr bwMode="auto">
            <a:xfrm>
              <a:off x="4272"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5</a:t>
              </a:r>
            </a:p>
          </p:txBody>
        </p:sp>
        <p:sp>
          <p:nvSpPr>
            <p:cNvPr id="42" name="Rectangle 3106"/>
            <p:cNvSpPr>
              <a:spLocks noChangeArrowheads="1"/>
            </p:cNvSpPr>
            <p:nvPr/>
          </p:nvSpPr>
          <p:spPr bwMode="auto">
            <a:xfrm>
              <a:off x="4416"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4</a:t>
              </a:r>
            </a:p>
          </p:txBody>
        </p:sp>
        <p:sp>
          <p:nvSpPr>
            <p:cNvPr id="43" name="Rectangle 3107"/>
            <p:cNvSpPr>
              <a:spLocks noChangeArrowheads="1"/>
            </p:cNvSpPr>
            <p:nvPr/>
          </p:nvSpPr>
          <p:spPr bwMode="auto">
            <a:xfrm>
              <a:off x="4992"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0</a:t>
              </a:r>
            </a:p>
          </p:txBody>
        </p:sp>
        <p:sp>
          <p:nvSpPr>
            <p:cNvPr id="44" name="Rectangle 3108"/>
            <p:cNvSpPr>
              <a:spLocks noChangeArrowheads="1"/>
            </p:cNvSpPr>
            <p:nvPr/>
          </p:nvSpPr>
          <p:spPr bwMode="auto">
            <a:xfrm>
              <a:off x="1488"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24</a:t>
              </a:r>
            </a:p>
          </p:txBody>
        </p:sp>
        <p:sp>
          <p:nvSpPr>
            <p:cNvPr id="45" name="Text Box 3109"/>
            <p:cNvSpPr txBox="1">
              <a:spLocks noChangeArrowheads="1"/>
            </p:cNvSpPr>
            <p:nvPr/>
          </p:nvSpPr>
          <p:spPr bwMode="auto">
            <a:xfrm>
              <a:off x="528"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a:solidFill>
                    <a:schemeClr val="accent1"/>
                  </a:solidFill>
                </a:rPr>
                <a:t>f</a:t>
              </a:r>
              <a:endParaRPr lang="en-US"/>
            </a:p>
          </p:txBody>
        </p:sp>
        <p:sp>
          <p:nvSpPr>
            <p:cNvPr id="46" name="Text Box 3110"/>
            <p:cNvSpPr txBox="1">
              <a:spLocks noChangeArrowheads="1"/>
            </p:cNvSpPr>
            <p:nvPr/>
          </p:nvSpPr>
          <p:spPr bwMode="auto">
            <a:xfrm>
              <a:off x="1680"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a:solidFill>
                    <a:schemeClr val="accent1"/>
                  </a:solidFill>
                </a:rPr>
                <a:t>s</a:t>
              </a:r>
              <a:endParaRPr lang="en-US"/>
            </a:p>
          </p:txBody>
        </p:sp>
        <p:sp>
          <p:nvSpPr>
            <p:cNvPr id="47" name="Text Box 3111"/>
            <p:cNvSpPr txBox="1">
              <a:spLocks noChangeArrowheads="1"/>
            </p:cNvSpPr>
            <p:nvPr/>
          </p:nvSpPr>
          <p:spPr bwMode="auto">
            <a:xfrm>
              <a:off x="2832"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a:solidFill>
                    <a:schemeClr val="accent1"/>
                  </a:solidFill>
                </a:rPr>
                <a:t>x</a:t>
              </a:r>
              <a:endParaRPr lang="en-US"/>
            </a:p>
          </p:txBody>
        </p:sp>
        <p:sp>
          <p:nvSpPr>
            <p:cNvPr id="48" name="Text Box 3112"/>
            <p:cNvSpPr txBox="1">
              <a:spLocks noChangeArrowheads="1"/>
            </p:cNvSpPr>
            <p:nvPr/>
          </p:nvSpPr>
          <p:spPr bwMode="auto">
            <a:xfrm>
              <a:off x="3984"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a:solidFill>
                    <a:schemeClr val="accent1"/>
                  </a:solidFill>
                </a:rPr>
                <a:t>c</a:t>
              </a:r>
              <a:endParaRPr lang="en-US"/>
            </a:p>
          </p:txBody>
        </p:sp>
        <p:sp>
          <p:nvSpPr>
            <p:cNvPr id="49" name="Line 3113"/>
            <p:cNvSpPr>
              <a:spLocks noChangeShapeType="1"/>
            </p:cNvSpPr>
            <p:nvPr/>
          </p:nvSpPr>
          <p:spPr bwMode="auto">
            <a:xfrm>
              <a:off x="1680"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3114"/>
            <p:cNvSpPr>
              <a:spLocks noChangeShapeType="1"/>
            </p:cNvSpPr>
            <p:nvPr/>
          </p:nvSpPr>
          <p:spPr bwMode="auto">
            <a:xfrm>
              <a:off x="2832"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3115"/>
            <p:cNvSpPr>
              <a:spLocks noChangeShapeType="1"/>
            </p:cNvSpPr>
            <p:nvPr/>
          </p:nvSpPr>
          <p:spPr bwMode="auto">
            <a:xfrm>
              <a:off x="3984"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3116"/>
            <p:cNvSpPr>
              <a:spLocks noChangeShapeType="1"/>
            </p:cNvSpPr>
            <p:nvPr/>
          </p:nvSpPr>
          <p:spPr bwMode="auto">
            <a:xfrm>
              <a:off x="5136"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3117"/>
            <p:cNvSpPr>
              <a:spLocks noChangeShapeType="1"/>
            </p:cNvSpPr>
            <p:nvPr/>
          </p:nvSpPr>
          <p:spPr bwMode="auto">
            <a:xfrm>
              <a:off x="528"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Text Box 3118"/>
            <p:cNvSpPr txBox="1">
              <a:spLocks noChangeArrowheads="1"/>
            </p:cNvSpPr>
            <p:nvPr/>
          </p:nvSpPr>
          <p:spPr bwMode="auto">
            <a:xfrm>
              <a:off x="1488" y="960"/>
              <a:ext cx="244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a:solidFill>
                    <a:schemeClr val="accent1"/>
                  </a:solidFill>
                </a:rPr>
                <a:t> </a:t>
              </a:r>
              <a:r>
                <a:rPr lang="en-US"/>
                <a:t>U  n  d  e  f  i  n  e  d</a:t>
              </a:r>
            </a:p>
          </p:txBody>
        </p:sp>
        <p:sp>
          <p:nvSpPr>
            <p:cNvPr id="55" name="Line 3120"/>
            <p:cNvSpPr>
              <a:spLocks noChangeShapeType="1"/>
            </p:cNvSpPr>
            <p:nvPr/>
          </p:nvSpPr>
          <p:spPr bwMode="auto">
            <a:xfrm>
              <a:off x="1520"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Text Box 3123"/>
            <p:cNvSpPr txBox="1">
              <a:spLocks noChangeArrowheads="1"/>
            </p:cNvSpPr>
            <p:nvPr/>
          </p:nvSpPr>
          <p:spPr bwMode="auto">
            <a:xfrm>
              <a:off x="1520" y="960"/>
              <a:ext cx="160" cy="19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r>
                <a:rPr lang="en-US" dirty="0" smtClean="0">
                  <a:solidFill>
                    <a:schemeClr val="accent3"/>
                  </a:solidFill>
                </a:rPr>
                <a:t>J</a:t>
              </a:r>
              <a:endParaRPr lang="en-US" b="0" dirty="0">
                <a:solidFill>
                  <a:schemeClr val="accent3"/>
                </a:solidFill>
              </a:endParaRPr>
            </a:p>
          </p:txBody>
        </p:sp>
      </p:grpSp>
      <p:sp>
        <p:nvSpPr>
          <p:cNvPr id="2" name="Rectangle 1"/>
          <p:cNvSpPr/>
          <p:nvPr/>
        </p:nvSpPr>
        <p:spPr>
          <a:xfrm>
            <a:off x="173686" y="3059002"/>
            <a:ext cx="8436913" cy="3554819"/>
          </a:xfrm>
          <a:prstGeom prst="rect">
            <a:avLst/>
          </a:prstGeom>
        </p:spPr>
        <p:txBody>
          <a:bodyPr wrap="square">
            <a:spAutoFit/>
          </a:bodyPr>
          <a:lstStyle/>
          <a:p>
            <a:pPr marL="800100" lvl="1" indent="-342900" algn="just" eaLnBrk="1" hangingPunct="1">
              <a:lnSpc>
                <a:spcPct val="90000"/>
              </a:lnSpc>
              <a:buFont typeface="Arial" panose="020B0604020202020204" pitchFamily="34" charset="0"/>
              <a:buChar char="•"/>
            </a:pPr>
            <a:r>
              <a:rPr lang="en-US" sz="2500" dirty="0" err="1" smtClean="0"/>
              <a:t>Cờ</a:t>
            </a:r>
            <a:r>
              <a:rPr lang="en-US" sz="2500" dirty="0" smtClean="0"/>
              <a:t> </a:t>
            </a:r>
            <a:r>
              <a:rPr lang="en-US" sz="2500" dirty="0" err="1" smtClean="0"/>
              <a:t>nhớ</a:t>
            </a:r>
            <a:r>
              <a:rPr lang="en-US" sz="2500" dirty="0" smtClean="0"/>
              <a:t> C = 1 </a:t>
            </a:r>
            <a:r>
              <a:rPr lang="en-US" sz="2500" dirty="0" err="1" smtClean="0"/>
              <a:t>khi</a:t>
            </a:r>
            <a:r>
              <a:rPr lang="en-US" sz="2500" dirty="0" smtClean="0"/>
              <a:t> </a:t>
            </a:r>
            <a:r>
              <a:rPr lang="en-US" sz="2500" dirty="0" err="1" smtClean="0"/>
              <a:t>có</a:t>
            </a:r>
            <a:r>
              <a:rPr lang="en-US" sz="2500" dirty="0" smtClean="0"/>
              <a:t> </a:t>
            </a:r>
            <a:r>
              <a:rPr lang="en-US" sz="2500" dirty="0" err="1" smtClean="0"/>
              <a:t>nhớ</a:t>
            </a:r>
            <a:r>
              <a:rPr lang="en-US" sz="2500" dirty="0" smtClean="0"/>
              <a:t> </a:t>
            </a:r>
            <a:r>
              <a:rPr lang="en-US" sz="2500" dirty="0" err="1" smtClean="0"/>
              <a:t>sinh</a:t>
            </a:r>
            <a:r>
              <a:rPr lang="en-US" sz="2500" dirty="0" smtClean="0"/>
              <a:t> </a:t>
            </a:r>
            <a:r>
              <a:rPr lang="en-US" sz="2500" dirty="0" err="1" smtClean="0"/>
              <a:t>ra</a:t>
            </a:r>
            <a:r>
              <a:rPr lang="en-US" sz="2500" dirty="0" smtClean="0"/>
              <a:t> </a:t>
            </a:r>
            <a:r>
              <a:rPr lang="en-US" sz="2500" dirty="0" err="1" smtClean="0"/>
              <a:t>bởi</a:t>
            </a:r>
            <a:r>
              <a:rPr lang="en-US" sz="2500" dirty="0" smtClean="0"/>
              <a:t> </a:t>
            </a:r>
            <a:r>
              <a:rPr lang="en-US" sz="2500" dirty="0" err="1" smtClean="0"/>
              <a:t>phép</a:t>
            </a:r>
            <a:r>
              <a:rPr lang="en-US" sz="2500" dirty="0" smtClean="0"/>
              <a:t> </a:t>
            </a:r>
            <a:r>
              <a:rPr lang="en-US" sz="2500" dirty="0" err="1" smtClean="0"/>
              <a:t>cộng</a:t>
            </a:r>
            <a:r>
              <a:rPr lang="en-US" sz="2500" dirty="0" smtClean="0"/>
              <a:t> </a:t>
            </a:r>
            <a:r>
              <a:rPr lang="en-US" sz="2500" dirty="0" err="1" smtClean="0"/>
              <a:t>hoặc</a:t>
            </a:r>
            <a:r>
              <a:rPr lang="en-US" sz="2500" dirty="0" smtClean="0"/>
              <a:t> </a:t>
            </a:r>
            <a:r>
              <a:rPr lang="en-US" sz="2500" dirty="0" err="1" smtClean="0"/>
              <a:t>khi</a:t>
            </a:r>
            <a:r>
              <a:rPr lang="en-US" sz="2500" dirty="0" smtClean="0"/>
              <a:t> </a:t>
            </a:r>
            <a:r>
              <a:rPr lang="en-US" sz="2500" dirty="0" err="1" smtClean="0"/>
              <a:t>có</a:t>
            </a:r>
            <a:r>
              <a:rPr lang="en-US" sz="2500" dirty="0" smtClean="0"/>
              <a:t> </a:t>
            </a:r>
            <a:r>
              <a:rPr lang="en-US" sz="2500" dirty="0" err="1" smtClean="0"/>
              <a:t>mượn</a:t>
            </a:r>
            <a:r>
              <a:rPr lang="en-US" sz="2500" dirty="0" smtClean="0"/>
              <a:t> </a:t>
            </a:r>
            <a:r>
              <a:rPr lang="en-US" sz="2500" dirty="0" err="1" smtClean="0"/>
              <a:t>trong</a:t>
            </a:r>
            <a:r>
              <a:rPr lang="en-US" sz="2500" dirty="0" smtClean="0"/>
              <a:t> </a:t>
            </a:r>
            <a:r>
              <a:rPr lang="en-US" sz="2500" dirty="0" err="1" smtClean="0"/>
              <a:t>phép</a:t>
            </a:r>
            <a:r>
              <a:rPr lang="en-US" sz="2500" dirty="0" smtClean="0"/>
              <a:t> </a:t>
            </a:r>
            <a:r>
              <a:rPr lang="en-US" sz="2500" dirty="0" err="1" smtClean="0"/>
              <a:t>trừ</a:t>
            </a:r>
            <a:endParaRPr lang="en-US" sz="2500" dirty="0" smtClean="0"/>
          </a:p>
          <a:p>
            <a:pPr marL="800100" lvl="1" indent="-342900" algn="just" eaLnBrk="1" hangingPunct="1">
              <a:lnSpc>
                <a:spcPct val="90000"/>
              </a:lnSpc>
              <a:buFont typeface="Arial" panose="020B0604020202020204" pitchFamily="34" charset="0"/>
              <a:buChar char="•"/>
            </a:pPr>
            <a:r>
              <a:rPr lang="en-US" sz="2500" dirty="0" err="1" smtClean="0"/>
              <a:t>Cờ</a:t>
            </a:r>
            <a:r>
              <a:rPr lang="en-US" sz="2500" dirty="0" smtClean="0"/>
              <a:t> </a:t>
            </a:r>
            <a:r>
              <a:rPr lang="en-US" sz="2500" dirty="0" err="1" smtClean="0"/>
              <a:t>tràn</a:t>
            </a:r>
            <a:r>
              <a:rPr lang="en-US" sz="2500" dirty="0" smtClean="0"/>
              <a:t> V = 1 </a:t>
            </a:r>
            <a:r>
              <a:rPr lang="en-US" sz="2500" dirty="0" err="1" smtClean="0"/>
              <a:t>khi</a:t>
            </a:r>
            <a:r>
              <a:rPr lang="en-US" sz="2500" dirty="0" smtClean="0"/>
              <a:t>:</a:t>
            </a:r>
          </a:p>
          <a:p>
            <a:pPr marL="1257300" lvl="2" indent="-342900" algn="just" eaLnBrk="1" hangingPunct="1">
              <a:lnSpc>
                <a:spcPct val="90000"/>
              </a:lnSpc>
              <a:buFont typeface="Arial" panose="020B0604020202020204" pitchFamily="34" charset="0"/>
              <a:buChar char="•"/>
            </a:pPr>
            <a:r>
              <a:rPr lang="en-US" sz="2500" dirty="0" err="1" smtClean="0"/>
              <a:t>Có</a:t>
            </a:r>
            <a:r>
              <a:rPr lang="en-US" sz="2500" dirty="0" smtClean="0"/>
              <a:t> </a:t>
            </a:r>
            <a:r>
              <a:rPr lang="en-US" sz="2500" dirty="0" err="1" smtClean="0"/>
              <a:t>nhớ</a:t>
            </a:r>
            <a:r>
              <a:rPr lang="en-US" sz="2500" dirty="0" smtClean="0"/>
              <a:t> </a:t>
            </a:r>
            <a:r>
              <a:rPr lang="en-US" sz="2500" dirty="0" err="1" smtClean="0"/>
              <a:t>từ</a:t>
            </a:r>
            <a:r>
              <a:rPr lang="en-US" sz="2500" dirty="0" smtClean="0"/>
              <a:t> bit 30 sang bit 31 </a:t>
            </a:r>
            <a:r>
              <a:rPr lang="en-US" sz="2500" dirty="0" err="1" smtClean="0"/>
              <a:t>nhưng</a:t>
            </a:r>
            <a:r>
              <a:rPr lang="en-US" sz="2500" dirty="0" smtClean="0"/>
              <a:t> </a:t>
            </a:r>
            <a:r>
              <a:rPr lang="en-US" sz="2500" dirty="0" err="1" smtClean="0"/>
              <a:t>không</a:t>
            </a:r>
            <a:r>
              <a:rPr lang="en-US" sz="2500" dirty="0" smtClean="0"/>
              <a:t> </a:t>
            </a:r>
            <a:r>
              <a:rPr lang="en-US" sz="2500" dirty="0" err="1" smtClean="0"/>
              <a:t>có</a:t>
            </a:r>
            <a:r>
              <a:rPr lang="en-US" sz="2500" dirty="0" smtClean="0"/>
              <a:t> </a:t>
            </a:r>
            <a:r>
              <a:rPr lang="en-US" sz="2500" dirty="0" err="1" smtClean="0"/>
              <a:t>nhớ</a:t>
            </a:r>
            <a:r>
              <a:rPr lang="en-US" sz="2500" dirty="0" smtClean="0"/>
              <a:t> </a:t>
            </a:r>
            <a:r>
              <a:rPr lang="en-US" sz="2500" dirty="0" err="1" smtClean="0"/>
              <a:t>ra</a:t>
            </a:r>
            <a:r>
              <a:rPr lang="en-US" sz="2500" dirty="0" smtClean="0"/>
              <a:t> </a:t>
            </a:r>
            <a:r>
              <a:rPr lang="en-US" sz="2500" dirty="0" err="1" smtClean="0"/>
              <a:t>từ</a:t>
            </a:r>
            <a:r>
              <a:rPr lang="en-US" sz="2500" dirty="0" smtClean="0"/>
              <a:t> bit 31.</a:t>
            </a:r>
          </a:p>
          <a:p>
            <a:pPr marL="1257300" lvl="2" indent="-342900" algn="just" eaLnBrk="1" hangingPunct="1">
              <a:lnSpc>
                <a:spcPct val="90000"/>
              </a:lnSpc>
              <a:buFont typeface="Arial" panose="020B0604020202020204" pitchFamily="34" charset="0"/>
              <a:buChar char="•"/>
            </a:pPr>
            <a:r>
              <a:rPr lang="en-US" sz="2500" dirty="0" err="1" smtClean="0"/>
              <a:t>Có</a:t>
            </a:r>
            <a:r>
              <a:rPr lang="en-US" sz="2500" dirty="0" smtClean="0"/>
              <a:t> </a:t>
            </a:r>
            <a:r>
              <a:rPr lang="en-US" sz="2500" dirty="0" err="1" smtClean="0"/>
              <a:t>nhớ</a:t>
            </a:r>
            <a:r>
              <a:rPr lang="en-US" sz="2500" dirty="0" smtClean="0"/>
              <a:t> </a:t>
            </a:r>
            <a:r>
              <a:rPr lang="en-US" sz="2500" dirty="0" err="1" smtClean="0"/>
              <a:t>ra</a:t>
            </a:r>
            <a:r>
              <a:rPr lang="en-US" sz="2500" dirty="0" smtClean="0"/>
              <a:t> </a:t>
            </a:r>
            <a:r>
              <a:rPr lang="en-US" sz="2500" dirty="0" err="1" smtClean="0"/>
              <a:t>từ</a:t>
            </a:r>
            <a:r>
              <a:rPr lang="en-US" sz="2500" dirty="0" smtClean="0"/>
              <a:t> bit 31 </a:t>
            </a:r>
            <a:r>
              <a:rPr lang="en-US" sz="2500" dirty="0" err="1" smtClean="0"/>
              <a:t>nhưng</a:t>
            </a:r>
            <a:r>
              <a:rPr lang="en-US" sz="2500" dirty="0" smtClean="0"/>
              <a:t> </a:t>
            </a:r>
            <a:r>
              <a:rPr lang="en-US" sz="2500" dirty="0" err="1" smtClean="0"/>
              <a:t>không</a:t>
            </a:r>
            <a:r>
              <a:rPr lang="en-US" sz="2500" dirty="0" smtClean="0"/>
              <a:t> </a:t>
            </a:r>
            <a:r>
              <a:rPr lang="en-US" sz="2500" dirty="0" err="1" smtClean="0"/>
              <a:t>có</a:t>
            </a:r>
            <a:r>
              <a:rPr lang="en-US" sz="2500" dirty="0" smtClean="0"/>
              <a:t> </a:t>
            </a:r>
            <a:r>
              <a:rPr lang="en-US" sz="2500" dirty="0" err="1" smtClean="0"/>
              <a:t>nhớ</a:t>
            </a:r>
            <a:r>
              <a:rPr lang="en-US" sz="2500" dirty="0" smtClean="0"/>
              <a:t> </a:t>
            </a:r>
            <a:r>
              <a:rPr lang="en-US" sz="2500" dirty="0" err="1" smtClean="0"/>
              <a:t>từ</a:t>
            </a:r>
            <a:r>
              <a:rPr lang="en-US" sz="2500" dirty="0" smtClean="0"/>
              <a:t> bit 30 sang</a:t>
            </a:r>
          </a:p>
          <a:p>
            <a:pPr marL="800100" lvl="1" indent="-342900" algn="just" eaLnBrk="1" hangingPunct="1">
              <a:lnSpc>
                <a:spcPct val="90000"/>
              </a:lnSpc>
              <a:buFont typeface="Arial" panose="020B0604020202020204" pitchFamily="34" charset="0"/>
              <a:buChar char="•"/>
            </a:pPr>
            <a:endParaRPr lang="en-US" sz="2500" dirty="0"/>
          </a:p>
          <a:p>
            <a:pPr lvl="1" algn="just" eaLnBrk="1" hangingPunct="1">
              <a:lnSpc>
                <a:spcPct val="90000"/>
              </a:lnSpc>
            </a:pPr>
            <a:r>
              <a:rPr lang="en-US" sz="2500" dirty="0"/>
              <a:t>https://developer.arm.com/documentation/ddi0311/d/programmer-s-model/registers/program-status-registers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31</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THANH GHI TRẠNG THÁI - CPSR</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grpSp>
        <p:nvGrpSpPr>
          <p:cNvPr id="13" name="Group 3124"/>
          <p:cNvGrpSpPr/>
          <p:nvPr/>
        </p:nvGrpSpPr>
        <p:grpSpPr bwMode="auto">
          <a:xfrm>
            <a:off x="838200" y="1752600"/>
            <a:ext cx="7315200" cy="838200"/>
            <a:chOff x="528" y="816"/>
            <a:chExt cx="4608" cy="528"/>
          </a:xfrm>
        </p:grpSpPr>
        <p:sp>
          <p:nvSpPr>
            <p:cNvPr id="14" name="Rectangle 3121"/>
            <p:cNvSpPr>
              <a:spLocks noChangeArrowheads="1"/>
            </p:cNvSpPr>
            <p:nvPr/>
          </p:nvSpPr>
          <p:spPr bwMode="auto">
            <a:xfrm>
              <a:off x="1244" y="960"/>
              <a:ext cx="272" cy="192"/>
            </a:xfrm>
            <a:prstGeom prst="rect">
              <a:avLst/>
            </a:prstGeom>
            <a:solidFill>
              <a:srgbClr val="DDDDDD"/>
            </a:solidFill>
            <a:ln>
              <a:noFill/>
            </a:ln>
            <a:effectLst/>
            <a:extLs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 name="Rectangle 3074"/>
            <p:cNvSpPr>
              <a:spLocks noChangeArrowheads="1"/>
            </p:cNvSpPr>
            <p:nvPr/>
          </p:nvSpPr>
          <p:spPr bwMode="auto">
            <a:xfrm>
              <a:off x="1680" y="960"/>
              <a:ext cx="2304" cy="192"/>
            </a:xfrm>
            <a:prstGeom prst="rect">
              <a:avLst/>
            </a:prstGeom>
            <a:solidFill>
              <a:srgbClr val="DDDDDD"/>
            </a:solidFill>
            <a:ln>
              <a:noFill/>
            </a:ln>
            <a:effectLst/>
            <a:extLs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 name="Rectangle 3080"/>
            <p:cNvSpPr>
              <a:spLocks noChangeArrowheads="1"/>
            </p:cNvSpPr>
            <p:nvPr/>
          </p:nvSpPr>
          <p:spPr bwMode="auto">
            <a:xfrm>
              <a:off x="1104"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27</a:t>
              </a:r>
            </a:p>
          </p:txBody>
        </p:sp>
        <p:sp>
          <p:nvSpPr>
            <p:cNvPr id="17" name="Rectangle 3081"/>
            <p:cNvSpPr>
              <a:spLocks noChangeArrowheads="1"/>
            </p:cNvSpPr>
            <p:nvPr/>
          </p:nvSpPr>
          <p:spPr bwMode="auto">
            <a:xfrm>
              <a:off x="528"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31</a:t>
              </a:r>
            </a:p>
          </p:txBody>
        </p:sp>
        <p:sp>
          <p:nvSpPr>
            <p:cNvPr id="18" name="Text Box 3082"/>
            <p:cNvSpPr txBox="1">
              <a:spLocks noChangeArrowheads="1"/>
            </p:cNvSpPr>
            <p:nvPr/>
          </p:nvSpPr>
          <p:spPr bwMode="auto">
            <a:xfrm>
              <a:off x="536" y="946"/>
              <a:ext cx="1144" cy="216"/>
            </a:xfrm>
            <a:prstGeom prst="rect">
              <a:avLst/>
            </a:prstGeom>
            <a:noFill/>
            <a:ln w="38100">
              <a:solidFill>
                <a:srgbClr val="3366FF"/>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r>
                <a:rPr lang="en-US"/>
                <a:t>N Z C V </a:t>
              </a:r>
              <a:r>
                <a:rPr lang="en-US">
                  <a:solidFill>
                    <a:schemeClr val="folHlink"/>
                  </a:solidFill>
                </a:rPr>
                <a:t>Q</a:t>
              </a:r>
              <a:endParaRPr lang="en-US" b="0"/>
            </a:p>
          </p:txBody>
        </p:sp>
        <p:sp>
          <p:nvSpPr>
            <p:cNvPr id="19" name="Line 3083"/>
            <p:cNvSpPr>
              <a:spLocks noChangeShapeType="1"/>
            </p:cNvSpPr>
            <p:nvPr/>
          </p:nvSpPr>
          <p:spPr bwMode="auto">
            <a:xfrm>
              <a:off x="960"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3084"/>
            <p:cNvSpPr>
              <a:spLocks noChangeShapeType="1"/>
            </p:cNvSpPr>
            <p:nvPr/>
          </p:nvSpPr>
          <p:spPr bwMode="auto">
            <a:xfrm>
              <a:off x="816"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3085"/>
            <p:cNvSpPr>
              <a:spLocks noChangeShapeType="1"/>
            </p:cNvSpPr>
            <p:nvPr/>
          </p:nvSpPr>
          <p:spPr bwMode="auto">
            <a:xfrm>
              <a:off x="672"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3086"/>
            <p:cNvSpPr>
              <a:spLocks noChangeShapeType="1"/>
            </p:cNvSpPr>
            <p:nvPr/>
          </p:nvSpPr>
          <p:spPr bwMode="auto">
            <a:xfrm>
              <a:off x="1248"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3087"/>
            <p:cNvSpPr>
              <a:spLocks noChangeShapeType="1"/>
            </p:cNvSpPr>
            <p:nvPr/>
          </p:nvSpPr>
          <p:spPr bwMode="auto">
            <a:xfrm>
              <a:off x="1104"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3088"/>
            <p:cNvSpPr>
              <a:spLocks noChangeArrowheads="1"/>
            </p:cNvSpPr>
            <p:nvPr/>
          </p:nvSpPr>
          <p:spPr bwMode="auto">
            <a:xfrm>
              <a:off x="960" y="816"/>
              <a:ext cx="192"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p>
              <a:pPr algn="ctr" defTabSz="944880"/>
              <a:r>
                <a:rPr lang="en-US" sz="1000">
                  <a:solidFill>
                    <a:srgbClr val="000000"/>
                  </a:solidFill>
                  <a:latin typeface="Times New Roman" panose="02020603050405020304" pitchFamily="18" charset="0"/>
                </a:rPr>
                <a:t>28</a:t>
              </a:r>
            </a:p>
          </p:txBody>
        </p:sp>
        <p:sp>
          <p:nvSpPr>
            <p:cNvPr id="25" name="Rectangle 3089"/>
            <p:cNvSpPr>
              <a:spLocks noChangeArrowheads="1"/>
            </p:cNvSpPr>
            <p:nvPr/>
          </p:nvSpPr>
          <p:spPr bwMode="auto">
            <a:xfrm>
              <a:off x="4128"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6</a:t>
              </a:r>
            </a:p>
          </p:txBody>
        </p:sp>
        <p:sp>
          <p:nvSpPr>
            <p:cNvPr id="26" name="Rectangle 3090"/>
            <p:cNvSpPr>
              <a:spLocks noChangeArrowheads="1"/>
            </p:cNvSpPr>
            <p:nvPr/>
          </p:nvSpPr>
          <p:spPr bwMode="auto">
            <a:xfrm>
              <a:off x="3984"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7</a:t>
              </a:r>
            </a:p>
          </p:txBody>
        </p:sp>
        <p:sp>
          <p:nvSpPr>
            <p:cNvPr id="27" name="Text Box 3091"/>
            <p:cNvSpPr txBox="1">
              <a:spLocks noChangeArrowheads="1"/>
            </p:cNvSpPr>
            <p:nvPr/>
          </p:nvSpPr>
          <p:spPr bwMode="auto">
            <a:xfrm>
              <a:off x="3984" y="946"/>
              <a:ext cx="1152" cy="216"/>
            </a:xfrm>
            <a:prstGeom prst="rect">
              <a:avLst/>
            </a:prstGeom>
            <a:noFill/>
            <a:ln w="38100">
              <a:solidFill>
                <a:srgbClr val="3366FF"/>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r>
                <a:rPr lang="en-US"/>
                <a:t>I F </a:t>
              </a:r>
              <a:r>
                <a:rPr lang="en-US">
                  <a:solidFill>
                    <a:schemeClr val="folHlink"/>
                  </a:solidFill>
                </a:rPr>
                <a:t>T</a:t>
              </a:r>
              <a:r>
                <a:rPr lang="en-US"/>
                <a:t>    mode</a:t>
              </a:r>
              <a:endParaRPr lang="en-US" b="0"/>
            </a:p>
          </p:txBody>
        </p:sp>
        <p:sp>
          <p:nvSpPr>
            <p:cNvPr id="28" name="Line 3092"/>
            <p:cNvSpPr>
              <a:spLocks noChangeShapeType="1"/>
            </p:cNvSpPr>
            <p:nvPr/>
          </p:nvSpPr>
          <p:spPr bwMode="auto">
            <a:xfrm>
              <a:off x="4560"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3093"/>
            <p:cNvSpPr>
              <a:spLocks noChangeShapeType="1"/>
            </p:cNvSpPr>
            <p:nvPr/>
          </p:nvSpPr>
          <p:spPr bwMode="auto">
            <a:xfrm>
              <a:off x="4128"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94"/>
            <p:cNvSpPr>
              <a:spLocks noChangeShapeType="1"/>
            </p:cNvSpPr>
            <p:nvPr/>
          </p:nvSpPr>
          <p:spPr bwMode="auto">
            <a:xfrm>
              <a:off x="4272"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095"/>
            <p:cNvSpPr>
              <a:spLocks noChangeShapeType="1"/>
            </p:cNvSpPr>
            <p:nvPr/>
          </p:nvSpPr>
          <p:spPr bwMode="auto">
            <a:xfrm>
              <a:off x="4416"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3096"/>
            <p:cNvSpPr>
              <a:spLocks noChangeArrowheads="1"/>
            </p:cNvSpPr>
            <p:nvPr/>
          </p:nvSpPr>
          <p:spPr bwMode="auto">
            <a:xfrm>
              <a:off x="2688"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16</a:t>
              </a:r>
            </a:p>
          </p:txBody>
        </p:sp>
        <p:sp>
          <p:nvSpPr>
            <p:cNvPr id="33" name="Rectangle 3097"/>
            <p:cNvSpPr>
              <a:spLocks noChangeArrowheads="1"/>
            </p:cNvSpPr>
            <p:nvPr/>
          </p:nvSpPr>
          <p:spPr bwMode="auto">
            <a:xfrm>
              <a:off x="1680"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23</a:t>
              </a:r>
            </a:p>
          </p:txBody>
        </p:sp>
        <p:sp>
          <p:nvSpPr>
            <p:cNvPr id="34" name="Text Box 3098"/>
            <p:cNvSpPr txBox="1">
              <a:spLocks noChangeArrowheads="1"/>
            </p:cNvSpPr>
            <p:nvPr/>
          </p:nvSpPr>
          <p:spPr bwMode="auto">
            <a:xfrm>
              <a:off x="1680" y="946"/>
              <a:ext cx="1152" cy="216"/>
            </a:xfrm>
            <a:prstGeom prst="rect">
              <a:avLst/>
            </a:prstGeom>
            <a:noFill/>
            <a:ln w="38100">
              <a:solidFill>
                <a:srgbClr val="3366FF"/>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r>
                <a:rPr lang="en-US"/>
                <a:t> </a:t>
              </a:r>
              <a:endParaRPr lang="en-US" b="0"/>
            </a:p>
          </p:txBody>
        </p:sp>
        <p:sp>
          <p:nvSpPr>
            <p:cNvPr id="35" name="Rectangle 3099"/>
            <p:cNvSpPr>
              <a:spLocks noChangeArrowheads="1"/>
            </p:cNvSpPr>
            <p:nvPr/>
          </p:nvSpPr>
          <p:spPr bwMode="auto">
            <a:xfrm>
              <a:off x="3840"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8</a:t>
              </a:r>
            </a:p>
          </p:txBody>
        </p:sp>
        <p:sp>
          <p:nvSpPr>
            <p:cNvPr id="36" name="Rectangle 3100"/>
            <p:cNvSpPr>
              <a:spLocks noChangeArrowheads="1"/>
            </p:cNvSpPr>
            <p:nvPr/>
          </p:nvSpPr>
          <p:spPr bwMode="auto">
            <a:xfrm>
              <a:off x="2832"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15</a:t>
              </a:r>
            </a:p>
          </p:txBody>
        </p:sp>
        <p:sp>
          <p:nvSpPr>
            <p:cNvPr id="37" name="Text Box 3101"/>
            <p:cNvSpPr txBox="1">
              <a:spLocks noChangeArrowheads="1"/>
            </p:cNvSpPr>
            <p:nvPr/>
          </p:nvSpPr>
          <p:spPr bwMode="auto">
            <a:xfrm>
              <a:off x="2832" y="946"/>
              <a:ext cx="1152" cy="216"/>
            </a:xfrm>
            <a:prstGeom prst="rect">
              <a:avLst/>
            </a:prstGeom>
            <a:noFill/>
            <a:ln w="38100">
              <a:solidFill>
                <a:srgbClr val="3366FF"/>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r>
                <a:rPr lang="en-US"/>
                <a:t> </a:t>
              </a:r>
              <a:endParaRPr lang="en-US" b="0"/>
            </a:p>
          </p:txBody>
        </p:sp>
        <p:sp>
          <p:nvSpPr>
            <p:cNvPr id="38" name="Line 3102"/>
            <p:cNvSpPr>
              <a:spLocks noChangeShapeType="1"/>
            </p:cNvSpPr>
            <p:nvPr/>
          </p:nvSpPr>
          <p:spPr bwMode="auto">
            <a:xfrm>
              <a:off x="4704"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103"/>
            <p:cNvSpPr>
              <a:spLocks noChangeShapeType="1"/>
            </p:cNvSpPr>
            <p:nvPr/>
          </p:nvSpPr>
          <p:spPr bwMode="auto">
            <a:xfrm>
              <a:off x="4848"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104"/>
            <p:cNvSpPr>
              <a:spLocks noChangeShapeType="1"/>
            </p:cNvSpPr>
            <p:nvPr/>
          </p:nvSpPr>
          <p:spPr bwMode="auto">
            <a:xfrm>
              <a:off x="4992"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Rectangle 3105"/>
            <p:cNvSpPr>
              <a:spLocks noChangeArrowheads="1"/>
            </p:cNvSpPr>
            <p:nvPr/>
          </p:nvSpPr>
          <p:spPr bwMode="auto">
            <a:xfrm>
              <a:off x="4272"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5</a:t>
              </a:r>
            </a:p>
          </p:txBody>
        </p:sp>
        <p:sp>
          <p:nvSpPr>
            <p:cNvPr id="42" name="Rectangle 3106"/>
            <p:cNvSpPr>
              <a:spLocks noChangeArrowheads="1"/>
            </p:cNvSpPr>
            <p:nvPr/>
          </p:nvSpPr>
          <p:spPr bwMode="auto">
            <a:xfrm>
              <a:off x="4416"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4</a:t>
              </a:r>
            </a:p>
          </p:txBody>
        </p:sp>
        <p:sp>
          <p:nvSpPr>
            <p:cNvPr id="43" name="Rectangle 3107"/>
            <p:cNvSpPr>
              <a:spLocks noChangeArrowheads="1"/>
            </p:cNvSpPr>
            <p:nvPr/>
          </p:nvSpPr>
          <p:spPr bwMode="auto">
            <a:xfrm>
              <a:off x="4992"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0</a:t>
              </a:r>
            </a:p>
          </p:txBody>
        </p:sp>
        <p:sp>
          <p:nvSpPr>
            <p:cNvPr id="44" name="Rectangle 3108"/>
            <p:cNvSpPr>
              <a:spLocks noChangeArrowheads="1"/>
            </p:cNvSpPr>
            <p:nvPr/>
          </p:nvSpPr>
          <p:spPr bwMode="auto">
            <a:xfrm>
              <a:off x="1488"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24</a:t>
              </a:r>
            </a:p>
          </p:txBody>
        </p:sp>
        <p:sp>
          <p:nvSpPr>
            <p:cNvPr id="45" name="Text Box 3109"/>
            <p:cNvSpPr txBox="1">
              <a:spLocks noChangeArrowheads="1"/>
            </p:cNvSpPr>
            <p:nvPr/>
          </p:nvSpPr>
          <p:spPr bwMode="auto">
            <a:xfrm>
              <a:off x="528"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a:solidFill>
                    <a:schemeClr val="accent1"/>
                  </a:solidFill>
                </a:rPr>
                <a:t>f</a:t>
              </a:r>
              <a:endParaRPr lang="en-US"/>
            </a:p>
          </p:txBody>
        </p:sp>
        <p:sp>
          <p:nvSpPr>
            <p:cNvPr id="46" name="Text Box 3110"/>
            <p:cNvSpPr txBox="1">
              <a:spLocks noChangeArrowheads="1"/>
            </p:cNvSpPr>
            <p:nvPr/>
          </p:nvSpPr>
          <p:spPr bwMode="auto">
            <a:xfrm>
              <a:off x="1680"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a:solidFill>
                    <a:schemeClr val="accent1"/>
                  </a:solidFill>
                </a:rPr>
                <a:t>s</a:t>
              </a:r>
              <a:endParaRPr lang="en-US"/>
            </a:p>
          </p:txBody>
        </p:sp>
        <p:sp>
          <p:nvSpPr>
            <p:cNvPr id="47" name="Text Box 3111"/>
            <p:cNvSpPr txBox="1">
              <a:spLocks noChangeArrowheads="1"/>
            </p:cNvSpPr>
            <p:nvPr/>
          </p:nvSpPr>
          <p:spPr bwMode="auto">
            <a:xfrm>
              <a:off x="2832"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a:solidFill>
                    <a:schemeClr val="accent1"/>
                  </a:solidFill>
                </a:rPr>
                <a:t>x</a:t>
              </a:r>
              <a:endParaRPr lang="en-US"/>
            </a:p>
          </p:txBody>
        </p:sp>
        <p:sp>
          <p:nvSpPr>
            <p:cNvPr id="48" name="Text Box 3112"/>
            <p:cNvSpPr txBox="1">
              <a:spLocks noChangeArrowheads="1"/>
            </p:cNvSpPr>
            <p:nvPr/>
          </p:nvSpPr>
          <p:spPr bwMode="auto">
            <a:xfrm>
              <a:off x="3984"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a:solidFill>
                    <a:schemeClr val="accent1"/>
                  </a:solidFill>
                </a:rPr>
                <a:t>c</a:t>
              </a:r>
              <a:endParaRPr lang="en-US"/>
            </a:p>
          </p:txBody>
        </p:sp>
        <p:sp>
          <p:nvSpPr>
            <p:cNvPr id="49" name="Line 3113"/>
            <p:cNvSpPr>
              <a:spLocks noChangeShapeType="1"/>
            </p:cNvSpPr>
            <p:nvPr/>
          </p:nvSpPr>
          <p:spPr bwMode="auto">
            <a:xfrm>
              <a:off x="1680"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3114"/>
            <p:cNvSpPr>
              <a:spLocks noChangeShapeType="1"/>
            </p:cNvSpPr>
            <p:nvPr/>
          </p:nvSpPr>
          <p:spPr bwMode="auto">
            <a:xfrm>
              <a:off x="2832"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3115"/>
            <p:cNvSpPr>
              <a:spLocks noChangeShapeType="1"/>
            </p:cNvSpPr>
            <p:nvPr/>
          </p:nvSpPr>
          <p:spPr bwMode="auto">
            <a:xfrm>
              <a:off x="3984"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3116"/>
            <p:cNvSpPr>
              <a:spLocks noChangeShapeType="1"/>
            </p:cNvSpPr>
            <p:nvPr/>
          </p:nvSpPr>
          <p:spPr bwMode="auto">
            <a:xfrm>
              <a:off x="5136"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3117"/>
            <p:cNvSpPr>
              <a:spLocks noChangeShapeType="1"/>
            </p:cNvSpPr>
            <p:nvPr/>
          </p:nvSpPr>
          <p:spPr bwMode="auto">
            <a:xfrm>
              <a:off x="528"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Text Box 3118"/>
            <p:cNvSpPr txBox="1">
              <a:spLocks noChangeArrowheads="1"/>
            </p:cNvSpPr>
            <p:nvPr/>
          </p:nvSpPr>
          <p:spPr bwMode="auto">
            <a:xfrm>
              <a:off x="1488" y="960"/>
              <a:ext cx="244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a:solidFill>
                    <a:schemeClr val="accent1"/>
                  </a:solidFill>
                </a:rPr>
                <a:t> </a:t>
              </a:r>
              <a:r>
                <a:rPr lang="en-US"/>
                <a:t>U  n  d  e  f  i  n  e  d</a:t>
              </a:r>
            </a:p>
          </p:txBody>
        </p:sp>
        <p:sp>
          <p:nvSpPr>
            <p:cNvPr id="55" name="Line 3120"/>
            <p:cNvSpPr>
              <a:spLocks noChangeShapeType="1"/>
            </p:cNvSpPr>
            <p:nvPr/>
          </p:nvSpPr>
          <p:spPr bwMode="auto">
            <a:xfrm>
              <a:off x="1520"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Text Box 3123"/>
            <p:cNvSpPr txBox="1">
              <a:spLocks noChangeArrowheads="1"/>
            </p:cNvSpPr>
            <p:nvPr/>
          </p:nvSpPr>
          <p:spPr bwMode="auto">
            <a:xfrm>
              <a:off x="1520" y="960"/>
              <a:ext cx="160" cy="19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r>
                <a:rPr lang="en-US">
                  <a:solidFill>
                    <a:schemeClr val="folHlink"/>
                  </a:solidFill>
                </a:rPr>
                <a:t>J</a:t>
              </a:r>
              <a:endParaRPr lang="en-US" b="0">
                <a:solidFill>
                  <a:schemeClr val="accent2"/>
                </a:solidFill>
              </a:endParaRPr>
            </a:p>
          </p:txBody>
        </p:sp>
      </p:grpSp>
      <p:graphicFrame>
        <p:nvGraphicFramePr>
          <p:cNvPr id="2" name="Table 1"/>
          <p:cNvGraphicFramePr>
            <a:graphicFrameLocks noGrp="1"/>
          </p:cNvGraphicFramePr>
          <p:nvPr>
            <p:extLst>
              <p:ext uri="{D42A27DB-BD31-4B8C-83A1-F6EECF244321}">
                <p14:modId xmlns:p14="http://schemas.microsoft.com/office/powerpoint/2010/main" val="2476670713"/>
              </p:ext>
            </p:extLst>
          </p:nvPr>
        </p:nvGraphicFramePr>
        <p:xfrm>
          <a:off x="1202054" y="2582333"/>
          <a:ext cx="6587490" cy="3810000"/>
        </p:xfrm>
        <a:graphic>
          <a:graphicData uri="http://schemas.openxmlformats.org/drawingml/2006/table">
            <a:tbl>
              <a:tblPr firstRow="1" firstCol="1" bandRow="1">
                <a:tableStyleId>{5C22544A-7EE6-4342-B048-85BDC9FD1C3A}</a:tableStyleId>
              </a:tblPr>
              <a:tblGrid>
                <a:gridCol w="900980">
                  <a:extLst>
                    <a:ext uri="{9D8B030D-6E8A-4147-A177-3AD203B41FA5}">
                      <a16:colId xmlns:a16="http://schemas.microsoft.com/office/drawing/2014/main" val="20000"/>
                    </a:ext>
                  </a:extLst>
                </a:gridCol>
                <a:gridCol w="1162739">
                  <a:extLst>
                    <a:ext uri="{9D8B030D-6E8A-4147-A177-3AD203B41FA5}">
                      <a16:colId xmlns:a16="http://schemas.microsoft.com/office/drawing/2014/main" val="20001"/>
                    </a:ext>
                  </a:extLst>
                </a:gridCol>
                <a:gridCol w="4523771">
                  <a:extLst>
                    <a:ext uri="{9D8B030D-6E8A-4147-A177-3AD203B41FA5}">
                      <a16:colId xmlns:a16="http://schemas.microsoft.com/office/drawing/2014/main" val="20002"/>
                    </a:ext>
                  </a:extLst>
                </a:gridCol>
              </a:tblGrid>
              <a:tr h="307877">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M[4:0]</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Chế độ</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Các thanh ghi được phép truy nhập</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307877">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10000</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User</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PC, R0 – R14, CPSR</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307877">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10001</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FIQ</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PC, R0 – R7, R8_fiq – R14_fiq, CPSR, </a:t>
                      </a:r>
                      <a:r>
                        <a:rPr lang="en-US" sz="1500" dirty="0" err="1">
                          <a:effectLst/>
                          <a:latin typeface="Times New Roman" panose="02020603050405020304" pitchFamily="18" charset="0"/>
                          <a:cs typeface="Times New Roman" panose="02020603050405020304" pitchFamily="18" charset="0"/>
                        </a:rPr>
                        <a:t>SPSR_fiq</a:t>
                      </a:r>
                      <a:endParaRPr lang="en-US" sz="15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644623">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10010</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IRQ</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PC, R0 – R12, R13_irq, R14_irq, CPSR, SPSR_irq</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44623">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10011</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SVC</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PC, R0 – R12, R13_svc, R14_svc, CPSR, SPSR_svc</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644623">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10111</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Abort</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PC, R0 – R12, R13_abt, R14_abt, CPSR, SPSR_abt</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644623">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11011</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Undef</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PC, R0 – R12, R13_und, R14_und, CPSR, SPSR_und</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307877">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11111</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0"/>
                        </a:spcAft>
                      </a:pPr>
                      <a:r>
                        <a:rPr lang="en-US" sz="1500">
                          <a:effectLst/>
                          <a:latin typeface="Times New Roman" panose="02020603050405020304" pitchFamily="18" charset="0"/>
                          <a:cs typeface="Times New Roman" panose="02020603050405020304" pitchFamily="18" charset="0"/>
                        </a:rPr>
                        <a:t>System</a:t>
                      </a:r>
                      <a:endParaRPr lang="en-US" sz="150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tc>
                  <a:txBody>
                    <a:bodyPr/>
                    <a:lstStyle/>
                    <a:p>
                      <a:pPr marL="0" marR="0" algn="just">
                        <a:lnSpc>
                          <a:spcPct val="130000"/>
                        </a:lnSpc>
                        <a:spcBef>
                          <a:spcPts val="0"/>
                        </a:spcBef>
                        <a:spcAft>
                          <a:spcPts val="0"/>
                        </a:spcAft>
                      </a:pPr>
                      <a:r>
                        <a:rPr lang="en-US" sz="1500" dirty="0">
                          <a:effectLst/>
                          <a:latin typeface="Times New Roman" panose="02020603050405020304" pitchFamily="18" charset="0"/>
                          <a:cs typeface="Times New Roman" panose="02020603050405020304" pitchFamily="18" charset="0"/>
                        </a:rPr>
                        <a:t>PC, R0 – R14, CPSR</a:t>
                      </a:r>
                      <a:endParaRPr lang="en-US" sz="1500" dirty="0">
                        <a:effectLst/>
                        <a:latin typeface="Times New Roman" panose="02020603050405020304" pitchFamily="18" charset="0"/>
                        <a:ea typeface="Calibri" panose="020F0502020204030204"/>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32</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grpSp>
        <p:nvGrpSpPr>
          <p:cNvPr id="13" name="Group 3124"/>
          <p:cNvGrpSpPr/>
          <p:nvPr/>
        </p:nvGrpSpPr>
        <p:grpSpPr bwMode="auto">
          <a:xfrm>
            <a:off x="876300" y="1281223"/>
            <a:ext cx="7315200" cy="838200"/>
            <a:chOff x="528" y="816"/>
            <a:chExt cx="4608" cy="528"/>
          </a:xfrm>
        </p:grpSpPr>
        <p:sp>
          <p:nvSpPr>
            <p:cNvPr id="14" name="Rectangle 3121"/>
            <p:cNvSpPr>
              <a:spLocks noChangeArrowheads="1"/>
            </p:cNvSpPr>
            <p:nvPr/>
          </p:nvSpPr>
          <p:spPr bwMode="auto">
            <a:xfrm>
              <a:off x="1244" y="960"/>
              <a:ext cx="272" cy="192"/>
            </a:xfrm>
            <a:prstGeom prst="rect">
              <a:avLst/>
            </a:prstGeom>
            <a:solidFill>
              <a:srgbClr val="DDDDDD"/>
            </a:solidFill>
            <a:ln>
              <a:noFill/>
            </a:ln>
            <a:effectLst/>
            <a:extLs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 name="Rectangle 3074"/>
            <p:cNvSpPr>
              <a:spLocks noChangeArrowheads="1"/>
            </p:cNvSpPr>
            <p:nvPr/>
          </p:nvSpPr>
          <p:spPr bwMode="auto">
            <a:xfrm>
              <a:off x="1680" y="960"/>
              <a:ext cx="2304" cy="192"/>
            </a:xfrm>
            <a:prstGeom prst="rect">
              <a:avLst/>
            </a:prstGeom>
            <a:solidFill>
              <a:srgbClr val="DDDDDD"/>
            </a:solidFill>
            <a:ln>
              <a:noFill/>
            </a:ln>
            <a:effectLst/>
            <a:extLst>
              <a:ext uri="{91240B29-F687-4F45-9708-019B960494DF}">
                <a14:hiddenLine xmlns:a14="http://schemas.microsoft.com/office/drawing/2010/main" w="38100">
                  <a:solidFill>
                    <a:schemeClr va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6" name="Rectangle 3080"/>
            <p:cNvSpPr>
              <a:spLocks noChangeArrowheads="1"/>
            </p:cNvSpPr>
            <p:nvPr/>
          </p:nvSpPr>
          <p:spPr bwMode="auto">
            <a:xfrm>
              <a:off x="1104"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27</a:t>
              </a:r>
            </a:p>
          </p:txBody>
        </p:sp>
        <p:sp>
          <p:nvSpPr>
            <p:cNvPr id="17" name="Rectangle 3081"/>
            <p:cNvSpPr>
              <a:spLocks noChangeArrowheads="1"/>
            </p:cNvSpPr>
            <p:nvPr/>
          </p:nvSpPr>
          <p:spPr bwMode="auto">
            <a:xfrm>
              <a:off x="528"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31</a:t>
              </a:r>
            </a:p>
          </p:txBody>
        </p:sp>
        <p:sp>
          <p:nvSpPr>
            <p:cNvPr id="18" name="Text Box 3082"/>
            <p:cNvSpPr txBox="1">
              <a:spLocks noChangeArrowheads="1"/>
            </p:cNvSpPr>
            <p:nvPr/>
          </p:nvSpPr>
          <p:spPr bwMode="auto">
            <a:xfrm>
              <a:off x="536" y="946"/>
              <a:ext cx="1144" cy="216"/>
            </a:xfrm>
            <a:prstGeom prst="rect">
              <a:avLst/>
            </a:prstGeom>
            <a:noFill/>
            <a:ln w="38100">
              <a:solidFill>
                <a:srgbClr val="3366FF"/>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r>
                <a:rPr lang="en-US"/>
                <a:t>N Z C V </a:t>
              </a:r>
              <a:r>
                <a:rPr lang="en-US">
                  <a:solidFill>
                    <a:schemeClr val="folHlink"/>
                  </a:solidFill>
                </a:rPr>
                <a:t>Q</a:t>
              </a:r>
              <a:endParaRPr lang="en-US" b="0"/>
            </a:p>
          </p:txBody>
        </p:sp>
        <p:sp>
          <p:nvSpPr>
            <p:cNvPr id="19" name="Line 3083"/>
            <p:cNvSpPr>
              <a:spLocks noChangeShapeType="1"/>
            </p:cNvSpPr>
            <p:nvPr/>
          </p:nvSpPr>
          <p:spPr bwMode="auto">
            <a:xfrm>
              <a:off x="960"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3084"/>
            <p:cNvSpPr>
              <a:spLocks noChangeShapeType="1"/>
            </p:cNvSpPr>
            <p:nvPr/>
          </p:nvSpPr>
          <p:spPr bwMode="auto">
            <a:xfrm>
              <a:off x="816"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3085"/>
            <p:cNvSpPr>
              <a:spLocks noChangeShapeType="1"/>
            </p:cNvSpPr>
            <p:nvPr/>
          </p:nvSpPr>
          <p:spPr bwMode="auto">
            <a:xfrm>
              <a:off x="672"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3086"/>
            <p:cNvSpPr>
              <a:spLocks noChangeShapeType="1"/>
            </p:cNvSpPr>
            <p:nvPr/>
          </p:nvSpPr>
          <p:spPr bwMode="auto">
            <a:xfrm>
              <a:off x="1248"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3087"/>
            <p:cNvSpPr>
              <a:spLocks noChangeShapeType="1"/>
            </p:cNvSpPr>
            <p:nvPr/>
          </p:nvSpPr>
          <p:spPr bwMode="auto">
            <a:xfrm>
              <a:off x="1104"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Rectangle 3088"/>
            <p:cNvSpPr>
              <a:spLocks noChangeArrowheads="1"/>
            </p:cNvSpPr>
            <p:nvPr/>
          </p:nvSpPr>
          <p:spPr bwMode="auto">
            <a:xfrm>
              <a:off x="960" y="816"/>
              <a:ext cx="192"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6675" tIns="26988" rIns="66675" bIns="26988">
              <a:spAutoFit/>
            </a:bodyPr>
            <a:lstStyle/>
            <a:p>
              <a:pPr algn="ctr" defTabSz="944880"/>
              <a:r>
                <a:rPr lang="en-US" sz="1000">
                  <a:solidFill>
                    <a:srgbClr val="000000"/>
                  </a:solidFill>
                  <a:latin typeface="Times New Roman" panose="02020603050405020304" pitchFamily="18" charset="0"/>
                </a:rPr>
                <a:t>28</a:t>
              </a:r>
            </a:p>
          </p:txBody>
        </p:sp>
        <p:sp>
          <p:nvSpPr>
            <p:cNvPr id="25" name="Rectangle 3089"/>
            <p:cNvSpPr>
              <a:spLocks noChangeArrowheads="1"/>
            </p:cNvSpPr>
            <p:nvPr/>
          </p:nvSpPr>
          <p:spPr bwMode="auto">
            <a:xfrm>
              <a:off x="4128"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6</a:t>
              </a:r>
            </a:p>
          </p:txBody>
        </p:sp>
        <p:sp>
          <p:nvSpPr>
            <p:cNvPr id="26" name="Rectangle 3090"/>
            <p:cNvSpPr>
              <a:spLocks noChangeArrowheads="1"/>
            </p:cNvSpPr>
            <p:nvPr/>
          </p:nvSpPr>
          <p:spPr bwMode="auto">
            <a:xfrm>
              <a:off x="3984"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7</a:t>
              </a:r>
            </a:p>
          </p:txBody>
        </p:sp>
        <p:sp>
          <p:nvSpPr>
            <p:cNvPr id="27" name="Text Box 3091"/>
            <p:cNvSpPr txBox="1">
              <a:spLocks noChangeArrowheads="1"/>
            </p:cNvSpPr>
            <p:nvPr/>
          </p:nvSpPr>
          <p:spPr bwMode="auto">
            <a:xfrm>
              <a:off x="3984" y="946"/>
              <a:ext cx="1152" cy="216"/>
            </a:xfrm>
            <a:prstGeom prst="rect">
              <a:avLst/>
            </a:prstGeom>
            <a:noFill/>
            <a:ln w="38100">
              <a:solidFill>
                <a:srgbClr val="3366FF"/>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r>
                <a:rPr lang="en-US"/>
                <a:t>I F </a:t>
              </a:r>
              <a:r>
                <a:rPr lang="en-US">
                  <a:solidFill>
                    <a:schemeClr val="folHlink"/>
                  </a:solidFill>
                </a:rPr>
                <a:t>T</a:t>
              </a:r>
              <a:r>
                <a:rPr lang="en-US"/>
                <a:t>    mode</a:t>
              </a:r>
              <a:endParaRPr lang="en-US" b="0"/>
            </a:p>
          </p:txBody>
        </p:sp>
        <p:sp>
          <p:nvSpPr>
            <p:cNvPr id="28" name="Line 3092"/>
            <p:cNvSpPr>
              <a:spLocks noChangeShapeType="1"/>
            </p:cNvSpPr>
            <p:nvPr/>
          </p:nvSpPr>
          <p:spPr bwMode="auto">
            <a:xfrm>
              <a:off x="4560"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3093"/>
            <p:cNvSpPr>
              <a:spLocks noChangeShapeType="1"/>
            </p:cNvSpPr>
            <p:nvPr/>
          </p:nvSpPr>
          <p:spPr bwMode="auto">
            <a:xfrm>
              <a:off x="4128"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3094"/>
            <p:cNvSpPr>
              <a:spLocks noChangeShapeType="1"/>
            </p:cNvSpPr>
            <p:nvPr/>
          </p:nvSpPr>
          <p:spPr bwMode="auto">
            <a:xfrm>
              <a:off x="4272"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3095"/>
            <p:cNvSpPr>
              <a:spLocks noChangeShapeType="1"/>
            </p:cNvSpPr>
            <p:nvPr/>
          </p:nvSpPr>
          <p:spPr bwMode="auto">
            <a:xfrm>
              <a:off x="4416"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Rectangle 3096"/>
            <p:cNvSpPr>
              <a:spLocks noChangeArrowheads="1"/>
            </p:cNvSpPr>
            <p:nvPr/>
          </p:nvSpPr>
          <p:spPr bwMode="auto">
            <a:xfrm>
              <a:off x="2688"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16</a:t>
              </a:r>
            </a:p>
          </p:txBody>
        </p:sp>
        <p:sp>
          <p:nvSpPr>
            <p:cNvPr id="33" name="Rectangle 3097"/>
            <p:cNvSpPr>
              <a:spLocks noChangeArrowheads="1"/>
            </p:cNvSpPr>
            <p:nvPr/>
          </p:nvSpPr>
          <p:spPr bwMode="auto">
            <a:xfrm>
              <a:off x="1680"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23</a:t>
              </a:r>
            </a:p>
          </p:txBody>
        </p:sp>
        <p:sp>
          <p:nvSpPr>
            <p:cNvPr id="34" name="Text Box 3098"/>
            <p:cNvSpPr txBox="1">
              <a:spLocks noChangeArrowheads="1"/>
            </p:cNvSpPr>
            <p:nvPr/>
          </p:nvSpPr>
          <p:spPr bwMode="auto">
            <a:xfrm>
              <a:off x="1680" y="946"/>
              <a:ext cx="1152" cy="216"/>
            </a:xfrm>
            <a:prstGeom prst="rect">
              <a:avLst/>
            </a:prstGeom>
            <a:noFill/>
            <a:ln w="38100">
              <a:solidFill>
                <a:srgbClr val="3366FF"/>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r>
                <a:rPr lang="en-US"/>
                <a:t> </a:t>
              </a:r>
              <a:endParaRPr lang="en-US" b="0"/>
            </a:p>
          </p:txBody>
        </p:sp>
        <p:sp>
          <p:nvSpPr>
            <p:cNvPr id="35" name="Rectangle 3099"/>
            <p:cNvSpPr>
              <a:spLocks noChangeArrowheads="1"/>
            </p:cNvSpPr>
            <p:nvPr/>
          </p:nvSpPr>
          <p:spPr bwMode="auto">
            <a:xfrm>
              <a:off x="3840"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8</a:t>
              </a:r>
            </a:p>
          </p:txBody>
        </p:sp>
        <p:sp>
          <p:nvSpPr>
            <p:cNvPr id="36" name="Rectangle 3100"/>
            <p:cNvSpPr>
              <a:spLocks noChangeArrowheads="1"/>
            </p:cNvSpPr>
            <p:nvPr/>
          </p:nvSpPr>
          <p:spPr bwMode="auto">
            <a:xfrm>
              <a:off x="2832"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15</a:t>
              </a:r>
            </a:p>
          </p:txBody>
        </p:sp>
        <p:sp>
          <p:nvSpPr>
            <p:cNvPr id="37" name="Text Box 3101"/>
            <p:cNvSpPr txBox="1">
              <a:spLocks noChangeArrowheads="1"/>
            </p:cNvSpPr>
            <p:nvPr/>
          </p:nvSpPr>
          <p:spPr bwMode="auto">
            <a:xfrm>
              <a:off x="2832" y="946"/>
              <a:ext cx="1152" cy="216"/>
            </a:xfrm>
            <a:prstGeom prst="rect">
              <a:avLst/>
            </a:prstGeom>
            <a:noFill/>
            <a:ln w="38100">
              <a:solidFill>
                <a:srgbClr val="3366FF"/>
              </a:solid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r>
                <a:rPr lang="en-US"/>
                <a:t> </a:t>
              </a:r>
              <a:endParaRPr lang="en-US" b="0"/>
            </a:p>
          </p:txBody>
        </p:sp>
        <p:sp>
          <p:nvSpPr>
            <p:cNvPr id="38" name="Line 3102"/>
            <p:cNvSpPr>
              <a:spLocks noChangeShapeType="1"/>
            </p:cNvSpPr>
            <p:nvPr/>
          </p:nvSpPr>
          <p:spPr bwMode="auto">
            <a:xfrm>
              <a:off x="4704"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3103"/>
            <p:cNvSpPr>
              <a:spLocks noChangeShapeType="1"/>
            </p:cNvSpPr>
            <p:nvPr/>
          </p:nvSpPr>
          <p:spPr bwMode="auto">
            <a:xfrm>
              <a:off x="4848"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3104"/>
            <p:cNvSpPr>
              <a:spLocks noChangeShapeType="1"/>
            </p:cNvSpPr>
            <p:nvPr/>
          </p:nvSpPr>
          <p:spPr bwMode="auto">
            <a:xfrm>
              <a:off x="4992" y="1104"/>
              <a:ext cx="0" cy="48"/>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Rectangle 3105"/>
            <p:cNvSpPr>
              <a:spLocks noChangeArrowheads="1"/>
            </p:cNvSpPr>
            <p:nvPr/>
          </p:nvSpPr>
          <p:spPr bwMode="auto">
            <a:xfrm>
              <a:off x="4272"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5</a:t>
              </a:r>
            </a:p>
          </p:txBody>
        </p:sp>
        <p:sp>
          <p:nvSpPr>
            <p:cNvPr id="42" name="Rectangle 3106"/>
            <p:cNvSpPr>
              <a:spLocks noChangeArrowheads="1"/>
            </p:cNvSpPr>
            <p:nvPr/>
          </p:nvSpPr>
          <p:spPr bwMode="auto">
            <a:xfrm>
              <a:off x="4416"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4</a:t>
              </a:r>
            </a:p>
          </p:txBody>
        </p:sp>
        <p:sp>
          <p:nvSpPr>
            <p:cNvPr id="43" name="Rectangle 3107"/>
            <p:cNvSpPr>
              <a:spLocks noChangeArrowheads="1"/>
            </p:cNvSpPr>
            <p:nvPr/>
          </p:nvSpPr>
          <p:spPr bwMode="auto">
            <a:xfrm>
              <a:off x="4992" y="816"/>
              <a:ext cx="12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0</a:t>
              </a:r>
            </a:p>
          </p:txBody>
        </p:sp>
        <p:sp>
          <p:nvSpPr>
            <p:cNvPr id="44" name="Rectangle 3108"/>
            <p:cNvSpPr>
              <a:spLocks noChangeArrowheads="1"/>
            </p:cNvSpPr>
            <p:nvPr/>
          </p:nvSpPr>
          <p:spPr bwMode="auto">
            <a:xfrm>
              <a:off x="1488" y="816"/>
              <a:ext cx="164" cy="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4880"/>
              <a:r>
                <a:rPr lang="en-US" sz="1000">
                  <a:solidFill>
                    <a:srgbClr val="000000"/>
                  </a:solidFill>
                  <a:latin typeface="Times New Roman" panose="02020603050405020304" pitchFamily="18" charset="0"/>
                </a:rPr>
                <a:t>24</a:t>
              </a:r>
            </a:p>
          </p:txBody>
        </p:sp>
        <p:sp>
          <p:nvSpPr>
            <p:cNvPr id="45" name="Text Box 3109"/>
            <p:cNvSpPr txBox="1">
              <a:spLocks noChangeArrowheads="1"/>
            </p:cNvSpPr>
            <p:nvPr/>
          </p:nvSpPr>
          <p:spPr bwMode="auto">
            <a:xfrm>
              <a:off x="528"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a:solidFill>
                    <a:schemeClr val="accent1"/>
                  </a:solidFill>
                </a:rPr>
                <a:t>f</a:t>
              </a:r>
              <a:endParaRPr lang="en-US"/>
            </a:p>
          </p:txBody>
        </p:sp>
        <p:sp>
          <p:nvSpPr>
            <p:cNvPr id="46" name="Text Box 3110"/>
            <p:cNvSpPr txBox="1">
              <a:spLocks noChangeArrowheads="1"/>
            </p:cNvSpPr>
            <p:nvPr/>
          </p:nvSpPr>
          <p:spPr bwMode="auto">
            <a:xfrm>
              <a:off x="1680"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a:solidFill>
                    <a:schemeClr val="accent1"/>
                  </a:solidFill>
                </a:rPr>
                <a:t>s</a:t>
              </a:r>
              <a:endParaRPr lang="en-US"/>
            </a:p>
          </p:txBody>
        </p:sp>
        <p:sp>
          <p:nvSpPr>
            <p:cNvPr id="47" name="Text Box 3111"/>
            <p:cNvSpPr txBox="1">
              <a:spLocks noChangeArrowheads="1"/>
            </p:cNvSpPr>
            <p:nvPr/>
          </p:nvSpPr>
          <p:spPr bwMode="auto">
            <a:xfrm>
              <a:off x="2832"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a:solidFill>
                    <a:schemeClr val="accent1"/>
                  </a:solidFill>
                </a:rPr>
                <a:t>x</a:t>
              </a:r>
              <a:endParaRPr lang="en-US"/>
            </a:p>
          </p:txBody>
        </p:sp>
        <p:sp>
          <p:nvSpPr>
            <p:cNvPr id="48" name="Text Box 3112"/>
            <p:cNvSpPr txBox="1">
              <a:spLocks noChangeArrowheads="1"/>
            </p:cNvSpPr>
            <p:nvPr/>
          </p:nvSpPr>
          <p:spPr bwMode="auto">
            <a:xfrm>
              <a:off x="3984" y="1152"/>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a:solidFill>
                    <a:schemeClr val="accent1"/>
                  </a:solidFill>
                </a:rPr>
                <a:t>c</a:t>
              </a:r>
              <a:endParaRPr lang="en-US"/>
            </a:p>
          </p:txBody>
        </p:sp>
        <p:sp>
          <p:nvSpPr>
            <p:cNvPr id="49" name="Line 3113"/>
            <p:cNvSpPr>
              <a:spLocks noChangeShapeType="1"/>
            </p:cNvSpPr>
            <p:nvPr/>
          </p:nvSpPr>
          <p:spPr bwMode="auto">
            <a:xfrm>
              <a:off x="1680"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3114"/>
            <p:cNvSpPr>
              <a:spLocks noChangeShapeType="1"/>
            </p:cNvSpPr>
            <p:nvPr/>
          </p:nvSpPr>
          <p:spPr bwMode="auto">
            <a:xfrm>
              <a:off x="2832"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3115"/>
            <p:cNvSpPr>
              <a:spLocks noChangeShapeType="1"/>
            </p:cNvSpPr>
            <p:nvPr/>
          </p:nvSpPr>
          <p:spPr bwMode="auto">
            <a:xfrm>
              <a:off x="3984"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Line 3116"/>
            <p:cNvSpPr>
              <a:spLocks noChangeShapeType="1"/>
            </p:cNvSpPr>
            <p:nvPr/>
          </p:nvSpPr>
          <p:spPr bwMode="auto">
            <a:xfrm>
              <a:off x="5136"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Line 3117"/>
            <p:cNvSpPr>
              <a:spLocks noChangeShapeType="1"/>
            </p:cNvSpPr>
            <p:nvPr/>
          </p:nvSpPr>
          <p:spPr bwMode="auto">
            <a:xfrm>
              <a:off x="528" y="1152"/>
              <a:ext cx="0" cy="96"/>
            </a:xfrm>
            <a:prstGeom prst="line">
              <a:avLst/>
            </a:prstGeom>
            <a:noFill/>
            <a:ln w="25400">
              <a:solidFill>
                <a:srgbClr val="3366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Text Box 3118"/>
            <p:cNvSpPr txBox="1">
              <a:spLocks noChangeArrowheads="1"/>
            </p:cNvSpPr>
            <p:nvPr/>
          </p:nvSpPr>
          <p:spPr bwMode="auto">
            <a:xfrm>
              <a:off x="1488" y="960"/>
              <a:ext cx="244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spcBef>
                  <a:spcPct val="50000"/>
                </a:spcBef>
              </a:pPr>
              <a:r>
                <a:rPr lang="en-US" dirty="0">
                  <a:solidFill>
                    <a:schemeClr val="accent1"/>
                  </a:solidFill>
                </a:rPr>
                <a:t> </a:t>
              </a:r>
              <a:r>
                <a:rPr lang="en-US" dirty="0"/>
                <a:t>U  n  d  e  f  </a:t>
              </a:r>
              <a:r>
                <a:rPr lang="en-US" dirty="0" err="1"/>
                <a:t>i</a:t>
              </a:r>
              <a:r>
                <a:rPr lang="en-US" dirty="0"/>
                <a:t>  n  e  d</a:t>
              </a:r>
            </a:p>
          </p:txBody>
        </p:sp>
        <p:sp>
          <p:nvSpPr>
            <p:cNvPr id="55" name="Line 3120"/>
            <p:cNvSpPr>
              <a:spLocks noChangeShapeType="1"/>
            </p:cNvSpPr>
            <p:nvPr/>
          </p:nvSpPr>
          <p:spPr bwMode="auto">
            <a:xfrm>
              <a:off x="1520" y="960"/>
              <a:ext cx="0" cy="192"/>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Text Box 3123"/>
            <p:cNvSpPr txBox="1">
              <a:spLocks noChangeArrowheads="1"/>
            </p:cNvSpPr>
            <p:nvPr/>
          </p:nvSpPr>
          <p:spPr bwMode="auto">
            <a:xfrm>
              <a:off x="1520" y="960"/>
              <a:ext cx="160" cy="19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38100">
                  <a:solidFill>
                    <a:srgbClr val="33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1400" b="1">
                  <a:solidFill>
                    <a:schemeClr val="tx1"/>
                  </a:solidFill>
                  <a:latin typeface="Courier New" panose="02070309020205020404" pitchFamily="49" charset="0"/>
                </a:defRPr>
              </a:lvl1pPr>
              <a:lvl2pPr marL="742950" indent="-285750">
                <a:defRPr sz="1400" b="1">
                  <a:solidFill>
                    <a:schemeClr val="tx1"/>
                  </a:solidFill>
                  <a:latin typeface="Courier New" panose="02070309020205020404" pitchFamily="49" charset="0"/>
                </a:defRPr>
              </a:lvl2pPr>
              <a:lvl3pPr marL="1143000" indent="-228600">
                <a:defRPr sz="1400" b="1">
                  <a:solidFill>
                    <a:schemeClr val="tx1"/>
                  </a:solidFill>
                  <a:latin typeface="Courier New" panose="02070309020205020404" pitchFamily="49" charset="0"/>
                </a:defRPr>
              </a:lvl3pPr>
              <a:lvl4pPr marL="1600200" indent="-228600">
                <a:defRPr sz="1400" b="1">
                  <a:solidFill>
                    <a:schemeClr val="tx1"/>
                  </a:solidFill>
                  <a:latin typeface="Courier New" panose="02070309020205020404" pitchFamily="49" charset="0"/>
                </a:defRPr>
              </a:lvl4pPr>
              <a:lvl5pPr marL="2057400" indent="-228600">
                <a:defRPr sz="1400" b="1">
                  <a:solidFill>
                    <a:schemeClr val="tx1"/>
                  </a:solidFill>
                  <a:latin typeface="Courier New" panose="02070309020205020404" pitchFamily="49" charset="0"/>
                </a:defRPr>
              </a:lvl5pPr>
              <a:lvl6pPr marL="2514600" indent="-228600" eaLnBrk="0" fontAlgn="base" hangingPunct="0">
                <a:spcBef>
                  <a:spcPct val="0"/>
                </a:spcBef>
                <a:spcAft>
                  <a:spcPct val="0"/>
                </a:spcAft>
                <a:defRPr sz="1400" b="1">
                  <a:solidFill>
                    <a:schemeClr val="tx1"/>
                  </a:solidFill>
                  <a:latin typeface="Courier New" panose="02070309020205020404" pitchFamily="49" charset="0"/>
                </a:defRPr>
              </a:lvl6pPr>
              <a:lvl7pPr marL="2971800" indent="-228600" eaLnBrk="0" fontAlgn="base" hangingPunct="0">
                <a:spcBef>
                  <a:spcPct val="0"/>
                </a:spcBef>
                <a:spcAft>
                  <a:spcPct val="0"/>
                </a:spcAft>
                <a:defRPr sz="1400" b="1">
                  <a:solidFill>
                    <a:schemeClr val="tx1"/>
                  </a:solidFill>
                  <a:latin typeface="Courier New" panose="02070309020205020404" pitchFamily="49" charset="0"/>
                </a:defRPr>
              </a:lvl7pPr>
              <a:lvl8pPr marL="3429000" indent="-228600" eaLnBrk="0" fontAlgn="base" hangingPunct="0">
                <a:spcBef>
                  <a:spcPct val="0"/>
                </a:spcBef>
                <a:spcAft>
                  <a:spcPct val="0"/>
                </a:spcAft>
                <a:defRPr sz="1400" b="1">
                  <a:solidFill>
                    <a:schemeClr val="tx1"/>
                  </a:solidFill>
                  <a:latin typeface="Courier New" panose="02070309020205020404" pitchFamily="49" charset="0"/>
                </a:defRPr>
              </a:lvl8pPr>
              <a:lvl9pPr marL="3886200" indent="-228600" eaLnBrk="0" fontAlgn="base" hangingPunct="0">
                <a:spcBef>
                  <a:spcPct val="0"/>
                </a:spcBef>
                <a:spcAft>
                  <a:spcPct val="0"/>
                </a:spcAft>
                <a:defRPr sz="1400" b="1">
                  <a:solidFill>
                    <a:schemeClr val="tx1"/>
                  </a:solidFill>
                  <a:latin typeface="Courier New" panose="02070309020205020404" pitchFamily="49" charset="0"/>
                </a:defRPr>
              </a:lvl9pPr>
            </a:lstStyle>
            <a:p>
              <a:pPr algn="ctr"/>
              <a:r>
                <a:rPr lang="en-US">
                  <a:solidFill>
                    <a:schemeClr val="folHlink"/>
                  </a:solidFill>
                </a:rPr>
                <a:t>J</a:t>
              </a:r>
              <a:endParaRPr lang="en-US" b="0">
                <a:solidFill>
                  <a:schemeClr val="accent2"/>
                </a:solidFill>
              </a:endParaRPr>
            </a:p>
          </p:txBody>
        </p:sp>
      </p:grpSp>
      <p:graphicFrame>
        <p:nvGraphicFramePr>
          <p:cNvPr id="3" name="Table 2"/>
          <p:cNvGraphicFramePr>
            <a:graphicFrameLocks noGrp="1"/>
          </p:cNvGraphicFramePr>
          <p:nvPr>
            <p:extLst>
              <p:ext uri="{D42A27DB-BD31-4B8C-83A1-F6EECF244321}">
                <p14:modId xmlns:p14="http://schemas.microsoft.com/office/powerpoint/2010/main" val="3928797423"/>
              </p:ext>
            </p:extLst>
          </p:nvPr>
        </p:nvGraphicFramePr>
        <p:xfrm>
          <a:off x="515679" y="2258709"/>
          <a:ext cx="8229600" cy="2194560"/>
        </p:xfrm>
        <a:graphic>
          <a:graphicData uri="http://schemas.openxmlformats.org/drawingml/2006/table">
            <a:tbl>
              <a:tblPr/>
              <a:tblGrid>
                <a:gridCol w="2743200">
                  <a:extLst>
                    <a:ext uri="{9D8B030D-6E8A-4147-A177-3AD203B41FA5}">
                      <a16:colId xmlns:a16="http://schemas.microsoft.com/office/drawing/2014/main" val="2787587408"/>
                    </a:ext>
                  </a:extLst>
                </a:gridCol>
                <a:gridCol w="2743200">
                  <a:extLst>
                    <a:ext uri="{9D8B030D-6E8A-4147-A177-3AD203B41FA5}">
                      <a16:colId xmlns:a16="http://schemas.microsoft.com/office/drawing/2014/main" val="3963113251"/>
                    </a:ext>
                  </a:extLst>
                </a:gridCol>
                <a:gridCol w="2743200">
                  <a:extLst>
                    <a:ext uri="{9D8B030D-6E8A-4147-A177-3AD203B41FA5}">
                      <a16:colId xmlns:a16="http://schemas.microsoft.com/office/drawing/2014/main" val="3935423533"/>
                    </a:ext>
                  </a:extLst>
                </a:gridCol>
              </a:tblGrid>
              <a:tr h="220449">
                <a:tc gridSpan="3">
                  <a:txBody>
                    <a:bodyPr/>
                    <a:lstStyle/>
                    <a:p>
                      <a:r>
                        <a:rPr lang="en-US"/>
                        <a:t>Table 2.1. J and T bit encoding in ISETSTATE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64625783"/>
                  </a:ext>
                </a:extLst>
              </a:tr>
              <a:tr h="220449">
                <a:tc>
                  <a:txBody>
                    <a:bodyPr/>
                    <a:lstStyle/>
                    <a:p>
                      <a:r>
                        <a:rPr lang="en-US"/>
                        <a:t>J</a:t>
                      </a:r>
                    </a:p>
                  </a:txBody>
                  <a:tcPr anchor="ctr">
                    <a:lnL>
                      <a:noFill/>
                    </a:lnL>
                    <a:lnR>
                      <a:noFill/>
                    </a:lnR>
                    <a:lnB>
                      <a:noFill/>
                    </a:lnB>
                  </a:tcPr>
                </a:tc>
                <a:tc>
                  <a:txBody>
                    <a:bodyPr/>
                    <a:lstStyle/>
                    <a:p>
                      <a:r>
                        <a:rPr lang="en-US"/>
                        <a:t>T</a:t>
                      </a:r>
                    </a:p>
                  </a:txBody>
                  <a:tcPr anchor="ctr">
                    <a:lnL>
                      <a:noFill/>
                    </a:lnL>
                    <a:lnR>
                      <a:noFill/>
                    </a:lnR>
                    <a:lnT>
                      <a:noFill/>
                    </a:lnT>
                    <a:lnB>
                      <a:noFill/>
                    </a:lnB>
                  </a:tcPr>
                </a:tc>
                <a:tc>
                  <a:txBody>
                    <a:bodyPr/>
                    <a:lstStyle/>
                    <a:p>
                      <a:r>
                        <a:rPr lang="en-US"/>
                        <a:t>Instruction set state</a:t>
                      </a:r>
                    </a:p>
                  </a:txBody>
                  <a:tcPr anchor="ctr">
                    <a:lnL>
                      <a:noFill/>
                    </a:lnL>
                    <a:lnR>
                      <a:noFill/>
                    </a:lnR>
                    <a:lnT>
                      <a:noFill/>
                    </a:lnT>
                    <a:lnB>
                      <a:noFill/>
                    </a:lnB>
                  </a:tcPr>
                </a:tc>
                <a:extLst>
                  <a:ext uri="{0D108BD9-81ED-4DB2-BD59-A6C34878D82A}">
                    <a16:rowId xmlns:a16="http://schemas.microsoft.com/office/drawing/2014/main" val="3973445920"/>
                  </a:ext>
                </a:extLst>
              </a:tr>
              <a:tr h="220449">
                <a:tc>
                  <a:txBody>
                    <a:bodyPr/>
                    <a:lstStyle/>
                    <a:p>
                      <a:r>
                        <a:rPr lang="en-US"/>
                        <a:t>0</a:t>
                      </a:r>
                    </a:p>
                  </a:txBody>
                  <a:tcPr anchor="ctr">
                    <a:lnL>
                      <a:noFill/>
                    </a:lnL>
                    <a:lnR>
                      <a:noFill/>
                    </a:lnR>
                    <a:lnT>
                      <a:noFill/>
                    </a:lnT>
                    <a:lnB>
                      <a:noFill/>
                    </a:lnB>
                  </a:tcPr>
                </a:tc>
                <a:tc>
                  <a:txBody>
                    <a:bodyPr/>
                    <a:lstStyle/>
                    <a:p>
                      <a:r>
                        <a:rPr lang="en-US"/>
                        <a:t>0</a:t>
                      </a:r>
                    </a:p>
                  </a:txBody>
                  <a:tcPr anchor="ctr">
                    <a:lnL>
                      <a:noFill/>
                    </a:lnL>
                    <a:lnR>
                      <a:noFill/>
                    </a:lnR>
                    <a:lnT>
                      <a:noFill/>
                    </a:lnT>
                    <a:lnB>
                      <a:noFill/>
                    </a:lnB>
                  </a:tcPr>
                </a:tc>
                <a:tc>
                  <a:txBody>
                    <a:bodyPr/>
                    <a:lstStyle/>
                    <a:p>
                      <a:r>
                        <a:rPr lang="en-US" dirty="0"/>
                        <a:t>ARM</a:t>
                      </a:r>
                    </a:p>
                  </a:txBody>
                  <a:tcPr anchor="ctr">
                    <a:lnL>
                      <a:noFill/>
                    </a:lnL>
                    <a:lnR>
                      <a:noFill/>
                    </a:lnR>
                    <a:lnT>
                      <a:noFill/>
                    </a:lnT>
                    <a:lnB>
                      <a:noFill/>
                    </a:lnB>
                  </a:tcPr>
                </a:tc>
                <a:extLst>
                  <a:ext uri="{0D108BD9-81ED-4DB2-BD59-A6C34878D82A}">
                    <a16:rowId xmlns:a16="http://schemas.microsoft.com/office/drawing/2014/main" val="2552442006"/>
                  </a:ext>
                </a:extLst>
              </a:tr>
              <a:tr h="220449">
                <a:tc>
                  <a:txBody>
                    <a:bodyPr/>
                    <a:lstStyle/>
                    <a:p>
                      <a:r>
                        <a:rPr lang="en-US"/>
                        <a:t>0</a:t>
                      </a:r>
                    </a:p>
                  </a:txBody>
                  <a:tcPr anchor="ctr">
                    <a:lnL>
                      <a:noFill/>
                    </a:lnL>
                    <a:lnR>
                      <a:noFill/>
                    </a:lnR>
                    <a:lnT>
                      <a:noFill/>
                    </a:lnT>
                    <a:lnB>
                      <a:noFill/>
                    </a:lnB>
                  </a:tcPr>
                </a:tc>
                <a:tc>
                  <a:txBody>
                    <a:bodyPr/>
                    <a:lstStyle/>
                    <a:p>
                      <a:r>
                        <a:rPr lang="en-US" dirty="0"/>
                        <a:t>1</a:t>
                      </a:r>
                    </a:p>
                  </a:txBody>
                  <a:tcPr anchor="ctr">
                    <a:lnL>
                      <a:noFill/>
                    </a:lnL>
                    <a:lnR>
                      <a:noFill/>
                    </a:lnR>
                    <a:lnT>
                      <a:noFill/>
                    </a:lnT>
                    <a:lnB>
                      <a:noFill/>
                    </a:lnB>
                  </a:tcPr>
                </a:tc>
                <a:tc>
                  <a:txBody>
                    <a:bodyPr/>
                    <a:lstStyle/>
                    <a:p>
                      <a:r>
                        <a:rPr lang="en-US" dirty="0"/>
                        <a:t>Thumb</a:t>
                      </a:r>
                    </a:p>
                  </a:txBody>
                  <a:tcPr anchor="ctr">
                    <a:lnL>
                      <a:noFill/>
                    </a:lnL>
                    <a:lnR>
                      <a:noFill/>
                    </a:lnR>
                    <a:lnT>
                      <a:noFill/>
                    </a:lnT>
                    <a:lnB>
                      <a:noFill/>
                    </a:lnB>
                  </a:tcPr>
                </a:tc>
                <a:extLst>
                  <a:ext uri="{0D108BD9-81ED-4DB2-BD59-A6C34878D82A}">
                    <a16:rowId xmlns:a16="http://schemas.microsoft.com/office/drawing/2014/main" val="3801143609"/>
                  </a:ext>
                </a:extLst>
              </a:tr>
              <a:tr h="220449">
                <a:tc>
                  <a:txBody>
                    <a:bodyPr/>
                    <a:lstStyle/>
                    <a:p>
                      <a:r>
                        <a:rPr lang="en-US"/>
                        <a:t>1</a:t>
                      </a:r>
                    </a:p>
                  </a:txBody>
                  <a:tcPr anchor="ctr">
                    <a:lnL>
                      <a:noFill/>
                    </a:lnL>
                    <a:lnR>
                      <a:noFill/>
                    </a:lnR>
                    <a:lnT>
                      <a:noFill/>
                    </a:lnT>
                    <a:lnB>
                      <a:noFill/>
                    </a:lnB>
                  </a:tcPr>
                </a:tc>
                <a:tc>
                  <a:txBody>
                    <a:bodyPr/>
                    <a:lstStyle/>
                    <a:p>
                      <a:r>
                        <a:rPr lang="en-US"/>
                        <a:t>0</a:t>
                      </a:r>
                    </a:p>
                  </a:txBody>
                  <a:tcPr anchor="ctr">
                    <a:lnL>
                      <a:noFill/>
                    </a:lnL>
                    <a:lnR>
                      <a:noFill/>
                    </a:lnR>
                    <a:lnT>
                      <a:noFill/>
                    </a:lnT>
                    <a:lnB>
                      <a:noFill/>
                    </a:lnB>
                  </a:tcPr>
                </a:tc>
                <a:tc>
                  <a:txBody>
                    <a:bodyPr/>
                    <a:lstStyle/>
                    <a:p>
                      <a:r>
                        <a:rPr lang="en-US" dirty="0" err="1"/>
                        <a:t>Jazelle</a:t>
                      </a:r>
                      <a:endParaRPr lang="en-US" dirty="0"/>
                    </a:p>
                  </a:txBody>
                  <a:tcPr anchor="ctr">
                    <a:lnL>
                      <a:noFill/>
                    </a:lnL>
                    <a:lnR>
                      <a:noFill/>
                    </a:lnR>
                    <a:lnT>
                      <a:noFill/>
                    </a:lnT>
                    <a:lnB>
                      <a:noFill/>
                    </a:lnB>
                  </a:tcPr>
                </a:tc>
                <a:extLst>
                  <a:ext uri="{0D108BD9-81ED-4DB2-BD59-A6C34878D82A}">
                    <a16:rowId xmlns:a16="http://schemas.microsoft.com/office/drawing/2014/main" val="3661961099"/>
                  </a:ext>
                </a:extLst>
              </a:tr>
              <a:tr h="220449">
                <a:tc>
                  <a:txBody>
                    <a:bodyPr/>
                    <a:lstStyle/>
                    <a:p>
                      <a:r>
                        <a:rPr lang="en-US"/>
                        <a:t>1</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c>
                  <a:txBody>
                    <a:bodyPr/>
                    <a:lstStyle/>
                    <a:p>
                      <a:r>
                        <a:rPr lang="en-US" dirty="0" err="1"/>
                        <a:t>ThumbEE</a:t>
                      </a:r>
                      <a:endParaRPr lang="en-US" dirty="0"/>
                    </a:p>
                  </a:txBody>
                  <a:tcPr anchor="ctr">
                    <a:lnL>
                      <a:noFill/>
                    </a:lnL>
                    <a:lnR>
                      <a:noFill/>
                    </a:lnR>
                    <a:lnT>
                      <a:noFill/>
                    </a:lnT>
                    <a:lnB>
                      <a:noFill/>
                    </a:lnB>
                  </a:tcPr>
                </a:tc>
                <a:extLst>
                  <a:ext uri="{0D108BD9-81ED-4DB2-BD59-A6C34878D82A}">
                    <a16:rowId xmlns:a16="http://schemas.microsoft.com/office/drawing/2014/main" val="343878449"/>
                  </a:ext>
                </a:extLst>
              </a:tr>
            </a:tbl>
          </a:graphicData>
        </a:graphic>
      </p:graphicFrame>
      <p:sp>
        <p:nvSpPr>
          <p:cNvPr id="4" name="Rectangle 3"/>
          <p:cNvSpPr/>
          <p:nvPr/>
        </p:nvSpPr>
        <p:spPr>
          <a:xfrm>
            <a:off x="268029" y="4624215"/>
            <a:ext cx="8724900" cy="1200329"/>
          </a:xfrm>
          <a:prstGeom prst="rect">
            <a:avLst/>
          </a:prstGeom>
        </p:spPr>
        <p:txBody>
          <a:bodyPr wrap="square">
            <a:spAutoFit/>
          </a:bodyPr>
          <a:lstStyle/>
          <a:p>
            <a:pPr algn="just"/>
            <a:r>
              <a:rPr lang="vi-VN" dirty="0"/>
              <a:t>Hỗ trợ cùng lúc tập lệnh Thumb 16 bit và ARM 32 bit. Với tập</a:t>
            </a:r>
          </a:p>
          <a:p>
            <a:r>
              <a:rPr lang="vi-VN" dirty="0"/>
              <a:t>lệnh Thumb 16 bit cho phép trình biên dịch tạo ra chương trình nhỏ hơn (tiết kiệm</a:t>
            </a:r>
          </a:p>
          <a:p>
            <a:r>
              <a:rPr lang="vi-VN" dirty="0"/>
              <a:t>khoảng 35% so với khi biên dịch ở tập lệnh ARM 32 bit) mà vẫn tương thích với hệ</a:t>
            </a:r>
          </a:p>
          <a:p>
            <a:r>
              <a:rPr lang="vi-VN" dirty="0"/>
              <a:t>thống 32 bit</a:t>
            </a:r>
            <a:endParaRPr lang="en-US" dirty="0"/>
          </a:p>
        </p:txBody>
      </p:sp>
    </p:spTree>
    <p:extLst>
      <p:ext uri="{BB962C8B-B14F-4D97-AF65-F5344CB8AC3E}">
        <p14:creationId xmlns:p14="http://schemas.microsoft.com/office/powerpoint/2010/main" val="21601954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33</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331528614"/>
              </p:ext>
            </p:extLst>
          </p:nvPr>
        </p:nvGraphicFramePr>
        <p:xfrm>
          <a:off x="6257260" y="1308261"/>
          <a:ext cx="2725479" cy="3739827"/>
        </p:xfrm>
        <a:graphic>
          <a:graphicData uri="http://schemas.openxmlformats.org/drawingml/2006/table">
            <a:tbl>
              <a:tblPr/>
              <a:tblGrid>
                <a:gridCol w="908493">
                  <a:extLst>
                    <a:ext uri="{9D8B030D-6E8A-4147-A177-3AD203B41FA5}">
                      <a16:colId xmlns:a16="http://schemas.microsoft.com/office/drawing/2014/main" val="2787587408"/>
                    </a:ext>
                  </a:extLst>
                </a:gridCol>
                <a:gridCol w="908493">
                  <a:extLst>
                    <a:ext uri="{9D8B030D-6E8A-4147-A177-3AD203B41FA5}">
                      <a16:colId xmlns:a16="http://schemas.microsoft.com/office/drawing/2014/main" val="3963113251"/>
                    </a:ext>
                  </a:extLst>
                </a:gridCol>
                <a:gridCol w="908493">
                  <a:extLst>
                    <a:ext uri="{9D8B030D-6E8A-4147-A177-3AD203B41FA5}">
                      <a16:colId xmlns:a16="http://schemas.microsoft.com/office/drawing/2014/main" val="3935423533"/>
                    </a:ext>
                  </a:extLst>
                </a:gridCol>
              </a:tblGrid>
              <a:tr h="423649">
                <a:tc gridSpan="3">
                  <a:txBody>
                    <a:bodyPr/>
                    <a:lstStyle/>
                    <a:p>
                      <a:r>
                        <a:rPr lang="en-US"/>
                        <a:t>Table 2.1. J and T bit encoding in ISETSTATE </a:t>
                      </a:r>
                    </a:p>
                  </a:txBody>
                  <a:tcPr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64625783"/>
                  </a:ext>
                </a:extLst>
              </a:tr>
              <a:tr h="423649">
                <a:tc>
                  <a:txBody>
                    <a:bodyPr/>
                    <a:lstStyle/>
                    <a:p>
                      <a:r>
                        <a:rPr lang="en-US"/>
                        <a:t>J</a:t>
                      </a:r>
                    </a:p>
                  </a:txBody>
                  <a:tcPr anchor="ctr">
                    <a:lnL>
                      <a:noFill/>
                    </a:lnL>
                    <a:lnR>
                      <a:noFill/>
                    </a:lnR>
                    <a:lnB>
                      <a:noFill/>
                    </a:lnB>
                  </a:tcPr>
                </a:tc>
                <a:tc>
                  <a:txBody>
                    <a:bodyPr/>
                    <a:lstStyle/>
                    <a:p>
                      <a:r>
                        <a:rPr lang="en-US" dirty="0"/>
                        <a:t>T</a:t>
                      </a:r>
                    </a:p>
                  </a:txBody>
                  <a:tcPr anchor="ctr">
                    <a:lnL>
                      <a:noFill/>
                    </a:lnL>
                    <a:lnR>
                      <a:noFill/>
                    </a:lnR>
                    <a:lnT>
                      <a:noFill/>
                    </a:lnT>
                    <a:lnB>
                      <a:noFill/>
                    </a:lnB>
                  </a:tcPr>
                </a:tc>
                <a:tc>
                  <a:txBody>
                    <a:bodyPr/>
                    <a:lstStyle/>
                    <a:p>
                      <a:r>
                        <a:rPr lang="en-US"/>
                        <a:t>Instruction set state</a:t>
                      </a:r>
                    </a:p>
                  </a:txBody>
                  <a:tcPr anchor="ctr">
                    <a:lnL>
                      <a:noFill/>
                    </a:lnL>
                    <a:lnR>
                      <a:noFill/>
                    </a:lnR>
                    <a:lnT>
                      <a:noFill/>
                    </a:lnT>
                    <a:lnB>
                      <a:noFill/>
                    </a:lnB>
                  </a:tcPr>
                </a:tc>
                <a:extLst>
                  <a:ext uri="{0D108BD9-81ED-4DB2-BD59-A6C34878D82A}">
                    <a16:rowId xmlns:a16="http://schemas.microsoft.com/office/drawing/2014/main" val="3973445920"/>
                  </a:ext>
                </a:extLst>
              </a:tr>
              <a:tr h="423649">
                <a:tc>
                  <a:txBody>
                    <a:bodyPr/>
                    <a:lstStyle/>
                    <a:p>
                      <a:r>
                        <a:rPr lang="en-US" dirty="0"/>
                        <a:t>0</a:t>
                      </a:r>
                    </a:p>
                  </a:txBody>
                  <a:tcPr anchor="ctr">
                    <a:lnL>
                      <a:noFill/>
                    </a:lnL>
                    <a:lnR>
                      <a:noFill/>
                    </a:lnR>
                    <a:lnT>
                      <a:noFill/>
                    </a:lnT>
                    <a:lnB>
                      <a:noFill/>
                    </a:lnB>
                  </a:tcPr>
                </a:tc>
                <a:tc>
                  <a:txBody>
                    <a:bodyPr/>
                    <a:lstStyle/>
                    <a:p>
                      <a:r>
                        <a:rPr lang="en-US" dirty="0"/>
                        <a:t>0</a:t>
                      </a:r>
                    </a:p>
                  </a:txBody>
                  <a:tcPr anchor="ctr">
                    <a:lnL>
                      <a:noFill/>
                    </a:lnL>
                    <a:lnR>
                      <a:noFill/>
                    </a:lnR>
                    <a:lnT>
                      <a:noFill/>
                    </a:lnT>
                    <a:lnB>
                      <a:noFill/>
                    </a:lnB>
                  </a:tcPr>
                </a:tc>
                <a:tc>
                  <a:txBody>
                    <a:bodyPr/>
                    <a:lstStyle/>
                    <a:p>
                      <a:r>
                        <a:rPr lang="en-US"/>
                        <a:t>ARM</a:t>
                      </a:r>
                    </a:p>
                  </a:txBody>
                  <a:tcPr anchor="ctr">
                    <a:lnL>
                      <a:noFill/>
                    </a:lnL>
                    <a:lnR>
                      <a:noFill/>
                    </a:lnR>
                    <a:lnT>
                      <a:noFill/>
                    </a:lnT>
                    <a:lnB>
                      <a:noFill/>
                    </a:lnB>
                  </a:tcPr>
                </a:tc>
                <a:extLst>
                  <a:ext uri="{0D108BD9-81ED-4DB2-BD59-A6C34878D82A}">
                    <a16:rowId xmlns:a16="http://schemas.microsoft.com/office/drawing/2014/main" val="2552442006"/>
                  </a:ext>
                </a:extLst>
              </a:tr>
              <a:tr h="423649">
                <a:tc>
                  <a:txBody>
                    <a:bodyPr/>
                    <a:lstStyle/>
                    <a:p>
                      <a:r>
                        <a:rPr lang="en-US"/>
                        <a:t>0</a:t>
                      </a:r>
                    </a:p>
                  </a:txBody>
                  <a:tcPr anchor="ctr">
                    <a:lnL>
                      <a:noFill/>
                    </a:lnL>
                    <a:lnR>
                      <a:noFill/>
                    </a:lnR>
                    <a:lnT>
                      <a:noFill/>
                    </a:lnT>
                    <a:lnB>
                      <a:noFill/>
                    </a:lnB>
                  </a:tcPr>
                </a:tc>
                <a:tc>
                  <a:txBody>
                    <a:bodyPr/>
                    <a:lstStyle/>
                    <a:p>
                      <a:r>
                        <a:rPr lang="en-US" dirty="0"/>
                        <a:t>1</a:t>
                      </a:r>
                    </a:p>
                  </a:txBody>
                  <a:tcPr anchor="ctr">
                    <a:lnL>
                      <a:noFill/>
                    </a:lnL>
                    <a:lnR>
                      <a:noFill/>
                    </a:lnR>
                    <a:lnT>
                      <a:noFill/>
                    </a:lnT>
                    <a:lnB>
                      <a:noFill/>
                    </a:lnB>
                  </a:tcPr>
                </a:tc>
                <a:tc>
                  <a:txBody>
                    <a:bodyPr/>
                    <a:lstStyle/>
                    <a:p>
                      <a:r>
                        <a:rPr lang="en-US"/>
                        <a:t>Thumb</a:t>
                      </a:r>
                    </a:p>
                  </a:txBody>
                  <a:tcPr anchor="ctr">
                    <a:lnL>
                      <a:noFill/>
                    </a:lnL>
                    <a:lnR>
                      <a:noFill/>
                    </a:lnR>
                    <a:lnT>
                      <a:noFill/>
                    </a:lnT>
                    <a:lnB>
                      <a:noFill/>
                    </a:lnB>
                  </a:tcPr>
                </a:tc>
                <a:extLst>
                  <a:ext uri="{0D108BD9-81ED-4DB2-BD59-A6C34878D82A}">
                    <a16:rowId xmlns:a16="http://schemas.microsoft.com/office/drawing/2014/main" val="3801143609"/>
                  </a:ext>
                </a:extLst>
              </a:tr>
              <a:tr h="423649">
                <a:tc>
                  <a:txBody>
                    <a:bodyPr/>
                    <a:lstStyle/>
                    <a:p>
                      <a:r>
                        <a:rPr lang="en-US"/>
                        <a:t>1</a:t>
                      </a:r>
                    </a:p>
                  </a:txBody>
                  <a:tcPr anchor="ctr">
                    <a:lnL>
                      <a:noFill/>
                    </a:lnL>
                    <a:lnR>
                      <a:noFill/>
                    </a:lnR>
                    <a:lnT>
                      <a:noFill/>
                    </a:lnT>
                    <a:lnB>
                      <a:noFill/>
                    </a:lnB>
                  </a:tcPr>
                </a:tc>
                <a:tc>
                  <a:txBody>
                    <a:bodyPr/>
                    <a:lstStyle/>
                    <a:p>
                      <a:r>
                        <a:rPr lang="en-US" dirty="0"/>
                        <a:t>0</a:t>
                      </a:r>
                    </a:p>
                  </a:txBody>
                  <a:tcPr anchor="ctr">
                    <a:lnL>
                      <a:noFill/>
                    </a:lnL>
                    <a:lnR>
                      <a:noFill/>
                    </a:lnR>
                    <a:lnT>
                      <a:noFill/>
                    </a:lnT>
                    <a:lnB>
                      <a:noFill/>
                    </a:lnB>
                  </a:tcPr>
                </a:tc>
                <a:tc>
                  <a:txBody>
                    <a:bodyPr/>
                    <a:lstStyle/>
                    <a:p>
                      <a:r>
                        <a:rPr lang="en-US"/>
                        <a:t>Jazelle</a:t>
                      </a:r>
                    </a:p>
                  </a:txBody>
                  <a:tcPr anchor="ctr">
                    <a:lnL>
                      <a:noFill/>
                    </a:lnL>
                    <a:lnR>
                      <a:noFill/>
                    </a:lnR>
                    <a:lnT>
                      <a:noFill/>
                    </a:lnT>
                    <a:lnB>
                      <a:noFill/>
                    </a:lnB>
                  </a:tcPr>
                </a:tc>
                <a:extLst>
                  <a:ext uri="{0D108BD9-81ED-4DB2-BD59-A6C34878D82A}">
                    <a16:rowId xmlns:a16="http://schemas.microsoft.com/office/drawing/2014/main" val="3661961099"/>
                  </a:ext>
                </a:extLst>
              </a:tr>
              <a:tr h="423649">
                <a:tc>
                  <a:txBody>
                    <a:bodyPr/>
                    <a:lstStyle/>
                    <a:p>
                      <a:r>
                        <a:rPr lang="en-US"/>
                        <a:t>1</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c>
                  <a:txBody>
                    <a:bodyPr/>
                    <a:lstStyle/>
                    <a:p>
                      <a:r>
                        <a:rPr lang="en-US" dirty="0" err="1"/>
                        <a:t>ThumbEE</a:t>
                      </a:r>
                      <a:endParaRPr lang="en-US" dirty="0"/>
                    </a:p>
                  </a:txBody>
                  <a:tcPr anchor="ctr">
                    <a:lnL>
                      <a:noFill/>
                    </a:lnL>
                    <a:lnR>
                      <a:noFill/>
                    </a:lnR>
                    <a:lnT>
                      <a:noFill/>
                    </a:lnT>
                    <a:lnB>
                      <a:noFill/>
                    </a:lnB>
                  </a:tcPr>
                </a:tc>
                <a:extLst>
                  <a:ext uri="{0D108BD9-81ED-4DB2-BD59-A6C34878D82A}">
                    <a16:rowId xmlns:a16="http://schemas.microsoft.com/office/drawing/2014/main" val="343878449"/>
                  </a:ext>
                </a:extLst>
              </a:tr>
            </a:tbl>
          </a:graphicData>
        </a:graphic>
      </p:graphicFrame>
      <p:sp>
        <p:nvSpPr>
          <p:cNvPr id="2" name="Rectangle 1"/>
          <p:cNvSpPr/>
          <p:nvPr/>
        </p:nvSpPr>
        <p:spPr>
          <a:xfrm>
            <a:off x="152400" y="1395979"/>
            <a:ext cx="6248400" cy="5293757"/>
          </a:xfrm>
          <a:prstGeom prst="rect">
            <a:avLst/>
          </a:prstGeom>
        </p:spPr>
        <p:txBody>
          <a:bodyPr wrap="square">
            <a:spAutoFit/>
          </a:bodyPr>
          <a:lstStyle/>
          <a:p>
            <a:r>
              <a:rPr lang="vi-VN" sz="1300" dirty="0"/>
              <a:t>.global _start</a:t>
            </a:r>
          </a:p>
          <a:p>
            <a:endParaRPr lang="vi-VN" sz="1300" dirty="0"/>
          </a:p>
          <a:p>
            <a:r>
              <a:rPr lang="vi-VN" sz="1300" dirty="0"/>
              <a:t>.section .text</a:t>
            </a:r>
          </a:p>
          <a:p>
            <a:r>
              <a:rPr lang="vi-VN" sz="1300" dirty="0"/>
              <a:t>_start:</a:t>
            </a:r>
          </a:p>
          <a:p>
            <a:r>
              <a:rPr lang="vi-VN" sz="1300" dirty="0"/>
              <a:t>    ; Chuyển từ ARM mode sang Thumb mode</a:t>
            </a:r>
          </a:p>
          <a:p>
            <a:endParaRPr lang="vi-VN" sz="1300" dirty="0"/>
          </a:p>
          <a:p>
            <a:r>
              <a:rPr lang="vi-VN" sz="1300" dirty="0"/>
              <a:t>    mov r0, #1</a:t>
            </a:r>
          </a:p>
          <a:p>
            <a:r>
              <a:rPr lang="vi-VN" sz="1300" dirty="0"/>
              <a:t>    msr CPSR_c, r0     ; Đặt chế độ ARM (bit 5 = 0)</a:t>
            </a:r>
          </a:p>
          <a:p>
            <a:endParaRPr lang="vi-VN" sz="1300" dirty="0"/>
          </a:p>
          <a:p>
            <a:r>
              <a:rPr lang="vi-VN" sz="1300" dirty="0"/>
              <a:t>    ; Bây giờ bạn đang ở chế độ Thumb mode và có thể viết mã Thumb ở đây</a:t>
            </a:r>
          </a:p>
          <a:p>
            <a:endParaRPr lang="vi-VN" sz="1300" dirty="0"/>
          </a:p>
          <a:p>
            <a:r>
              <a:rPr lang="vi-VN" sz="1300" dirty="0"/>
              <a:t>    ; Sau khi hoàn thành công việc trong Thumb mode, bạn có thể quay lại ARM mode</a:t>
            </a:r>
          </a:p>
          <a:p>
            <a:r>
              <a:rPr lang="vi-VN" sz="1300" dirty="0"/>
              <a:t>    mov r0, #0x10</a:t>
            </a:r>
          </a:p>
          <a:p>
            <a:r>
              <a:rPr lang="vi-VN" sz="1300" dirty="0"/>
              <a:t>    msr CPSR_c, r0     ; Đặt chế độ Thumb (bit 5 = 1)</a:t>
            </a:r>
          </a:p>
          <a:p>
            <a:endParaRPr lang="vi-VN" sz="1300" dirty="0"/>
          </a:p>
          <a:p>
            <a:r>
              <a:rPr lang="vi-VN" sz="1300" dirty="0"/>
              <a:t>    ; Tiếp tục với mã ARM ở đây</a:t>
            </a:r>
          </a:p>
          <a:p>
            <a:endParaRPr lang="vi-VN" sz="1300" dirty="0"/>
          </a:p>
          <a:p>
            <a:r>
              <a:rPr lang="vi-VN" sz="1300" dirty="0"/>
              <a:t>    ; Kết thúc chương trình</a:t>
            </a:r>
          </a:p>
          <a:p>
            <a:endParaRPr lang="vi-VN" sz="1300" dirty="0"/>
          </a:p>
          <a:p>
            <a:r>
              <a:rPr lang="vi-VN" sz="1300" dirty="0"/>
              <a:t>    ; ...</a:t>
            </a:r>
          </a:p>
          <a:p>
            <a:endParaRPr lang="vi-VN" sz="1300" dirty="0"/>
          </a:p>
          <a:p>
            <a:r>
              <a:rPr lang="vi-VN" sz="1300" dirty="0"/>
              <a:t>    ; Exit code (ví dụ: sử dụng hàm thoát Linux)</a:t>
            </a:r>
          </a:p>
          <a:p>
            <a:r>
              <a:rPr lang="vi-VN" sz="1300" dirty="0"/>
              <a:t>    mov r7, #1          ; Số hàm thoát (1 cho exit)</a:t>
            </a:r>
          </a:p>
          <a:p>
            <a:r>
              <a:rPr lang="vi-VN" sz="1300" dirty="0"/>
              <a:t>    mov r0, #0          ; Trả về mã lỗi (0 cho thành công)</a:t>
            </a:r>
          </a:p>
          <a:p>
            <a:r>
              <a:rPr lang="vi-VN" sz="1300" dirty="0"/>
              <a:t>    swi 0x0             ; Gọi hàm thoát</a:t>
            </a:r>
            <a:endParaRPr lang="en-US" sz="1300" dirty="0"/>
          </a:p>
        </p:txBody>
      </p:sp>
    </p:spTree>
    <p:extLst>
      <p:ext uri="{BB962C8B-B14F-4D97-AF65-F5344CB8AC3E}">
        <p14:creationId xmlns:p14="http://schemas.microsoft.com/office/powerpoint/2010/main" val="30299655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34</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THANH GHI TRẠNG THÁI - CPSR</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3200400"/>
          </a:xfrm>
          <a:prstGeom prst="rect">
            <a:avLst/>
          </a:prstGeom>
          <a:noFill/>
          <a:ln w="9525">
            <a:noFill/>
            <a:miter lim="800000"/>
          </a:ln>
          <a:effectLst/>
        </p:spPr>
        <p:txBody>
          <a:bodyPr/>
          <a:lstStyle/>
          <a:p>
            <a:pPr marL="514350" indent="-514350" algn="just" eaLnBrk="1" hangingPunct="1">
              <a:spcBef>
                <a:spcPct val="20000"/>
              </a:spcBef>
              <a:buClr>
                <a:schemeClr val="bg2"/>
              </a:buClr>
              <a:buSzPct val="75000"/>
              <a:buFont typeface="Wingdings" panose="05000000000000000000" pitchFamily="2" charset="2"/>
              <a:buChar char="§"/>
              <a:defRPr/>
            </a:pPr>
            <a:r>
              <a:rPr lang="en-US" sz="2500" dirty="0" err="1" smtClean="0">
                <a:latin typeface="Times New Roman" panose="02020603050405020304" pitchFamily="18" charset="0"/>
                <a:cs typeface="Times New Roman" panose="02020603050405020304" pitchFamily="18" charset="0"/>
              </a:rPr>
              <a:t>Tìm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giá</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trị</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thanh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ghi</a:t>
            </a:r>
            <a:r>
              <a:rPr lang="en-US" sz="2500" dirty="0" smtClean="0">
                <a:latin typeface="Times New Roman" panose="02020603050405020304" pitchFamily="18" charset="0"/>
                <a:cs typeface="Times New Roman" panose="02020603050405020304" pitchFamily="18" charset="0"/>
              </a:rPr>
              <a:t> CPSR</a:t>
            </a:r>
          </a:p>
          <a:p>
            <a:r>
              <a:rPr lang="pt-BR" sz="2800" dirty="0">
                <a:latin typeface="Times New Roman" panose="02020603050405020304" pitchFamily="18" charset="0"/>
                <a:cs typeface="Times New Roman" panose="02020603050405020304" pitchFamily="18" charset="0"/>
              </a:rPr>
              <a:t>	AREA Example1,CODE,READONLY</a:t>
            </a:r>
          </a:p>
          <a:p>
            <a:r>
              <a:rPr lang="pt-BR" sz="2800" dirty="0">
                <a:latin typeface="Times New Roman" panose="02020603050405020304" pitchFamily="18" charset="0"/>
                <a:cs typeface="Times New Roman" panose="02020603050405020304" pitchFamily="18" charset="0"/>
              </a:rPr>
              <a:t>	ENTRY </a:t>
            </a:r>
          </a:p>
          <a:p>
            <a:r>
              <a:rPr lang="pt-BR" sz="2800" dirty="0">
                <a:latin typeface="Times New Roman" panose="02020603050405020304" pitchFamily="18" charset="0"/>
                <a:cs typeface="Times New Roman" panose="02020603050405020304" pitchFamily="18" charset="0"/>
              </a:rPr>
              <a:t>	MOV R2</a:t>
            </a:r>
            <a:r>
              <a:rPr lang="pt-BR" sz="2800" dirty="0" smtClean="0">
                <a:latin typeface="Times New Roman" panose="02020603050405020304" pitchFamily="18" charset="0"/>
                <a:cs typeface="Times New Roman" panose="02020603050405020304" pitchFamily="18" charset="0"/>
              </a:rPr>
              <a:t>,#0x00000005</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	; </a:t>
            </a:r>
            <a:r>
              <a:rPr lang="pt-BR" sz="2800" i="1" dirty="0" smtClean="0">
                <a:latin typeface="Times New Roman" panose="02020603050405020304" pitchFamily="18" charset="0"/>
                <a:cs typeface="Times New Roman" panose="02020603050405020304" pitchFamily="18" charset="0"/>
              </a:rPr>
              <a:t>R2=5</a:t>
            </a:r>
            <a:endParaRPr lang="pt-BR" sz="2800" i="1" dirty="0">
              <a:latin typeface="Times New Roman" panose="02020603050405020304" pitchFamily="18" charset="0"/>
              <a:cs typeface="Times New Roman" panose="02020603050405020304" pitchFamily="18" charset="0"/>
            </a:endParaRPr>
          </a:p>
          <a:p>
            <a:r>
              <a:rPr lang="pt-BR" sz="2800" dirty="0">
                <a:latin typeface="Times New Roman" panose="02020603050405020304" pitchFamily="18" charset="0"/>
                <a:cs typeface="Times New Roman" panose="02020603050405020304" pitchFamily="18" charset="0"/>
              </a:rPr>
              <a:t>	MOV R1</a:t>
            </a:r>
            <a:r>
              <a:rPr lang="pt-BR" sz="2800" dirty="0" smtClean="0">
                <a:latin typeface="Times New Roman" panose="02020603050405020304" pitchFamily="18" charset="0"/>
                <a:cs typeface="Times New Roman" panose="02020603050405020304" pitchFamily="18" charset="0"/>
              </a:rPr>
              <a:t>,#0x00000005</a:t>
            </a:r>
            <a:r>
              <a:rPr lang="pt-BR" sz="2800" dirty="0">
                <a:latin typeface="Times New Roman" panose="02020603050405020304" pitchFamily="18" charset="0"/>
                <a:cs typeface="Times New Roman" panose="02020603050405020304" pitchFamily="18" charset="0"/>
              </a:rPr>
              <a:t>		; </a:t>
            </a:r>
            <a:r>
              <a:rPr lang="pt-BR" sz="2800" i="1" dirty="0" smtClean="0">
                <a:latin typeface="Times New Roman" panose="02020603050405020304" pitchFamily="18" charset="0"/>
                <a:cs typeface="Times New Roman" panose="02020603050405020304" pitchFamily="18" charset="0"/>
              </a:rPr>
              <a:t>R1=5</a:t>
            </a:r>
            <a:endParaRPr lang="pt-BR" sz="2800" i="1" dirty="0">
              <a:latin typeface="Times New Roman" panose="02020603050405020304" pitchFamily="18" charset="0"/>
              <a:cs typeface="Times New Roman" panose="02020603050405020304" pitchFamily="18" charset="0"/>
            </a:endParaRPr>
          </a:p>
          <a:p>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ADDS R1, R2</a:t>
            </a:r>
            <a:endParaRPr lang="pt-BR" sz="2800" i="1" dirty="0">
              <a:latin typeface="Times New Roman" panose="02020603050405020304" pitchFamily="18" charset="0"/>
              <a:cs typeface="Times New Roman" panose="02020603050405020304" pitchFamily="18" charset="0"/>
            </a:endParaRPr>
          </a:p>
          <a:p>
            <a:r>
              <a:rPr lang="pt-BR" sz="2800" dirty="0">
                <a:latin typeface="Times New Roman" panose="02020603050405020304" pitchFamily="18" charset="0"/>
                <a:cs typeface="Times New Roman" panose="02020603050405020304" pitchFamily="18" charset="0"/>
              </a:rPr>
              <a:t>	END</a:t>
            </a:r>
          </a:p>
          <a:p>
            <a:pPr marL="514350" indent="-514350" algn="just" eaLnBrk="1" hangingPunct="1">
              <a:spcBef>
                <a:spcPct val="20000"/>
              </a:spcBef>
              <a:buClr>
                <a:schemeClr val="bg2"/>
              </a:buClr>
              <a:buSzPct val="75000"/>
              <a:buFont typeface="Wingdings" panose="05000000000000000000" pitchFamily="2" charset="2"/>
              <a:buChar char="§"/>
              <a:defRPr/>
            </a:pPr>
            <a:endParaRPr lang="en-US" sz="2500" dirty="0" smtClean="0">
              <a:latin typeface="Times New Roman" panose="02020603050405020304" pitchFamily="18" charset="0"/>
              <a:cs typeface="Times New Roman" panose="02020603050405020304" pitchFamily="18" charset="0"/>
            </a:endParaRPr>
          </a:p>
          <a:p>
            <a:pPr algn="just" eaLnBrk="1" hangingPunct="1">
              <a:spcBef>
                <a:spcPct val="20000"/>
              </a:spcBef>
              <a:buClr>
                <a:schemeClr val="bg2"/>
              </a:buClr>
              <a:buSzPct val="75000"/>
              <a:defRPr/>
            </a:pPr>
            <a:r>
              <a:rPr lang="vi-VN" sz="2300" dirty="0" smtClean="0">
                <a:latin typeface="Times New Roman" panose="02020603050405020304" pitchFamily="18" charset="0"/>
                <a:cs typeface="Times New Roman" panose="02020603050405020304" pitchFamily="18" charset="0"/>
              </a:rPr>
              <a:t>Mô phỏng chương trình và thanh ghi cho ARM:</a:t>
            </a:r>
            <a:endParaRPr lang="en-US" sz="2300" dirty="0">
              <a:latin typeface="Times New Roman" panose="02020603050405020304" pitchFamily="18" charset="0"/>
              <a:cs typeface="Times New Roman" panose="02020603050405020304" pitchFamily="18" charset="0"/>
            </a:endParaRPr>
          </a:p>
          <a:p>
            <a:pPr marL="514350" indent="-514350" algn="just" eaLnBrk="1" hangingPunct="1">
              <a:spcBef>
                <a:spcPct val="20000"/>
              </a:spcBef>
              <a:buClr>
                <a:schemeClr val="bg2"/>
              </a:buClr>
              <a:buSzPct val="75000"/>
              <a:buFont typeface="Wingdings" panose="05000000000000000000" pitchFamily="2" charset="2"/>
              <a:buChar char="§"/>
              <a:defRPr/>
            </a:pPr>
            <a:r>
              <a:rPr lang="en-US" sz="2300" dirty="0">
                <a:latin typeface="Times New Roman" panose="02020603050405020304" pitchFamily="18" charset="0"/>
                <a:cs typeface="Times New Roman" panose="02020603050405020304" pitchFamily="18" charset="0"/>
              </a:rPr>
              <a:t>https://cpulator.01xz.net/?sys=arm-de1soc</a:t>
            </a:r>
            <a:endParaRPr lang="en-US" sz="23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35</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THANH GHI TRẠNG THÁI - CPSR</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514350" indent="-514350" algn="just" eaLnBrk="1" hangingPunct="1">
              <a:spcBef>
                <a:spcPct val="20000"/>
              </a:spcBef>
              <a:buClr>
                <a:schemeClr val="bg2"/>
              </a:buClr>
              <a:buSzPct val="75000"/>
              <a:buFont typeface="Wingdings" panose="05000000000000000000" pitchFamily="2" charset="2"/>
              <a:buChar char="§"/>
              <a:defRPr/>
            </a:pPr>
            <a:r>
              <a:rPr lang="en-US" sz="2500" dirty="0" err="1" smtClean="0">
                <a:latin typeface="Times New Roman" panose="02020603050405020304" pitchFamily="18" charset="0"/>
                <a:cs typeface="Times New Roman" panose="02020603050405020304" pitchFamily="18" charset="0"/>
              </a:rPr>
              <a:t>Tìm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giá</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trị</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thanh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ghi</a:t>
            </a:r>
            <a:r>
              <a:rPr lang="en-US" sz="2500" dirty="0" smtClean="0">
                <a:latin typeface="Times New Roman" panose="02020603050405020304" pitchFamily="18" charset="0"/>
                <a:cs typeface="Times New Roman" panose="02020603050405020304" pitchFamily="18" charset="0"/>
              </a:rPr>
              <a:t> CPSR</a:t>
            </a:r>
          </a:p>
          <a:p>
            <a:r>
              <a:rPr lang="pt-BR" sz="2800" dirty="0">
                <a:latin typeface="Times New Roman" panose="02020603050405020304" pitchFamily="18" charset="0"/>
                <a:cs typeface="Times New Roman" panose="02020603050405020304" pitchFamily="18" charset="0"/>
              </a:rPr>
              <a:t>	AREA Example1,CODE,READONLY</a:t>
            </a:r>
          </a:p>
          <a:p>
            <a:r>
              <a:rPr lang="pt-BR" sz="2800" dirty="0">
                <a:latin typeface="Times New Roman" panose="02020603050405020304" pitchFamily="18" charset="0"/>
                <a:cs typeface="Times New Roman" panose="02020603050405020304" pitchFamily="18" charset="0"/>
              </a:rPr>
              <a:t>	ENTRY </a:t>
            </a:r>
          </a:p>
          <a:p>
            <a:r>
              <a:rPr lang="pt-BR" sz="2800" dirty="0">
                <a:latin typeface="Times New Roman" panose="02020603050405020304" pitchFamily="18" charset="0"/>
                <a:cs typeface="Times New Roman" panose="02020603050405020304" pitchFamily="18" charset="0"/>
              </a:rPr>
              <a:t>	MOV R2</a:t>
            </a:r>
            <a:r>
              <a:rPr lang="pt-BR" sz="2800" dirty="0" smtClean="0">
                <a:latin typeface="Times New Roman" panose="02020603050405020304" pitchFamily="18" charset="0"/>
                <a:cs typeface="Times New Roman" panose="02020603050405020304" pitchFamily="18" charset="0"/>
              </a:rPr>
              <a:t>,#-0x00000005</a:t>
            </a:r>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	; </a:t>
            </a:r>
            <a:r>
              <a:rPr lang="pt-BR" sz="2800" i="1" dirty="0" smtClean="0">
                <a:latin typeface="Times New Roman" panose="02020603050405020304" pitchFamily="18" charset="0"/>
                <a:cs typeface="Times New Roman" panose="02020603050405020304" pitchFamily="18" charset="0"/>
              </a:rPr>
              <a:t>R2=-5</a:t>
            </a:r>
            <a:endParaRPr lang="pt-BR" sz="2800" i="1" dirty="0">
              <a:latin typeface="Times New Roman" panose="02020603050405020304" pitchFamily="18" charset="0"/>
              <a:cs typeface="Times New Roman" panose="02020603050405020304" pitchFamily="18" charset="0"/>
            </a:endParaRPr>
          </a:p>
          <a:p>
            <a:r>
              <a:rPr lang="pt-BR" sz="2800" dirty="0">
                <a:latin typeface="Times New Roman" panose="02020603050405020304" pitchFamily="18" charset="0"/>
                <a:cs typeface="Times New Roman" panose="02020603050405020304" pitchFamily="18" charset="0"/>
              </a:rPr>
              <a:t>	MOV R1</a:t>
            </a:r>
            <a:r>
              <a:rPr lang="pt-BR" sz="2800" dirty="0" smtClean="0">
                <a:latin typeface="Times New Roman" panose="02020603050405020304" pitchFamily="18" charset="0"/>
                <a:cs typeface="Times New Roman" panose="02020603050405020304" pitchFamily="18" charset="0"/>
              </a:rPr>
              <a:t>,#0x00000005</a:t>
            </a:r>
            <a:r>
              <a:rPr lang="pt-BR" sz="2800" dirty="0">
                <a:latin typeface="Times New Roman" panose="02020603050405020304" pitchFamily="18" charset="0"/>
                <a:cs typeface="Times New Roman" panose="02020603050405020304" pitchFamily="18" charset="0"/>
              </a:rPr>
              <a:t>		; </a:t>
            </a:r>
            <a:r>
              <a:rPr lang="pt-BR" sz="2800" i="1" dirty="0" smtClean="0">
                <a:latin typeface="Times New Roman" panose="02020603050405020304" pitchFamily="18" charset="0"/>
                <a:cs typeface="Times New Roman" panose="02020603050405020304" pitchFamily="18" charset="0"/>
              </a:rPr>
              <a:t>R1=5</a:t>
            </a:r>
            <a:endParaRPr lang="pt-BR" sz="2800" i="1" dirty="0">
              <a:latin typeface="Times New Roman" panose="02020603050405020304" pitchFamily="18" charset="0"/>
              <a:cs typeface="Times New Roman" panose="02020603050405020304" pitchFamily="18" charset="0"/>
            </a:endParaRPr>
          </a:p>
          <a:p>
            <a:r>
              <a:rPr lang="pt-BR" sz="2800" dirty="0">
                <a:latin typeface="Times New Roman" panose="02020603050405020304" pitchFamily="18" charset="0"/>
                <a:cs typeface="Times New Roman" panose="02020603050405020304" pitchFamily="18" charset="0"/>
              </a:rPr>
              <a:t>	</a:t>
            </a:r>
            <a:r>
              <a:rPr lang="pt-BR" sz="2800" dirty="0" smtClean="0">
                <a:latin typeface="Times New Roman" panose="02020603050405020304" pitchFamily="18" charset="0"/>
                <a:cs typeface="Times New Roman" panose="02020603050405020304" pitchFamily="18" charset="0"/>
              </a:rPr>
              <a:t>ADDS R1, R2</a:t>
            </a:r>
            <a:endParaRPr lang="pt-BR" sz="2800" i="1" dirty="0">
              <a:latin typeface="Times New Roman" panose="02020603050405020304" pitchFamily="18" charset="0"/>
              <a:cs typeface="Times New Roman" panose="02020603050405020304" pitchFamily="18" charset="0"/>
            </a:endParaRPr>
          </a:p>
          <a:p>
            <a:r>
              <a:rPr lang="pt-BR" sz="2800" dirty="0">
                <a:latin typeface="Times New Roman" panose="02020603050405020304" pitchFamily="18" charset="0"/>
                <a:cs typeface="Times New Roman" panose="02020603050405020304" pitchFamily="18" charset="0"/>
              </a:rPr>
              <a:t>	END</a:t>
            </a:r>
          </a:p>
          <a:p>
            <a:pPr marL="514350" indent="-514350" algn="just" eaLnBrk="1" hangingPunct="1">
              <a:spcBef>
                <a:spcPct val="20000"/>
              </a:spcBef>
              <a:buClr>
                <a:schemeClr val="bg2"/>
              </a:buClr>
              <a:buSzPct val="75000"/>
              <a:buFont typeface="Wingdings" panose="05000000000000000000" pitchFamily="2" charset="2"/>
              <a:buChar char="§"/>
              <a:defRPr/>
            </a:pPr>
            <a:endParaRPr lang="en-US" sz="2500" dirty="0" smtClean="0">
              <a:latin typeface="Times New Roman" panose="02020603050405020304" pitchFamily="18" charset="0"/>
              <a:cs typeface="Times New Roman" panose="02020603050405020304" pitchFamily="18" charset="0"/>
            </a:endParaRPr>
          </a:p>
          <a:p>
            <a:pPr marL="514350" indent="-514350" algn="just" eaLnBrk="1" hangingPunct="1">
              <a:spcBef>
                <a:spcPct val="20000"/>
              </a:spcBef>
              <a:buClr>
                <a:schemeClr val="bg2"/>
              </a:buClr>
              <a:buSzPct val="75000"/>
              <a:buFont typeface="Wingdings" panose="05000000000000000000" pitchFamily="2" charset="2"/>
              <a:buChar char="§"/>
              <a:defRPr/>
            </a:pPr>
            <a:endParaRPr lang="en-US" sz="2300" dirty="0">
              <a:latin typeface="Times New Roman" panose="02020603050405020304" pitchFamily="18" charset="0"/>
              <a:cs typeface="Times New Roman" panose="02020603050405020304" pitchFamily="18" charset="0"/>
            </a:endParaRPr>
          </a:p>
          <a:p>
            <a:pPr marL="514350"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36</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THANH GHI CON TRỎ LỆNH - PC</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US" sz="23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300" dirty="0" smtClean="0">
                <a:latin typeface="Times New Roman" panose="02020603050405020304" pitchFamily="18" charset="0"/>
                <a:cs typeface="Times New Roman" panose="02020603050405020304" pitchFamily="18" charset="0"/>
              </a:rPr>
              <a:t>When </a:t>
            </a:r>
            <a:r>
              <a:rPr lang="en-US" sz="2300" dirty="0">
                <a:latin typeface="Times New Roman" panose="02020603050405020304" pitchFamily="18" charset="0"/>
                <a:cs typeface="Times New Roman" panose="02020603050405020304" pitchFamily="18" charset="0"/>
              </a:rPr>
              <a:t>the processor is executing in ARM </a:t>
            </a:r>
            <a:r>
              <a:rPr lang="en-US" sz="2300" dirty="0" smtClean="0">
                <a:latin typeface="Times New Roman" panose="02020603050405020304" pitchFamily="18" charset="0"/>
                <a:cs typeface="Times New Roman" panose="02020603050405020304" pitchFamily="18" charset="0"/>
              </a:rPr>
              <a:t>state:</a:t>
            </a:r>
          </a:p>
          <a:p>
            <a:pPr marL="800100" lvl="1" indent="-342900">
              <a:buFont typeface="Wingdings" panose="05000000000000000000" pitchFamily="2" charset="2"/>
              <a:buChar char="§"/>
            </a:pPr>
            <a:r>
              <a:rPr lang="en-US" sz="2300" dirty="0" smtClean="0">
                <a:latin typeface="Times New Roman" panose="02020603050405020304" pitchFamily="18" charset="0"/>
                <a:cs typeface="Times New Roman" panose="02020603050405020304" pitchFamily="18" charset="0"/>
              </a:rPr>
              <a:t>All </a:t>
            </a:r>
            <a:r>
              <a:rPr lang="en-US" sz="2300" dirty="0">
                <a:latin typeface="Times New Roman" panose="02020603050405020304" pitchFamily="18" charset="0"/>
                <a:cs typeface="Times New Roman" panose="02020603050405020304" pitchFamily="18" charset="0"/>
              </a:rPr>
              <a:t>instructions are 32 bits </a:t>
            </a:r>
            <a:r>
              <a:rPr lang="en-US" sz="2300" dirty="0" smtClean="0">
                <a:latin typeface="Times New Roman" panose="02020603050405020304" pitchFamily="18" charset="0"/>
                <a:cs typeface="Times New Roman" panose="02020603050405020304" pitchFamily="18" charset="0"/>
              </a:rPr>
              <a:t>wide</a:t>
            </a:r>
          </a:p>
          <a:p>
            <a:pPr marL="800100" lvl="1" indent="-342900">
              <a:buFont typeface="Wingdings" panose="05000000000000000000" pitchFamily="2" charset="2"/>
              <a:buChar char="§"/>
            </a:pPr>
            <a:r>
              <a:rPr lang="en-US" sz="2300" dirty="0" smtClean="0">
                <a:latin typeface="Times New Roman" panose="02020603050405020304" pitchFamily="18" charset="0"/>
                <a:cs typeface="Times New Roman" panose="02020603050405020304" pitchFamily="18" charset="0"/>
              </a:rPr>
              <a:t>All </a:t>
            </a:r>
            <a:r>
              <a:rPr lang="en-US" sz="2300" dirty="0">
                <a:latin typeface="Times New Roman" panose="02020603050405020304" pitchFamily="18" charset="0"/>
                <a:cs typeface="Times New Roman" panose="02020603050405020304" pitchFamily="18" charset="0"/>
              </a:rPr>
              <a:t>instructions must be word </a:t>
            </a:r>
            <a:r>
              <a:rPr lang="en-US" sz="2300" dirty="0" smtClean="0">
                <a:latin typeface="Times New Roman" panose="02020603050405020304" pitchFamily="18" charset="0"/>
                <a:cs typeface="Times New Roman" panose="02020603050405020304" pitchFamily="18" charset="0"/>
              </a:rPr>
              <a:t>aligned</a:t>
            </a:r>
          </a:p>
          <a:p>
            <a:pPr marL="800100" lvl="1" indent="-342900">
              <a:buFont typeface="Wingdings" panose="05000000000000000000" pitchFamily="2" charset="2"/>
              <a:buChar char="§"/>
            </a:pPr>
            <a:r>
              <a:rPr lang="en-US" sz="2300" dirty="0" smtClean="0">
                <a:latin typeface="Times New Roman" panose="02020603050405020304" pitchFamily="18" charset="0"/>
                <a:cs typeface="Times New Roman" panose="02020603050405020304" pitchFamily="18" charset="0"/>
              </a:rPr>
              <a:t>Therefore </a:t>
            </a:r>
            <a:r>
              <a:rPr lang="en-US" sz="2300" dirty="0">
                <a:latin typeface="Times New Roman" panose="02020603050405020304" pitchFamily="18" charset="0"/>
                <a:cs typeface="Times New Roman" panose="02020603050405020304" pitchFamily="18" charset="0"/>
              </a:rPr>
              <a:t>the </a:t>
            </a:r>
            <a:r>
              <a:rPr lang="en-US" sz="2300" b="1" dirty="0">
                <a:solidFill>
                  <a:schemeClr val="bg2"/>
                </a:solidFill>
                <a:latin typeface="Times New Roman" panose="02020603050405020304" pitchFamily="18" charset="0"/>
                <a:cs typeface="Times New Roman" panose="02020603050405020304" pitchFamily="18" charset="0"/>
              </a:rPr>
              <a:t>pc</a:t>
            </a:r>
            <a:r>
              <a:rPr lang="en-US" sz="2300" dirty="0">
                <a:latin typeface="Times New Roman" panose="02020603050405020304" pitchFamily="18" charset="0"/>
                <a:cs typeface="Times New Roman" panose="02020603050405020304" pitchFamily="18" charset="0"/>
              </a:rPr>
              <a:t> value is stored in bits [31:2] with bits [1:0] undefined (as instruction cannot be </a:t>
            </a:r>
            <a:r>
              <a:rPr lang="en-US" sz="2300" dirty="0" err="1">
                <a:latin typeface="Times New Roman" panose="02020603050405020304" pitchFamily="18" charset="0"/>
                <a:cs typeface="Times New Roman" panose="02020603050405020304" pitchFamily="18" charset="0"/>
              </a:rPr>
              <a:t>halfword</a:t>
            </a:r>
            <a:r>
              <a:rPr lang="en-US" sz="2300" dirty="0">
                <a:latin typeface="Times New Roman" panose="02020603050405020304" pitchFamily="18" charset="0"/>
                <a:cs typeface="Times New Roman" panose="02020603050405020304" pitchFamily="18" charset="0"/>
              </a:rPr>
              <a:t> or byte aligned).</a:t>
            </a:r>
          </a:p>
          <a:p>
            <a:endParaRPr lang="en-US" sz="23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When the processor is executing in Thumb </a:t>
            </a:r>
            <a:r>
              <a:rPr lang="en-US" sz="2300" dirty="0" smtClean="0">
                <a:latin typeface="Times New Roman" panose="02020603050405020304" pitchFamily="18" charset="0"/>
                <a:cs typeface="Times New Roman" panose="02020603050405020304" pitchFamily="18" charset="0"/>
              </a:rPr>
              <a:t>state:</a:t>
            </a:r>
          </a:p>
          <a:p>
            <a:pPr marL="800100" lvl="1" indent="-342900">
              <a:buFont typeface="Arial" panose="020B0604020202020204" pitchFamily="34" charset="0"/>
              <a:buChar char="•"/>
            </a:pPr>
            <a:r>
              <a:rPr lang="en-US" sz="2300" dirty="0" smtClean="0">
                <a:latin typeface="Times New Roman" panose="02020603050405020304" pitchFamily="18" charset="0"/>
                <a:cs typeface="Times New Roman" panose="02020603050405020304" pitchFamily="18" charset="0"/>
              </a:rPr>
              <a:t>All </a:t>
            </a:r>
            <a:r>
              <a:rPr lang="en-US" sz="2300" dirty="0">
                <a:latin typeface="Times New Roman" panose="02020603050405020304" pitchFamily="18" charset="0"/>
                <a:cs typeface="Times New Roman" panose="02020603050405020304" pitchFamily="18" charset="0"/>
              </a:rPr>
              <a:t>instructions are 16 bits </a:t>
            </a:r>
            <a:r>
              <a:rPr lang="en-US" sz="2300" dirty="0" smtClean="0">
                <a:latin typeface="Times New Roman" panose="02020603050405020304" pitchFamily="18" charset="0"/>
                <a:cs typeface="Times New Roman" panose="02020603050405020304" pitchFamily="18" charset="0"/>
              </a:rPr>
              <a:t>wide</a:t>
            </a:r>
          </a:p>
          <a:p>
            <a:pPr marL="800100" lvl="1" indent="-342900">
              <a:buFont typeface="Arial" panose="020B0604020202020204" pitchFamily="34" charset="0"/>
              <a:buChar char="•"/>
            </a:pPr>
            <a:r>
              <a:rPr lang="en-US" sz="2300" dirty="0" smtClean="0">
                <a:latin typeface="Times New Roman" panose="02020603050405020304" pitchFamily="18" charset="0"/>
                <a:cs typeface="Times New Roman" panose="02020603050405020304" pitchFamily="18" charset="0"/>
              </a:rPr>
              <a:t>All </a:t>
            </a:r>
            <a:r>
              <a:rPr lang="en-US" sz="2300" dirty="0">
                <a:latin typeface="Times New Roman" panose="02020603050405020304" pitchFamily="18" charset="0"/>
                <a:cs typeface="Times New Roman" panose="02020603050405020304" pitchFamily="18" charset="0"/>
              </a:rPr>
              <a:t>instructions must be </a:t>
            </a:r>
            <a:r>
              <a:rPr lang="en-US" sz="2300" dirty="0" err="1">
                <a:latin typeface="Times New Roman" panose="02020603050405020304" pitchFamily="18" charset="0"/>
                <a:cs typeface="Times New Roman" panose="02020603050405020304" pitchFamily="18" charset="0"/>
              </a:rPr>
              <a:t>halfword</a:t>
            </a:r>
            <a:r>
              <a:rPr lang="en-US" sz="2300" dirty="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aligned</a:t>
            </a:r>
          </a:p>
          <a:p>
            <a:pPr marL="800100" lvl="1" indent="-342900">
              <a:buFont typeface="Arial" panose="020B0604020202020204" pitchFamily="34" charset="0"/>
              <a:buChar char="•"/>
            </a:pPr>
            <a:r>
              <a:rPr lang="en-US" sz="2300" dirty="0" smtClean="0">
                <a:latin typeface="Times New Roman" panose="02020603050405020304" pitchFamily="18" charset="0"/>
                <a:cs typeface="Times New Roman" panose="02020603050405020304" pitchFamily="18" charset="0"/>
              </a:rPr>
              <a:t>Therefore </a:t>
            </a:r>
            <a:r>
              <a:rPr lang="en-US" sz="2300" dirty="0">
                <a:latin typeface="Times New Roman" panose="02020603050405020304" pitchFamily="18" charset="0"/>
                <a:cs typeface="Times New Roman" panose="02020603050405020304" pitchFamily="18" charset="0"/>
              </a:rPr>
              <a:t>the </a:t>
            </a:r>
            <a:r>
              <a:rPr lang="en-US" sz="2300" b="1" dirty="0">
                <a:solidFill>
                  <a:schemeClr val="bg2"/>
                </a:solidFill>
                <a:latin typeface="Times New Roman" panose="02020603050405020304" pitchFamily="18" charset="0"/>
                <a:cs typeface="Times New Roman" panose="02020603050405020304" pitchFamily="18" charset="0"/>
              </a:rPr>
              <a:t>pc</a:t>
            </a:r>
            <a:r>
              <a:rPr lang="en-US" sz="2300" dirty="0">
                <a:latin typeface="Times New Roman" panose="02020603050405020304" pitchFamily="18" charset="0"/>
                <a:cs typeface="Times New Roman" panose="02020603050405020304" pitchFamily="18" charset="0"/>
              </a:rPr>
              <a:t> value is stored in bits [31:1] with bit [0] undefined (as instruction cannot be byte aligned).</a:t>
            </a:r>
            <a:endParaRPr lang="en-US" sz="2300" dirty="0">
              <a:solidFill>
                <a:schemeClr val="hlink"/>
              </a:solidFill>
              <a:latin typeface="Times New Roman" panose="02020603050405020304" pitchFamily="18" charset="0"/>
              <a:cs typeface="Times New Roman" panose="02020603050405020304" pitchFamily="18" charset="0"/>
            </a:endParaRPr>
          </a:p>
          <a:p>
            <a:pPr marL="514350" indent="-514350" algn="just" eaLnBrk="1" hangingPunct="1">
              <a:spcBef>
                <a:spcPct val="20000"/>
              </a:spcBef>
              <a:buClr>
                <a:schemeClr val="bg2"/>
              </a:buClr>
              <a:buSzPct val="75000"/>
              <a:buFont typeface="Wingdings" panose="05000000000000000000" pitchFamily="2" charset="2"/>
              <a:buChar char="§"/>
              <a:defRPr/>
            </a:pPr>
            <a:endParaRPr lang="en-US" sz="2300" dirty="0">
              <a:latin typeface="Times New Roman" panose="02020603050405020304" pitchFamily="18" charset="0"/>
              <a:cs typeface="Times New Roman" panose="02020603050405020304" pitchFamily="18" charset="0"/>
            </a:endParaRPr>
          </a:p>
          <a:p>
            <a:pPr marL="514350"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p:txBody>
      </p:sp>
      <p:pic>
        <p:nvPicPr>
          <p:cNvPr id="58" name="Picture 57"/>
          <p:cNvPicPr/>
          <p:nvPr/>
        </p:nvPicPr>
        <p:blipFill>
          <a:blip r:embed="rId3">
            <a:extLst>
              <a:ext uri="{28A0092B-C50C-407E-A947-70E740481C1C}">
                <a14:useLocalDpi xmlns:a14="http://schemas.microsoft.com/office/drawing/2010/main" val="0"/>
              </a:ext>
            </a:extLst>
          </a:blip>
          <a:srcRect/>
          <a:stretch>
            <a:fillRect/>
          </a:stretch>
        </p:blipFill>
        <p:spPr bwMode="auto">
          <a:xfrm>
            <a:off x="981075" y="1676400"/>
            <a:ext cx="7334250" cy="762000"/>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37</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THANH GHI CON TRỎ LỆNH - PC</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763000" cy="4267200"/>
          </a:xfrm>
          <a:prstGeom prst="rect">
            <a:avLst/>
          </a:prstGeom>
          <a:noFill/>
          <a:ln w="9525">
            <a:noFill/>
            <a:miter lim="800000"/>
          </a:ln>
          <a:effectLst/>
        </p:spPr>
        <p:txBody>
          <a:bodyPr/>
          <a:lstStyle/>
          <a:p>
            <a:r>
              <a:rPr lang="pt-BR" sz="2300" dirty="0" smtClean="0">
                <a:latin typeface="Times New Roman" panose="02020603050405020304" pitchFamily="18" charset="0"/>
                <a:cs typeface="Times New Roman" panose="02020603050405020304" pitchFamily="18" charset="0"/>
              </a:rPr>
              <a:t>	AREA Example1,CODE,READONLY</a:t>
            </a:r>
            <a:endParaRPr lang="pt-BR" sz="2300" dirty="0">
              <a:latin typeface="Times New Roman" panose="02020603050405020304" pitchFamily="18" charset="0"/>
              <a:cs typeface="Times New Roman" panose="02020603050405020304" pitchFamily="18" charset="0"/>
            </a:endParaRPr>
          </a:p>
          <a:p>
            <a:r>
              <a:rPr lang="pt-BR" sz="2300" dirty="0" smtClean="0">
                <a:latin typeface="Times New Roman" panose="02020603050405020304" pitchFamily="18" charset="0"/>
                <a:cs typeface="Times New Roman" panose="02020603050405020304" pitchFamily="18" charset="0"/>
              </a:rPr>
              <a:t>	ENTRY </a:t>
            </a:r>
            <a:endParaRPr lang="pt-BR" sz="2300" dirty="0">
              <a:latin typeface="Times New Roman" panose="02020603050405020304" pitchFamily="18" charset="0"/>
              <a:cs typeface="Times New Roman" panose="02020603050405020304" pitchFamily="18" charset="0"/>
            </a:endParaRPr>
          </a:p>
          <a:p>
            <a:r>
              <a:rPr lang="pt-BR" sz="2300" dirty="0" smtClean="0">
                <a:latin typeface="Times New Roman" panose="02020603050405020304" pitchFamily="18" charset="0"/>
                <a:cs typeface="Times New Roman" panose="02020603050405020304" pitchFamily="18" charset="0"/>
              </a:rPr>
              <a:t>	MOV </a:t>
            </a:r>
            <a:r>
              <a:rPr lang="pt-BR" sz="2300" dirty="0">
                <a:latin typeface="Times New Roman" panose="02020603050405020304" pitchFamily="18" charset="0"/>
                <a:cs typeface="Times New Roman" panose="02020603050405020304" pitchFamily="18" charset="0"/>
              </a:rPr>
              <a:t>R2,#</a:t>
            </a:r>
            <a:r>
              <a:rPr lang="pt-BR" sz="2300" dirty="0" smtClean="0">
                <a:latin typeface="Times New Roman" panose="02020603050405020304" pitchFamily="18" charset="0"/>
                <a:cs typeface="Times New Roman" panose="02020603050405020304" pitchFamily="18" charset="0"/>
              </a:rPr>
              <a:t>0x00000007	; </a:t>
            </a:r>
            <a:r>
              <a:rPr lang="pt-BR" sz="2300" i="1" dirty="0" smtClean="0">
                <a:latin typeface="Times New Roman" panose="02020603050405020304" pitchFamily="18" charset="0"/>
                <a:cs typeface="Times New Roman" panose="02020603050405020304" pitchFamily="18" charset="0"/>
              </a:rPr>
              <a:t>R2=7</a:t>
            </a:r>
          </a:p>
          <a:p>
            <a:r>
              <a:rPr lang="pt-BR" sz="2300" dirty="0" smtClean="0">
                <a:latin typeface="Times New Roman" panose="02020603050405020304" pitchFamily="18" charset="0"/>
                <a:cs typeface="Times New Roman" panose="02020603050405020304" pitchFamily="18" charset="0"/>
              </a:rPr>
              <a:t>	MOV </a:t>
            </a:r>
            <a:r>
              <a:rPr lang="pt-BR" sz="2300" dirty="0">
                <a:latin typeface="Times New Roman" panose="02020603050405020304" pitchFamily="18" charset="0"/>
                <a:cs typeface="Times New Roman" panose="02020603050405020304" pitchFamily="18" charset="0"/>
              </a:rPr>
              <a:t>R1, </a:t>
            </a:r>
            <a:r>
              <a:rPr lang="pt-BR" sz="2300" dirty="0" smtClean="0">
                <a:latin typeface="Times New Roman" panose="02020603050405020304" pitchFamily="18" charset="0"/>
                <a:cs typeface="Times New Roman" panose="02020603050405020304" pitchFamily="18" charset="0"/>
              </a:rPr>
              <a:t>R2			; </a:t>
            </a:r>
            <a:r>
              <a:rPr lang="pt-BR" sz="2300" i="1" dirty="0" smtClean="0">
                <a:latin typeface="Times New Roman" panose="02020603050405020304" pitchFamily="18" charset="0"/>
                <a:cs typeface="Times New Roman" panose="02020603050405020304" pitchFamily="18" charset="0"/>
              </a:rPr>
              <a:t>R1 = R2 = 7</a:t>
            </a:r>
          </a:p>
          <a:p>
            <a:r>
              <a:rPr lang="pt-BR" sz="2300" dirty="0">
                <a:latin typeface="Times New Roman" panose="02020603050405020304" pitchFamily="18" charset="0"/>
                <a:cs typeface="Times New Roman" panose="02020603050405020304" pitchFamily="18" charset="0"/>
              </a:rPr>
              <a:t>	</a:t>
            </a:r>
            <a:r>
              <a:rPr lang="pt-BR" sz="2300" dirty="0" smtClean="0">
                <a:latin typeface="Times New Roman" panose="02020603050405020304" pitchFamily="18" charset="0"/>
                <a:cs typeface="Times New Roman" panose="02020603050405020304" pitchFamily="18" charset="0"/>
              </a:rPr>
              <a:t>BL func1			; </a:t>
            </a:r>
            <a:r>
              <a:rPr lang="pt-BR" sz="2300" i="1" dirty="0" smtClean="0">
                <a:latin typeface="Times New Roman" panose="02020603050405020304" pitchFamily="18" charset="0"/>
                <a:cs typeface="Times New Roman" panose="02020603050405020304" pitchFamily="18" charset="0"/>
              </a:rPr>
              <a:t>Gọi func1</a:t>
            </a:r>
            <a:endParaRPr lang="pt-BR" sz="2300" i="1" dirty="0">
              <a:latin typeface="Times New Roman" panose="02020603050405020304" pitchFamily="18" charset="0"/>
              <a:cs typeface="Times New Roman" panose="02020603050405020304" pitchFamily="18" charset="0"/>
            </a:endParaRPr>
          </a:p>
          <a:p>
            <a:r>
              <a:rPr lang="pt-BR" sz="2300" dirty="0" smtClean="0">
                <a:latin typeface="Times New Roman" panose="02020603050405020304" pitchFamily="18" charset="0"/>
                <a:cs typeface="Times New Roman" panose="02020603050405020304" pitchFamily="18" charset="0"/>
              </a:rPr>
              <a:t>	MOV </a:t>
            </a:r>
            <a:r>
              <a:rPr lang="pt-BR" sz="2300" dirty="0">
                <a:latin typeface="Times New Roman" panose="02020603050405020304" pitchFamily="18" charset="0"/>
                <a:cs typeface="Times New Roman" panose="02020603050405020304" pitchFamily="18" charset="0"/>
              </a:rPr>
              <a:t>R3,R2</a:t>
            </a:r>
          </a:p>
          <a:p>
            <a:r>
              <a:rPr lang="vi-VN" sz="2300" dirty="0">
                <a:latin typeface="Times New Roman" panose="02020603050405020304" pitchFamily="18" charset="0"/>
                <a:cs typeface="Times New Roman" panose="02020603050405020304" pitchFamily="18" charset="0"/>
              </a:rPr>
              <a:t>f</a:t>
            </a:r>
            <a:r>
              <a:rPr lang="vi-VN" sz="2300" dirty="0" smtClean="0">
                <a:latin typeface="Times New Roman" panose="02020603050405020304" pitchFamily="18" charset="0"/>
                <a:cs typeface="Times New Roman" panose="02020603050405020304" pitchFamily="18" charset="0"/>
              </a:rPr>
              <a:t>unc1:</a:t>
            </a:r>
            <a:r>
              <a:rPr lang="pt-BR" sz="2300" dirty="0" smtClean="0">
                <a:latin typeface="Times New Roman" panose="02020603050405020304" pitchFamily="18" charset="0"/>
                <a:cs typeface="Times New Roman" panose="02020603050405020304" pitchFamily="18" charset="0"/>
              </a:rPr>
              <a:t> </a:t>
            </a:r>
            <a:endParaRPr lang="pt-BR" sz="2300" dirty="0">
              <a:latin typeface="Times New Roman" panose="02020603050405020304" pitchFamily="18" charset="0"/>
              <a:cs typeface="Times New Roman" panose="02020603050405020304" pitchFamily="18" charset="0"/>
            </a:endParaRPr>
          </a:p>
          <a:p>
            <a:r>
              <a:rPr lang="pt-BR" sz="2300" dirty="0" smtClean="0">
                <a:latin typeface="Times New Roman" panose="02020603050405020304" pitchFamily="18" charset="0"/>
                <a:cs typeface="Times New Roman" panose="02020603050405020304" pitchFamily="18" charset="0"/>
              </a:rPr>
              <a:t>	MOV R4,R2			; </a:t>
            </a:r>
            <a:r>
              <a:rPr lang="pt-BR" sz="2300" i="1" dirty="0" smtClean="0">
                <a:latin typeface="Times New Roman" panose="02020603050405020304" pitchFamily="18" charset="0"/>
                <a:cs typeface="Times New Roman" panose="02020603050405020304" pitchFamily="18" charset="0"/>
              </a:rPr>
              <a:t>R4 = R2 = 7</a:t>
            </a:r>
            <a:endParaRPr lang="pt-BR" sz="2300" i="1" dirty="0">
              <a:latin typeface="Times New Roman" panose="02020603050405020304" pitchFamily="18" charset="0"/>
              <a:cs typeface="Times New Roman" panose="02020603050405020304" pitchFamily="18" charset="0"/>
            </a:endParaRPr>
          </a:p>
          <a:p>
            <a:r>
              <a:rPr lang="pt-BR" sz="2300" dirty="0" smtClean="0">
                <a:latin typeface="Times New Roman" panose="02020603050405020304" pitchFamily="18" charset="0"/>
                <a:cs typeface="Times New Roman" panose="02020603050405020304" pitchFamily="18" charset="0"/>
              </a:rPr>
              <a:t>	BX LR				; </a:t>
            </a:r>
            <a:r>
              <a:rPr lang="pt-BR" sz="2300" i="1" dirty="0" smtClean="0">
                <a:latin typeface="Times New Roman" panose="02020603050405020304" pitchFamily="18" charset="0"/>
                <a:cs typeface="Times New Roman" panose="02020603050405020304" pitchFamily="18" charset="0"/>
              </a:rPr>
              <a:t>Quay trở lại chương trình chính</a:t>
            </a:r>
            <a:endParaRPr lang="pt-BR" sz="2300" i="1" dirty="0">
              <a:latin typeface="Times New Roman" panose="02020603050405020304" pitchFamily="18" charset="0"/>
              <a:cs typeface="Times New Roman" panose="02020603050405020304" pitchFamily="18" charset="0"/>
            </a:endParaRPr>
          </a:p>
          <a:p>
            <a:r>
              <a:rPr lang="pt-BR" sz="2300" dirty="0" smtClean="0">
                <a:latin typeface="Times New Roman" panose="02020603050405020304" pitchFamily="18" charset="0"/>
                <a:cs typeface="Times New Roman" panose="02020603050405020304" pitchFamily="18" charset="0"/>
              </a:rPr>
              <a:t>	END</a:t>
            </a:r>
          </a:p>
          <a:p>
            <a:endParaRPr lang="pt-BR" sz="2300" dirty="0">
              <a:latin typeface="Times New Roman" panose="02020603050405020304" pitchFamily="18" charset="0"/>
              <a:cs typeface="Times New Roman" panose="02020603050405020304" pitchFamily="18" charset="0"/>
            </a:endParaRPr>
          </a:p>
          <a:p>
            <a:r>
              <a:rPr lang="pt-BR" sz="2300" dirty="0" smtClean="0">
                <a:latin typeface="Times New Roman" panose="02020603050405020304" pitchFamily="18" charset="0"/>
                <a:cs typeface="Times New Roman" panose="02020603050405020304" pitchFamily="18" charset="0"/>
              </a:rPr>
              <a:t>Giá trị PC = ?</a:t>
            </a:r>
            <a:endParaRPr lang="en-US" sz="2300" dirty="0">
              <a:latin typeface="Times New Roman" panose="02020603050405020304" pitchFamily="18" charset="0"/>
              <a:cs typeface="Times New Roman" panose="02020603050405020304" pitchFamily="18" charset="0"/>
            </a:endParaRPr>
          </a:p>
          <a:p>
            <a:pPr marL="514350"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38</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THANH GHI CON TRỎ LỆNH - PC</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763000" cy="4267200"/>
          </a:xfrm>
          <a:prstGeom prst="rect">
            <a:avLst/>
          </a:prstGeom>
          <a:noFill/>
          <a:ln w="9525">
            <a:noFill/>
            <a:miter lim="800000"/>
          </a:ln>
          <a:effectLst/>
        </p:spPr>
        <p:txBody>
          <a:bodyPr/>
          <a:lstStyle/>
          <a:p>
            <a:r>
              <a:rPr lang="pt-BR" sz="2300" dirty="0" smtClean="0">
                <a:latin typeface="Times New Roman" panose="02020603050405020304" pitchFamily="18" charset="0"/>
                <a:cs typeface="Times New Roman" panose="02020603050405020304" pitchFamily="18" charset="0"/>
              </a:rPr>
              <a:t>Tìm giá trị PC, R1, R2, R3, R4,R5 khi kết thúc chương trình</a:t>
            </a:r>
          </a:p>
          <a:p>
            <a:r>
              <a:rPr lang="pt-BR" sz="2300" dirty="0">
                <a:latin typeface="Times New Roman" panose="02020603050405020304" pitchFamily="18" charset="0"/>
                <a:cs typeface="Times New Roman" panose="02020603050405020304" pitchFamily="18" charset="0"/>
              </a:rPr>
              <a:t>	</a:t>
            </a:r>
            <a:r>
              <a:rPr lang="pt-BR" sz="2300" dirty="0" smtClean="0">
                <a:latin typeface="Times New Roman" panose="02020603050405020304" pitchFamily="18" charset="0"/>
                <a:cs typeface="Times New Roman" panose="02020603050405020304" pitchFamily="18" charset="0"/>
              </a:rPr>
              <a:t>AREA </a:t>
            </a:r>
            <a:r>
              <a:rPr lang="pt-BR" sz="2300" dirty="0">
                <a:latin typeface="Times New Roman" panose="02020603050405020304" pitchFamily="18" charset="0"/>
                <a:cs typeface="Times New Roman" panose="02020603050405020304" pitchFamily="18" charset="0"/>
              </a:rPr>
              <a:t>Example2,CODE,READONLY</a:t>
            </a:r>
          </a:p>
          <a:p>
            <a:r>
              <a:rPr lang="pt-BR" sz="2300" dirty="0" smtClean="0">
                <a:latin typeface="Times New Roman" panose="02020603050405020304" pitchFamily="18" charset="0"/>
                <a:cs typeface="Times New Roman" panose="02020603050405020304" pitchFamily="18" charset="0"/>
              </a:rPr>
              <a:t>	ENTRY </a:t>
            </a:r>
            <a:endParaRPr lang="pt-BR" sz="2300" dirty="0">
              <a:latin typeface="Times New Roman" panose="02020603050405020304" pitchFamily="18" charset="0"/>
              <a:cs typeface="Times New Roman" panose="02020603050405020304" pitchFamily="18" charset="0"/>
            </a:endParaRPr>
          </a:p>
          <a:p>
            <a:r>
              <a:rPr lang="pt-BR" sz="2300" smtClean="0">
                <a:latin typeface="Times New Roman" panose="02020603050405020304" pitchFamily="18" charset="0"/>
                <a:cs typeface="Times New Roman" panose="02020603050405020304" pitchFamily="18" charset="0"/>
              </a:rPr>
              <a:t>	MOV32 </a:t>
            </a:r>
            <a:r>
              <a:rPr lang="pt-BR" sz="2300" dirty="0">
                <a:latin typeface="Times New Roman" panose="02020603050405020304" pitchFamily="18" charset="0"/>
                <a:cs typeface="Times New Roman" panose="02020603050405020304" pitchFamily="18" charset="0"/>
              </a:rPr>
              <a:t>R2,#</a:t>
            </a:r>
            <a:r>
              <a:rPr lang="pt-BR" sz="2300" dirty="0" smtClean="0">
                <a:latin typeface="Times New Roman" panose="02020603050405020304" pitchFamily="18" charset="0"/>
                <a:cs typeface="Times New Roman" panose="02020603050405020304" pitchFamily="18" charset="0"/>
              </a:rPr>
              <a:t>0x00000007	; </a:t>
            </a:r>
            <a:r>
              <a:rPr lang="pt-BR" sz="2300" i="1" dirty="0" smtClean="0">
                <a:latin typeface="Times New Roman" panose="02020603050405020304" pitchFamily="18" charset="0"/>
                <a:cs typeface="Times New Roman" panose="02020603050405020304" pitchFamily="18" charset="0"/>
              </a:rPr>
              <a:t>R2=7</a:t>
            </a:r>
          </a:p>
          <a:p>
            <a:r>
              <a:rPr lang="pt-BR" sz="2300" dirty="0" smtClean="0">
                <a:latin typeface="Times New Roman" panose="02020603050405020304" pitchFamily="18" charset="0"/>
                <a:cs typeface="Times New Roman" panose="02020603050405020304" pitchFamily="18" charset="0"/>
              </a:rPr>
              <a:t>	MOV </a:t>
            </a:r>
            <a:r>
              <a:rPr lang="pt-BR" sz="2300" dirty="0">
                <a:latin typeface="Times New Roman" panose="02020603050405020304" pitchFamily="18" charset="0"/>
                <a:cs typeface="Times New Roman" panose="02020603050405020304" pitchFamily="18" charset="0"/>
              </a:rPr>
              <a:t>R1, </a:t>
            </a:r>
            <a:r>
              <a:rPr lang="pt-BR" sz="2300" dirty="0" smtClean="0">
                <a:latin typeface="Times New Roman" panose="02020603050405020304" pitchFamily="18" charset="0"/>
                <a:cs typeface="Times New Roman" panose="02020603050405020304" pitchFamily="18" charset="0"/>
              </a:rPr>
              <a:t>R2			; </a:t>
            </a:r>
            <a:r>
              <a:rPr lang="pt-BR" sz="2300" i="1" dirty="0" smtClean="0">
                <a:latin typeface="Times New Roman" panose="02020603050405020304" pitchFamily="18" charset="0"/>
                <a:cs typeface="Times New Roman" panose="02020603050405020304" pitchFamily="18" charset="0"/>
              </a:rPr>
              <a:t>R1 = R2 = 7</a:t>
            </a:r>
          </a:p>
          <a:p>
            <a:r>
              <a:rPr lang="pt-BR" sz="2300" dirty="0">
                <a:latin typeface="Times New Roman" panose="02020603050405020304" pitchFamily="18" charset="0"/>
                <a:cs typeface="Times New Roman" panose="02020603050405020304" pitchFamily="18" charset="0"/>
              </a:rPr>
              <a:t>	</a:t>
            </a:r>
            <a:r>
              <a:rPr lang="pt-BR" sz="2300" dirty="0" smtClean="0">
                <a:latin typeface="Times New Roman" panose="02020603050405020304" pitchFamily="18" charset="0"/>
                <a:cs typeface="Times New Roman" panose="02020603050405020304" pitchFamily="18" charset="0"/>
              </a:rPr>
              <a:t>MOV R3, R1</a:t>
            </a:r>
          </a:p>
          <a:p>
            <a:r>
              <a:rPr lang="pt-BR" sz="2300" dirty="0">
                <a:latin typeface="Times New Roman" panose="02020603050405020304" pitchFamily="18" charset="0"/>
                <a:cs typeface="Times New Roman" panose="02020603050405020304" pitchFamily="18" charset="0"/>
              </a:rPr>
              <a:t>	</a:t>
            </a:r>
            <a:r>
              <a:rPr lang="pt-BR" sz="2300" dirty="0" smtClean="0">
                <a:latin typeface="Times New Roman" panose="02020603050405020304" pitchFamily="18" charset="0"/>
                <a:cs typeface="Times New Roman" panose="02020603050405020304" pitchFamily="18" charset="0"/>
              </a:rPr>
              <a:t>BL func1			; </a:t>
            </a:r>
            <a:r>
              <a:rPr lang="pt-BR" sz="2300" i="1" dirty="0" smtClean="0">
                <a:latin typeface="Times New Roman" panose="02020603050405020304" pitchFamily="18" charset="0"/>
                <a:cs typeface="Times New Roman" panose="02020603050405020304" pitchFamily="18" charset="0"/>
              </a:rPr>
              <a:t>Gọi func1</a:t>
            </a:r>
            <a:endParaRPr lang="pt-BR" sz="2300" i="1" dirty="0">
              <a:latin typeface="Times New Roman" panose="02020603050405020304" pitchFamily="18" charset="0"/>
              <a:cs typeface="Times New Roman" panose="02020603050405020304" pitchFamily="18" charset="0"/>
            </a:endParaRPr>
          </a:p>
          <a:p>
            <a:r>
              <a:rPr lang="pt-BR" sz="2300" dirty="0" smtClean="0">
                <a:latin typeface="Times New Roman" panose="02020603050405020304" pitchFamily="18" charset="0"/>
                <a:cs typeface="Times New Roman" panose="02020603050405020304" pitchFamily="18" charset="0"/>
              </a:rPr>
              <a:t>	MOV R5,R2</a:t>
            </a:r>
            <a:endParaRPr lang="pt-BR" sz="2300" dirty="0">
              <a:latin typeface="Times New Roman" panose="02020603050405020304" pitchFamily="18" charset="0"/>
              <a:cs typeface="Times New Roman" panose="02020603050405020304" pitchFamily="18" charset="0"/>
            </a:endParaRPr>
          </a:p>
          <a:p>
            <a:r>
              <a:rPr lang="pt-BR" sz="2300" dirty="0">
                <a:latin typeface="Times New Roman" panose="02020603050405020304" pitchFamily="18" charset="0"/>
                <a:cs typeface="Times New Roman" panose="02020603050405020304" pitchFamily="18" charset="0"/>
              </a:rPr>
              <a:t>f</a:t>
            </a:r>
            <a:r>
              <a:rPr lang="pt-BR" sz="2300" dirty="0" smtClean="0">
                <a:latin typeface="Times New Roman" panose="02020603050405020304" pitchFamily="18" charset="0"/>
                <a:cs typeface="Times New Roman" panose="02020603050405020304" pitchFamily="18" charset="0"/>
              </a:rPr>
              <a:t>unc1 </a:t>
            </a:r>
            <a:endParaRPr lang="pt-BR" sz="2300" dirty="0">
              <a:latin typeface="Times New Roman" panose="02020603050405020304" pitchFamily="18" charset="0"/>
              <a:cs typeface="Times New Roman" panose="02020603050405020304" pitchFamily="18" charset="0"/>
            </a:endParaRPr>
          </a:p>
          <a:p>
            <a:r>
              <a:rPr lang="pt-BR" sz="2300" dirty="0" smtClean="0">
                <a:latin typeface="Times New Roman" panose="02020603050405020304" pitchFamily="18" charset="0"/>
                <a:cs typeface="Times New Roman" panose="02020603050405020304" pitchFamily="18" charset="0"/>
              </a:rPr>
              <a:t>	MOV R4,R2			; </a:t>
            </a:r>
            <a:r>
              <a:rPr lang="pt-BR" sz="2300" i="1" dirty="0" smtClean="0">
                <a:latin typeface="Times New Roman" panose="02020603050405020304" pitchFamily="18" charset="0"/>
                <a:cs typeface="Times New Roman" panose="02020603050405020304" pitchFamily="18" charset="0"/>
              </a:rPr>
              <a:t>R4 = R2 </a:t>
            </a:r>
            <a:r>
              <a:rPr lang="pt-BR" sz="2300" i="1" smtClean="0">
                <a:latin typeface="Times New Roman" panose="02020603050405020304" pitchFamily="18" charset="0"/>
                <a:cs typeface="Times New Roman" panose="02020603050405020304" pitchFamily="18" charset="0"/>
              </a:rPr>
              <a:t>= 7</a:t>
            </a:r>
          </a:p>
          <a:p>
            <a:r>
              <a:rPr lang="pt-BR" sz="2300" i="1">
                <a:latin typeface="Times New Roman" panose="02020603050405020304" pitchFamily="18" charset="0"/>
                <a:cs typeface="Times New Roman" panose="02020603050405020304" pitchFamily="18" charset="0"/>
              </a:rPr>
              <a:t>	</a:t>
            </a:r>
            <a:r>
              <a:rPr lang="pt-BR" sz="2300" smtClean="0">
                <a:latin typeface="Times New Roman" panose="02020603050405020304" pitchFamily="18" charset="0"/>
                <a:cs typeface="Times New Roman" panose="02020603050405020304" pitchFamily="18" charset="0"/>
              </a:rPr>
              <a:t>BX LR</a:t>
            </a:r>
            <a:endParaRPr lang="pt-BR" sz="2300" dirty="0">
              <a:latin typeface="Times New Roman" panose="02020603050405020304" pitchFamily="18" charset="0"/>
              <a:cs typeface="Times New Roman" panose="02020603050405020304" pitchFamily="18" charset="0"/>
            </a:endParaRPr>
          </a:p>
          <a:p>
            <a:r>
              <a:rPr lang="pt-BR" sz="2300" dirty="0" smtClean="0">
                <a:latin typeface="Times New Roman" panose="02020603050405020304" pitchFamily="18" charset="0"/>
                <a:cs typeface="Times New Roman" panose="02020603050405020304" pitchFamily="18" charset="0"/>
              </a:rPr>
              <a:t>	END</a:t>
            </a:r>
          </a:p>
          <a:p>
            <a:endParaRPr lang="pt-BR" sz="2300" dirty="0">
              <a:latin typeface="Times New Roman" panose="02020603050405020304" pitchFamily="18" charset="0"/>
              <a:cs typeface="Times New Roman" panose="02020603050405020304" pitchFamily="18" charset="0"/>
            </a:endParaRPr>
          </a:p>
          <a:p>
            <a:pPr marL="514350"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39</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CHẾ ĐỘ THUMB</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514350" indent="-514350" algn="just" eaLnBrk="1" hangingPunct="1">
              <a:spcBef>
                <a:spcPct val="20000"/>
              </a:spcBef>
              <a:buClr>
                <a:schemeClr val="bg2"/>
              </a:buClr>
              <a:buSzPct val="75000"/>
              <a:buFont typeface="Wingdings" panose="05000000000000000000" pitchFamily="2" charset="2"/>
              <a:buChar char="§"/>
              <a:defRPr/>
            </a:pPr>
            <a:endParaRPr lang="en-US" sz="2300" dirty="0">
              <a:latin typeface="Times New Roman" panose="02020603050405020304" pitchFamily="18" charset="0"/>
              <a:cs typeface="Times New Roman" panose="02020603050405020304" pitchFamily="18" charset="0"/>
            </a:endParaRPr>
          </a:p>
          <a:p>
            <a:pPr marL="514350"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1978" y="1828800"/>
            <a:ext cx="579504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t>4</a:t>
            </a:fld>
            <a:endParaRPr lang="en-US" smtClean="0"/>
          </a:p>
        </p:txBody>
      </p:sp>
      <p:sp>
        <p:nvSpPr>
          <p:cNvPr id="81924"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smtClean="0">
                <a:solidFill>
                  <a:schemeClr val="bg2"/>
                </a:solidFill>
                <a:effectLst>
                  <a:outerShdw blurRad="38100" dist="38100" dir="2700000" algn="tl">
                    <a:srgbClr val="C0C0C0"/>
                  </a:outerShdw>
                </a:effectLst>
                <a:latin typeface="Times New Roman" panose="02020603050405020304" pitchFamily="18" charset="0"/>
              </a:rPr>
              <a:t>CHƯƠNG 2-BỘ VI XỬ LÝ ARM</a:t>
            </a:r>
            <a:endParaRPr lang="en-US" sz="4000" b="1" dirty="0">
              <a:solidFill>
                <a:schemeClr val="bg2"/>
              </a:solidFill>
              <a:effectLst>
                <a:outerShdw blurRad="38100" dist="38100" dir="2700000" algn="tl">
                  <a:srgbClr val="C0C0C0"/>
                </a:outerShdw>
              </a:effectLst>
              <a:latin typeface="Times New Roman" panose="02020603050405020304" pitchFamily="18" charset="0"/>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1926" name="Rectangle 6"/>
          <p:cNvSpPr>
            <a:spLocks noChangeArrowheads="1"/>
          </p:cNvSpPr>
          <p:nvPr/>
        </p:nvSpPr>
        <p:spPr bwMode="auto">
          <a:xfrm>
            <a:off x="533400" y="1295400"/>
            <a:ext cx="8153400" cy="5257800"/>
          </a:xfrm>
          <a:prstGeom prst="rect">
            <a:avLst/>
          </a:prstGeom>
          <a:noFill/>
          <a:ln w="9525">
            <a:noFill/>
            <a:miter lim="800000"/>
          </a:ln>
          <a:effectLst/>
        </p:spPr>
        <p:txBody>
          <a:bodyPr/>
          <a:lstStyle/>
          <a:p>
            <a:pPr marL="342900" indent="-342900" algn="ctr" eaLnBrk="1" hangingPunct="1">
              <a:spcBef>
                <a:spcPct val="20000"/>
              </a:spcBef>
              <a:buClr>
                <a:schemeClr val="bg2"/>
              </a:buClr>
              <a:buSzPct val="75000"/>
              <a:buFont typeface="Wingdings" panose="05000000000000000000" pitchFamily="2" charset="2"/>
              <a:buNone/>
              <a:defRPr/>
            </a:pPr>
            <a:r>
              <a:rPr lang="en-US" sz="3600" dirty="0" smtClean="0">
                <a:latin typeface="Times New Roman" panose="02020603050405020304" pitchFamily="18" charset="0"/>
              </a:rPr>
              <a:t>NỘI DUNG</a:t>
            </a:r>
            <a:endParaRPr lang="en-US" sz="3600" b="1" dirty="0">
              <a:solidFill>
                <a:schemeClr val="accent1"/>
              </a:solidFill>
              <a:latin typeface="Times New Roman" panose="02020603050405020304"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smtClean="0">
                <a:solidFill>
                  <a:srgbClr val="FF0000"/>
                </a:solidFill>
                <a:latin typeface="Times New Roman" panose="02020603050405020304" pitchFamily="18" charset="0"/>
                <a:cs typeface="Times New Roman" panose="02020603050405020304" pitchFamily="18" charset="0"/>
              </a:rPr>
              <a:t>Giới</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dirty="0" err="1" smtClean="0">
                <a:solidFill>
                  <a:srgbClr val="FF0000"/>
                </a:solidFill>
                <a:latin typeface="Times New Roman" panose="02020603050405020304" pitchFamily="18" charset="0"/>
                <a:cs typeface="Times New Roman" panose="02020603050405020304" pitchFamily="18" charset="0"/>
              </a:rPr>
              <a:t>thiệu</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dirty="0" err="1" smtClean="0">
                <a:solidFill>
                  <a:srgbClr val="FF0000"/>
                </a:solidFill>
                <a:latin typeface="Times New Roman" panose="02020603050405020304" pitchFamily="18" charset="0"/>
                <a:cs typeface="Times New Roman" panose="02020603050405020304" pitchFamily="18" charset="0"/>
              </a:rPr>
              <a:t>về</a:t>
            </a:r>
            <a:r>
              <a:rPr lang="en-US" sz="3000" dirty="0" smtClean="0">
                <a:solidFill>
                  <a:srgbClr val="FF0000"/>
                </a:solidFill>
                <a:latin typeface="Times New Roman" panose="02020603050405020304" pitchFamily="18" charset="0"/>
                <a:cs typeface="Times New Roman" panose="02020603050405020304" pitchFamily="18" charset="0"/>
              </a:rPr>
              <a:t> ARM Ltd</a:t>
            </a:r>
          </a:p>
          <a:p>
            <a:pPr marL="514350" indent="-514350" algn="just" eaLnBrk="1" hangingPunct="1">
              <a:spcBef>
                <a:spcPct val="20000"/>
              </a:spcBef>
              <a:buClr>
                <a:schemeClr val="bg2"/>
              </a:buClr>
              <a:buSzPct val="75000"/>
              <a:buFont typeface="+mj-lt"/>
              <a:buAutoNum type="arabicPeriod"/>
              <a:defRPr/>
            </a:pPr>
            <a:r>
              <a:rPr lang="en-US" sz="3000" dirty="0" smtClean="0">
                <a:latin typeface="Times New Roman" panose="02020603050405020304" pitchFamily="18" charset="0"/>
                <a:cs typeface="Times New Roman" panose="02020603050405020304" pitchFamily="18" charset="0"/>
              </a:rPr>
              <a:t>Vi </a:t>
            </a:r>
            <a:r>
              <a:rPr lang="en-US" sz="3000" dirty="0" err="1" smtClean="0">
                <a:latin typeface="Times New Roman" panose="02020603050405020304" pitchFamily="18" charset="0"/>
                <a:cs typeface="Times New Roman" panose="02020603050405020304" pitchFamily="18" charset="0"/>
              </a:rPr>
              <a:t>xử</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lý</a:t>
            </a:r>
            <a:r>
              <a:rPr lang="en-US" sz="3000" dirty="0" smtClean="0">
                <a:latin typeface="Times New Roman" panose="02020603050405020304" pitchFamily="18" charset="0"/>
                <a:cs typeface="Times New Roman" panose="02020603050405020304" pitchFamily="18" charset="0"/>
              </a:rPr>
              <a:t> ARM</a:t>
            </a:r>
          </a:p>
          <a:p>
            <a:pPr marL="971550" lvl="1" indent="-514350" algn="just" eaLnBrk="1" hangingPunct="1">
              <a:spcBef>
                <a:spcPct val="20000"/>
              </a:spcBef>
              <a:buClr>
                <a:schemeClr val="bg2"/>
              </a:buClr>
              <a:buSzPct val="75000"/>
              <a:buFont typeface="+mj-lt"/>
              <a:buAutoNum type="arabicPeriod"/>
              <a:defRPr/>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endParaRPr lang="en-US" sz="30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mj-lt"/>
              <a:buAutoNum type="arabicPeriod"/>
              <a:defRPr/>
            </a:pPr>
            <a:r>
              <a:rPr lang="en-US" sz="3000" dirty="0" err="1" smtClean="0">
                <a:latin typeface="Times New Roman" panose="02020603050405020304" pitchFamily="18" charset="0"/>
                <a:cs typeface="Times New Roman" panose="02020603050405020304" pitchFamily="18" charset="0"/>
              </a:rPr>
              <a:t>Mô</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hình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lập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trình</a:t>
            </a:r>
            <a:endParaRPr lang="en-US" sz="30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mj-lt"/>
              <a:buAutoNum type="arabicPeriod"/>
              <a:defRPr/>
            </a:pPr>
            <a:r>
              <a:rPr lang="en-US" sz="3000" dirty="0" smtClean="0">
                <a:latin typeface="Times New Roman" panose="02020603050405020304" pitchFamily="18" charset="0"/>
                <a:cs typeface="Times New Roman" panose="02020603050405020304" pitchFamily="18" charset="0"/>
              </a:rPr>
              <a:t>Vi </a:t>
            </a:r>
            <a:r>
              <a:rPr lang="en-US" sz="3000" dirty="0" err="1" smtClean="0">
                <a:latin typeface="Times New Roman" panose="02020603050405020304" pitchFamily="18" charset="0"/>
                <a:cs typeface="Times New Roman" panose="02020603050405020304" pitchFamily="18" charset="0"/>
              </a:rPr>
              <a:t>xử</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lý</a:t>
            </a:r>
            <a:r>
              <a:rPr lang="en-US" sz="3000" dirty="0" smtClean="0">
                <a:latin typeface="Times New Roman" panose="02020603050405020304" pitchFamily="18" charset="0"/>
                <a:cs typeface="Times New Roman" panose="02020603050405020304" pitchFamily="18" charset="0"/>
              </a:rPr>
              <a:t> ARM7TDMI</a:t>
            </a:r>
          </a:p>
          <a:p>
            <a:pPr marL="971550" lvl="1" indent="-514350" algn="just" eaLnBrk="1" hangingPunct="1">
              <a:spcBef>
                <a:spcPct val="20000"/>
              </a:spcBef>
              <a:buClr>
                <a:schemeClr val="bg2"/>
              </a:buClr>
              <a:buSzPct val="75000"/>
              <a:buFont typeface="+mj-lt"/>
              <a:buAutoNum type="arabicPeriod"/>
              <a:defRPr/>
            </a:pPr>
            <a:r>
              <a:rPr lang="en-US" sz="3000" dirty="0" err="1" smtClean="0">
                <a:latin typeface="Times New Roman" panose="02020603050405020304" pitchFamily="18" charset="0"/>
                <a:cs typeface="Times New Roman" panose="02020603050405020304" pitchFamily="18" charset="0"/>
              </a:rPr>
              <a:t>Dòng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chảy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vụ</a:t>
            </a:r>
            <a:endParaRPr lang="en-US" sz="3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40</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CHẾ ĐỘ THUMB</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514350" indent="-514350" algn="just" eaLnBrk="1" hangingPunct="1">
              <a:spcBef>
                <a:spcPct val="20000"/>
              </a:spcBef>
              <a:buClr>
                <a:schemeClr val="bg2"/>
              </a:buClr>
              <a:buSzPct val="75000"/>
              <a:buFont typeface="Wingdings" panose="05000000000000000000" pitchFamily="2" charset="2"/>
              <a:buChar char="§"/>
              <a:defRPr/>
            </a:pPr>
            <a:endParaRPr lang="en-US" sz="2300" dirty="0">
              <a:latin typeface="Times New Roman" panose="02020603050405020304" pitchFamily="18" charset="0"/>
              <a:cs typeface="Times New Roman" panose="02020603050405020304" pitchFamily="18" charset="0"/>
            </a:endParaRPr>
          </a:p>
          <a:p>
            <a:pPr marL="514350"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Wingdings" panose="05000000000000000000" pitchFamily="2" charset="2"/>
              <a:buChar char="§"/>
              <a:defRPr/>
            </a:pPr>
            <a:endParaRPr lang="en-US" sz="2300" dirty="0" smtClean="0">
              <a:latin typeface="Times New Roman" panose="02020603050405020304" pitchFamily="18" charset="0"/>
              <a:cs typeface="Times New Roman" panose="02020603050405020304" pitchFamily="18" charset="0"/>
            </a:endParaRPr>
          </a:p>
        </p:txBody>
      </p:sp>
      <p:sp>
        <p:nvSpPr>
          <p:cNvPr id="9" name="Rectangle 6"/>
          <p:cNvSpPr>
            <a:spLocks noChangeArrowheads="1"/>
          </p:cNvSpPr>
          <p:nvPr/>
        </p:nvSpPr>
        <p:spPr bwMode="auto">
          <a:xfrm>
            <a:off x="381000" y="1828800"/>
            <a:ext cx="8458200" cy="4267200"/>
          </a:xfrm>
          <a:prstGeom prst="rect">
            <a:avLst/>
          </a:prstGeom>
          <a:noFill/>
          <a:ln w="9525">
            <a:noFill/>
            <a:miter lim="800000"/>
          </a:ln>
          <a:effectLst/>
        </p:spPr>
        <p:txBody>
          <a:bodyPr/>
          <a:lstStyle/>
          <a:p>
            <a:pPr marL="342900" indent="-342900" algn="just">
              <a:buFont typeface="Wingdings" panose="05000000000000000000" pitchFamily="2" charset="2"/>
              <a:buChar char="§"/>
            </a:pPr>
            <a:r>
              <a:rPr lang="en-US" sz="2000" dirty="0"/>
              <a:t>The Thumb instruction set consists of 16-bit instructions that act as a compact shorthand for a subset </a:t>
            </a:r>
            <a:r>
              <a:rPr lang="en-US" sz="2000" dirty="0" smtClean="0"/>
              <a:t>of the </a:t>
            </a:r>
            <a:r>
              <a:rPr lang="en-US" sz="2000" dirty="0"/>
              <a:t>32-bit </a:t>
            </a:r>
            <a:r>
              <a:rPr lang="en-US" sz="2000" dirty="0" smtClean="0"/>
              <a:t>instructions </a:t>
            </a:r>
            <a:r>
              <a:rPr lang="en-US" sz="2000" dirty="0"/>
              <a:t>of the standard ARM</a:t>
            </a:r>
            <a:r>
              <a:rPr lang="en-US" sz="2000" dirty="0" smtClean="0"/>
              <a:t>.</a:t>
            </a:r>
          </a:p>
          <a:p>
            <a:pPr marL="342900" indent="-342900" algn="just">
              <a:buFont typeface="Wingdings" panose="05000000000000000000" pitchFamily="2" charset="2"/>
              <a:buChar char="§"/>
            </a:pPr>
            <a:r>
              <a:rPr lang="en-US" sz="2000" dirty="0"/>
              <a:t>W</a:t>
            </a:r>
            <a:r>
              <a:rPr lang="en-US" sz="2000" dirty="0" smtClean="0"/>
              <a:t>hy </a:t>
            </a:r>
            <a:r>
              <a:rPr lang="en-US" sz="2000" dirty="0"/>
              <a:t>have two instruction sets in the same CPU? </a:t>
            </a:r>
            <a:endParaRPr lang="en-US" sz="2000" dirty="0" smtClean="0"/>
          </a:p>
          <a:p>
            <a:pPr marL="342900" indent="-342900" algn="just">
              <a:buFont typeface="Wingdings" panose="05000000000000000000" pitchFamily="2" charset="2"/>
              <a:buChar char="§"/>
            </a:pPr>
            <a:r>
              <a:rPr lang="en-US" sz="2000" dirty="0" smtClean="0"/>
              <a:t>The </a:t>
            </a:r>
            <a:r>
              <a:rPr lang="en-US" sz="2000" dirty="0"/>
              <a:t>biggest register difference involves the </a:t>
            </a:r>
            <a:r>
              <a:rPr lang="en-US" sz="2000" dirty="0" smtClean="0"/>
              <a:t>SP register</a:t>
            </a:r>
            <a:r>
              <a:rPr lang="en-US" sz="2000" dirty="0"/>
              <a:t>. The Thumb state has unique stack </a:t>
            </a:r>
            <a:r>
              <a:rPr lang="en-US" sz="2000" dirty="0" smtClean="0"/>
              <a:t>mnemonics (PUSH</a:t>
            </a:r>
            <a:r>
              <a:rPr lang="en-US" sz="2000" dirty="0"/>
              <a:t>, </a:t>
            </a:r>
            <a:r>
              <a:rPr lang="en-US" sz="2000" dirty="0" smtClean="0"/>
              <a:t>POP) </a:t>
            </a:r>
            <a:r>
              <a:rPr lang="en-US" sz="2000" dirty="0"/>
              <a:t>that don't exist in the ARM state. </a:t>
            </a:r>
            <a:endParaRPr lang="en-US" sz="2000" dirty="0" smtClean="0"/>
          </a:p>
          <a:p>
            <a:pPr marL="342900" indent="-342900" algn="just">
              <a:buFont typeface="Wingdings" panose="05000000000000000000" pitchFamily="2" charset="2"/>
              <a:buChar char="§"/>
            </a:pPr>
            <a:r>
              <a:rPr lang="en-US" sz="2000" dirty="0" err="1" smtClean="0"/>
              <a:t>Chuyển</a:t>
            </a:r>
            <a:r>
              <a:rPr lang="en-US" sz="2000" dirty="0" smtClean="0"/>
              <a:t> </a:t>
            </a:r>
            <a:r>
              <a:rPr lang="en-US" sz="2000" dirty="0" err="1" smtClean="0"/>
              <a:t>từ</a:t>
            </a:r>
            <a:r>
              <a:rPr lang="en-US" sz="2000" dirty="0" smtClean="0"/>
              <a:t> ARM sang Thumb </a:t>
            </a:r>
            <a:r>
              <a:rPr lang="en-US" sz="2000" dirty="0" err="1" smtClean="0"/>
              <a:t>và</a:t>
            </a:r>
            <a:r>
              <a:rPr lang="en-US" sz="2000" dirty="0" smtClean="0"/>
              <a:t> </a:t>
            </a:r>
            <a:r>
              <a:rPr lang="en-US" sz="2000" dirty="0" err="1" smtClean="0"/>
              <a:t>ngược</a:t>
            </a:r>
            <a:r>
              <a:rPr lang="en-US" sz="2000" dirty="0" smtClean="0"/>
              <a:t> </a:t>
            </a:r>
            <a:r>
              <a:rPr lang="en-US" sz="2000" dirty="0" err="1" smtClean="0"/>
              <a:t>lại</a:t>
            </a:r>
            <a:r>
              <a:rPr lang="en-US" sz="2000" dirty="0" smtClean="0"/>
              <a:t>:</a:t>
            </a:r>
          </a:p>
          <a:p>
            <a:pPr algn="just"/>
            <a:r>
              <a:rPr lang="en-US" sz="2000" dirty="0" smtClean="0"/>
              <a:t>	</a:t>
            </a:r>
            <a:r>
              <a:rPr lang="en-US" sz="2000" i="1" dirty="0" smtClean="0">
                <a:solidFill>
                  <a:schemeClr val="bg2">
                    <a:lumMod val="60000"/>
                    <a:lumOff val="40000"/>
                  </a:schemeClr>
                </a:solidFill>
              </a:rPr>
              <a:t>.....</a:t>
            </a:r>
          </a:p>
          <a:p>
            <a:pPr algn="just"/>
            <a:r>
              <a:rPr lang="en-US" sz="2000" i="1" dirty="0" smtClean="0">
                <a:solidFill>
                  <a:schemeClr val="bg2">
                    <a:lumMod val="60000"/>
                    <a:lumOff val="40000"/>
                  </a:schemeClr>
                </a:solidFill>
              </a:rPr>
              <a:t>	LDR R0,=Thumb_mode+1;</a:t>
            </a:r>
          </a:p>
          <a:p>
            <a:pPr algn="just"/>
            <a:r>
              <a:rPr lang="en-US" sz="2000" i="1" dirty="0" smtClean="0">
                <a:solidFill>
                  <a:schemeClr val="bg2">
                    <a:lumMod val="60000"/>
                    <a:lumOff val="40000"/>
                  </a:schemeClr>
                </a:solidFill>
              </a:rPr>
              <a:t>	BX R0</a:t>
            </a:r>
          </a:p>
          <a:p>
            <a:pPr algn="just"/>
            <a:r>
              <a:rPr lang="en-US" sz="2000" i="1" dirty="0" err="1" smtClean="0">
                <a:solidFill>
                  <a:schemeClr val="bg2">
                    <a:lumMod val="60000"/>
                    <a:lumOff val="40000"/>
                  </a:schemeClr>
                </a:solidFill>
              </a:rPr>
              <a:t>Thumb_mode</a:t>
            </a:r>
            <a:endParaRPr lang="en-US" sz="2000" i="1" dirty="0" smtClean="0">
              <a:solidFill>
                <a:schemeClr val="bg2">
                  <a:lumMod val="60000"/>
                  <a:lumOff val="40000"/>
                </a:schemeClr>
              </a:solidFill>
            </a:endParaRPr>
          </a:p>
          <a:p>
            <a:pPr algn="just"/>
            <a:r>
              <a:rPr lang="en-US" sz="2000" i="1" dirty="0">
                <a:solidFill>
                  <a:schemeClr val="bg2">
                    <a:lumMod val="60000"/>
                    <a:lumOff val="40000"/>
                  </a:schemeClr>
                </a:solidFill>
              </a:rPr>
              <a:t>	</a:t>
            </a:r>
            <a:r>
              <a:rPr lang="en-US" sz="2000" i="1" dirty="0" smtClean="0">
                <a:solidFill>
                  <a:schemeClr val="bg2">
                    <a:lumMod val="60000"/>
                    <a:lumOff val="40000"/>
                  </a:schemeClr>
                </a:solidFill>
              </a:rPr>
              <a:t>.....</a:t>
            </a:r>
          </a:p>
          <a:p>
            <a:pPr algn="just"/>
            <a:r>
              <a:rPr lang="en-US" sz="2000" i="1" dirty="0" smtClean="0">
                <a:solidFill>
                  <a:schemeClr val="bg2">
                    <a:lumMod val="60000"/>
                    <a:lumOff val="40000"/>
                  </a:schemeClr>
                </a:solidFill>
              </a:rPr>
              <a:t>	ADR R5,Arm_mode</a:t>
            </a:r>
            <a:r>
              <a:rPr lang="en-US" sz="2000" i="1" dirty="0">
                <a:solidFill>
                  <a:schemeClr val="bg2">
                    <a:lumMod val="60000"/>
                    <a:lumOff val="40000"/>
                  </a:schemeClr>
                </a:solidFill>
              </a:rPr>
              <a:t>	</a:t>
            </a:r>
            <a:endParaRPr lang="en-US" sz="2000" i="1" dirty="0" smtClean="0">
              <a:solidFill>
                <a:schemeClr val="bg2">
                  <a:lumMod val="60000"/>
                  <a:lumOff val="40000"/>
                </a:schemeClr>
              </a:solidFill>
            </a:endParaRPr>
          </a:p>
          <a:p>
            <a:pPr algn="just"/>
            <a:r>
              <a:rPr lang="en-US" sz="2000" i="1" dirty="0" smtClean="0">
                <a:solidFill>
                  <a:schemeClr val="bg2">
                    <a:lumMod val="60000"/>
                    <a:lumOff val="40000"/>
                  </a:schemeClr>
                </a:solidFill>
              </a:rPr>
              <a:t>	BX R5</a:t>
            </a:r>
          </a:p>
          <a:p>
            <a:pPr algn="just"/>
            <a:r>
              <a:rPr lang="en-US" sz="2000" i="1" dirty="0" err="1" smtClean="0">
                <a:solidFill>
                  <a:schemeClr val="bg2">
                    <a:lumMod val="60000"/>
                    <a:lumOff val="40000"/>
                  </a:schemeClr>
                </a:solidFill>
              </a:rPr>
              <a:t>Arm_mode</a:t>
            </a:r>
            <a:endParaRPr lang="en-US" sz="2000" i="1" dirty="0" smtClean="0">
              <a:solidFill>
                <a:schemeClr val="bg2">
                  <a:lumMod val="60000"/>
                  <a:lumOff val="40000"/>
                </a:schemeClr>
              </a:solidFill>
            </a:endParaRPr>
          </a:p>
          <a:p>
            <a:pPr algn="just"/>
            <a:endParaRPr lang="en-US" sz="2000" dirty="0"/>
          </a:p>
          <a:p>
            <a:pPr marL="342900" indent="-342900" algn="just">
              <a:buFont typeface="Wingdings" panose="05000000000000000000" pitchFamily="2" charset="2"/>
              <a:buChar char="§"/>
            </a:pPr>
            <a:endParaRPr lang="en-US" sz="2000" dirty="0"/>
          </a:p>
          <a:p>
            <a:pPr marL="342900" indent="-342900" algn="just">
              <a:buFont typeface="Wingdings" panose="05000000000000000000" pitchFamily="2" charset="2"/>
              <a:buChar char="§"/>
            </a:pPr>
            <a:endParaRPr lang="pt-BR" sz="2000" dirty="0">
              <a:latin typeface="Times New Roman" panose="02020603050405020304" pitchFamily="18" charset="0"/>
              <a:cs typeface="Times New Roman" panose="02020603050405020304" pitchFamily="18" charset="0"/>
            </a:endParaRPr>
          </a:p>
          <a:p>
            <a:pPr marL="514350" indent="-514350" algn="just" eaLnBrk="1" hangingPunct="1">
              <a:spcBef>
                <a:spcPct val="20000"/>
              </a:spcBef>
              <a:buClr>
                <a:schemeClr val="bg2"/>
              </a:buClr>
              <a:buSzPct val="75000"/>
              <a:buFont typeface="Wingdings" panose="05000000000000000000" pitchFamily="2" charset="2"/>
              <a:buChar char="§"/>
              <a:defRPr/>
            </a:pPr>
            <a:endParaRPr lang="en-US" sz="20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Wingdings" panose="05000000000000000000" pitchFamily="2" charset="2"/>
              <a:buChar char="§"/>
              <a:defRPr/>
            </a:pPr>
            <a:endParaRPr lang="en-US" sz="2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41</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XỬ LÝ BIỆT LỆ</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sp>
        <p:nvSpPr>
          <p:cNvPr id="9" name="Rectangle 40"/>
          <p:cNvSpPr>
            <a:spLocks noChangeArrowheads="1"/>
          </p:cNvSpPr>
          <p:nvPr/>
        </p:nvSpPr>
        <p:spPr bwMode="gray">
          <a:xfrm>
            <a:off x="6934200" y="4800600"/>
            <a:ext cx="1827213" cy="4000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838" tIns="47625" rIns="96838" bIns="47625" anchor="ctr">
            <a:spAutoFit/>
          </a:bodyPr>
          <a:lstStyle/>
          <a:p>
            <a:pPr algn="ctr"/>
            <a:r>
              <a:rPr lang="en-US" sz="2000">
                <a:solidFill>
                  <a:schemeClr val="bg2"/>
                </a:solidFill>
                <a:latin typeface="Arial" panose="020B0604020202020204" pitchFamily="34" charset="0"/>
              </a:rPr>
              <a:t>Vector Table</a:t>
            </a:r>
          </a:p>
        </p:txBody>
      </p:sp>
      <p:sp>
        <p:nvSpPr>
          <p:cNvPr id="10" name="Rectangle 43"/>
          <p:cNvSpPr txBox="1">
            <a:spLocks noChangeArrowheads="1"/>
          </p:cNvSpPr>
          <p:nvPr/>
        </p:nvSpPr>
        <p:spPr bwMode="auto">
          <a:xfrm>
            <a:off x="381000" y="1600200"/>
            <a:ext cx="8439150" cy="4572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r>
              <a:rPr lang="en-US" sz="2300" dirty="0" smtClean="0">
                <a:latin typeface="Times New Roman" panose="02020603050405020304" pitchFamily="18" charset="0"/>
                <a:cs typeface="Times New Roman" panose="02020603050405020304" pitchFamily="18" charset="0"/>
              </a:rPr>
              <a:t>When an exception occurs, the ARM:</a:t>
            </a:r>
          </a:p>
          <a:p>
            <a:pPr lvl="1"/>
            <a:r>
              <a:rPr lang="en-US" sz="2300" dirty="0" smtClean="0">
                <a:latin typeface="Times New Roman" panose="02020603050405020304" pitchFamily="18" charset="0"/>
                <a:cs typeface="Times New Roman" panose="02020603050405020304" pitchFamily="18" charset="0"/>
              </a:rPr>
              <a:t>Copies CPSR into SPSR_&lt;mode&gt;</a:t>
            </a:r>
          </a:p>
          <a:p>
            <a:pPr lvl="1"/>
            <a:r>
              <a:rPr lang="en-US" sz="2300" dirty="0" smtClean="0">
                <a:latin typeface="Times New Roman" panose="02020603050405020304" pitchFamily="18" charset="0"/>
                <a:cs typeface="Times New Roman" panose="02020603050405020304" pitchFamily="18" charset="0"/>
              </a:rPr>
              <a:t>Sets appropriate CPSR bits </a:t>
            </a:r>
          </a:p>
          <a:p>
            <a:pPr lvl="2"/>
            <a:r>
              <a:rPr lang="en-US" sz="2300" dirty="0" smtClean="0">
                <a:latin typeface="Times New Roman" panose="02020603050405020304" pitchFamily="18" charset="0"/>
                <a:cs typeface="Times New Roman" panose="02020603050405020304" pitchFamily="18" charset="0"/>
              </a:rPr>
              <a:t>Change to ARM state</a:t>
            </a:r>
          </a:p>
          <a:p>
            <a:pPr lvl="2"/>
            <a:r>
              <a:rPr lang="en-US" sz="2300" dirty="0" smtClean="0">
                <a:latin typeface="Times New Roman" panose="02020603050405020304" pitchFamily="18" charset="0"/>
                <a:cs typeface="Times New Roman" panose="02020603050405020304" pitchFamily="18" charset="0"/>
              </a:rPr>
              <a:t>Change to exception mode </a:t>
            </a:r>
          </a:p>
          <a:p>
            <a:pPr lvl="2"/>
            <a:r>
              <a:rPr lang="en-US" sz="2300" dirty="0" smtClean="0">
                <a:latin typeface="Times New Roman" panose="02020603050405020304" pitchFamily="18" charset="0"/>
                <a:cs typeface="Times New Roman" panose="02020603050405020304" pitchFamily="18" charset="0"/>
              </a:rPr>
              <a:t>Disable interrupts (if appropriate)</a:t>
            </a:r>
          </a:p>
          <a:p>
            <a:pPr lvl="1"/>
            <a:r>
              <a:rPr lang="en-US" sz="2300" dirty="0" smtClean="0">
                <a:latin typeface="Times New Roman" panose="02020603050405020304" pitchFamily="18" charset="0"/>
                <a:cs typeface="Times New Roman" panose="02020603050405020304" pitchFamily="18" charset="0"/>
              </a:rPr>
              <a:t>Stores the return address in LR_&lt;mode&gt;</a:t>
            </a:r>
          </a:p>
          <a:p>
            <a:pPr lvl="1"/>
            <a:r>
              <a:rPr lang="en-US" sz="2300" dirty="0" smtClean="0">
                <a:latin typeface="Times New Roman" panose="02020603050405020304" pitchFamily="18" charset="0"/>
                <a:cs typeface="Times New Roman" panose="02020603050405020304" pitchFamily="18" charset="0"/>
              </a:rPr>
              <a:t>Sets PC to vector address</a:t>
            </a:r>
          </a:p>
          <a:p>
            <a:r>
              <a:rPr lang="en-US" sz="2300" dirty="0" smtClean="0">
                <a:latin typeface="Times New Roman" panose="02020603050405020304" pitchFamily="18" charset="0"/>
                <a:cs typeface="Times New Roman" panose="02020603050405020304" pitchFamily="18" charset="0"/>
              </a:rPr>
              <a:t>To return, exception handler needs to:</a:t>
            </a:r>
          </a:p>
          <a:p>
            <a:pPr lvl="1"/>
            <a:r>
              <a:rPr lang="en-US" sz="2300" dirty="0" smtClean="0">
                <a:latin typeface="Times New Roman" panose="02020603050405020304" pitchFamily="18" charset="0"/>
                <a:cs typeface="Times New Roman" panose="02020603050405020304" pitchFamily="18" charset="0"/>
              </a:rPr>
              <a:t>Restore CPSR from SPSR_&lt;mode&gt;</a:t>
            </a:r>
          </a:p>
          <a:p>
            <a:pPr lvl="1"/>
            <a:r>
              <a:rPr lang="en-US" sz="2300" dirty="0" smtClean="0">
                <a:latin typeface="Times New Roman" panose="02020603050405020304" pitchFamily="18" charset="0"/>
                <a:cs typeface="Times New Roman" panose="02020603050405020304" pitchFamily="18" charset="0"/>
              </a:rPr>
              <a:t>Restore PC from LR_&lt;mode&gt;</a:t>
            </a:r>
          </a:p>
          <a:p>
            <a:pPr>
              <a:buFont typeface="Wingdings" panose="05000000000000000000" pitchFamily="2" charset="2"/>
              <a:buNone/>
            </a:pPr>
            <a:r>
              <a:rPr lang="en-US" sz="2300" dirty="0" smtClean="0">
                <a:latin typeface="Times New Roman" panose="02020603050405020304" pitchFamily="18" charset="0"/>
                <a:cs typeface="Times New Roman" panose="02020603050405020304" pitchFamily="18" charset="0"/>
              </a:rPr>
              <a:t>	This can only be done in ARM state.</a:t>
            </a:r>
          </a:p>
        </p:txBody>
      </p:sp>
      <p:sp>
        <p:nvSpPr>
          <p:cNvPr id="11" name="Rectangle 44"/>
          <p:cNvSpPr>
            <a:spLocks noChangeArrowheads="1"/>
          </p:cNvSpPr>
          <p:nvPr/>
        </p:nvSpPr>
        <p:spPr bwMode="black">
          <a:xfrm>
            <a:off x="6318250" y="5483225"/>
            <a:ext cx="2743200" cy="7651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6838" tIns="47625" rIns="96838" bIns="47625" anchor="ctr">
            <a:spAutoFit/>
          </a:bodyPr>
          <a:lstStyle/>
          <a:p>
            <a:pPr algn="ctr"/>
            <a:r>
              <a:rPr lang="en-US" b="0" dirty="0">
                <a:latin typeface="Arial" panose="020B0604020202020204" pitchFamily="34" charset="0"/>
              </a:rPr>
              <a:t>Vector table can be at </a:t>
            </a:r>
            <a:br>
              <a:rPr lang="en-US" b="0" dirty="0">
                <a:latin typeface="Arial" panose="020B0604020202020204" pitchFamily="34" charset="0"/>
              </a:rPr>
            </a:br>
            <a:r>
              <a:rPr lang="en-US" sz="1600" dirty="0"/>
              <a:t>0xFFFF0000</a:t>
            </a:r>
            <a:r>
              <a:rPr lang="en-US" b="0" dirty="0">
                <a:latin typeface="Arial" panose="020B0604020202020204" pitchFamily="34" charset="0"/>
              </a:rPr>
              <a:t> on ARM720T</a:t>
            </a:r>
            <a:br>
              <a:rPr lang="en-US" b="0" dirty="0">
                <a:latin typeface="Arial" panose="020B0604020202020204" pitchFamily="34" charset="0"/>
              </a:rPr>
            </a:br>
            <a:r>
              <a:rPr lang="en-US" b="0" dirty="0">
                <a:latin typeface="Arial" panose="020B0604020202020204" pitchFamily="34" charset="0"/>
              </a:rPr>
              <a:t> and on ARM9/10 family devices</a:t>
            </a:r>
          </a:p>
        </p:txBody>
      </p:sp>
      <p:sp>
        <p:nvSpPr>
          <p:cNvPr id="13" name="Line 32"/>
          <p:cNvSpPr>
            <a:spLocks noChangeShapeType="1"/>
          </p:cNvSpPr>
          <p:nvPr/>
        </p:nvSpPr>
        <p:spPr bwMode="auto">
          <a:xfrm flipH="1">
            <a:off x="6705600" y="1447800"/>
            <a:ext cx="0" cy="914400"/>
          </a:xfrm>
          <a:prstGeom prst="line">
            <a:avLst/>
          </a:prstGeom>
          <a:noFill/>
          <a:ln w="12700">
            <a:solidFill>
              <a:srgbClr val="00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33"/>
          <p:cNvSpPr>
            <a:spLocks noChangeShapeType="1"/>
          </p:cNvSpPr>
          <p:nvPr/>
        </p:nvSpPr>
        <p:spPr bwMode="gray">
          <a:xfrm>
            <a:off x="7772400" y="1600200"/>
            <a:ext cx="0" cy="533400"/>
          </a:xfrm>
          <a:prstGeom prst="line">
            <a:avLst/>
          </a:prstGeom>
          <a:noFill/>
          <a:ln w="50800" cap="rnd">
            <a:solidFill>
              <a:srgbClr val="000000"/>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Rectangle 5"/>
          <p:cNvSpPr>
            <a:spLocks noChangeArrowheads="1"/>
          </p:cNvSpPr>
          <p:nvPr/>
        </p:nvSpPr>
        <p:spPr bwMode="gray">
          <a:xfrm>
            <a:off x="6705600" y="2362200"/>
            <a:ext cx="2209800" cy="304800"/>
          </a:xfrm>
          <a:prstGeom prst="rect">
            <a:avLst/>
          </a:prstGeom>
          <a:solidFill>
            <a:schemeClr val="tx2"/>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Arial" panose="020B0604020202020204" pitchFamily="34" charset="0"/>
              </a:rPr>
              <a:t>FIQ</a:t>
            </a:r>
            <a:endParaRPr lang="en-US" sz="2400" b="0" dirty="0">
              <a:solidFill>
                <a:schemeClr val="bg1"/>
              </a:solidFill>
              <a:latin typeface="Times New Roman" panose="02020603050405020304" pitchFamily="18" charset="0"/>
            </a:endParaRPr>
          </a:p>
        </p:txBody>
      </p:sp>
      <p:sp>
        <p:nvSpPr>
          <p:cNvPr id="16" name="Rectangle 45"/>
          <p:cNvSpPr>
            <a:spLocks noChangeArrowheads="1"/>
          </p:cNvSpPr>
          <p:nvPr/>
        </p:nvSpPr>
        <p:spPr bwMode="gray">
          <a:xfrm>
            <a:off x="6705600" y="2667000"/>
            <a:ext cx="2209800" cy="304800"/>
          </a:xfrm>
          <a:prstGeom prst="rect">
            <a:avLst/>
          </a:prstGeom>
          <a:solidFill>
            <a:schemeClr val="tx2"/>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solidFill>
                  <a:schemeClr val="bg1"/>
                </a:solidFill>
                <a:latin typeface="Arial" panose="020B0604020202020204" pitchFamily="34" charset="0"/>
              </a:rPr>
              <a:t>IRQ</a:t>
            </a:r>
            <a:endParaRPr lang="en-US" sz="1600">
              <a:solidFill>
                <a:schemeClr val="bg1"/>
              </a:solidFill>
            </a:endParaRPr>
          </a:p>
        </p:txBody>
      </p:sp>
      <p:sp>
        <p:nvSpPr>
          <p:cNvPr id="17" name="Rectangle 46"/>
          <p:cNvSpPr>
            <a:spLocks noChangeArrowheads="1"/>
          </p:cNvSpPr>
          <p:nvPr/>
        </p:nvSpPr>
        <p:spPr bwMode="gray">
          <a:xfrm>
            <a:off x="6705600" y="2971800"/>
            <a:ext cx="2209800" cy="304800"/>
          </a:xfrm>
          <a:prstGeom prst="rect">
            <a:avLst/>
          </a:prstGeom>
          <a:solidFill>
            <a:schemeClr val="bg2"/>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solidFill>
                  <a:schemeClr val="bg1"/>
                </a:solidFill>
                <a:latin typeface="Arial" panose="020B0604020202020204" pitchFamily="34" charset="0"/>
              </a:rPr>
              <a:t>(Reserved)</a:t>
            </a:r>
            <a:endParaRPr lang="en-US" sz="2400" b="0">
              <a:solidFill>
                <a:schemeClr val="bg1"/>
              </a:solidFill>
              <a:latin typeface="Times New Roman" panose="02020603050405020304" pitchFamily="18" charset="0"/>
            </a:endParaRPr>
          </a:p>
        </p:txBody>
      </p:sp>
      <p:sp>
        <p:nvSpPr>
          <p:cNvPr id="18" name="Rectangle 47"/>
          <p:cNvSpPr>
            <a:spLocks noChangeArrowheads="1"/>
          </p:cNvSpPr>
          <p:nvPr/>
        </p:nvSpPr>
        <p:spPr bwMode="gray">
          <a:xfrm>
            <a:off x="6705600" y="3276600"/>
            <a:ext cx="2209800" cy="304800"/>
          </a:xfrm>
          <a:prstGeom prst="rect">
            <a:avLst/>
          </a:prstGeom>
          <a:solidFill>
            <a:schemeClr val="tx2"/>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dirty="0">
                <a:solidFill>
                  <a:schemeClr val="bg1"/>
                </a:solidFill>
                <a:latin typeface="Arial" panose="020B0604020202020204" pitchFamily="34" charset="0"/>
              </a:rPr>
              <a:t>Data Abort</a:t>
            </a:r>
            <a:endParaRPr lang="en-US" sz="1600" dirty="0">
              <a:solidFill>
                <a:schemeClr val="bg1"/>
              </a:solidFill>
            </a:endParaRPr>
          </a:p>
        </p:txBody>
      </p:sp>
      <p:sp>
        <p:nvSpPr>
          <p:cNvPr id="19" name="Rectangle 48"/>
          <p:cNvSpPr>
            <a:spLocks noChangeArrowheads="1"/>
          </p:cNvSpPr>
          <p:nvPr/>
        </p:nvSpPr>
        <p:spPr bwMode="gray">
          <a:xfrm>
            <a:off x="6705600" y="3581400"/>
            <a:ext cx="2209800" cy="304800"/>
          </a:xfrm>
          <a:prstGeom prst="rect">
            <a:avLst/>
          </a:prstGeom>
          <a:solidFill>
            <a:schemeClr val="tx2"/>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solidFill>
                  <a:schemeClr val="bg1"/>
                </a:solidFill>
                <a:latin typeface="Arial" panose="020B0604020202020204" pitchFamily="34" charset="0"/>
              </a:rPr>
              <a:t>Prefetch Abort</a:t>
            </a:r>
            <a:endParaRPr lang="en-US" sz="1600">
              <a:solidFill>
                <a:schemeClr val="bg1"/>
              </a:solidFill>
            </a:endParaRPr>
          </a:p>
        </p:txBody>
      </p:sp>
      <p:sp>
        <p:nvSpPr>
          <p:cNvPr id="20" name="Rectangle 49"/>
          <p:cNvSpPr>
            <a:spLocks noChangeArrowheads="1"/>
          </p:cNvSpPr>
          <p:nvPr/>
        </p:nvSpPr>
        <p:spPr bwMode="gray">
          <a:xfrm>
            <a:off x="6705600" y="3886200"/>
            <a:ext cx="2209800" cy="304800"/>
          </a:xfrm>
          <a:prstGeom prst="rect">
            <a:avLst/>
          </a:prstGeom>
          <a:solidFill>
            <a:schemeClr val="tx2"/>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300">
                <a:solidFill>
                  <a:schemeClr val="bg1"/>
                </a:solidFill>
                <a:latin typeface="Arial" panose="020B0604020202020204" pitchFamily="34" charset="0"/>
              </a:rPr>
              <a:t>Software Interrupt</a:t>
            </a:r>
            <a:endParaRPr lang="en-US" sz="1300">
              <a:solidFill>
                <a:schemeClr val="bg1"/>
              </a:solidFill>
            </a:endParaRPr>
          </a:p>
        </p:txBody>
      </p:sp>
      <p:sp>
        <p:nvSpPr>
          <p:cNvPr id="21" name="Rectangle 50"/>
          <p:cNvSpPr>
            <a:spLocks noChangeArrowheads="1"/>
          </p:cNvSpPr>
          <p:nvPr/>
        </p:nvSpPr>
        <p:spPr bwMode="gray">
          <a:xfrm>
            <a:off x="6705600" y="4191000"/>
            <a:ext cx="2209800" cy="304800"/>
          </a:xfrm>
          <a:prstGeom prst="rect">
            <a:avLst/>
          </a:prstGeom>
          <a:solidFill>
            <a:schemeClr val="tx2"/>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300">
                <a:solidFill>
                  <a:schemeClr val="bg1"/>
                </a:solidFill>
                <a:latin typeface="Arial" panose="020B0604020202020204" pitchFamily="34" charset="0"/>
              </a:rPr>
              <a:t>Undefined Instruction</a:t>
            </a:r>
            <a:endParaRPr lang="en-US" sz="1600">
              <a:solidFill>
                <a:schemeClr val="bg1"/>
              </a:solidFill>
            </a:endParaRPr>
          </a:p>
        </p:txBody>
      </p:sp>
      <p:sp>
        <p:nvSpPr>
          <p:cNvPr id="22" name="Rectangle 51"/>
          <p:cNvSpPr>
            <a:spLocks noChangeArrowheads="1"/>
          </p:cNvSpPr>
          <p:nvPr/>
        </p:nvSpPr>
        <p:spPr bwMode="gray">
          <a:xfrm>
            <a:off x="6705600" y="4495800"/>
            <a:ext cx="2209800" cy="304800"/>
          </a:xfrm>
          <a:prstGeom prst="rect">
            <a:avLst/>
          </a:prstGeom>
          <a:solidFill>
            <a:schemeClr val="tx2"/>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sz="1600">
                <a:solidFill>
                  <a:schemeClr val="bg1"/>
                </a:solidFill>
                <a:latin typeface="Arial" panose="020B0604020202020204" pitchFamily="34" charset="0"/>
              </a:rPr>
              <a:t>Reset</a:t>
            </a:r>
            <a:endParaRPr lang="en-US" sz="1600">
              <a:solidFill>
                <a:schemeClr val="bg1"/>
              </a:solidFill>
            </a:endParaRPr>
          </a:p>
        </p:txBody>
      </p:sp>
      <p:grpSp>
        <p:nvGrpSpPr>
          <p:cNvPr id="23" name="Group 54"/>
          <p:cNvGrpSpPr/>
          <p:nvPr/>
        </p:nvGrpSpPr>
        <p:grpSpPr bwMode="auto">
          <a:xfrm>
            <a:off x="5943600" y="2362200"/>
            <a:ext cx="596900" cy="2438400"/>
            <a:chOff x="3888" y="1296"/>
            <a:chExt cx="1384" cy="1536"/>
          </a:xfrm>
        </p:grpSpPr>
        <p:sp>
          <p:nvSpPr>
            <p:cNvPr id="24" name="Rectangle 55"/>
            <p:cNvSpPr>
              <a:spLocks noChangeArrowheads="1"/>
            </p:cNvSpPr>
            <p:nvPr/>
          </p:nvSpPr>
          <p:spPr bwMode="gray">
            <a:xfrm>
              <a:off x="3888" y="1296"/>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0">
                  <a:latin typeface="Arial" panose="020B0604020202020204" pitchFamily="34" charset="0"/>
                </a:rPr>
                <a:t>0x1C</a:t>
              </a:r>
              <a:endParaRPr lang="en-US" sz="2400" b="0">
                <a:latin typeface="Times New Roman" panose="02020603050405020304" pitchFamily="18" charset="0"/>
              </a:endParaRPr>
            </a:p>
          </p:txBody>
        </p:sp>
        <p:sp>
          <p:nvSpPr>
            <p:cNvPr id="25" name="Rectangle 56"/>
            <p:cNvSpPr>
              <a:spLocks noChangeArrowheads="1"/>
            </p:cNvSpPr>
            <p:nvPr/>
          </p:nvSpPr>
          <p:spPr bwMode="gray">
            <a:xfrm>
              <a:off x="3888" y="1488"/>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0">
                  <a:latin typeface="Arial" panose="020B0604020202020204" pitchFamily="34" charset="0"/>
                </a:rPr>
                <a:t>0x18</a:t>
              </a:r>
              <a:endParaRPr lang="en-US" sz="1600"/>
            </a:p>
          </p:txBody>
        </p:sp>
        <p:sp>
          <p:nvSpPr>
            <p:cNvPr id="26" name="Rectangle 57"/>
            <p:cNvSpPr>
              <a:spLocks noChangeArrowheads="1"/>
            </p:cNvSpPr>
            <p:nvPr/>
          </p:nvSpPr>
          <p:spPr bwMode="gray">
            <a:xfrm>
              <a:off x="3888" y="1680"/>
              <a:ext cx="1384" cy="192"/>
            </a:xfrm>
            <a:prstGeom prst="rect">
              <a:avLst/>
            </a:prstGeom>
            <a:noFill/>
            <a:ln>
              <a:noFill/>
            </a:ln>
            <a:effectLst/>
            <a:extLst>
              <a:ext uri="{909E8E84-426E-40DD-AFC4-6F175D3DCCD1}">
                <a14:hiddenFill xmlns:a14="http://schemas.microsoft.com/office/drawing/2010/main">
                  <a:solidFill>
                    <a:srgbClr val="FDE3BA"/>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0">
                  <a:latin typeface="Arial" panose="020B0604020202020204" pitchFamily="34" charset="0"/>
                </a:rPr>
                <a:t>0x14</a:t>
              </a:r>
              <a:endParaRPr lang="en-US" sz="2400" b="0">
                <a:latin typeface="Times New Roman" panose="02020603050405020304" pitchFamily="18" charset="0"/>
              </a:endParaRPr>
            </a:p>
          </p:txBody>
        </p:sp>
        <p:sp>
          <p:nvSpPr>
            <p:cNvPr id="27" name="Rectangle 58"/>
            <p:cNvSpPr>
              <a:spLocks noChangeArrowheads="1"/>
            </p:cNvSpPr>
            <p:nvPr/>
          </p:nvSpPr>
          <p:spPr bwMode="gray">
            <a:xfrm>
              <a:off x="3888" y="1872"/>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0">
                  <a:latin typeface="Arial" panose="020B0604020202020204" pitchFamily="34" charset="0"/>
                </a:rPr>
                <a:t>0x10</a:t>
              </a:r>
            </a:p>
          </p:txBody>
        </p:sp>
        <p:sp>
          <p:nvSpPr>
            <p:cNvPr id="28" name="Rectangle 59"/>
            <p:cNvSpPr>
              <a:spLocks noChangeArrowheads="1"/>
            </p:cNvSpPr>
            <p:nvPr/>
          </p:nvSpPr>
          <p:spPr bwMode="gray">
            <a:xfrm>
              <a:off x="3888" y="2064"/>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0">
                  <a:latin typeface="Arial" panose="020B0604020202020204" pitchFamily="34" charset="0"/>
                </a:rPr>
                <a:t>0x0C</a:t>
              </a:r>
              <a:endParaRPr lang="en-US" sz="1600"/>
            </a:p>
          </p:txBody>
        </p:sp>
        <p:sp>
          <p:nvSpPr>
            <p:cNvPr id="29" name="Rectangle 60"/>
            <p:cNvSpPr>
              <a:spLocks noChangeArrowheads="1"/>
            </p:cNvSpPr>
            <p:nvPr/>
          </p:nvSpPr>
          <p:spPr bwMode="gray">
            <a:xfrm>
              <a:off x="3888" y="2256"/>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0">
                  <a:latin typeface="Arial" panose="020B0604020202020204" pitchFamily="34" charset="0"/>
                </a:rPr>
                <a:t>0x08</a:t>
              </a:r>
              <a:endParaRPr lang="en-US" sz="1300"/>
            </a:p>
          </p:txBody>
        </p:sp>
        <p:sp>
          <p:nvSpPr>
            <p:cNvPr id="30" name="Rectangle 61"/>
            <p:cNvSpPr>
              <a:spLocks noChangeArrowheads="1"/>
            </p:cNvSpPr>
            <p:nvPr/>
          </p:nvSpPr>
          <p:spPr bwMode="gray">
            <a:xfrm>
              <a:off x="3888" y="2448"/>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0">
                  <a:latin typeface="Arial" panose="020B0604020202020204" pitchFamily="34" charset="0"/>
                </a:rPr>
                <a:t>0x04</a:t>
              </a:r>
            </a:p>
          </p:txBody>
        </p:sp>
        <p:sp>
          <p:nvSpPr>
            <p:cNvPr id="31" name="Rectangle 62"/>
            <p:cNvSpPr>
              <a:spLocks noChangeArrowheads="1"/>
            </p:cNvSpPr>
            <p:nvPr/>
          </p:nvSpPr>
          <p:spPr bwMode="gray">
            <a:xfrm>
              <a:off x="3888" y="2640"/>
              <a:ext cx="1384" cy="192"/>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b="0">
                  <a:latin typeface="Arial" panose="020B0604020202020204" pitchFamily="34" charset="0"/>
                </a:rPr>
                <a:t>0x00</a:t>
              </a:r>
            </a:p>
          </p:txBody>
        </p:sp>
      </p:grpSp>
      <p:sp>
        <p:nvSpPr>
          <p:cNvPr id="32" name="Line 63"/>
          <p:cNvSpPr>
            <a:spLocks noChangeShapeType="1"/>
          </p:cNvSpPr>
          <p:nvPr/>
        </p:nvSpPr>
        <p:spPr bwMode="auto">
          <a:xfrm flipH="1">
            <a:off x="8915400" y="1447800"/>
            <a:ext cx="0" cy="914400"/>
          </a:xfrm>
          <a:prstGeom prst="line">
            <a:avLst/>
          </a:prstGeom>
          <a:noFill/>
          <a:ln w="12700">
            <a:solidFill>
              <a:srgbClr val="000000"/>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XỬ LÝ BIỆT LỆ</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sp>
        <p:nvSpPr>
          <p:cNvPr id="10" name="Rectangle 43"/>
          <p:cNvSpPr txBox="1">
            <a:spLocks noChangeArrowheads="1"/>
          </p:cNvSpPr>
          <p:nvPr/>
        </p:nvSpPr>
        <p:spPr bwMode="auto">
          <a:xfrm>
            <a:off x="381000" y="1600200"/>
            <a:ext cx="8439150" cy="4572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r>
              <a:rPr lang="en-US" sz="2300" dirty="0" err="1" smtClean="0">
                <a:latin typeface="Times New Roman" panose="02020603050405020304" pitchFamily="18" charset="0"/>
                <a:cs typeface="Times New Roman" panose="02020603050405020304" pitchFamily="18" charset="0"/>
              </a:rPr>
              <a:t>Thứ</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tự</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ưu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tiên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ngắt</a:t>
            </a:r>
            <a:r>
              <a:rPr lang="en-US" sz="2300" dirty="0" smtClean="0">
                <a:latin typeface="Times New Roman" panose="02020603050405020304" pitchFamily="18" charset="0"/>
                <a:cs typeface="Times New Roman" panose="02020603050405020304" pitchFamily="18" charset="0"/>
              </a:rPr>
              <a:t>:</a:t>
            </a:r>
          </a:p>
          <a:p>
            <a:pPr lvl="1"/>
            <a:r>
              <a:rPr lang="en-US" sz="2000" dirty="0" err="1" smtClean="0"/>
              <a:t>Prefetch</a:t>
            </a:r>
            <a:r>
              <a:rPr lang="en-US" sz="2000" dirty="0" smtClean="0"/>
              <a:t> </a:t>
            </a:r>
            <a:r>
              <a:rPr lang="en-US" sz="2000" smtClean="0"/>
              <a:t>abort </a:t>
            </a:r>
            <a:r>
              <a:rPr lang="en-US" sz="2000" dirty="0" err="1"/>
              <a:t>o</a:t>
            </a:r>
            <a:r>
              <a:rPr lang="en-US" sz="2000" smtClean="0"/>
              <a:t>ccurs </a:t>
            </a:r>
            <a:r>
              <a:rPr lang="en-US" sz="2000" dirty="0"/>
              <a:t>when the processor attempts to execute an instruction that has </a:t>
            </a:r>
            <a:r>
              <a:rPr lang="en-US" sz="2000" dirty="0" err="1"/>
              <a:t>prefetched</a:t>
            </a:r>
            <a:r>
              <a:rPr lang="en-US" sz="2000" dirty="0"/>
              <a:t> from an illegal address, that is, an address that the memory management subsystem has determined is inaccessible to the processor in its current mode</a:t>
            </a:r>
            <a:r>
              <a:rPr lang="en-US" sz="2000" dirty="0" smtClean="0"/>
              <a:t>.</a:t>
            </a:r>
          </a:p>
          <a:p>
            <a:pPr lvl="1"/>
            <a:r>
              <a:rPr lang="en-US" sz="2000" dirty="0" smtClean="0"/>
              <a:t>Data </a:t>
            </a:r>
            <a:r>
              <a:rPr lang="en-US" sz="2000" dirty="0" err="1" smtClean="0"/>
              <a:t>abourt</a:t>
            </a:r>
            <a:r>
              <a:rPr lang="en-US" sz="2000" dirty="0" smtClean="0"/>
              <a:t> when </a:t>
            </a:r>
            <a:r>
              <a:rPr lang="en-US" sz="2000" dirty="0"/>
              <a:t>a data transfer instruction attempts to load or store data at an illegal address.</a:t>
            </a:r>
            <a:endParaRPr lang="en-US" sz="1900" dirty="0" smtClean="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957851"/>
            <a:ext cx="5638800"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43</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ENDIAN CONFIGURATION</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sp>
        <p:nvSpPr>
          <p:cNvPr id="10" name="Rectangle 43"/>
          <p:cNvSpPr txBox="1">
            <a:spLocks noChangeArrowheads="1"/>
          </p:cNvSpPr>
          <p:nvPr/>
        </p:nvSpPr>
        <p:spPr bwMode="auto">
          <a:xfrm>
            <a:off x="381000" y="1600200"/>
            <a:ext cx="8439150" cy="8382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bộ</a:t>
            </a:r>
            <a:r>
              <a:rPr lang="en-US" sz="2300" dirty="0" smtClean="0">
                <a:latin typeface="Times New Roman" panose="02020603050405020304" pitchFamily="18" charset="0"/>
                <a:cs typeface="Times New Roman" panose="02020603050405020304" pitchFamily="18" charset="0"/>
              </a:rPr>
              <a:t> VXL ARM </a:t>
            </a:r>
            <a:r>
              <a:rPr lang="en-US" sz="2300" dirty="0" err="1" smtClean="0">
                <a:latin typeface="Times New Roman" panose="02020603050405020304" pitchFamily="18" charset="0"/>
                <a:cs typeface="Times New Roman" panose="02020603050405020304" pitchFamily="18" charset="0"/>
              </a:rPr>
              <a:t>mặc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định</a:t>
            </a:r>
            <a:r>
              <a:rPr lang="en-US" sz="2300" dirty="0" smtClean="0">
                <a:latin typeface="Times New Roman" panose="02020603050405020304" pitchFamily="18" charset="0"/>
                <a:cs typeface="Times New Roman" panose="02020603050405020304" pitchFamily="18" charset="0"/>
              </a:rPr>
              <a:t> ở </a:t>
            </a:r>
            <a:r>
              <a:rPr lang="en-US" sz="2300" dirty="0" err="1" smtClean="0">
                <a:latin typeface="Times New Roman" panose="02020603050405020304" pitchFamily="18" charset="0"/>
                <a:cs typeface="Times New Roman" panose="02020603050405020304" pitchFamily="18" charset="0"/>
              </a:rPr>
              <a:t>chế</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độ</a:t>
            </a:r>
            <a:r>
              <a:rPr lang="en-US" sz="2300" dirty="0" smtClean="0">
                <a:latin typeface="Times New Roman" panose="02020603050405020304" pitchFamily="18" charset="0"/>
                <a:cs typeface="Times New Roman" panose="02020603050405020304" pitchFamily="18" charset="0"/>
              </a:rPr>
              <a:t> Little endian. </a:t>
            </a:r>
            <a:r>
              <a:rPr lang="en-US" sz="2300" dirty="0" err="1" smtClean="0">
                <a:latin typeface="Times New Roman" panose="02020603050405020304" pitchFamily="18" charset="0"/>
                <a:cs typeface="Times New Roman" panose="02020603050405020304" pitchFamily="18" charset="0"/>
              </a:rPr>
              <a:t>Tuy</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nhiên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có</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thể</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cấu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hình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để</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truy</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cập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bộ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nhớ</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theo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chế</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độ</a:t>
            </a:r>
            <a:r>
              <a:rPr lang="en-US" sz="2300" dirty="0" smtClean="0">
                <a:latin typeface="Times New Roman" panose="02020603050405020304" pitchFamily="18" charset="0"/>
                <a:cs typeface="Times New Roman" panose="02020603050405020304" pitchFamily="18" charset="0"/>
              </a:rPr>
              <a:t> Big endian.</a:t>
            </a:r>
          </a:p>
        </p:txBody>
      </p:sp>
      <p:sp>
        <p:nvSpPr>
          <p:cNvPr id="2" name="Rectangle 1"/>
          <p:cNvSpPr/>
          <p:nvPr/>
        </p:nvSpPr>
        <p:spPr>
          <a:xfrm>
            <a:off x="762000" y="3500735"/>
            <a:ext cx="8153400" cy="923330"/>
          </a:xfrm>
          <a:prstGeom prst="rect">
            <a:avLst/>
          </a:prstGeom>
        </p:spPr>
        <p:txBody>
          <a:bodyPr wrap="square">
            <a:spAutoFit/>
          </a:bodyPr>
          <a:lstStyle/>
          <a:p>
            <a:pPr>
              <a:buFont typeface="Arial" panose="020B0604020202020204" pitchFamily="34" charset="0"/>
              <a:buChar char="•"/>
            </a:pPr>
            <a:r>
              <a:rPr lang="en-US" dirty="0"/>
              <a:t>Bit E (bit 9): Bit </a:t>
            </a:r>
            <a:r>
              <a:rPr lang="en-US" dirty="0" err="1"/>
              <a:t>này</a:t>
            </a:r>
            <a:r>
              <a:rPr lang="en-US" dirty="0"/>
              <a:t> </a:t>
            </a:r>
            <a:r>
              <a:rPr lang="en-US" dirty="0" err="1"/>
              <a:t>quyết</a:t>
            </a:r>
            <a:r>
              <a:rPr lang="en-US" dirty="0"/>
              <a:t> </a:t>
            </a:r>
            <a:r>
              <a:rPr lang="en-US" dirty="0" err="1"/>
              <a:t>định</a:t>
            </a:r>
            <a:r>
              <a:rPr lang="en-US" dirty="0"/>
              <a:t> </a:t>
            </a:r>
            <a:r>
              <a:rPr lang="en-US" dirty="0" err="1"/>
              <a:t>kiểu</a:t>
            </a:r>
            <a:r>
              <a:rPr lang="en-US" dirty="0"/>
              <a:t> </a:t>
            </a:r>
            <a:r>
              <a:rPr lang="en-US" dirty="0" err="1"/>
              <a:t>dữ</a:t>
            </a:r>
            <a:r>
              <a:rPr lang="en-US" dirty="0"/>
              <a:t> </a:t>
            </a:r>
            <a:r>
              <a:rPr lang="en-US" dirty="0" err="1"/>
              <a:t>liệu</a:t>
            </a:r>
            <a:r>
              <a:rPr lang="en-US" dirty="0"/>
              <a:t> endian </a:t>
            </a:r>
            <a:r>
              <a:rPr lang="en-US" dirty="0" err="1"/>
              <a:t>của</a:t>
            </a:r>
            <a:r>
              <a:rPr lang="en-US" dirty="0"/>
              <a:t> </a:t>
            </a:r>
            <a:r>
              <a:rPr lang="en-US" dirty="0" err="1"/>
              <a:t>CPU.Khi</a:t>
            </a:r>
            <a:r>
              <a:rPr lang="en-US" dirty="0"/>
              <a:t> bit E = 0, CPU </a:t>
            </a:r>
            <a:r>
              <a:rPr lang="en-US" dirty="0" err="1"/>
              <a:t>sử</a:t>
            </a:r>
            <a:r>
              <a:rPr lang="en-US" dirty="0"/>
              <a:t> </a:t>
            </a:r>
            <a:r>
              <a:rPr lang="en-US" dirty="0" err="1"/>
              <a:t>dụng</a:t>
            </a:r>
            <a:r>
              <a:rPr lang="en-US" dirty="0"/>
              <a:t> </a:t>
            </a:r>
            <a:r>
              <a:rPr lang="en-US" dirty="0" err="1"/>
              <a:t>kiểu</a:t>
            </a:r>
            <a:r>
              <a:rPr lang="en-US" dirty="0"/>
              <a:t> </a:t>
            </a:r>
            <a:r>
              <a:rPr lang="en-US" dirty="0" err="1"/>
              <a:t>dữ</a:t>
            </a:r>
            <a:r>
              <a:rPr lang="en-US" dirty="0"/>
              <a:t> </a:t>
            </a:r>
            <a:r>
              <a:rPr lang="en-US" dirty="0" err="1"/>
              <a:t>liệu</a:t>
            </a:r>
            <a:r>
              <a:rPr lang="en-US" dirty="0"/>
              <a:t> Little-endian (</a:t>
            </a:r>
            <a:r>
              <a:rPr lang="en-US" dirty="0" err="1"/>
              <a:t>kiểu</a:t>
            </a:r>
            <a:r>
              <a:rPr lang="en-US" dirty="0"/>
              <a:t> </a:t>
            </a:r>
            <a:r>
              <a:rPr lang="en-US" dirty="0" err="1"/>
              <a:t>mặc</a:t>
            </a:r>
            <a:r>
              <a:rPr lang="en-US" dirty="0"/>
              <a:t> </a:t>
            </a:r>
            <a:r>
              <a:rPr lang="en-US" dirty="0" err="1"/>
              <a:t>định</a:t>
            </a:r>
            <a:r>
              <a:rPr lang="en-US" dirty="0"/>
              <a:t>).</a:t>
            </a:r>
          </a:p>
          <a:p>
            <a:pPr>
              <a:buFont typeface="Arial" panose="020B0604020202020204" pitchFamily="34" charset="0"/>
              <a:buChar char="•"/>
            </a:pPr>
            <a:r>
              <a:rPr lang="en-US" dirty="0" err="1"/>
              <a:t>Khi</a:t>
            </a:r>
            <a:r>
              <a:rPr lang="en-US" dirty="0"/>
              <a:t> bit E = 1, CPU </a:t>
            </a:r>
            <a:r>
              <a:rPr lang="en-US" dirty="0" err="1"/>
              <a:t>sử</a:t>
            </a:r>
            <a:r>
              <a:rPr lang="en-US" dirty="0"/>
              <a:t> </a:t>
            </a:r>
            <a:r>
              <a:rPr lang="en-US" dirty="0" err="1"/>
              <a:t>dụng</a:t>
            </a:r>
            <a:r>
              <a:rPr lang="en-US" dirty="0"/>
              <a:t> </a:t>
            </a:r>
            <a:r>
              <a:rPr lang="en-US" dirty="0" err="1"/>
              <a:t>kiểu</a:t>
            </a:r>
            <a:r>
              <a:rPr lang="en-US" dirty="0"/>
              <a:t> </a:t>
            </a:r>
            <a:r>
              <a:rPr lang="en-US" dirty="0" err="1"/>
              <a:t>dữ</a:t>
            </a:r>
            <a:r>
              <a:rPr lang="en-US" dirty="0"/>
              <a:t> </a:t>
            </a:r>
            <a:r>
              <a:rPr lang="en-US" dirty="0" err="1"/>
              <a:t>liệu</a:t>
            </a:r>
            <a:r>
              <a:rPr lang="en-US" dirty="0"/>
              <a:t> Big-endian.</a:t>
            </a:r>
          </a:p>
        </p:txBody>
      </p:sp>
      <p:sp>
        <p:nvSpPr>
          <p:cNvPr id="3" name="Rectangle 2"/>
          <p:cNvSpPr/>
          <p:nvPr/>
        </p:nvSpPr>
        <p:spPr>
          <a:xfrm>
            <a:off x="523875" y="2438400"/>
            <a:ext cx="8020050" cy="923330"/>
          </a:xfrm>
          <a:prstGeom prst="rect">
            <a:avLst/>
          </a:prstGeom>
        </p:spPr>
        <p:txBody>
          <a:bodyPr wrap="square">
            <a:spAutoFit/>
          </a:bodyPr>
          <a:lstStyle/>
          <a:p>
            <a:r>
              <a:rPr lang="vi-VN" dirty="0"/>
              <a:t>Trong thanh ghi CPSR (Current Program Status Register) của kiến trúc ARMv7-A, bit liên quan đến cấu hình kiểu dữ liệu endian là bit số 9, thường được gọi là bit "E" (Endian)</a:t>
            </a:r>
            <a:endParaRPr lang="en-US" dirty="0"/>
          </a:p>
        </p:txBody>
      </p:sp>
      <p:sp>
        <p:nvSpPr>
          <p:cNvPr id="4" name="Rectangle 3"/>
          <p:cNvSpPr/>
          <p:nvPr/>
        </p:nvSpPr>
        <p:spPr>
          <a:xfrm>
            <a:off x="287966" y="4656392"/>
            <a:ext cx="4055213" cy="1754326"/>
          </a:xfrm>
          <a:prstGeom prst="rect">
            <a:avLst/>
          </a:prstGeom>
        </p:spPr>
        <p:txBody>
          <a:bodyPr wrap="square">
            <a:spAutoFit/>
          </a:bodyPr>
          <a:lstStyle/>
          <a:p>
            <a:r>
              <a:rPr lang="en-US" dirty="0" err="1"/>
              <a:t>Để</a:t>
            </a:r>
            <a:r>
              <a:rPr lang="en-US" dirty="0"/>
              <a:t> </a:t>
            </a:r>
            <a:r>
              <a:rPr lang="en-US" dirty="0" err="1"/>
              <a:t>cấu</a:t>
            </a:r>
            <a:r>
              <a:rPr lang="en-US" dirty="0"/>
              <a:t> </a:t>
            </a:r>
            <a:r>
              <a:rPr lang="en-US" dirty="0" err="1"/>
              <a:t>hình</a:t>
            </a:r>
            <a:r>
              <a:rPr lang="en-US" dirty="0"/>
              <a:t> </a:t>
            </a:r>
            <a:r>
              <a:rPr lang="en-US" dirty="0" err="1"/>
              <a:t>kiểu</a:t>
            </a:r>
            <a:r>
              <a:rPr lang="en-US" dirty="0"/>
              <a:t> </a:t>
            </a:r>
            <a:r>
              <a:rPr lang="en-US" dirty="0" err="1"/>
              <a:t>dữ</a:t>
            </a:r>
            <a:r>
              <a:rPr lang="en-US" dirty="0"/>
              <a:t> </a:t>
            </a:r>
            <a:r>
              <a:rPr lang="en-US" dirty="0" err="1"/>
              <a:t>liệu</a:t>
            </a:r>
            <a:r>
              <a:rPr lang="en-US" dirty="0"/>
              <a:t> endian, </a:t>
            </a:r>
            <a:r>
              <a:rPr lang="en-US" dirty="0" err="1" smtClean="0"/>
              <a:t>sử</a:t>
            </a:r>
            <a:r>
              <a:rPr lang="en-US" dirty="0" smtClean="0"/>
              <a:t> </a:t>
            </a:r>
            <a:r>
              <a:rPr lang="en-US" dirty="0" err="1"/>
              <a:t>dụng</a:t>
            </a:r>
            <a:r>
              <a:rPr lang="en-US" dirty="0"/>
              <a:t> </a:t>
            </a:r>
            <a:r>
              <a:rPr lang="en-US" dirty="0" err="1"/>
              <a:t>lệnh</a:t>
            </a:r>
            <a:r>
              <a:rPr lang="en-US" dirty="0"/>
              <a:t> MSR (Move to Status Register) </a:t>
            </a:r>
            <a:r>
              <a:rPr lang="en-US" dirty="0" err="1"/>
              <a:t>để</a:t>
            </a:r>
            <a:r>
              <a:rPr lang="en-US" dirty="0"/>
              <a:t> </a:t>
            </a:r>
            <a:r>
              <a:rPr lang="en-US" dirty="0" err="1"/>
              <a:t>ghi</a:t>
            </a:r>
            <a:r>
              <a:rPr lang="en-US" dirty="0"/>
              <a:t> </a:t>
            </a:r>
            <a:r>
              <a:rPr lang="en-US" dirty="0" err="1"/>
              <a:t>giá</a:t>
            </a:r>
            <a:r>
              <a:rPr lang="en-US" dirty="0"/>
              <a:t> </a:t>
            </a:r>
            <a:r>
              <a:rPr lang="en-US" dirty="0" err="1"/>
              <a:t>trị</a:t>
            </a:r>
            <a:r>
              <a:rPr lang="en-US" dirty="0"/>
              <a:t> </a:t>
            </a:r>
            <a:r>
              <a:rPr lang="en-US" dirty="0" err="1"/>
              <a:t>mong</a:t>
            </a:r>
            <a:r>
              <a:rPr lang="en-US" dirty="0"/>
              <a:t> </a:t>
            </a:r>
            <a:r>
              <a:rPr lang="en-US" dirty="0" err="1"/>
              <a:t>muốn</a:t>
            </a:r>
            <a:r>
              <a:rPr lang="en-US" dirty="0"/>
              <a:t> </a:t>
            </a:r>
            <a:r>
              <a:rPr lang="en-US" dirty="0" err="1"/>
              <a:t>vào</a:t>
            </a:r>
            <a:r>
              <a:rPr lang="en-US" dirty="0"/>
              <a:t> </a:t>
            </a:r>
            <a:r>
              <a:rPr lang="en-US" dirty="0" err="1"/>
              <a:t>thanh</a:t>
            </a:r>
            <a:r>
              <a:rPr lang="en-US" dirty="0"/>
              <a:t> </a:t>
            </a:r>
            <a:r>
              <a:rPr lang="en-US" dirty="0" err="1"/>
              <a:t>ghi</a:t>
            </a:r>
            <a:r>
              <a:rPr lang="en-US" dirty="0"/>
              <a:t> CPSR. </a:t>
            </a:r>
            <a:r>
              <a:rPr lang="en-US" dirty="0" err="1"/>
              <a:t>Ví</a:t>
            </a:r>
            <a:r>
              <a:rPr lang="en-US" dirty="0"/>
              <a:t> </a:t>
            </a:r>
            <a:r>
              <a:rPr lang="en-US" dirty="0" err="1"/>
              <a:t>dụ</a:t>
            </a:r>
            <a:r>
              <a:rPr lang="en-US" dirty="0"/>
              <a:t> </a:t>
            </a:r>
            <a:r>
              <a:rPr lang="en-US" dirty="0" err="1"/>
              <a:t>sau</a:t>
            </a:r>
            <a:r>
              <a:rPr lang="en-US" dirty="0"/>
              <a:t> </a:t>
            </a:r>
            <a:r>
              <a:rPr lang="en-US" dirty="0" err="1"/>
              <a:t>đây</a:t>
            </a:r>
            <a:r>
              <a:rPr lang="en-US" dirty="0"/>
              <a:t> </a:t>
            </a:r>
            <a:r>
              <a:rPr lang="en-US" dirty="0" err="1"/>
              <a:t>thể</a:t>
            </a:r>
            <a:r>
              <a:rPr lang="en-US" dirty="0"/>
              <a:t> </a:t>
            </a:r>
            <a:r>
              <a:rPr lang="en-US" dirty="0" err="1"/>
              <a:t>hiện</a:t>
            </a:r>
            <a:r>
              <a:rPr lang="en-US" dirty="0"/>
              <a:t> </a:t>
            </a:r>
            <a:r>
              <a:rPr lang="en-US" dirty="0" err="1"/>
              <a:t>cách</a:t>
            </a:r>
            <a:r>
              <a:rPr lang="en-US" dirty="0"/>
              <a:t> </a:t>
            </a:r>
            <a:r>
              <a:rPr lang="en-US" dirty="0" err="1"/>
              <a:t>bạn</a:t>
            </a:r>
            <a:r>
              <a:rPr lang="en-US" dirty="0"/>
              <a:t> </a:t>
            </a:r>
            <a:r>
              <a:rPr lang="en-US" dirty="0" err="1"/>
              <a:t>có</a:t>
            </a:r>
            <a:r>
              <a:rPr lang="en-US" dirty="0"/>
              <a:t> </a:t>
            </a:r>
            <a:r>
              <a:rPr lang="en-US" dirty="0" err="1"/>
              <a:t>thể</a:t>
            </a:r>
            <a:r>
              <a:rPr lang="en-US" dirty="0"/>
              <a:t> </a:t>
            </a:r>
            <a:r>
              <a:rPr lang="en-US" dirty="0" err="1"/>
              <a:t>đặt</a:t>
            </a:r>
            <a:r>
              <a:rPr lang="en-US" dirty="0"/>
              <a:t> bit E </a:t>
            </a:r>
            <a:r>
              <a:rPr lang="en-US" dirty="0" err="1"/>
              <a:t>để</a:t>
            </a:r>
            <a:r>
              <a:rPr lang="en-US" dirty="0"/>
              <a:t> </a:t>
            </a:r>
            <a:r>
              <a:rPr lang="en-US" dirty="0" err="1"/>
              <a:t>chuyển</a:t>
            </a:r>
            <a:r>
              <a:rPr lang="en-US" dirty="0"/>
              <a:t> sang </a:t>
            </a:r>
            <a:r>
              <a:rPr lang="en-US" dirty="0" err="1"/>
              <a:t>kiểu</a:t>
            </a:r>
            <a:r>
              <a:rPr lang="en-US" dirty="0"/>
              <a:t> Big-endian</a:t>
            </a:r>
          </a:p>
        </p:txBody>
      </p:sp>
      <p:sp>
        <p:nvSpPr>
          <p:cNvPr id="9" name="Rectangle 8"/>
          <p:cNvSpPr/>
          <p:nvPr/>
        </p:nvSpPr>
        <p:spPr>
          <a:xfrm>
            <a:off x="4436213" y="5033665"/>
            <a:ext cx="4581081" cy="1323439"/>
          </a:xfrm>
          <a:prstGeom prst="rect">
            <a:avLst/>
          </a:prstGeom>
        </p:spPr>
        <p:txBody>
          <a:bodyPr wrap="square">
            <a:spAutoFit/>
          </a:bodyPr>
          <a:lstStyle/>
          <a:p>
            <a:r>
              <a:rPr lang="en-US" sz="1600" dirty="0"/>
              <a:t>RS R0, CPSR       ; </a:t>
            </a:r>
            <a:r>
              <a:rPr lang="en-US" sz="1600" dirty="0" err="1"/>
              <a:t>Đọc</a:t>
            </a:r>
            <a:r>
              <a:rPr lang="en-US" sz="1600" dirty="0"/>
              <a:t> </a:t>
            </a:r>
            <a:r>
              <a:rPr lang="en-US" sz="1600" dirty="0" err="1"/>
              <a:t>giá</a:t>
            </a:r>
            <a:r>
              <a:rPr lang="en-US" sz="1600" dirty="0"/>
              <a:t> </a:t>
            </a:r>
            <a:r>
              <a:rPr lang="en-US" sz="1600" dirty="0" err="1"/>
              <a:t>trị</a:t>
            </a:r>
            <a:r>
              <a:rPr lang="en-US" sz="1600" dirty="0"/>
              <a:t> CPSR </a:t>
            </a:r>
            <a:r>
              <a:rPr lang="en-US" sz="1600" dirty="0" err="1"/>
              <a:t>vào</a:t>
            </a:r>
            <a:r>
              <a:rPr lang="en-US" sz="1600" dirty="0"/>
              <a:t> R0</a:t>
            </a:r>
          </a:p>
          <a:p>
            <a:r>
              <a:rPr lang="en-US" sz="1600" dirty="0"/>
              <a:t>ORR R0, R0, #0x400 ; </a:t>
            </a:r>
            <a:r>
              <a:rPr lang="en-US" sz="1600" dirty="0" err="1"/>
              <a:t>Thiết</a:t>
            </a:r>
            <a:r>
              <a:rPr lang="en-US" sz="1600" dirty="0"/>
              <a:t> </a:t>
            </a:r>
            <a:r>
              <a:rPr lang="en-US" sz="1600" dirty="0" err="1"/>
              <a:t>lập</a:t>
            </a:r>
            <a:r>
              <a:rPr lang="en-US" sz="1600" dirty="0"/>
              <a:t> bit E </a:t>
            </a:r>
            <a:r>
              <a:rPr lang="en-US" sz="1600" dirty="0" err="1"/>
              <a:t>thành</a:t>
            </a:r>
            <a:r>
              <a:rPr lang="en-US" sz="1600" dirty="0"/>
              <a:t> 1 </a:t>
            </a:r>
            <a:r>
              <a:rPr lang="en-US" sz="1600" dirty="0" err="1"/>
              <a:t>để</a:t>
            </a:r>
            <a:r>
              <a:rPr lang="en-US" sz="1600" dirty="0"/>
              <a:t> </a:t>
            </a:r>
            <a:r>
              <a:rPr lang="en-US" sz="1600" dirty="0" err="1"/>
              <a:t>chuyển</a:t>
            </a:r>
            <a:r>
              <a:rPr lang="en-US" sz="1600" dirty="0"/>
              <a:t> sang </a:t>
            </a:r>
            <a:r>
              <a:rPr lang="en-US" sz="1600" dirty="0" err="1"/>
              <a:t>kiểu</a:t>
            </a:r>
            <a:r>
              <a:rPr lang="en-US" sz="1600" dirty="0"/>
              <a:t> Big-endian</a:t>
            </a:r>
          </a:p>
          <a:p>
            <a:r>
              <a:rPr lang="en-US" sz="1600" dirty="0"/>
              <a:t>MSR </a:t>
            </a:r>
            <a:r>
              <a:rPr lang="en-US" sz="1600" dirty="0" err="1"/>
              <a:t>CPSR_c</a:t>
            </a:r>
            <a:r>
              <a:rPr lang="en-US" sz="1600" dirty="0"/>
              <a:t>, R0     ; </a:t>
            </a:r>
            <a:r>
              <a:rPr lang="en-US" sz="1600" dirty="0" err="1"/>
              <a:t>Ghi</a:t>
            </a:r>
            <a:r>
              <a:rPr lang="en-US" sz="1600" dirty="0"/>
              <a:t> </a:t>
            </a:r>
            <a:r>
              <a:rPr lang="en-US" sz="1600" dirty="0" err="1"/>
              <a:t>lại</a:t>
            </a:r>
            <a:r>
              <a:rPr lang="en-US" sz="1600" dirty="0"/>
              <a:t> </a:t>
            </a:r>
            <a:r>
              <a:rPr lang="en-US" sz="1600" dirty="0" err="1"/>
              <a:t>giá</a:t>
            </a:r>
            <a:r>
              <a:rPr lang="en-US" sz="1600" dirty="0"/>
              <a:t> </a:t>
            </a:r>
            <a:r>
              <a:rPr lang="en-US" sz="1600" dirty="0" err="1"/>
              <a:t>trị</a:t>
            </a:r>
            <a:r>
              <a:rPr lang="en-US" sz="1600" dirty="0"/>
              <a:t> </a:t>
            </a:r>
            <a:r>
              <a:rPr lang="en-US" sz="1600" dirty="0" err="1"/>
              <a:t>đã</a:t>
            </a:r>
            <a:r>
              <a:rPr lang="en-US" sz="1600" dirty="0"/>
              <a:t> </a:t>
            </a:r>
            <a:r>
              <a:rPr lang="en-US" sz="1600" dirty="0" err="1"/>
              <a:t>sửa</a:t>
            </a:r>
            <a:r>
              <a:rPr lang="en-US" sz="1600" dirty="0"/>
              <a:t> </a:t>
            </a:r>
            <a:r>
              <a:rPr lang="en-US" sz="1600" dirty="0" err="1"/>
              <a:t>đổi</a:t>
            </a:r>
            <a:r>
              <a:rPr lang="en-US" sz="1600" dirty="0"/>
              <a:t> </a:t>
            </a:r>
            <a:r>
              <a:rPr lang="en-US" sz="1600" dirty="0" err="1"/>
              <a:t>vào</a:t>
            </a:r>
            <a:r>
              <a:rPr lang="en-US" sz="1600" dirty="0"/>
              <a:t> CPSR</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407F54B9-0176-49FC-B0A4-6EECA29B07CB}" type="slidenum">
              <a:rPr lang="en-US" smtClean="0"/>
              <a:t>44</a:t>
            </a:fld>
            <a:endParaRPr lang="en-US"/>
          </a:p>
        </p:txBody>
      </p:sp>
      <p:sp>
        <p:nvSpPr>
          <p:cNvPr id="3" name="Rectangle 2"/>
          <p:cNvSpPr/>
          <p:nvPr/>
        </p:nvSpPr>
        <p:spPr>
          <a:xfrm>
            <a:off x="110313" y="1084521"/>
            <a:ext cx="9220200" cy="1077218"/>
          </a:xfrm>
          <a:prstGeom prst="rect">
            <a:avLst/>
          </a:prstGeom>
        </p:spPr>
        <p:txBody>
          <a:bodyPr wrap="square">
            <a:spAutoFit/>
          </a:bodyPr>
          <a:lstStyle/>
          <a:p>
            <a:r>
              <a:rPr lang="vi-VN" sz="1600" dirty="0"/>
              <a:t>Kiểu dữ liệu: là cách hệ thống sử dụng và lưu trữ dữ liệu trong bộ nhớ. Như ta</a:t>
            </a:r>
          </a:p>
          <a:p>
            <a:r>
              <a:rPr lang="vi-VN" sz="1600" dirty="0"/>
              <a:t>đã biết, các hệ thống SoC (System on Chip), các chip vi xử lý đơn, hệ điều hành và các</a:t>
            </a:r>
          </a:p>
          <a:p>
            <a:r>
              <a:rPr lang="vi-VN" sz="1600" dirty="0"/>
              <a:t>giao diện ngoại vi như USB hoặc PCI hay hoạt động dựa trên kiểu dữ liệu “little</a:t>
            </a:r>
          </a:p>
          <a:p>
            <a:r>
              <a:rPr lang="vi-VN" sz="1600" dirty="0"/>
              <a:t>endian</a:t>
            </a:r>
            <a:endParaRPr lang="en-US" sz="1600" dirty="0"/>
          </a:p>
        </p:txBody>
      </p:sp>
      <p:sp>
        <p:nvSpPr>
          <p:cNvPr id="4" name="Rectangle 3"/>
          <p:cNvSpPr/>
          <p:nvPr/>
        </p:nvSpPr>
        <p:spPr>
          <a:xfrm>
            <a:off x="148413" y="2130247"/>
            <a:ext cx="9182100" cy="1323439"/>
          </a:xfrm>
          <a:prstGeom prst="rect">
            <a:avLst/>
          </a:prstGeom>
        </p:spPr>
        <p:txBody>
          <a:bodyPr wrap="square">
            <a:spAutoFit/>
          </a:bodyPr>
          <a:lstStyle/>
          <a:p>
            <a:r>
              <a:rPr lang="vi-VN" sz="1600" dirty="0"/>
              <a:t>Một số các giao thức như TCP/IP hay MPEG lại sử dụng hệ thống “big</a:t>
            </a:r>
          </a:p>
          <a:p>
            <a:r>
              <a:rPr lang="vi-VN" sz="1600" dirty="0"/>
              <a:t>endian”. Để có thể tối ưu hóa khả năng tích hợp của hệ thống, ARMv6 hỗ trợ cùng lúc</a:t>
            </a:r>
          </a:p>
          <a:p>
            <a:r>
              <a:rPr lang="vi-VN" sz="1600" dirty="0"/>
              <a:t>cả hai định dạng “little” và “big” endian, gọi tắt là “mixed-endian”. Bên cạnh đó,</a:t>
            </a:r>
          </a:p>
          <a:p>
            <a:r>
              <a:rPr lang="vi-VN" sz="1600" dirty="0"/>
              <a:t>ARMv6 còn cung cấp tập lệnh để xử lý dữ liệu dạng “unalignment” - có kích thước dữ</a:t>
            </a:r>
          </a:p>
          <a:p>
            <a:r>
              <a:rPr lang="vi-VN" sz="1600" dirty="0"/>
              <a:t>liệu thay đổi</a:t>
            </a:r>
            <a:endParaRPr lang="en-US" sz="1600" dirty="0"/>
          </a:p>
        </p:txBody>
      </p:sp>
      <p:sp>
        <p:nvSpPr>
          <p:cNvPr id="5" name="Rectangle 3"/>
          <p:cNvSpPr txBox="1">
            <a:spLocks noChangeArrowheads="1"/>
          </p:cNvSpPr>
          <p:nvPr/>
        </p:nvSpPr>
        <p:spPr bwMode="auto">
          <a:xfrm>
            <a:off x="304800" y="5334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ENDIAN CONFIGURATION</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489128"/>
            <a:ext cx="8382000" cy="326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685530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45</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sp>
        <p:nvSpPr>
          <p:cNvPr id="10" name="Rectangle 43"/>
          <p:cNvSpPr txBox="1">
            <a:spLocks noChangeArrowheads="1"/>
          </p:cNvSpPr>
          <p:nvPr/>
        </p:nvSpPr>
        <p:spPr bwMode="auto">
          <a:xfrm>
            <a:off x="381000" y="1600200"/>
            <a:ext cx="8439150" cy="4572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r>
              <a:rPr lang="en-US" sz="2300" dirty="0" err="1" smtClean="0">
                <a:latin typeface="Times New Roman" panose="02020603050405020304" pitchFamily="18" charset="0"/>
                <a:cs typeface="Times New Roman" panose="02020603050405020304" pitchFamily="18" charset="0"/>
              </a:rPr>
              <a:t>Liệt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kê</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tên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chế</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hoạt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động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của</a:t>
            </a:r>
            <a:r>
              <a:rPr lang="en-US" sz="2300" dirty="0" smtClean="0">
                <a:latin typeface="Times New Roman" panose="02020603050405020304" pitchFamily="18" charset="0"/>
                <a:cs typeface="Times New Roman" panose="02020603050405020304" pitchFamily="18" charset="0"/>
              </a:rPr>
              <a:t> VXL ARM</a:t>
            </a:r>
          </a:p>
          <a:p>
            <a:r>
              <a:rPr lang="en-US" sz="2300" dirty="0" smtClean="0">
                <a:latin typeface="Times New Roman" panose="02020603050405020304" pitchFamily="18" charset="0"/>
                <a:cs typeface="Times New Roman" panose="02020603050405020304" pitchFamily="18" charset="0"/>
              </a:rPr>
              <a:t>VXL ARM </a:t>
            </a:r>
            <a:r>
              <a:rPr lang="en-US" sz="2300" dirty="0" err="1" smtClean="0">
                <a:latin typeface="Times New Roman" panose="02020603050405020304" pitchFamily="18" charset="0"/>
                <a:cs typeface="Times New Roman" panose="02020603050405020304" pitchFamily="18" charset="0"/>
              </a:rPr>
              <a:t>có</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tất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cả</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bao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nhiêu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thanh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ghi</a:t>
            </a:r>
            <a:r>
              <a:rPr lang="en-US" sz="2300" dirty="0" smtClean="0">
                <a:latin typeface="Times New Roman" panose="02020603050405020304" pitchFamily="18" charset="0"/>
                <a:cs typeface="Times New Roman" panose="02020603050405020304" pitchFamily="18" charset="0"/>
              </a:rPr>
              <a:t>?</a:t>
            </a:r>
          </a:p>
          <a:p>
            <a:r>
              <a:rPr lang="en-US" sz="2300" dirty="0" smtClean="0">
                <a:latin typeface="Times New Roman" panose="02020603050405020304" pitchFamily="18" charset="0"/>
                <a:cs typeface="Times New Roman" panose="02020603050405020304" pitchFamily="18" charset="0"/>
              </a:rPr>
              <a:t>Thanh </a:t>
            </a:r>
            <a:r>
              <a:rPr lang="en-US" sz="2300" dirty="0" err="1" smtClean="0">
                <a:latin typeface="Times New Roman" panose="02020603050405020304" pitchFamily="18" charset="0"/>
                <a:cs typeface="Times New Roman" panose="02020603050405020304" pitchFamily="18" charset="0"/>
              </a:rPr>
              <a:t>ghi</a:t>
            </a:r>
            <a:r>
              <a:rPr lang="en-US" sz="2300" dirty="0" smtClean="0">
                <a:latin typeface="Times New Roman" panose="02020603050405020304" pitchFamily="18" charset="0"/>
                <a:cs typeface="Times New Roman" panose="02020603050405020304" pitchFamily="18" charset="0"/>
              </a:rPr>
              <a:t> R13 </a:t>
            </a:r>
            <a:r>
              <a:rPr lang="en-US" sz="2300" dirty="0" err="1" smtClean="0">
                <a:latin typeface="Times New Roman" panose="02020603050405020304" pitchFamily="18" charset="0"/>
                <a:cs typeface="Times New Roman" panose="02020603050405020304" pitchFamily="18" charset="0"/>
              </a:rPr>
              <a:t>có</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chức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năng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gì</a:t>
            </a:r>
            <a:r>
              <a:rPr lang="en-US" sz="2300" dirty="0" smtClean="0">
                <a:latin typeface="Times New Roman" panose="02020603050405020304" pitchFamily="18" charset="0"/>
                <a:cs typeface="Times New Roman" panose="02020603050405020304" pitchFamily="18" charset="0"/>
              </a:rPr>
              <a:t>?</a:t>
            </a:r>
          </a:p>
          <a:p>
            <a:r>
              <a:rPr lang="en-US" sz="2300" dirty="0" err="1" smtClean="0">
                <a:latin typeface="Times New Roman" panose="02020603050405020304" pitchFamily="18" charset="0"/>
                <a:cs typeface="Times New Roman" panose="02020603050405020304" pitchFamily="18" charset="0"/>
              </a:rPr>
              <a:t>Chế</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nào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có</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quyền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truy</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nhập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ít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thanh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ghi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nhất</a:t>
            </a:r>
            <a:r>
              <a:rPr lang="en-US" sz="2300" dirty="0" smtClean="0">
                <a:latin typeface="Times New Roman" panose="02020603050405020304" pitchFamily="18" charset="0"/>
                <a:cs typeface="Times New Roman" panose="02020603050405020304" pitchFamily="18" charset="0"/>
              </a:rPr>
              <a:t>?</a:t>
            </a:r>
          </a:p>
          <a:p>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bit </a:t>
            </a:r>
            <a:r>
              <a:rPr lang="en-US" sz="2300" dirty="0" err="1" smtClean="0">
                <a:latin typeface="Times New Roman" panose="02020603050405020304" pitchFamily="18" charset="0"/>
                <a:cs typeface="Times New Roman" panose="02020603050405020304" pitchFamily="18" charset="0"/>
              </a:rPr>
              <a:t>nào</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trong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thanh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ghi</a:t>
            </a:r>
            <a:r>
              <a:rPr lang="en-US" sz="2300" dirty="0" smtClean="0">
                <a:latin typeface="Times New Roman" panose="02020603050405020304" pitchFamily="18" charset="0"/>
                <a:cs typeface="Times New Roman" panose="02020603050405020304" pitchFamily="18" charset="0"/>
              </a:rPr>
              <a:t> CPSR </a:t>
            </a:r>
            <a:r>
              <a:rPr lang="en-US" sz="2300" dirty="0" err="1" smtClean="0">
                <a:latin typeface="Times New Roman" panose="02020603050405020304" pitchFamily="18" charset="0"/>
                <a:cs typeface="Times New Roman" panose="02020603050405020304" pitchFamily="18" charset="0"/>
              </a:rPr>
              <a:t>phản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ánh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trạng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thái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của</a:t>
            </a:r>
            <a:r>
              <a:rPr lang="en-US" sz="2300" dirty="0" smtClean="0">
                <a:latin typeface="Times New Roman" panose="02020603050405020304" pitchFamily="18" charset="0"/>
                <a:cs typeface="Times New Roman" panose="02020603050405020304" pitchFamily="18" charset="0"/>
              </a:rPr>
              <a:t> VXL?</a:t>
            </a:r>
          </a:p>
          <a:p>
            <a:r>
              <a:rPr lang="en-US" sz="2300" dirty="0" err="1" smtClean="0">
                <a:latin typeface="Times New Roman" panose="02020603050405020304" pitchFamily="18" charset="0"/>
                <a:cs typeface="Times New Roman" panose="02020603050405020304" pitchFamily="18" charset="0"/>
              </a:rPr>
              <a:t>Liệt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kê</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tên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biệt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lệ</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của</a:t>
            </a:r>
            <a:r>
              <a:rPr lang="en-US" sz="2300" dirty="0" smtClean="0">
                <a:latin typeface="Times New Roman" panose="02020603050405020304" pitchFamily="18" charset="0"/>
                <a:cs typeface="Times New Roman" panose="02020603050405020304" pitchFamily="18" charset="0"/>
              </a:rPr>
              <a:t> ARM</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46</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ENDIAN CONFIGURATION</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sp>
        <p:nvSpPr>
          <p:cNvPr id="10" name="Rectangle 43"/>
          <p:cNvSpPr txBox="1">
            <a:spLocks noChangeArrowheads="1"/>
          </p:cNvSpPr>
          <p:nvPr/>
        </p:nvSpPr>
        <p:spPr bwMode="auto">
          <a:xfrm>
            <a:off x="381000" y="1600200"/>
            <a:ext cx="8439150" cy="4572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r>
              <a:rPr lang="en-US" sz="2300" b="1" dirty="0" err="1" smtClean="0">
                <a:latin typeface="Times New Roman" panose="02020603050405020304" pitchFamily="18" charset="0"/>
                <a:cs typeface="Times New Roman" panose="02020603050405020304" pitchFamily="18" charset="0"/>
              </a:rPr>
              <a:t>Bài</a:t>
            </a:r>
            <a:r>
              <a:rPr lang="en-US" sz="2300" b="1" dirty="0" smtClean="0">
                <a:latin typeface="Times New Roman" panose="02020603050405020304" pitchFamily="18" charset="0"/>
                <a:cs typeface="Times New Roman" panose="02020603050405020304" pitchFamily="18" charset="0"/>
              </a:rPr>
              <a:t> 1: CPSR</a:t>
            </a:r>
            <a:r>
              <a:rPr lang="en-US" sz="2300" b="1" dirty="0">
                <a:latin typeface="Times New Roman" panose="02020603050405020304" pitchFamily="18" charset="0"/>
                <a:cs typeface="Times New Roman" panose="02020603050405020304" pitchFamily="18" charset="0"/>
              </a:rPr>
              <a:t> </a:t>
            </a:r>
            <a:r>
              <a:rPr lang="en-US" sz="2300" b="1" dirty="0" smtClean="0">
                <a:latin typeface="Times New Roman" panose="02020603050405020304" pitchFamily="18" charset="0"/>
                <a:cs typeface="Times New Roman" panose="02020603050405020304" pitchFamily="18" charset="0"/>
              </a:rPr>
              <a:t>= ?</a:t>
            </a:r>
          </a:p>
          <a:p>
            <a:pPr marL="457200" lvl="1" indent="0">
              <a:buNone/>
            </a:pPr>
            <a:r>
              <a:rPr lang="pt-BR" sz="1900" dirty="0" smtClean="0">
                <a:latin typeface="Times New Roman" panose="02020603050405020304" pitchFamily="18" charset="0"/>
                <a:cs typeface="Times New Roman" panose="02020603050405020304" pitchFamily="18" charset="0"/>
              </a:rPr>
              <a:t>MOV </a:t>
            </a:r>
            <a:r>
              <a:rPr lang="pt-BR" sz="1900" dirty="0">
                <a:latin typeface="Times New Roman" panose="02020603050405020304" pitchFamily="18" charset="0"/>
                <a:cs typeface="Times New Roman" panose="02020603050405020304" pitchFamily="18" charset="0"/>
              </a:rPr>
              <a:t>R2,#0xF0000000	</a:t>
            </a:r>
            <a:endParaRPr lang="pt-BR" sz="1900" dirty="0" smtClean="0">
              <a:latin typeface="Times New Roman" panose="02020603050405020304" pitchFamily="18" charset="0"/>
              <a:cs typeface="Times New Roman" panose="02020603050405020304" pitchFamily="18" charset="0"/>
            </a:endParaRPr>
          </a:p>
          <a:p>
            <a:pPr marL="457200" lvl="1" indent="0">
              <a:buNone/>
            </a:pPr>
            <a:r>
              <a:rPr lang="pt-BR" sz="1900" dirty="0" smtClean="0">
                <a:latin typeface="Times New Roman" panose="02020603050405020304" pitchFamily="18" charset="0"/>
                <a:cs typeface="Times New Roman" panose="02020603050405020304" pitchFamily="18" charset="0"/>
              </a:rPr>
              <a:t>MOV </a:t>
            </a:r>
            <a:r>
              <a:rPr lang="pt-BR" sz="1900" dirty="0">
                <a:latin typeface="Times New Roman" panose="02020603050405020304" pitchFamily="18" charset="0"/>
                <a:cs typeface="Times New Roman" panose="02020603050405020304" pitchFamily="18" charset="0"/>
              </a:rPr>
              <a:t>R1,#</a:t>
            </a:r>
            <a:r>
              <a:rPr lang="pt-BR" sz="1900" dirty="0" smtClean="0">
                <a:latin typeface="Times New Roman" panose="02020603050405020304" pitchFamily="18" charset="0"/>
                <a:cs typeface="Times New Roman" panose="02020603050405020304" pitchFamily="18" charset="0"/>
              </a:rPr>
              <a:t>0xF0000000</a:t>
            </a:r>
            <a:r>
              <a:rPr lang="pt-BR" sz="1900" dirty="0">
                <a:latin typeface="Times New Roman" panose="02020603050405020304" pitchFamily="18" charset="0"/>
                <a:cs typeface="Times New Roman" panose="02020603050405020304" pitchFamily="18" charset="0"/>
              </a:rPr>
              <a:t>	</a:t>
            </a:r>
            <a:endParaRPr lang="pt-BR" sz="1900" dirty="0" smtClean="0">
              <a:latin typeface="Times New Roman" panose="02020603050405020304" pitchFamily="18" charset="0"/>
              <a:cs typeface="Times New Roman" panose="02020603050405020304" pitchFamily="18" charset="0"/>
            </a:endParaRPr>
          </a:p>
          <a:p>
            <a:pPr marL="457200" lvl="1" indent="0">
              <a:buNone/>
            </a:pPr>
            <a:r>
              <a:rPr lang="pt-BR" sz="1900" dirty="0" smtClean="0">
                <a:latin typeface="Times New Roman" panose="02020603050405020304" pitchFamily="18" charset="0"/>
                <a:cs typeface="Times New Roman" panose="02020603050405020304" pitchFamily="18" charset="0"/>
              </a:rPr>
              <a:t>ADDS </a:t>
            </a:r>
            <a:r>
              <a:rPr lang="pt-BR" sz="1900" dirty="0">
                <a:latin typeface="Times New Roman" panose="02020603050405020304" pitchFamily="18" charset="0"/>
                <a:cs typeface="Times New Roman" panose="02020603050405020304" pitchFamily="18" charset="0"/>
              </a:rPr>
              <a:t>R1,R2	</a:t>
            </a:r>
          </a:p>
          <a:p>
            <a:r>
              <a:rPr lang="pt-BR" sz="2300" b="1" dirty="0" smtClean="0">
                <a:latin typeface="Times New Roman" panose="02020603050405020304" pitchFamily="18" charset="0"/>
                <a:cs typeface="Times New Roman" panose="02020603050405020304" pitchFamily="18" charset="0"/>
              </a:rPr>
              <a:t>Bài </a:t>
            </a:r>
            <a:r>
              <a:rPr lang="pt-BR" sz="2300" b="1" dirty="0">
                <a:latin typeface="Times New Roman" panose="02020603050405020304" pitchFamily="18" charset="0"/>
                <a:cs typeface="Times New Roman" panose="02020603050405020304" pitchFamily="18" charset="0"/>
              </a:rPr>
              <a:t>2: CPSR = ?</a:t>
            </a:r>
          </a:p>
          <a:p>
            <a:pPr marL="457200" lvl="1" indent="0">
              <a:buNone/>
            </a:pPr>
            <a:r>
              <a:rPr lang="pt-BR" sz="1900" dirty="0" smtClean="0">
                <a:latin typeface="Times New Roman" panose="02020603050405020304" pitchFamily="18" charset="0"/>
                <a:cs typeface="Times New Roman" panose="02020603050405020304" pitchFamily="18" charset="0"/>
              </a:rPr>
              <a:t>MOV </a:t>
            </a:r>
            <a:r>
              <a:rPr lang="pt-BR" sz="1900" dirty="0">
                <a:latin typeface="Times New Roman" panose="02020603050405020304" pitchFamily="18" charset="0"/>
                <a:cs typeface="Times New Roman" panose="02020603050405020304" pitchFamily="18" charset="0"/>
              </a:rPr>
              <a:t>R2,#-0x80000000	</a:t>
            </a:r>
          </a:p>
          <a:p>
            <a:pPr marL="457200" lvl="1" indent="0">
              <a:buNone/>
            </a:pPr>
            <a:r>
              <a:rPr lang="pt-BR" sz="1900" dirty="0" smtClean="0">
                <a:latin typeface="Times New Roman" panose="02020603050405020304" pitchFamily="18" charset="0"/>
                <a:cs typeface="Times New Roman" panose="02020603050405020304" pitchFamily="18" charset="0"/>
              </a:rPr>
              <a:t>MOV </a:t>
            </a:r>
            <a:r>
              <a:rPr lang="pt-BR" sz="1900" dirty="0">
                <a:latin typeface="Times New Roman" panose="02020603050405020304" pitchFamily="18" charset="0"/>
                <a:cs typeface="Times New Roman" panose="02020603050405020304" pitchFamily="18" charset="0"/>
              </a:rPr>
              <a:t>R1,#0x90000000	</a:t>
            </a:r>
            <a:endParaRPr lang="pt-BR" sz="1900" dirty="0" smtClean="0">
              <a:latin typeface="Times New Roman" panose="02020603050405020304" pitchFamily="18" charset="0"/>
              <a:cs typeface="Times New Roman" panose="02020603050405020304" pitchFamily="18" charset="0"/>
            </a:endParaRPr>
          </a:p>
          <a:p>
            <a:pPr marL="457200" lvl="1" indent="0">
              <a:buNone/>
            </a:pPr>
            <a:r>
              <a:rPr lang="pt-BR" sz="1900" dirty="0" smtClean="0">
                <a:latin typeface="Times New Roman" panose="02020603050405020304" pitchFamily="18" charset="0"/>
                <a:cs typeface="Times New Roman" panose="02020603050405020304" pitchFamily="18" charset="0"/>
              </a:rPr>
              <a:t>ADDS </a:t>
            </a:r>
            <a:r>
              <a:rPr lang="pt-BR" sz="1900" dirty="0">
                <a:latin typeface="Times New Roman" panose="02020603050405020304" pitchFamily="18" charset="0"/>
                <a:cs typeface="Times New Roman" panose="02020603050405020304" pitchFamily="18" charset="0"/>
              </a:rPr>
              <a:t>R1,R2	</a:t>
            </a:r>
            <a:endParaRPr lang="en-US" sz="1900" dirty="0">
              <a:latin typeface="Times New Roman" panose="02020603050405020304" pitchFamily="18" charset="0"/>
              <a:cs typeface="Times New Roman" panose="02020603050405020304" pitchFamily="18" charset="0"/>
            </a:endParaRPr>
          </a:p>
          <a:p>
            <a:pPr marL="457200" lvl="1" indent="0">
              <a:buNone/>
            </a:pPr>
            <a:endParaRPr lang="pt-BR" sz="19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t>47</a:t>
            </a:fld>
            <a:endParaRPr lang="en-US" smtClean="0"/>
          </a:p>
        </p:txBody>
      </p:sp>
      <p:sp>
        <p:nvSpPr>
          <p:cNvPr id="81924"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smtClean="0">
                <a:solidFill>
                  <a:schemeClr val="bg2"/>
                </a:solidFill>
                <a:effectLst>
                  <a:outerShdw blurRad="38100" dist="38100" dir="2700000" algn="tl">
                    <a:srgbClr val="C0C0C0"/>
                  </a:outerShdw>
                </a:effectLst>
                <a:latin typeface="Times New Roman" panose="02020603050405020304" pitchFamily="18" charset="0"/>
              </a:rPr>
              <a:t>CHƯƠNG 2-BỘ VI XỬ LÝ ARM</a:t>
            </a:r>
            <a:endParaRPr lang="en-US" sz="4000" b="1" dirty="0">
              <a:solidFill>
                <a:schemeClr val="bg2"/>
              </a:solidFill>
              <a:effectLst>
                <a:outerShdw blurRad="38100" dist="38100" dir="2700000" algn="tl">
                  <a:srgbClr val="C0C0C0"/>
                </a:outerShdw>
              </a:effectLst>
              <a:latin typeface="Times New Roman" panose="02020603050405020304" pitchFamily="18" charset="0"/>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1926" name="Rectangle 6"/>
          <p:cNvSpPr>
            <a:spLocks noChangeArrowheads="1"/>
          </p:cNvSpPr>
          <p:nvPr/>
        </p:nvSpPr>
        <p:spPr bwMode="auto">
          <a:xfrm>
            <a:off x="533400" y="1295400"/>
            <a:ext cx="8153400" cy="5257800"/>
          </a:xfrm>
          <a:prstGeom prst="rect">
            <a:avLst/>
          </a:prstGeom>
          <a:noFill/>
          <a:ln w="9525">
            <a:noFill/>
            <a:miter lim="800000"/>
          </a:ln>
          <a:effectLst/>
        </p:spPr>
        <p:txBody>
          <a:bodyPr/>
          <a:lstStyle/>
          <a:p>
            <a:pPr marL="342900" indent="-342900" algn="ctr" eaLnBrk="1" hangingPunct="1">
              <a:spcBef>
                <a:spcPct val="20000"/>
              </a:spcBef>
              <a:buClr>
                <a:schemeClr val="bg2"/>
              </a:buClr>
              <a:buSzPct val="75000"/>
              <a:buFont typeface="Wingdings" panose="05000000000000000000" pitchFamily="2" charset="2"/>
              <a:buNone/>
              <a:defRPr/>
            </a:pPr>
            <a:r>
              <a:rPr lang="en-US" sz="3600" dirty="0" smtClean="0">
                <a:latin typeface="Times New Roman" panose="02020603050405020304" pitchFamily="18" charset="0"/>
              </a:rPr>
              <a:t>NỘI DUNG</a:t>
            </a:r>
            <a:endParaRPr lang="en-US" sz="3600" b="1" dirty="0">
              <a:solidFill>
                <a:schemeClr val="accent1"/>
              </a:solidFill>
              <a:latin typeface="Times New Roman" panose="02020603050405020304"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về</a:t>
            </a:r>
            <a:r>
              <a:rPr lang="en-US" sz="3000" dirty="0" smtClean="0">
                <a:latin typeface="Times New Roman" panose="02020603050405020304" pitchFamily="18" charset="0"/>
                <a:cs typeface="Times New Roman" panose="02020603050405020304" pitchFamily="18" charset="0"/>
              </a:rPr>
              <a:t> ARM Ltd</a:t>
            </a:r>
          </a:p>
          <a:p>
            <a:pPr marL="514350" indent="-514350" algn="just" eaLnBrk="1" hangingPunct="1">
              <a:spcBef>
                <a:spcPct val="20000"/>
              </a:spcBef>
              <a:buClr>
                <a:schemeClr val="bg2"/>
              </a:buClr>
              <a:buSzPct val="75000"/>
              <a:buFont typeface="+mj-lt"/>
              <a:buAutoNum type="arabicPeriod"/>
              <a:defRPr/>
            </a:pPr>
            <a:r>
              <a:rPr lang="en-US" sz="3000" dirty="0" smtClean="0">
                <a:latin typeface="Times New Roman" panose="02020603050405020304" pitchFamily="18" charset="0"/>
                <a:cs typeface="Times New Roman" panose="02020603050405020304" pitchFamily="18" charset="0"/>
              </a:rPr>
              <a:t>Vi </a:t>
            </a:r>
            <a:r>
              <a:rPr lang="en-US" sz="3000" dirty="0" err="1" smtClean="0">
                <a:latin typeface="Times New Roman" panose="02020603050405020304" pitchFamily="18" charset="0"/>
                <a:cs typeface="Times New Roman" panose="02020603050405020304" pitchFamily="18" charset="0"/>
              </a:rPr>
              <a:t>xử</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lý</a:t>
            </a:r>
            <a:r>
              <a:rPr lang="en-US" sz="3000" dirty="0" smtClean="0">
                <a:latin typeface="Times New Roman" panose="02020603050405020304" pitchFamily="18" charset="0"/>
                <a:cs typeface="Times New Roman" panose="02020603050405020304" pitchFamily="18" charset="0"/>
              </a:rPr>
              <a:t> ARM</a:t>
            </a:r>
          </a:p>
          <a:p>
            <a:pPr marL="971550" lvl="1" indent="-514350" algn="just" eaLnBrk="1" hangingPunct="1">
              <a:spcBef>
                <a:spcPct val="20000"/>
              </a:spcBef>
              <a:buClr>
                <a:schemeClr val="bg2"/>
              </a:buClr>
              <a:buSzPct val="75000"/>
              <a:buFont typeface="+mj-lt"/>
              <a:buAutoNum type="arabicPeriod"/>
              <a:defRPr/>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endParaRPr lang="en-US" sz="30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mj-lt"/>
              <a:buAutoNum type="arabicPeriod"/>
              <a:defRPr/>
            </a:pPr>
            <a:r>
              <a:rPr lang="en-US" sz="3000" dirty="0" err="1" smtClean="0">
                <a:latin typeface="Times New Roman" panose="02020603050405020304" pitchFamily="18" charset="0"/>
                <a:cs typeface="Times New Roman" panose="02020603050405020304" pitchFamily="18" charset="0"/>
              </a:rPr>
              <a:t>Mô</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hình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lập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trình</a:t>
            </a:r>
            <a:endParaRPr lang="en-US" sz="30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mj-lt"/>
              <a:buAutoNum type="arabicPeriod"/>
              <a:defRPr/>
            </a:pPr>
            <a:r>
              <a:rPr lang="en-US" sz="3000" dirty="0" smtClean="0">
                <a:solidFill>
                  <a:srgbClr val="FF0000"/>
                </a:solidFill>
                <a:latin typeface="Times New Roman" panose="02020603050405020304" pitchFamily="18" charset="0"/>
                <a:cs typeface="Times New Roman" panose="02020603050405020304" pitchFamily="18" charset="0"/>
              </a:rPr>
              <a:t>Vi </a:t>
            </a:r>
            <a:r>
              <a:rPr lang="en-US" sz="3000" dirty="0" err="1" smtClean="0">
                <a:solidFill>
                  <a:srgbClr val="FF0000"/>
                </a:solidFill>
                <a:latin typeface="Times New Roman" panose="02020603050405020304" pitchFamily="18" charset="0"/>
                <a:cs typeface="Times New Roman" panose="02020603050405020304" pitchFamily="18" charset="0"/>
              </a:rPr>
              <a:t>xử</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dirty="0" err="1" smtClean="0">
                <a:solidFill>
                  <a:srgbClr val="FF0000"/>
                </a:solidFill>
                <a:latin typeface="Times New Roman" panose="02020603050405020304" pitchFamily="18" charset="0"/>
                <a:cs typeface="Times New Roman" panose="02020603050405020304" pitchFamily="18" charset="0"/>
              </a:rPr>
              <a:t>lý</a:t>
            </a:r>
            <a:r>
              <a:rPr lang="en-US" sz="3000" dirty="0" smtClean="0">
                <a:solidFill>
                  <a:srgbClr val="FF0000"/>
                </a:solidFill>
                <a:latin typeface="Times New Roman" panose="02020603050405020304" pitchFamily="18" charset="0"/>
                <a:cs typeface="Times New Roman" panose="02020603050405020304" pitchFamily="18" charset="0"/>
              </a:rPr>
              <a:t> ARM7TDMI</a:t>
            </a:r>
          </a:p>
          <a:p>
            <a:pPr marL="971550" lvl="1" indent="-514350" algn="just" eaLnBrk="1" hangingPunct="1">
              <a:spcBef>
                <a:spcPct val="20000"/>
              </a:spcBef>
              <a:buClr>
                <a:schemeClr val="bg2"/>
              </a:buClr>
              <a:buSzPct val="75000"/>
              <a:buFont typeface="+mj-lt"/>
              <a:buAutoNum type="arabicPeriod"/>
              <a:defRPr/>
            </a:pPr>
            <a:r>
              <a:rPr lang="en-US" sz="3000" dirty="0" err="1" smtClean="0">
                <a:latin typeface="Times New Roman" panose="02020603050405020304" pitchFamily="18" charset="0"/>
                <a:cs typeface="Times New Roman" panose="02020603050405020304" pitchFamily="18" charset="0"/>
              </a:rPr>
              <a:t>Dòng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chảy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vụ</a:t>
            </a:r>
            <a:endParaRPr lang="en-US" sz="30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48</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VI XỬ LÝ ARM7TDMI</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sp>
        <p:nvSpPr>
          <p:cNvPr id="10" name="Rectangle 43"/>
          <p:cNvSpPr txBox="1">
            <a:spLocks noChangeArrowheads="1"/>
          </p:cNvSpPr>
          <p:nvPr/>
        </p:nvSpPr>
        <p:spPr bwMode="auto">
          <a:xfrm>
            <a:off x="381000" y="1600200"/>
            <a:ext cx="8439150" cy="4572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r>
              <a:rPr lang="en-US" sz="2300" dirty="0" err="1" smtClean="0">
                <a:latin typeface="Times New Roman" panose="02020603050405020304" pitchFamily="18" charset="0"/>
                <a:cs typeface="Times New Roman" panose="02020603050405020304" pitchFamily="18" charset="0"/>
              </a:rPr>
              <a:t>Đặc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điểm</a:t>
            </a:r>
            <a:r>
              <a:rPr lang="en-US" sz="2300" dirty="0" smtClean="0">
                <a:latin typeface="Times New Roman" panose="02020603050405020304" pitchFamily="18" charset="0"/>
                <a:cs typeface="Times New Roman" panose="02020603050405020304" pitchFamily="18" charset="0"/>
              </a:rPr>
              <a:t>:</a:t>
            </a:r>
          </a:p>
          <a:p>
            <a:pPr lvl="1"/>
            <a:r>
              <a:rPr lang="en-US" sz="2300" dirty="0" smtClean="0">
                <a:latin typeface="Times New Roman" panose="02020603050405020304" pitchFamily="18" charset="0"/>
                <a:cs typeface="Times New Roman" panose="02020603050405020304" pitchFamily="18" charset="0"/>
              </a:rPr>
              <a:t>3 </a:t>
            </a:r>
            <a:r>
              <a:rPr lang="en-US" sz="2300" dirty="0" err="1" smtClean="0">
                <a:latin typeface="Times New Roman" panose="02020603050405020304" pitchFamily="18" charset="0"/>
                <a:cs typeface="Times New Roman" panose="02020603050405020304" pitchFamily="18" charset="0"/>
              </a:rPr>
              <a:t>tác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vụ</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trong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dòng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chảy</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lệnh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đọc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giải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mã</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và</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thực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hiện</a:t>
            </a:r>
            <a:r>
              <a:rPr lang="en-US" sz="2300" dirty="0" smtClean="0">
                <a:latin typeface="Times New Roman" panose="02020603050405020304" pitchFamily="18" charset="0"/>
                <a:cs typeface="Times New Roman" panose="02020603050405020304" pitchFamily="18" charset="0"/>
              </a:rPr>
              <a:t>)</a:t>
            </a:r>
          </a:p>
          <a:p>
            <a:pPr lvl="1"/>
            <a:r>
              <a:rPr lang="en-US" sz="2300" dirty="0" err="1" smtClean="0">
                <a:latin typeface="Times New Roman" panose="02020603050405020304" pitchFamily="18" charset="0"/>
                <a:cs typeface="Times New Roman" panose="02020603050405020304" pitchFamily="18" charset="0"/>
              </a:rPr>
              <a:t>Kiến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trúc</a:t>
            </a:r>
            <a:r>
              <a:rPr lang="en-US" sz="2300" dirty="0" smtClean="0">
                <a:latin typeface="Times New Roman" panose="02020603050405020304" pitchFamily="18" charset="0"/>
                <a:cs typeface="Times New Roman" panose="02020603050405020304" pitchFamily="18" charset="0"/>
              </a:rPr>
              <a:t> Von Neumann</a:t>
            </a:r>
          </a:p>
          <a:p>
            <a:pPr lvl="1"/>
            <a:r>
              <a:rPr lang="en-US" sz="2300" dirty="0" smtClean="0">
                <a:latin typeface="Times New Roman" panose="02020603050405020304" pitchFamily="18" charset="0"/>
                <a:cs typeface="Times New Roman" panose="02020603050405020304" pitchFamily="18" charset="0"/>
              </a:rPr>
              <a:t>CPI (Cycle per Instruction) ~ 1.9 (ARM9: CPI ~ 1.5)</a:t>
            </a:r>
          </a:p>
          <a:p>
            <a:pPr lvl="1"/>
            <a:r>
              <a:rPr lang="en-US" sz="2300" dirty="0" smtClean="0">
                <a:latin typeface="Times New Roman" panose="02020603050405020304" pitchFamily="18" charset="0"/>
                <a:cs typeface="Times New Roman" panose="02020603050405020304" pitchFamily="18" charset="0"/>
              </a:rPr>
              <a:t>T: </a:t>
            </a:r>
            <a:r>
              <a:rPr lang="en-US" sz="2300" dirty="0" err="1" smtClean="0">
                <a:latin typeface="Times New Roman" panose="02020603050405020304" pitchFamily="18" charset="0"/>
                <a:cs typeface="Times New Roman" panose="02020603050405020304" pitchFamily="18" charset="0"/>
              </a:rPr>
              <a:t>Hỗ</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trợ</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tập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lệnh</a:t>
            </a:r>
            <a:r>
              <a:rPr lang="en-US" sz="2300" dirty="0" smtClean="0">
                <a:latin typeface="Times New Roman" panose="02020603050405020304" pitchFamily="18" charset="0"/>
                <a:cs typeface="Times New Roman" panose="02020603050405020304" pitchFamily="18" charset="0"/>
              </a:rPr>
              <a:t> thumb</a:t>
            </a:r>
          </a:p>
          <a:p>
            <a:pPr lvl="2"/>
            <a:r>
              <a:rPr lang="en-US" sz="1900" dirty="0" err="1" smtClean="0">
                <a:latin typeface="Times New Roman" panose="02020603050405020304" pitchFamily="18" charset="0"/>
                <a:cs typeface="Times New Roman" panose="02020603050405020304" pitchFamily="18" charset="0"/>
              </a:rPr>
              <a:t>Tập</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lệnh</a:t>
            </a:r>
            <a:r>
              <a:rPr lang="en-US" sz="1900" dirty="0" smtClean="0">
                <a:latin typeface="Times New Roman" panose="02020603050405020304" pitchFamily="18" charset="0"/>
                <a:cs typeface="Times New Roman" panose="02020603050405020304" pitchFamily="18" charset="0"/>
              </a:rPr>
              <a:t> ARM: 32 bit</a:t>
            </a:r>
          </a:p>
          <a:p>
            <a:pPr lvl="2"/>
            <a:r>
              <a:rPr lang="en-US" sz="1900" dirty="0" err="1" smtClean="0">
                <a:latin typeface="Times New Roman" panose="02020603050405020304" pitchFamily="18" charset="0"/>
                <a:cs typeface="Times New Roman" panose="02020603050405020304" pitchFamily="18" charset="0"/>
              </a:rPr>
              <a:t>Tập</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lệnh</a:t>
            </a:r>
            <a:r>
              <a:rPr lang="en-US" sz="1900" dirty="0" smtClean="0">
                <a:latin typeface="Times New Roman" panose="02020603050405020304" pitchFamily="18" charset="0"/>
                <a:cs typeface="Times New Roman" panose="02020603050405020304" pitchFamily="18" charset="0"/>
              </a:rPr>
              <a:t> Thumb: 16 bit</a:t>
            </a:r>
          </a:p>
          <a:p>
            <a:pPr lvl="1"/>
            <a:r>
              <a:rPr lang="en-US" sz="2300" dirty="0" smtClean="0">
                <a:latin typeface="Times New Roman" panose="02020603050405020304" pitchFamily="18" charset="0"/>
                <a:cs typeface="Times New Roman" panose="02020603050405020304" pitchFamily="18" charset="0"/>
              </a:rPr>
              <a:t>D: </a:t>
            </a:r>
            <a:r>
              <a:rPr lang="en-US" sz="2300" dirty="0" err="1" smtClean="0">
                <a:latin typeface="Times New Roman" panose="02020603050405020304" pitchFamily="18" charset="0"/>
                <a:cs typeface="Times New Roman" panose="02020603050405020304" pitchFamily="18" charset="0"/>
              </a:rPr>
              <a:t>Hỗ</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trợ</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gỡ</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lỗi</a:t>
            </a:r>
            <a:endParaRPr lang="en-US" sz="2300" dirty="0" smtClean="0">
              <a:latin typeface="Times New Roman" panose="02020603050405020304" pitchFamily="18" charset="0"/>
              <a:cs typeface="Times New Roman" panose="02020603050405020304" pitchFamily="18" charset="0"/>
            </a:endParaRPr>
          </a:p>
          <a:p>
            <a:pPr lvl="1"/>
            <a:r>
              <a:rPr lang="en-US" sz="2300" dirty="0" smtClean="0">
                <a:latin typeface="Times New Roman" panose="02020603050405020304" pitchFamily="18" charset="0"/>
                <a:cs typeface="Times New Roman" panose="02020603050405020304" pitchFamily="18" charset="0"/>
              </a:rPr>
              <a:t>M: </a:t>
            </a:r>
            <a:r>
              <a:rPr lang="en-US" sz="2300" dirty="0" err="1" smtClean="0">
                <a:latin typeface="Times New Roman" panose="02020603050405020304" pitchFamily="18" charset="0"/>
                <a:cs typeface="Times New Roman" panose="02020603050405020304" pitchFamily="18" charset="0"/>
              </a:rPr>
              <a:t>Hỗ</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trợ</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phép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nhân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với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kết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quả</a:t>
            </a:r>
            <a:r>
              <a:rPr lang="en-US" sz="2300" dirty="0" smtClean="0">
                <a:latin typeface="Times New Roman" panose="02020603050405020304" pitchFamily="18" charset="0"/>
                <a:cs typeface="Times New Roman" panose="02020603050405020304" pitchFamily="18" charset="0"/>
              </a:rPr>
              <a:t> 64 bit</a:t>
            </a:r>
          </a:p>
          <a:p>
            <a:pPr lvl="1"/>
            <a:r>
              <a:rPr lang="en-US" sz="2300" dirty="0">
                <a:latin typeface="Times New Roman" panose="02020603050405020304" pitchFamily="18" charset="0"/>
                <a:cs typeface="Times New Roman" panose="02020603050405020304" pitchFamily="18" charset="0"/>
              </a:rPr>
              <a:t>I: </a:t>
            </a:r>
            <a:r>
              <a:rPr lang="en-US" sz="2300" dirty="0" err="1">
                <a:latin typeface="Times New Roman" panose="02020603050405020304" pitchFamily="18" charset="0"/>
                <a:cs typeface="Times New Roman" panose="02020603050405020304" pitchFamily="18" charset="0"/>
              </a:rPr>
              <a:t>EmbeddedICE</a:t>
            </a:r>
            <a:r>
              <a:rPr lang="en-US" sz="2300" dirty="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macrocell</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Hỗ</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trợ</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gỡ</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lỗi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trên</a:t>
            </a:r>
            <a:r>
              <a:rPr lang="en-US" sz="2300" dirty="0" smtClean="0">
                <a:latin typeface="Times New Roman" panose="02020603050405020304" pitchFamily="18" charset="0"/>
                <a:cs typeface="Times New Roman" panose="02020603050405020304" pitchFamily="18" charset="0"/>
              </a:rPr>
              <a:t> JTAG)</a:t>
            </a:r>
            <a:endParaRPr lang="en-US" sz="23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49</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VI XỬ LÝ ARM7TDMI</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pic>
        <p:nvPicPr>
          <p:cNvPr id="11" name="Picture 5"/>
          <p:cNvPicPr>
            <a:picLocks noChangeArrowheads="1"/>
          </p:cNvPicPr>
          <p:nvPr/>
        </p:nvPicPr>
        <p:blipFill>
          <a:blip r:embed="rId3"/>
          <a:srcRect/>
          <a:stretch>
            <a:fillRect/>
          </a:stretch>
        </p:blipFill>
        <p:spPr bwMode="auto">
          <a:xfrm>
            <a:off x="5074722" y="1600200"/>
            <a:ext cx="3378200" cy="4800600"/>
          </a:xfrm>
          <a:prstGeom prst="rect">
            <a:avLst/>
          </a:prstGeom>
          <a:noFill/>
          <a:ln w="12700">
            <a:noFill/>
            <a:miter lim="800000"/>
            <a:headEnd/>
            <a:tailEnd/>
          </a:ln>
          <a:effectLst/>
        </p:spPr>
      </p:pic>
      <p:sp>
        <p:nvSpPr>
          <p:cNvPr id="13" name="Rectangle 43"/>
          <p:cNvSpPr txBox="1">
            <a:spLocks noChangeArrowheads="1"/>
          </p:cNvSpPr>
          <p:nvPr/>
        </p:nvSpPr>
        <p:spPr bwMode="auto">
          <a:xfrm>
            <a:off x="381000" y="1600200"/>
            <a:ext cx="8439150" cy="4572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r>
              <a:rPr lang="en-US" sz="2300" dirty="0" smtClean="0">
                <a:latin typeface="Times New Roman" panose="02020603050405020304" pitchFamily="18" charset="0"/>
                <a:cs typeface="Times New Roman" panose="02020603050405020304" pitchFamily="18" charset="0"/>
              </a:rPr>
              <a:t>Register bank</a:t>
            </a:r>
          </a:p>
          <a:p>
            <a:pPr lvl="1"/>
            <a:r>
              <a:rPr lang="en-US" sz="1900" dirty="0" smtClean="0">
                <a:latin typeface="Times New Roman" panose="02020603050405020304" pitchFamily="18" charset="0"/>
                <a:cs typeface="Times New Roman" panose="02020603050405020304" pitchFamily="18" charset="0"/>
              </a:rPr>
              <a:t>2 </a:t>
            </a:r>
            <a:r>
              <a:rPr lang="en-US" sz="1900" dirty="0" err="1" smtClean="0">
                <a:latin typeface="Times New Roman" panose="02020603050405020304" pitchFamily="18" charset="0"/>
                <a:cs typeface="Times New Roman" panose="02020603050405020304" pitchFamily="18" charset="0"/>
              </a:rPr>
              <a:t>cổng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đọc</a:t>
            </a:r>
            <a:r>
              <a:rPr lang="en-US" sz="1900" dirty="0" smtClean="0">
                <a:latin typeface="Times New Roman" panose="02020603050405020304" pitchFamily="18" charset="0"/>
                <a:cs typeface="Times New Roman" panose="02020603050405020304" pitchFamily="18" charset="0"/>
              </a:rPr>
              <a:t>, 1 </a:t>
            </a:r>
            <a:r>
              <a:rPr lang="en-US" sz="1900" dirty="0" err="1" smtClean="0">
                <a:latin typeface="Times New Roman" panose="02020603050405020304" pitchFamily="18" charset="0"/>
                <a:cs typeface="Times New Roman" panose="02020603050405020304" pitchFamily="18" charset="0"/>
              </a:rPr>
              <a:t>cổng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ghi</a:t>
            </a:r>
            <a:endParaRPr lang="en-US" sz="1900" dirty="0" smtClean="0">
              <a:latin typeface="Times New Roman" panose="02020603050405020304" pitchFamily="18" charset="0"/>
              <a:cs typeface="Times New Roman" panose="02020603050405020304" pitchFamily="18" charset="0"/>
            </a:endParaRPr>
          </a:p>
          <a:p>
            <a:pPr lvl="1"/>
            <a:r>
              <a:rPr lang="en-US" sz="1900" dirty="0" smtClean="0">
                <a:latin typeface="Times New Roman" panose="02020603050405020304" pitchFamily="18" charset="0"/>
                <a:cs typeface="Times New Roman" panose="02020603050405020304" pitchFamily="18" charset="0"/>
              </a:rPr>
              <a:t>1 </a:t>
            </a:r>
            <a:r>
              <a:rPr lang="en-US" sz="1900" dirty="0" err="1" smtClean="0">
                <a:latin typeface="Times New Roman" panose="02020603050405020304" pitchFamily="18" charset="0"/>
                <a:cs typeface="Times New Roman" panose="02020603050405020304" pitchFamily="18" charset="0"/>
              </a:rPr>
              <a:t>cổng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đọc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và</a:t>
            </a:r>
            <a:r>
              <a:rPr lang="en-US" sz="1900" dirty="0" smtClean="0">
                <a:latin typeface="Times New Roman" panose="02020603050405020304" pitchFamily="18" charset="0"/>
                <a:cs typeface="Times New Roman" panose="02020603050405020304" pitchFamily="18" charset="0"/>
              </a:rPr>
              <a:t> 1 </a:t>
            </a:r>
            <a:r>
              <a:rPr lang="en-US" sz="1900" dirty="0" err="1" smtClean="0">
                <a:latin typeface="Times New Roman" panose="02020603050405020304" pitchFamily="18" charset="0"/>
                <a:cs typeface="Times New Roman" panose="02020603050405020304" pitchFamily="18" charset="0"/>
              </a:rPr>
              <a:t>cổng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ghi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riêng</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cho</a:t>
            </a:r>
            <a:r>
              <a:rPr lang="en-US" sz="1900" dirty="0" smtClean="0">
                <a:latin typeface="Times New Roman" panose="02020603050405020304" pitchFamily="18" charset="0"/>
                <a:cs typeface="Times New Roman" panose="02020603050405020304" pitchFamily="18" charset="0"/>
              </a:rPr>
              <a:t> R15</a:t>
            </a:r>
          </a:p>
          <a:p>
            <a:r>
              <a:rPr lang="en-US" sz="2300" dirty="0" smtClean="0">
                <a:latin typeface="Times New Roman" panose="02020603050405020304" pitchFamily="18" charset="0"/>
                <a:cs typeface="Times New Roman" panose="02020603050405020304" pitchFamily="18" charset="0"/>
              </a:rPr>
              <a:t>Barrel shifter</a:t>
            </a:r>
          </a:p>
          <a:p>
            <a:pPr lvl="1"/>
            <a:r>
              <a:rPr lang="en-US" sz="1900" dirty="0" err="1" smtClean="0">
                <a:latin typeface="Times New Roman" panose="02020603050405020304" pitchFamily="18" charset="0"/>
                <a:cs typeface="Times New Roman" panose="02020603050405020304" pitchFamily="18" charset="0"/>
              </a:rPr>
              <a:t>Dịch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hoặc</a:t>
            </a:r>
            <a:r>
              <a:rPr lang="en-US" sz="1900" dirty="0" smtClean="0">
                <a:latin typeface="Times New Roman" panose="02020603050405020304" pitchFamily="18" charset="0"/>
                <a:cs typeface="Times New Roman" panose="02020603050405020304" pitchFamily="18" charset="0"/>
              </a:rPr>
              <a:t> quay </a:t>
            </a:r>
            <a:r>
              <a:rPr lang="en-US" sz="1900" dirty="0" err="1" smtClean="0">
                <a:latin typeface="Times New Roman" panose="02020603050405020304" pitchFamily="18" charset="0"/>
                <a:cs typeface="Times New Roman" panose="02020603050405020304" pitchFamily="18" charset="0"/>
              </a:rPr>
              <a:t>toán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hạng</a:t>
            </a:r>
            <a:endParaRPr lang="en-US" sz="1900" dirty="0" smtClean="0">
              <a:latin typeface="Times New Roman" panose="02020603050405020304" pitchFamily="18" charset="0"/>
              <a:cs typeface="Times New Roman" panose="02020603050405020304" pitchFamily="18" charset="0"/>
            </a:endParaRPr>
          </a:p>
          <a:p>
            <a:r>
              <a:rPr lang="en-US" sz="2300" dirty="0" smtClean="0">
                <a:latin typeface="Times New Roman" panose="02020603050405020304" pitchFamily="18" charset="0"/>
                <a:cs typeface="Times New Roman" panose="02020603050405020304" pitchFamily="18" charset="0"/>
              </a:rPr>
              <a:t>ALU</a:t>
            </a:r>
          </a:p>
          <a:p>
            <a:r>
              <a:rPr lang="en-US" sz="2300" dirty="0" smtClean="0">
                <a:latin typeface="Times New Roman" panose="02020603050405020304" pitchFamily="18" charset="0"/>
                <a:cs typeface="Times New Roman" panose="02020603050405020304" pitchFamily="18" charset="0"/>
              </a:rPr>
              <a:t>Thanh </a:t>
            </a:r>
            <a:r>
              <a:rPr lang="en-US" sz="2300" dirty="0" err="1" smtClean="0">
                <a:latin typeface="Times New Roman" panose="02020603050405020304" pitchFamily="18" charset="0"/>
                <a:cs typeface="Times New Roman" panose="02020603050405020304" pitchFamily="18" charset="0"/>
              </a:rPr>
              <a:t>ghi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địa</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chỉ</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và</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bộ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tăng</a:t>
            </a:r>
            <a:endParaRPr lang="en-US" sz="2300" dirty="0" smtClean="0">
              <a:latin typeface="Times New Roman" panose="02020603050405020304" pitchFamily="18" charset="0"/>
              <a:cs typeface="Times New Roman" panose="02020603050405020304" pitchFamily="18" charset="0"/>
            </a:endParaRPr>
          </a:p>
          <a:p>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thanh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ghi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dữ</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liệu</a:t>
            </a:r>
            <a:endParaRPr lang="en-US" sz="2300" dirty="0">
              <a:latin typeface="Times New Roman" panose="02020603050405020304" pitchFamily="18" charset="0"/>
              <a:cs typeface="Times New Roman" panose="02020603050405020304" pitchFamily="18" charset="0"/>
            </a:endParaRPr>
          </a:p>
          <a:p>
            <a:pPr lvl="1"/>
            <a:r>
              <a:rPr lang="en-US" sz="1900" dirty="0" err="1" smtClean="0">
                <a:latin typeface="Times New Roman" panose="02020603050405020304" pitchFamily="18" charset="0"/>
                <a:cs typeface="Times New Roman" panose="02020603050405020304" pitchFamily="18" charset="0"/>
              </a:rPr>
              <a:t>Lưu</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dữ</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liệu</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nhận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từ</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bộ</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nhớ</a:t>
            </a:r>
            <a:endParaRPr lang="en-US" sz="1900" dirty="0" smtClean="0">
              <a:latin typeface="Times New Roman" panose="02020603050405020304" pitchFamily="18" charset="0"/>
              <a:cs typeface="Times New Roman" panose="02020603050405020304" pitchFamily="18" charset="0"/>
            </a:endParaRPr>
          </a:p>
          <a:p>
            <a:pPr marL="457200" lvl="1" indent="0">
              <a:buNone/>
            </a:pP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hoặc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gửi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đến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bộ</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nhớ</a:t>
            </a:r>
            <a:endParaRPr lang="en-US" sz="1900" dirty="0" smtClean="0">
              <a:latin typeface="Times New Roman" panose="02020603050405020304" pitchFamily="18" charset="0"/>
              <a:cs typeface="Times New Roman" panose="02020603050405020304" pitchFamily="18" charset="0"/>
            </a:endParaRPr>
          </a:p>
          <a:p>
            <a:r>
              <a:rPr lang="en-US" sz="2300" dirty="0" err="1" smtClean="0">
                <a:latin typeface="Times New Roman" panose="02020603050405020304" pitchFamily="18" charset="0"/>
                <a:cs typeface="Times New Roman" panose="02020603050405020304" pitchFamily="18" charset="0"/>
              </a:rPr>
              <a:t>Bộ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giải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mã</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lệnh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và</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điều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khiển</a:t>
            </a:r>
            <a:endParaRPr lang="en-US" sz="2300"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5</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pic>
        <p:nvPicPr>
          <p:cNvPr id="10" name="Picture 4" descr="building_scan_for_Wend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0875" y="2319338"/>
            <a:ext cx="3489325" cy="357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3"/>
          <p:cNvSpPr txBox="1">
            <a:spLocks noChangeArrowheads="1"/>
          </p:cNvSpPr>
          <p:nvPr/>
        </p:nvSpPr>
        <p:spPr bwMode="auto">
          <a:xfrm>
            <a:off x="304800" y="1219200"/>
            <a:ext cx="6096000" cy="45720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a:lnSpc>
                <a:spcPct val="130000"/>
              </a:lnSpc>
            </a:pPr>
            <a:r>
              <a:rPr lang="en-US" sz="2500" dirty="0" err="1" smtClean="0"/>
              <a:t>Thành</a:t>
            </a:r>
            <a:r>
              <a:rPr lang="en-US" sz="2500" dirty="0" smtClean="0"/>
              <a:t> </a:t>
            </a:r>
            <a:r>
              <a:rPr lang="en-US" sz="2500" dirty="0" err="1" smtClean="0"/>
              <a:t>lập</a:t>
            </a:r>
            <a:r>
              <a:rPr lang="en-US" sz="2500" dirty="0" smtClean="0"/>
              <a:t> 11/1990</a:t>
            </a:r>
          </a:p>
          <a:p>
            <a:pPr lvl="1">
              <a:lnSpc>
                <a:spcPct val="130000"/>
              </a:lnSpc>
            </a:pPr>
            <a:r>
              <a:rPr lang="en-US" sz="2000" dirty="0" err="1" smtClean="0"/>
              <a:t>Được</a:t>
            </a:r>
            <a:r>
              <a:rPr lang="en-US" sz="2000" dirty="0" smtClean="0"/>
              <a:t> </a:t>
            </a:r>
            <a:r>
              <a:rPr lang="en-US" sz="2000" dirty="0" err="1" smtClean="0"/>
              <a:t>tách</a:t>
            </a:r>
            <a:r>
              <a:rPr lang="en-US" sz="2000" dirty="0" smtClean="0"/>
              <a:t> </a:t>
            </a:r>
            <a:r>
              <a:rPr lang="en-US" sz="2000" dirty="0" err="1" smtClean="0"/>
              <a:t>ra</a:t>
            </a:r>
            <a:r>
              <a:rPr lang="en-US" sz="2000" dirty="0" smtClean="0"/>
              <a:t> </a:t>
            </a:r>
            <a:r>
              <a:rPr lang="en-US" sz="2000" dirty="0" err="1" smtClean="0"/>
              <a:t>từ</a:t>
            </a:r>
            <a:r>
              <a:rPr lang="en-US" sz="2000" dirty="0" smtClean="0"/>
              <a:t> Acorn </a:t>
            </a:r>
            <a:r>
              <a:rPr lang="en-US" sz="2000" dirty="0" err="1" smtClean="0"/>
              <a:t>và</a:t>
            </a:r>
            <a:r>
              <a:rPr lang="en-US" sz="2000" dirty="0" smtClean="0"/>
              <a:t> </a:t>
            </a:r>
            <a:r>
              <a:rPr lang="en-US" sz="2000" dirty="0" err="1" smtClean="0"/>
              <a:t>trở</a:t>
            </a:r>
            <a:r>
              <a:rPr lang="en-US" sz="2000" dirty="0" smtClean="0"/>
              <a:t> </a:t>
            </a:r>
            <a:r>
              <a:rPr lang="en-US" sz="2000" dirty="0" err="1" smtClean="0"/>
              <a:t>thành</a:t>
            </a:r>
            <a:r>
              <a:rPr lang="en-US" sz="2000" dirty="0" smtClean="0"/>
              <a:t> </a:t>
            </a:r>
            <a:r>
              <a:rPr lang="en-US" sz="2000" dirty="0"/>
              <a:t>Advanced RISC Machines </a:t>
            </a:r>
            <a:r>
              <a:rPr lang="en-US" sz="2000" dirty="0" smtClean="0"/>
              <a:t>Ltd</a:t>
            </a:r>
          </a:p>
          <a:p>
            <a:pPr lvl="1">
              <a:lnSpc>
                <a:spcPct val="130000"/>
              </a:lnSpc>
            </a:pPr>
            <a:r>
              <a:rPr lang="en-US" sz="2000" dirty="0" smtClean="0"/>
              <a:t>VXL </a:t>
            </a:r>
            <a:r>
              <a:rPr lang="en-US" sz="2000" dirty="0" err="1" smtClean="0"/>
              <a:t>đầu</a:t>
            </a:r>
            <a:r>
              <a:rPr lang="en-US" sz="2000" dirty="0" smtClean="0"/>
              <a:t> </a:t>
            </a:r>
            <a:r>
              <a:rPr lang="en-US" sz="2000" dirty="0" err="1" smtClean="0"/>
              <a:t>tiền</a:t>
            </a:r>
            <a:r>
              <a:rPr lang="en-US" sz="2000" dirty="0" smtClean="0"/>
              <a:t> </a:t>
            </a:r>
            <a:r>
              <a:rPr lang="en-US" sz="2000" dirty="0" err="1" smtClean="0"/>
              <a:t>được</a:t>
            </a:r>
            <a:r>
              <a:rPr lang="en-US" sz="2000" dirty="0" smtClean="0"/>
              <a:t> </a:t>
            </a:r>
            <a:r>
              <a:rPr lang="en-US" sz="2000" dirty="0" err="1" smtClean="0"/>
              <a:t>tạo</a:t>
            </a:r>
            <a:r>
              <a:rPr lang="en-US" sz="2000" dirty="0" smtClean="0"/>
              <a:t> </a:t>
            </a:r>
            <a:r>
              <a:rPr lang="en-US" sz="2000" dirty="0" err="1" smtClean="0"/>
              <a:t>ra</a:t>
            </a:r>
            <a:r>
              <a:rPr lang="en-US" sz="2000" dirty="0" smtClean="0"/>
              <a:t> </a:t>
            </a:r>
            <a:r>
              <a:rPr lang="en-US" sz="2000" dirty="0" err="1" smtClean="0"/>
              <a:t>cho</a:t>
            </a:r>
            <a:r>
              <a:rPr lang="en-US" sz="2000" dirty="0" smtClean="0"/>
              <a:t> Newton PDA</a:t>
            </a:r>
          </a:p>
          <a:p>
            <a:pPr>
              <a:lnSpc>
                <a:spcPct val="130000"/>
              </a:lnSpc>
            </a:pPr>
            <a:r>
              <a:rPr lang="en-US" sz="2500" dirty="0" smtClean="0"/>
              <a:t>VXL ARM </a:t>
            </a:r>
            <a:r>
              <a:rPr lang="en-US" sz="2500" dirty="0" err="1" smtClean="0"/>
              <a:t>sử</a:t>
            </a:r>
            <a:r>
              <a:rPr lang="en-US" sz="2500" dirty="0" smtClean="0"/>
              <a:t> </a:t>
            </a:r>
            <a:r>
              <a:rPr lang="en-US" sz="2500" dirty="0" err="1" smtClean="0"/>
              <a:t>dụng</a:t>
            </a:r>
            <a:r>
              <a:rPr lang="en-US" sz="2500" dirty="0" smtClean="0"/>
              <a:t> </a:t>
            </a:r>
            <a:r>
              <a:rPr lang="en-US" sz="2500" dirty="0" err="1" smtClean="0"/>
              <a:t>tập</a:t>
            </a:r>
            <a:r>
              <a:rPr lang="en-US" sz="2500" dirty="0" smtClean="0"/>
              <a:t> </a:t>
            </a:r>
            <a:r>
              <a:rPr lang="en-US" sz="2500" dirty="0" err="1" smtClean="0"/>
              <a:t>lệnh</a:t>
            </a:r>
            <a:r>
              <a:rPr lang="en-US" sz="2500" dirty="0" smtClean="0"/>
              <a:t> RISC. </a:t>
            </a:r>
            <a:r>
              <a:rPr lang="en-US" sz="2500" dirty="0" err="1" smtClean="0"/>
              <a:t>Vì</a:t>
            </a:r>
            <a:r>
              <a:rPr lang="en-US" sz="2500" dirty="0" smtClean="0"/>
              <a:t> </a:t>
            </a:r>
            <a:r>
              <a:rPr lang="en-US" sz="2500" dirty="0" err="1" smtClean="0"/>
              <a:t>vậy</a:t>
            </a:r>
            <a:r>
              <a:rPr lang="en-US" sz="2500" dirty="0" smtClean="0"/>
              <a:t> ARM </a:t>
            </a:r>
            <a:r>
              <a:rPr lang="en-US" sz="2500" dirty="0" err="1" smtClean="0"/>
              <a:t>cũng</a:t>
            </a:r>
            <a:r>
              <a:rPr lang="en-US" sz="2500" dirty="0" smtClean="0"/>
              <a:t> </a:t>
            </a:r>
            <a:r>
              <a:rPr lang="en-US" sz="2500" dirty="0" err="1" smtClean="0"/>
              <a:t>có</a:t>
            </a:r>
            <a:r>
              <a:rPr lang="en-US" sz="2500" dirty="0" smtClean="0"/>
              <a:t> </a:t>
            </a:r>
            <a:r>
              <a:rPr lang="en-US" sz="2500" dirty="0" err="1" smtClean="0"/>
              <a:t>nghĩa</a:t>
            </a:r>
            <a:r>
              <a:rPr lang="en-US" sz="2500" dirty="0" smtClean="0"/>
              <a:t> </a:t>
            </a:r>
            <a:r>
              <a:rPr lang="en-US" sz="2500" dirty="0" err="1" smtClean="0"/>
              <a:t>là</a:t>
            </a:r>
            <a:r>
              <a:rPr lang="en-US" sz="2500" dirty="0" smtClean="0"/>
              <a:t> </a:t>
            </a:r>
            <a:r>
              <a:rPr lang="en-US" sz="2500" dirty="0" smtClean="0">
                <a:solidFill>
                  <a:srgbClr val="FF0000"/>
                </a:solidFill>
              </a:rPr>
              <a:t>A</a:t>
            </a:r>
            <a:r>
              <a:rPr lang="en-US" sz="2500" dirty="0" smtClean="0"/>
              <a:t>dvanced </a:t>
            </a:r>
            <a:r>
              <a:rPr lang="en-US" sz="2500" dirty="0" smtClean="0">
                <a:solidFill>
                  <a:srgbClr val="FF0000"/>
                </a:solidFill>
              </a:rPr>
              <a:t>R</a:t>
            </a:r>
            <a:r>
              <a:rPr lang="en-US" sz="2500" dirty="0" smtClean="0"/>
              <a:t>ISC </a:t>
            </a:r>
            <a:r>
              <a:rPr lang="en-US" sz="2500" dirty="0" smtClean="0">
                <a:solidFill>
                  <a:srgbClr val="FF0000"/>
                </a:solidFill>
              </a:rPr>
              <a:t>M</a:t>
            </a:r>
            <a:r>
              <a:rPr lang="en-US" sz="2500" dirty="0" smtClean="0"/>
              <a:t>achines.</a:t>
            </a:r>
          </a:p>
          <a:p>
            <a:pPr>
              <a:lnSpc>
                <a:spcPct val="130000"/>
              </a:lnSpc>
            </a:pPr>
            <a:r>
              <a:rPr lang="en-US" sz="2500" dirty="0" err="1" smtClean="0"/>
              <a:t>Hiện</a:t>
            </a:r>
            <a:r>
              <a:rPr lang="en-US" sz="2500" dirty="0" smtClean="0"/>
              <a:t> nay </a:t>
            </a:r>
            <a:r>
              <a:rPr lang="en-US" sz="2500" dirty="0" err="1" smtClean="0"/>
              <a:t>số</a:t>
            </a:r>
            <a:r>
              <a:rPr lang="en-US" sz="2500" dirty="0" smtClean="0"/>
              <a:t> </a:t>
            </a:r>
            <a:r>
              <a:rPr lang="en-US" sz="2500" dirty="0" err="1" smtClean="0"/>
              <a:t>lượng</a:t>
            </a:r>
            <a:r>
              <a:rPr lang="en-US" sz="2500" dirty="0" smtClean="0"/>
              <a:t> </a:t>
            </a:r>
            <a:r>
              <a:rPr lang="en-US" sz="2500" dirty="0" err="1" smtClean="0"/>
              <a:t>nhân</a:t>
            </a:r>
            <a:r>
              <a:rPr lang="en-US" sz="2500" dirty="0" smtClean="0"/>
              <a:t> </a:t>
            </a:r>
            <a:r>
              <a:rPr lang="en-US" sz="2500" dirty="0" err="1" smtClean="0"/>
              <a:t>sự</a:t>
            </a:r>
            <a:r>
              <a:rPr lang="en-US" sz="2500" dirty="0" smtClean="0"/>
              <a:t> </a:t>
            </a:r>
            <a:r>
              <a:rPr lang="en-US" sz="2500" dirty="0" err="1" smtClean="0"/>
              <a:t>của</a:t>
            </a:r>
            <a:r>
              <a:rPr lang="en-US" sz="2500" dirty="0" smtClean="0"/>
              <a:t> ARM </a:t>
            </a:r>
            <a:r>
              <a:rPr lang="en-US" sz="2500" dirty="0" err="1" smtClean="0"/>
              <a:t>lên</a:t>
            </a:r>
            <a:r>
              <a:rPr lang="en-US" sz="2500" dirty="0" smtClean="0"/>
              <a:t> </a:t>
            </a:r>
            <a:r>
              <a:rPr lang="en-US" sz="2500" dirty="0" err="1" smtClean="0"/>
              <a:t>tới</a:t>
            </a:r>
            <a:r>
              <a:rPr lang="en-US" sz="2500" dirty="0" smtClean="0"/>
              <a:t> </a:t>
            </a:r>
            <a:r>
              <a:rPr lang="en-US" sz="2500" dirty="0" err="1" smtClean="0"/>
              <a:t>hơn</a:t>
            </a:r>
            <a:r>
              <a:rPr lang="en-US" sz="2500" dirty="0" smtClean="0"/>
              <a:t> 1500 </a:t>
            </a:r>
            <a:r>
              <a:rPr lang="en-US" sz="2500" dirty="0" err="1" smtClean="0"/>
              <a:t>người</a:t>
            </a:r>
            <a:r>
              <a:rPr lang="en-US" sz="2500" dirty="0" smtClean="0"/>
              <a:t>. ARM </a:t>
            </a:r>
            <a:r>
              <a:rPr lang="en-US" sz="2500" dirty="0" err="1" smtClean="0"/>
              <a:t>có</a:t>
            </a:r>
            <a:r>
              <a:rPr lang="en-US" sz="2500" dirty="0" smtClean="0"/>
              <a:t> </a:t>
            </a:r>
            <a:r>
              <a:rPr lang="en-US" sz="2500" dirty="0" err="1" smtClean="0"/>
              <a:t>nhiều</a:t>
            </a:r>
            <a:r>
              <a:rPr lang="en-US" sz="2500" dirty="0" smtClean="0"/>
              <a:t> chi </a:t>
            </a:r>
            <a:r>
              <a:rPr lang="en-US" sz="2500" dirty="0" err="1" smtClean="0"/>
              <a:t>nhánh</a:t>
            </a:r>
            <a:r>
              <a:rPr lang="en-US" sz="2500" dirty="0" smtClean="0"/>
              <a:t> </a:t>
            </a:r>
            <a:r>
              <a:rPr lang="en-US" sz="2500" dirty="0" err="1" smtClean="0"/>
              <a:t>tại</a:t>
            </a:r>
            <a:r>
              <a:rPr lang="en-US" sz="2500" dirty="0" smtClean="0"/>
              <a:t> </a:t>
            </a:r>
            <a:r>
              <a:rPr lang="en-US" sz="2500" dirty="0" err="1" smtClean="0"/>
              <a:t>nhiều</a:t>
            </a:r>
            <a:r>
              <a:rPr lang="en-US" sz="2500" dirty="0" smtClean="0"/>
              <a:t> </a:t>
            </a:r>
            <a:r>
              <a:rPr lang="en-US" sz="2500" dirty="0" err="1" smtClean="0"/>
              <a:t>quốc</a:t>
            </a:r>
            <a:r>
              <a:rPr lang="en-US" sz="2500" dirty="0" smtClean="0"/>
              <a:t> </a:t>
            </a:r>
            <a:r>
              <a:rPr lang="en-US" sz="2500" dirty="0" err="1" smtClean="0"/>
              <a:t>gia</a:t>
            </a:r>
            <a:r>
              <a:rPr lang="en-US" sz="2500" dirty="0" smtClean="0"/>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50</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VI XỬ LÝ ARM7TDMI</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sp>
        <p:nvSpPr>
          <p:cNvPr id="10" name="Rectangle 43"/>
          <p:cNvSpPr txBox="1">
            <a:spLocks noChangeArrowheads="1"/>
          </p:cNvSpPr>
          <p:nvPr/>
        </p:nvSpPr>
        <p:spPr bwMode="auto">
          <a:xfrm>
            <a:off x="381000" y="1600200"/>
            <a:ext cx="8439150" cy="4572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chân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tín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hiệu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của</a:t>
            </a:r>
            <a:r>
              <a:rPr lang="en-US" sz="2300" dirty="0" smtClean="0">
                <a:latin typeface="Times New Roman" panose="02020603050405020304" pitchFamily="18" charset="0"/>
                <a:cs typeface="Times New Roman" panose="02020603050405020304" pitchFamily="18" charset="0"/>
              </a:rPr>
              <a:t> ARM7TDMI</a:t>
            </a:r>
          </a:p>
        </p:txBody>
      </p:sp>
      <p:pic>
        <p:nvPicPr>
          <p:cNvPr id="11" name="Picture 4"/>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b="1233"/>
          <a:stretch>
            <a:fillRect/>
          </a:stretch>
        </p:blipFill>
        <p:spPr>
          <a:xfrm>
            <a:off x="2590799" y="2057400"/>
            <a:ext cx="3505201" cy="4671340"/>
          </a:xfrm>
          <a:noFill/>
          <a:extLst>
            <a:ext uri="{91240B29-F687-4F45-9708-019B960494DF}">
              <a14:hiddenLine xmlns:a14="http://schemas.microsoft.com/office/drawing/2010/main" w="12700">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51</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VI XỬ LÝ ARM7TDMI</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sp>
        <p:nvSpPr>
          <p:cNvPr id="13" name="Rectangle 43"/>
          <p:cNvSpPr txBox="1">
            <a:spLocks noChangeArrowheads="1"/>
          </p:cNvSpPr>
          <p:nvPr/>
        </p:nvSpPr>
        <p:spPr bwMode="auto">
          <a:xfrm>
            <a:off x="381000" y="1600200"/>
            <a:ext cx="8439150" cy="4572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eaLnBrk="1" hangingPunct="1"/>
            <a:r>
              <a:rPr lang="en-US" altLang="zh-TW" sz="2400" dirty="0"/>
              <a:t>Clock control</a:t>
            </a:r>
          </a:p>
          <a:p>
            <a:pPr lvl="1" eaLnBrk="1" hangingPunct="1"/>
            <a:r>
              <a:rPr lang="en-US" altLang="zh-TW" sz="2000" dirty="0"/>
              <a:t>All state change within the processor are controlled by </a:t>
            </a:r>
            <a:r>
              <a:rPr lang="en-US" altLang="zh-TW" sz="2000" i="1" dirty="0" err="1"/>
              <a:t>mclk</a:t>
            </a:r>
            <a:r>
              <a:rPr lang="en-US" altLang="zh-TW" sz="2000" dirty="0"/>
              <a:t>, the memory clock</a:t>
            </a:r>
          </a:p>
          <a:p>
            <a:pPr lvl="1" eaLnBrk="1" hangingPunct="1"/>
            <a:r>
              <a:rPr lang="en-US" altLang="zh-TW" sz="2000" dirty="0"/>
              <a:t>Internal clock = </a:t>
            </a:r>
            <a:r>
              <a:rPr lang="en-US" altLang="zh-TW" sz="2000" i="1" dirty="0" err="1"/>
              <a:t>mclk</a:t>
            </a:r>
            <a:r>
              <a:rPr lang="en-US" altLang="zh-TW" sz="2000" dirty="0"/>
              <a:t> AND </a:t>
            </a:r>
            <a:r>
              <a:rPr lang="en-US" altLang="zh-TW" sz="2000" i="1" dirty="0"/>
              <a:t>\wait</a:t>
            </a:r>
          </a:p>
          <a:p>
            <a:pPr eaLnBrk="1" hangingPunct="1"/>
            <a:r>
              <a:rPr lang="en-US" altLang="zh-TW" sz="2400" dirty="0" smtClean="0"/>
              <a:t>Memory </a:t>
            </a:r>
            <a:r>
              <a:rPr lang="en-US" altLang="zh-TW" sz="2400" dirty="0"/>
              <a:t>interface</a:t>
            </a:r>
          </a:p>
          <a:p>
            <a:pPr lvl="1" eaLnBrk="1" hangingPunct="1"/>
            <a:r>
              <a:rPr lang="en-US" altLang="zh-TW" sz="2000" dirty="0"/>
              <a:t>32-bit address </a:t>
            </a:r>
            <a:r>
              <a:rPr lang="en-US" altLang="zh-TW" sz="2000" i="1" dirty="0"/>
              <a:t>A[31:0]</a:t>
            </a:r>
            <a:r>
              <a:rPr lang="en-US" altLang="zh-TW" sz="2000" dirty="0"/>
              <a:t>, bidirectional data bus </a:t>
            </a:r>
            <a:r>
              <a:rPr lang="en-US" altLang="zh-TW" sz="2000" i="1" dirty="0"/>
              <a:t>D[31:0]</a:t>
            </a:r>
            <a:r>
              <a:rPr lang="en-US" altLang="zh-TW" sz="2000" dirty="0"/>
              <a:t>, separate data out </a:t>
            </a:r>
            <a:r>
              <a:rPr lang="en-US" altLang="zh-TW" sz="2000" i="1" dirty="0" err="1"/>
              <a:t>Dout</a:t>
            </a:r>
            <a:r>
              <a:rPr lang="en-US" altLang="zh-TW" sz="2000" i="1" dirty="0"/>
              <a:t>[31:0]</a:t>
            </a:r>
            <a:r>
              <a:rPr lang="en-US" altLang="zh-TW" sz="2000" dirty="0"/>
              <a:t>, data in </a:t>
            </a:r>
            <a:r>
              <a:rPr lang="en-US" altLang="zh-TW" sz="2000" i="1" dirty="0"/>
              <a:t>Din[31:0]</a:t>
            </a:r>
          </a:p>
          <a:p>
            <a:pPr lvl="1" eaLnBrk="1" hangingPunct="1"/>
            <a:r>
              <a:rPr lang="en-US" altLang="zh-TW" sz="2000" i="1" dirty="0" err="1"/>
              <a:t>seq</a:t>
            </a:r>
            <a:r>
              <a:rPr lang="en-US" altLang="zh-TW" sz="2000" dirty="0"/>
              <a:t> indicates that the memory address will be sequential to that used in the previous </a:t>
            </a:r>
            <a:r>
              <a:rPr lang="en-US" altLang="zh-TW" sz="2000" dirty="0" smtClean="0"/>
              <a:t>cycle</a:t>
            </a:r>
          </a:p>
          <a:p>
            <a:pPr lvl="1" eaLnBrk="1" hangingPunct="1">
              <a:lnSpc>
                <a:spcPct val="90000"/>
              </a:lnSpc>
            </a:pPr>
            <a:r>
              <a:rPr lang="en-US" altLang="zh-TW" sz="2000" dirty="0"/>
              <a:t>Lock indicates that the processor should keep the bus to ensure the atomicity of the read and write phase of a SWAP instruction</a:t>
            </a:r>
          </a:p>
          <a:p>
            <a:pPr lvl="1" eaLnBrk="1" hangingPunct="1">
              <a:lnSpc>
                <a:spcPct val="90000"/>
              </a:lnSpc>
            </a:pPr>
            <a:r>
              <a:rPr lang="en-US" altLang="zh-TW" sz="2000" dirty="0"/>
              <a:t>\r/w, read or write</a:t>
            </a:r>
          </a:p>
          <a:p>
            <a:pPr lvl="1" eaLnBrk="1" hangingPunct="1">
              <a:lnSpc>
                <a:spcPct val="90000"/>
              </a:lnSpc>
            </a:pPr>
            <a:r>
              <a:rPr lang="en-US" altLang="zh-TW" sz="2000" dirty="0"/>
              <a:t>mas[1:0], encode memory access size – byte, half-word or word</a:t>
            </a:r>
          </a:p>
          <a:p>
            <a:pPr lvl="1" eaLnBrk="1" hangingPunct="1">
              <a:lnSpc>
                <a:spcPct val="90000"/>
              </a:lnSpc>
            </a:pPr>
            <a:r>
              <a:rPr lang="en-US" altLang="zh-TW" sz="2000" dirty="0" err="1"/>
              <a:t>bl</a:t>
            </a:r>
            <a:r>
              <a:rPr lang="en-US" altLang="zh-TW" sz="2000" dirty="0"/>
              <a:t>[3:0], externally controlled enables on latches on each of the 4 bytes on the data input bus</a:t>
            </a:r>
          </a:p>
          <a:p>
            <a:pPr lvl="1" eaLnBrk="1" hangingPunct="1"/>
            <a:endParaRPr lang="en-US" altLang="zh-TW" sz="20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52</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VI XỬ LÝ ARM7TDMI</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sp>
        <p:nvSpPr>
          <p:cNvPr id="13" name="Rectangle 43"/>
          <p:cNvSpPr txBox="1">
            <a:spLocks noChangeArrowheads="1"/>
          </p:cNvSpPr>
          <p:nvPr/>
        </p:nvSpPr>
        <p:spPr bwMode="auto">
          <a:xfrm>
            <a:off x="381000" y="1600200"/>
            <a:ext cx="8439150" cy="4572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eaLnBrk="1" hangingPunct="1">
              <a:lnSpc>
                <a:spcPct val="90000"/>
              </a:lnSpc>
            </a:pPr>
            <a:r>
              <a:rPr lang="en-US" altLang="zh-TW" sz="2400" dirty="0"/>
              <a:t>Sequential (S cycle)</a:t>
            </a:r>
          </a:p>
          <a:p>
            <a:pPr lvl="1" eaLnBrk="1" hangingPunct="1">
              <a:lnSpc>
                <a:spcPct val="90000"/>
              </a:lnSpc>
            </a:pPr>
            <a:r>
              <a:rPr lang="en-US" altLang="zh-TW" sz="1800" dirty="0"/>
              <a:t>(</a:t>
            </a:r>
            <a:r>
              <a:rPr lang="en-US" altLang="zh-TW" sz="1800" dirty="0" err="1"/>
              <a:t>nMREQ</a:t>
            </a:r>
            <a:r>
              <a:rPr lang="en-US" altLang="zh-TW" sz="1800" dirty="0"/>
              <a:t>, SEQ) = (0, 1)</a:t>
            </a:r>
          </a:p>
          <a:p>
            <a:pPr lvl="1" eaLnBrk="1" hangingPunct="1">
              <a:lnSpc>
                <a:spcPct val="90000"/>
              </a:lnSpc>
            </a:pPr>
            <a:r>
              <a:rPr lang="en-US" altLang="zh-TW" sz="1800" dirty="0"/>
              <a:t>The ARM core requests a transfer to or from an address which is either the same, or one word or one-half-word greater than the preceding address.</a:t>
            </a:r>
          </a:p>
          <a:p>
            <a:pPr eaLnBrk="1" hangingPunct="1">
              <a:lnSpc>
                <a:spcPct val="90000"/>
              </a:lnSpc>
            </a:pPr>
            <a:r>
              <a:rPr lang="en-US" altLang="zh-TW" sz="2400" dirty="0"/>
              <a:t>Non-sequential (N cycle)</a:t>
            </a:r>
          </a:p>
          <a:p>
            <a:pPr lvl="1" eaLnBrk="1" hangingPunct="1">
              <a:lnSpc>
                <a:spcPct val="90000"/>
              </a:lnSpc>
            </a:pPr>
            <a:r>
              <a:rPr lang="en-US" altLang="zh-TW" sz="1800" dirty="0"/>
              <a:t>(</a:t>
            </a:r>
            <a:r>
              <a:rPr lang="en-US" altLang="zh-TW" sz="1800" dirty="0" err="1"/>
              <a:t>nMREQ</a:t>
            </a:r>
            <a:r>
              <a:rPr lang="en-US" altLang="zh-TW" sz="1800" dirty="0"/>
              <a:t>, SEQ) = (0, 0)</a:t>
            </a:r>
          </a:p>
          <a:p>
            <a:pPr lvl="1" eaLnBrk="1" hangingPunct="1">
              <a:lnSpc>
                <a:spcPct val="90000"/>
              </a:lnSpc>
            </a:pPr>
            <a:r>
              <a:rPr lang="en-US" altLang="zh-TW" sz="1800" dirty="0"/>
              <a:t>The ARM core requests a transfer to or from an address which is unrelated to the address used in the preceding address.</a:t>
            </a:r>
          </a:p>
          <a:p>
            <a:pPr eaLnBrk="1" hangingPunct="1">
              <a:lnSpc>
                <a:spcPct val="90000"/>
              </a:lnSpc>
            </a:pPr>
            <a:r>
              <a:rPr lang="en-US" altLang="zh-TW" sz="2400" dirty="0"/>
              <a:t>Idle (I cycle)</a:t>
            </a:r>
          </a:p>
          <a:p>
            <a:pPr lvl="1" eaLnBrk="1" hangingPunct="1">
              <a:lnSpc>
                <a:spcPct val="90000"/>
              </a:lnSpc>
            </a:pPr>
            <a:r>
              <a:rPr lang="en-US" altLang="zh-TW" sz="1800" dirty="0"/>
              <a:t>(</a:t>
            </a:r>
            <a:r>
              <a:rPr lang="en-US" altLang="zh-TW" sz="1800" dirty="0" err="1"/>
              <a:t>nMREQ</a:t>
            </a:r>
            <a:r>
              <a:rPr lang="en-US" altLang="zh-TW" sz="1800" dirty="0"/>
              <a:t>, SEQ) = (1, 0)</a:t>
            </a:r>
          </a:p>
          <a:p>
            <a:pPr lvl="1" eaLnBrk="1" hangingPunct="1">
              <a:lnSpc>
                <a:spcPct val="90000"/>
              </a:lnSpc>
            </a:pPr>
            <a:r>
              <a:rPr lang="en-US" altLang="zh-TW" sz="1800" dirty="0"/>
              <a:t>The ARM core does not require a transfer, as it performing an internal function, and no useful prefetching can be performed at the same time</a:t>
            </a:r>
          </a:p>
          <a:p>
            <a:pPr eaLnBrk="1" hangingPunct="1">
              <a:lnSpc>
                <a:spcPct val="90000"/>
              </a:lnSpc>
            </a:pPr>
            <a:r>
              <a:rPr lang="en-US" altLang="zh-TW" sz="2400" dirty="0"/>
              <a:t>Coprocessor register transfer (C cycle)</a:t>
            </a:r>
          </a:p>
          <a:p>
            <a:pPr lvl="1" eaLnBrk="1" hangingPunct="1">
              <a:lnSpc>
                <a:spcPct val="90000"/>
              </a:lnSpc>
            </a:pPr>
            <a:r>
              <a:rPr lang="en-US" altLang="zh-TW" sz="1800" dirty="0"/>
              <a:t>(</a:t>
            </a:r>
            <a:r>
              <a:rPr lang="en-US" altLang="zh-TW" sz="1800" dirty="0" err="1"/>
              <a:t>nMREQ</a:t>
            </a:r>
            <a:r>
              <a:rPr lang="en-US" altLang="zh-TW" sz="1800" dirty="0"/>
              <a:t>, SEQ) = (1, 1)</a:t>
            </a:r>
          </a:p>
          <a:p>
            <a:pPr lvl="1" eaLnBrk="1" hangingPunct="1">
              <a:lnSpc>
                <a:spcPct val="90000"/>
              </a:lnSpc>
            </a:pPr>
            <a:r>
              <a:rPr lang="en-US" altLang="zh-TW" sz="1800" dirty="0"/>
              <a:t>The ARM core wished to use the data bus to communicate with a coprocessor, but does not require any action by the memory system.</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53</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VI XỬ LÝ ARM7TDMI</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sp>
        <p:nvSpPr>
          <p:cNvPr id="13" name="Rectangle 43"/>
          <p:cNvSpPr txBox="1">
            <a:spLocks noChangeArrowheads="1"/>
          </p:cNvSpPr>
          <p:nvPr/>
        </p:nvSpPr>
        <p:spPr bwMode="auto">
          <a:xfrm>
            <a:off x="381000" y="1600200"/>
            <a:ext cx="8439150" cy="4572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eaLnBrk="1" hangingPunct="1">
              <a:lnSpc>
                <a:spcPct val="90000"/>
              </a:lnSpc>
            </a:pPr>
            <a:r>
              <a:rPr lang="en-US" altLang="zh-TW" sz="2400" dirty="0"/>
              <a:t>MMU interface</a:t>
            </a:r>
          </a:p>
          <a:p>
            <a:pPr lvl="1" eaLnBrk="1" hangingPunct="1">
              <a:lnSpc>
                <a:spcPct val="90000"/>
              </a:lnSpc>
            </a:pPr>
            <a:r>
              <a:rPr lang="en-US" altLang="zh-TW" sz="2000" dirty="0"/>
              <a:t>\trans (translation control), 0: user mode, 1: privileged mode</a:t>
            </a:r>
          </a:p>
          <a:p>
            <a:pPr lvl="1" eaLnBrk="1" hangingPunct="1">
              <a:lnSpc>
                <a:spcPct val="90000"/>
              </a:lnSpc>
            </a:pPr>
            <a:r>
              <a:rPr lang="en-US" altLang="zh-TW" sz="2000" dirty="0"/>
              <a:t>\mode[4:0], bottom 5 bits of the CPSR (inverted)</a:t>
            </a:r>
          </a:p>
          <a:p>
            <a:pPr lvl="1" eaLnBrk="1" hangingPunct="1">
              <a:lnSpc>
                <a:spcPct val="90000"/>
              </a:lnSpc>
            </a:pPr>
            <a:r>
              <a:rPr lang="en-US" altLang="zh-TW" sz="2000" dirty="0"/>
              <a:t>Abort, disallow access</a:t>
            </a:r>
          </a:p>
          <a:p>
            <a:pPr eaLnBrk="1" hangingPunct="1">
              <a:lnSpc>
                <a:spcPct val="90000"/>
              </a:lnSpc>
            </a:pPr>
            <a:r>
              <a:rPr lang="en-US" altLang="zh-TW" sz="2400" dirty="0"/>
              <a:t>State</a:t>
            </a:r>
          </a:p>
          <a:p>
            <a:pPr lvl="1" eaLnBrk="1" hangingPunct="1">
              <a:lnSpc>
                <a:spcPct val="90000"/>
              </a:lnSpc>
            </a:pPr>
            <a:r>
              <a:rPr lang="en-US" altLang="zh-TW" sz="2000" dirty="0"/>
              <a:t>T bit, whether the processor is currently executing ARM or Thumb instructions</a:t>
            </a:r>
          </a:p>
          <a:p>
            <a:pPr eaLnBrk="1" hangingPunct="1">
              <a:lnSpc>
                <a:spcPct val="90000"/>
              </a:lnSpc>
            </a:pPr>
            <a:r>
              <a:rPr lang="en-US" altLang="zh-TW" sz="2400" dirty="0"/>
              <a:t>Configuration</a:t>
            </a:r>
          </a:p>
          <a:p>
            <a:pPr lvl="1" eaLnBrk="1" hangingPunct="1">
              <a:lnSpc>
                <a:spcPct val="90000"/>
              </a:lnSpc>
            </a:pPr>
            <a:r>
              <a:rPr lang="en-US" altLang="zh-TW" sz="2000" dirty="0" err="1"/>
              <a:t>Bigend</a:t>
            </a:r>
            <a:r>
              <a:rPr lang="en-US" altLang="zh-TW" sz="2000" dirty="0"/>
              <a:t>, big-endian or little-endian</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54</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VI XỬ LÝ ARM7TDMI</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sp>
        <p:nvSpPr>
          <p:cNvPr id="9" name="Rectangle 4"/>
          <p:cNvSpPr txBox="1">
            <a:spLocks noChangeArrowheads="1"/>
          </p:cNvSpPr>
          <p:nvPr/>
        </p:nvSpPr>
        <p:spPr bwMode="auto">
          <a:xfrm>
            <a:off x="179388" y="1735138"/>
            <a:ext cx="5761037" cy="5732462"/>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eaLnBrk="1" hangingPunct="1">
              <a:lnSpc>
                <a:spcPct val="90000"/>
              </a:lnSpc>
            </a:pPr>
            <a:r>
              <a:rPr lang="en-US" altLang="zh-TW" sz="2400" dirty="0" smtClean="0"/>
              <a:t>Memory is addressed as a 32 bit address space</a:t>
            </a:r>
          </a:p>
          <a:p>
            <a:pPr eaLnBrk="1" hangingPunct="1">
              <a:lnSpc>
                <a:spcPct val="90000"/>
              </a:lnSpc>
            </a:pPr>
            <a:r>
              <a:rPr lang="en-US" altLang="zh-TW" sz="2400" dirty="0" smtClean="0"/>
              <a:t>Data type can be 8 bit </a:t>
            </a:r>
            <a:r>
              <a:rPr lang="en-US" altLang="zh-TW" sz="2400" dirty="0" smtClean="0">
                <a:solidFill>
                  <a:srgbClr val="CC3300"/>
                </a:solidFill>
              </a:rPr>
              <a:t>bytes</a:t>
            </a:r>
            <a:r>
              <a:rPr lang="en-US" altLang="zh-TW" sz="2400" dirty="0" smtClean="0"/>
              <a:t>, 16 bit </a:t>
            </a:r>
            <a:r>
              <a:rPr lang="en-US" altLang="zh-TW" sz="2400" dirty="0" smtClean="0">
                <a:solidFill>
                  <a:srgbClr val="CC3300"/>
                </a:solidFill>
              </a:rPr>
              <a:t>half-words</a:t>
            </a:r>
            <a:r>
              <a:rPr lang="en-US" altLang="zh-TW" sz="2400" dirty="0" smtClean="0"/>
              <a:t> or 32 bit </a:t>
            </a:r>
            <a:r>
              <a:rPr lang="en-US" altLang="zh-TW" sz="2400" dirty="0" smtClean="0">
                <a:solidFill>
                  <a:srgbClr val="CC3300"/>
                </a:solidFill>
              </a:rPr>
              <a:t>words</a:t>
            </a:r>
            <a:r>
              <a:rPr lang="en-US" altLang="zh-TW" sz="2400" dirty="0" smtClean="0"/>
              <a:t>, and may be seen as a </a:t>
            </a:r>
            <a:r>
              <a:rPr lang="en-US" altLang="zh-TW" sz="2400" dirty="0" smtClean="0">
                <a:solidFill>
                  <a:srgbClr val="800080"/>
                </a:solidFill>
              </a:rPr>
              <a:t>byte line</a:t>
            </a:r>
            <a:r>
              <a:rPr lang="en-US" altLang="zh-TW" sz="2400" dirty="0" smtClean="0"/>
              <a:t> folded into 4-byte words</a:t>
            </a:r>
          </a:p>
          <a:p>
            <a:pPr eaLnBrk="1" hangingPunct="1">
              <a:lnSpc>
                <a:spcPct val="90000"/>
              </a:lnSpc>
            </a:pPr>
            <a:r>
              <a:rPr lang="en-US" altLang="zh-TW" sz="2400" dirty="0" smtClean="0"/>
              <a:t>Words must be aligned to 4 byte boundaries, and half-words to 2 byte boundaries.</a:t>
            </a:r>
          </a:p>
          <a:p>
            <a:pPr eaLnBrk="1" hangingPunct="1">
              <a:lnSpc>
                <a:spcPct val="90000"/>
              </a:lnSpc>
            </a:pPr>
            <a:r>
              <a:rPr lang="en-US" altLang="zh-TW" sz="2400" dirty="0" smtClean="0"/>
              <a:t>Always ensure that memory controller supports all three access sizes</a:t>
            </a:r>
          </a:p>
        </p:txBody>
      </p:sp>
      <p:graphicFrame>
        <p:nvGraphicFramePr>
          <p:cNvPr id="10" name="Object 8"/>
          <p:cNvGraphicFramePr>
            <a:graphicFrameLocks noGrp="1" noChangeAspect="1"/>
          </p:cNvGraphicFramePr>
          <p:nvPr>
            <p:ph sz="half" idx="4294967295"/>
          </p:nvPr>
        </p:nvGraphicFramePr>
        <p:xfrm>
          <a:off x="6300788" y="1620838"/>
          <a:ext cx="2152650" cy="5502275"/>
        </p:xfrm>
        <a:graphic>
          <a:graphicData uri="http://schemas.openxmlformats.org/presentationml/2006/ole">
            <mc:AlternateContent xmlns:mc="http://schemas.openxmlformats.org/markup-compatibility/2006">
              <mc:Choice xmlns:v="urn:schemas-microsoft-com:vml" Requires="v">
                <p:oleObj spid="_x0000_s6220" name="Visio" r:id="rId4" imgW="3126740" imgH="6558915" progId="Visio.Drawing.6">
                  <p:embed/>
                </p:oleObj>
              </mc:Choice>
              <mc:Fallback>
                <p:oleObj name="Visio" r:id="rId4" imgW="3126740" imgH="6558915" progId="Visio.Drawing.6">
                  <p:embed/>
                  <p:pic>
                    <p:nvPicPr>
                      <p:cNvPr id="0" name="Picture 6180"/>
                      <p:cNvPicPr>
                        <a:picLocks noChangeAspect="1" noChangeArrowheads="1"/>
                      </p:cNvPicPr>
                      <p:nvPr/>
                    </p:nvPicPr>
                    <p:blipFill>
                      <a:blip r:embed="rId5">
                        <a:extLst>
                          <a:ext uri="{28A0092B-C50C-407E-A947-70E740481C1C}">
                            <a14:useLocalDpi xmlns:a14="http://schemas.microsoft.com/office/drawing/2010/main" val="0"/>
                          </a:ext>
                        </a:extLst>
                      </a:blip>
                      <a:srcRect l="4106" r="13686"/>
                      <a:stretch>
                        <a:fillRect/>
                      </a:stretch>
                    </p:blipFill>
                    <p:spPr bwMode="auto">
                      <a:xfrm>
                        <a:off x="6300788" y="1620838"/>
                        <a:ext cx="2152650" cy="550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55</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VI XỬ LÝ ARM7TDMI</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sp>
        <p:nvSpPr>
          <p:cNvPr id="13" name="Rectangle 43"/>
          <p:cNvSpPr txBox="1">
            <a:spLocks noChangeArrowheads="1"/>
          </p:cNvSpPr>
          <p:nvPr/>
        </p:nvSpPr>
        <p:spPr bwMode="auto">
          <a:xfrm>
            <a:off x="381000" y="1600200"/>
            <a:ext cx="8439150" cy="4572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eaLnBrk="1" hangingPunct="1"/>
            <a:r>
              <a:rPr lang="en-US" altLang="zh-TW" sz="2400" dirty="0"/>
              <a:t>Interrupt</a:t>
            </a:r>
          </a:p>
          <a:p>
            <a:pPr lvl="1" eaLnBrk="1" hangingPunct="1"/>
            <a:r>
              <a:rPr lang="en-US" altLang="zh-TW" sz="2000" dirty="0"/>
              <a:t>\</a:t>
            </a:r>
            <a:r>
              <a:rPr lang="en-US" altLang="zh-TW" sz="2000" dirty="0" err="1"/>
              <a:t>fiq</a:t>
            </a:r>
            <a:r>
              <a:rPr lang="en-US" altLang="zh-TW" sz="2000" dirty="0"/>
              <a:t>, fast interrupt request, higher priority</a:t>
            </a:r>
          </a:p>
          <a:p>
            <a:pPr lvl="1" eaLnBrk="1" hangingPunct="1"/>
            <a:r>
              <a:rPr lang="en-US" altLang="zh-TW" sz="2000" dirty="0"/>
              <a:t>\</a:t>
            </a:r>
            <a:r>
              <a:rPr lang="en-US" altLang="zh-TW" sz="2000" dirty="0" err="1"/>
              <a:t>irq</a:t>
            </a:r>
            <a:r>
              <a:rPr lang="en-US" altLang="zh-TW" sz="2000" dirty="0"/>
              <a:t>, normal interrupt request</a:t>
            </a:r>
          </a:p>
          <a:p>
            <a:pPr lvl="1" eaLnBrk="1" hangingPunct="1"/>
            <a:r>
              <a:rPr lang="en-US" altLang="zh-TW" sz="2000" dirty="0" err="1"/>
              <a:t>isync</a:t>
            </a:r>
            <a:r>
              <a:rPr lang="en-US" altLang="zh-TW" sz="2000" dirty="0"/>
              <a:t>, allow the interrupt synchronizer to be passed</a:t>
            </a:r>
          </a:p>
          <a:p>
            <a:pPr eaLnBrk="1" hangingPunct="1"/>
            <a:r>
              <a:rPr lang="en-US" altLang="zh-TW" sz="2400" dirty="0"/>
              <a:t>Initialization</a:t>
            </a:r>
          </a:p>
          <a:p>
            <a:pPr lvl="1" eaLnBrk="1" hangingPunct="1"/>
            <a:r>
              <a:rPr lang="en-US" altLang="zh-TW" sz="2000" dirty="0"/>
              <a:t>\reset, starts the processor from a known state, executing from address </a:t>
            </a:r>
            <a:r>
              <a:rPr lang="en-US" altLang="zh-TW" sz="2000" dirty="0" smtClean="0"/>
              <a:t>00000000</a:t>
            </a:r>
            <a:r>
              <a:rPr lang="en-US" altLang="zh-TW" sz="2000" baseline="-25000" dirty="0" smtClean="0"/>
              <a:t>16</a:t>
            </a:r>
            <a:endParaRPr lang="en-US" altLang="zh-TW" sz="2000" baseline="-25000"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56</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DÒNG CHẢY LỆNH</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sp>
        <p:nvSpPr>
          <p:cNvPr id="10" name="Rectangle 43"/>
          <p:cNvSpPr txBox="1">
            <a:spLocks noChangeArrowheads="1"/>
          </p:cNvSpPr>
          <p:nvPr/>
        </p:nvSpPr>
        <p:spPr bwMode="auto">
          <a:xfrm>
            <a:off x="381000" y="1600200"/>
            <a:ext cx="8439150" cy="4572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r>
              <a:rPr lang="en-US" sz="2300" dirty="0" err="1" smtClean="0">
                <a:latin typeface="Times New Roman" panose="02020603050405020304" pitchFamily="18" charset="0"/>
                <a:cs typeface="Times New Roman" panose="02020603050405020304" pitchFamily="18" charset="0"/>
              </a:rPr>
              <a:t>Thời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gian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thực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hiện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chương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trình</a:t>
            </a:r>
            <a:r>
              <a:rPr lang="vi-VN" sz="2300" dirty="0" smtClean="0">
                <a:latin typeface="Times New Roman" panose="02020603050405020304" pitchFamily="18" charset="0"/>
                <a:cs typeface="Times New Roman" panose="02020603050405020304" pitchFamily="18" charset="0"/>
              </a:rPr>
              <a:t> </a:t>
            </a:r>
            <a:r>
              <a:rPr lang="en-US" sz="2300" dirty="0" smtClean="0">
                <a:latin typeface="Times New Roman" panose="02020603050405020304" pitchFamily="18" charset="0"/>
                <a:cs typeface="Times New Roman" panose="02020603050405020304" pitchFamily="18" charset="0"/>
              </a:rPr>
              <a:t>:</a:t>
            </a:r>
          </a:p>
          <a:p>
            <a:endParaRPr lang="en-US" sz="2300" dirty="0">
              <a:latin typeface="Times New Roman" panose="02020603050405020304" pitchFamily="18" charset="0"/>
              <a:cs typeface="Times New Roman" panose="02020603050405020304" pitchFamily="18" charset="0"/>
            </a:endParaRPr>
          </a:p>
          <a:p>
            <a:endParaRPr lang="en-US" sz="2300" dirty="0" smtClean="0">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endParaRPr lang="en-US" sz="2300" dirty="0" smtClean="0">
              <a:latin typeface="Times New Roman" panose="02020603050405020304" pitchFamily="18" charset="0"/>
              <a:cs typeface="Times New Roman" panose="02020603050405020304" pitchFamily="18" charset="0"/>
            </a:endParaRPr>
          </a:p>
          <a:p>
            <a:pPr>
              <a:lnSpc>
                <a:spcPct val="90000"/>
              </a:lnSpc>
            </a:pP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để</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giảm</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thời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gian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thực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hiện</a:t>
            </a:r>
            <a:r>
              <a:rPr lang="en-US" sz="2300" dirty="0" smtClean="0">
                <a:latin typeface="Times New Roman" panose="02020603050405020304" pitchFamily="18" charset="0"/>
                <a:cs typeface="Times New Roman" panose="02020603050405020304" pitchFamily="18" charset="0"/>
              </a:rPr>
              <a:t>:</a:t>
            </a:r>
            <a:r>
              <a:rPr lang="el-GR" sz="2300" dirty="0" smtClean="0">
                <a:latin typeface="Times New Roman" panose="02020603050405020304" pitchFamily="18" charset="0"/>
                <a:cs typeface="Times New Roman" panose="02020603050405020304" pitchFamily="18" charset="0"/>
              </a:rPr>
              <a:t>:</a:t>
            </a:r>
            <a:endParaRPr lang="el-GR" sz="2300" dirty="0">
              <a:latin typeface="Times New Roman" panose="02020603050405020304" pitchFamily="18" charset="0"/>
              <a:cs typeface="Times New Roman" panose="02020603050405020304" pitchFamily="18" charset="0"/>
            </a:endParaRPr>
          </a:p>
          <a:p>
            <a:pPr lvl="1">
              <a:lnSpc>
                <a:spcPct val="90000"/>
              </a:lnSpc>
            </a:pPr>
            <a:r>
              <a:rPr lang="en-US" sz="2300" dirty="0" err="1" smtClean="0">
                <a:latin typeface="Times New Roman" panose="02020603050405020304" pitchFamily="18" charset="0"/>
                <a:cs typeface="Times New Roman" panose="02020603050405020304" pitchFamily="18" charset="0"/>
              </a:rPr>
              <a:t>Tăng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f</a:t>
            </a:r>
            <a:r>
              <a:rPr lang="en-US" sz="2300" baseline="-25000" dirty="0" err="1" smtClean="0">
                <a:latin typeface="Times New Roman" panose="02020603050405020304" pitchFamily="18" charset="0"/>
                <a:cs typeface="Times New Roman" panose="02020603050405020304" pitchFamily="18" charset="0"/>
              </a:rPr>
              <a:t>clk</a:t>
            </a:r>
            <a:r>
              <a:rPr lang="en-US" sz="2300" dirty="0" smtClean="0">
                <a:latin typeface="Times New Roman" panose="02020603050405020304" pitchFamily="18" charset="0"/>
                <a:cs typeface="Times New Roman" panose="02020603050405020304" pitchFamily="18" charset="0"/>
              </a:rPr>
              <a:t>: ARM7 (66MHz), ARM9 (200MHz)</a:t>
            </a:r>
            <a:endParaRPr lang="el-GR" sz="2300" dirty="0">
              <a:latin typeface="Times New Roman" panose="02020603050405020304" pitchFamily="18" charset="0"/>
              <a:cs typeface="Times New Roman" panose="02020603050405020304" pitchFamily="18" charset="0"/>
            </a:endParaRPr>
          </a:p>
          <a:p>
            <a:pPr lvl="1">
              <a:lnSpc>
                <a:spcPct val="90000"/>
              </a:lnSpc>
            </a:pPr>
            <a:r>
              <a:rPr lang="en-US" sz="2300" dirty="0" err="1" smtClean="0">
                <a:latin typeface="Times New Roman" panose="02020603050405020304" pitchFamily="18" charset="0"/>
                <a:cs typeface="Times New Roman" panose="02020603050405020304" pitchFamily="18" charset="0"/>
              </a:rPr>
              <a:t>Giảm</a:t>
            </a:r>
            <a:r>
              <a:rPr lang="en-US" sz="2300" dirty="0" smtClean="0">
                <a:latin typeface="Times New Roman" panose="02020603050405020304" pitchFamily="18" charset="0"/>
                <a:cs typeface="Times New Roman" panose="02020603050405020304" pitchFamily="18" charset="0"/>
              </a:rPr>
              <a:t> CPI: ARM7 (1.9), ARM9 (1.5)</a:t>
            </a:r>
            <a:endParaRPr lang="vi-VN" sz="2300" dirty="0" smtClean="0">
              <a:latin typeface="Times New Roman" panose="02020603050405020304" pitchFamily="18" charset="0"/>
              <a:cs typeface="Times New Roman" panose="02020603050405020304" pitchFamily="18" charset="0"/>
            </a:endParaRPr>
          </a:p>
          <a:p>
            <a:pPr lvl="1">
              <a:lnSpc>
                <a:spcPct val="90000"/>
              </a:lnSpc>
            </a:pPr>
            <a:r>
              <a:rPr lang="vi-VN" sz="2300" dirty="0" smtClean="0">
                <a:latin typeface="Times New Roman" panose="02020603050405020304" pitchFamily="18" charset="0"/>
                <a:cs typeface="Times New Roman" panose="02020603050405020304" pitchFamily="18" charset="0"/>
              </a:rPr>
              <a:t>CPI </a:t>
            </a:r>
            <a:r>
              <a:rPr lang="vi-VN" sz="2300" dirty="0">
                <a:latin typeface="Times New Roman" panose="02020603050405020304" pitchFamily="18" charset="0"/>
                <a:cs typeface="Times New Roman" panose="02020603050405020304" pitchFamily="18" charset="0"/>
              </a:rPr>
              <a:t>(Cycles per instruction)</a:t>
            </a:r>
            <a:endParaRPr lang="en-US" sz="2300" dirty="0" smtClean="0">
              <a:latin typeface="Times New Roman" panose="02020603050405020304" pitchFamily="18" charset="0"/>
              <a:cs typeface="Times New Roman" panose="02020603050405020304" pitchFamily="18" charset="0"/>
            </a:endParaRPr>
          </a:p>
          <a:p>
            <a:endParaRPr lang="en-US" sz="2300" dirty="0" smtClean="0">
              <a:latin typeface="Times New Roman" panose="02020603050405020304" pitchFamily="18" charset="0"/>
              <a:cs typeface="Times New Roman" panose="02020603050405020304" pitchFamily="18" charset="0"/>
            </a:endParaRPr>
          </a:p>
        </p:txBody>
      </p:sp>
      <p:graphicFrame>
        <p:nvGraphicFramePr>
          <p:cNvPr id="2" name="Object 1"/>
          <p:cNvGraphicFramePr>
            <a:graphicFrameLocks noChangeAspect="1"/>
          </p:cNvGraphicFramePr>
          <p:nvPr/>
        </p:nvGraphicFramePr>
        <p:xfrm>
          <a:off x="3322637" y="2241405"/>
          <a:ext cx="2651125" cy="1046163"/>
        </p:xfrm>
        <a:graphic>
          <a:graphicData uri="http://schemas.openxmlformats.org/presentationml/2006/ole">
            <mc:AlternateContent xmlns:mc="http://schemas.openxmlformats.org/markup-compatibility/2006">
              <mc:Choice xmlns:v="urn:schemas-microsoft-com:vml" Requires="v">
                <p:oleObj spid="_x0000_s5221" name="Εξίσωση" r:id="rId4" imgW="1091565" imgH="431800" progId="Equation.3">
                  <p:embed/>
                </p:oleObj>
              </mc:Choice>
              <mc:Fallback>
                <p:oleObj name="Εξίσωση" r:id="rId4" imgW="1091565" imgH="431800" progId="Equation.3">
                  <p:embed/>
                  <p:pic>
                    <p:nvPicPr>
                      <p:cNvPr id="0" name="Object 10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22637" y="2241405"/>
                        <a:ext cx="2651125"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57</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DÒNG CHẢY LỆNH (INSTRUCTION PIPELINE)</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sp>
        <p:nvSpPr>
          <p:cNvPr id="10" name="Rectangle 43"/>
          <p:cNvSpPr txBox="1">
            <a:spLocks noChangeArrowheads="1"/>
          </p:cNvSpPr>
          <p:nvPr/>
        </p:nvSpPr>
        <p:spPr bwMode="auto">
          <a:xfrm>
            <a:off x="381000" y="1600200"/>
            <a:ext cx="8439150" cy="4572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r>
              <a:rPr lang="en-US" sz="2300" dirty="0" smtClean="0">
                <a:latin typeface="Times New Roman" panose="02020603050405020304" pitchFamily="18" charset="0"/>
                <a:cs typeface="Times New Roman" panose="02020603050405020304" pitchFamily="18" charset="0"/>
              </a:rPr>
              <a:t>Arm7 </a:t>
            </a:r>
            <a:r>
              <a:rPr lang="en-US" sz="2300" dirty="0" err="1" smtClean="0">
                <a:latin typeface="Times New Roman" panose="02020603050405020304" pitchFamily="18" charset="0"/>
                <a:cs typeface="Times New Roman" panose="02020603050405020304" pitchFamily="18" charset="0"/>
              </a:rPr>
              <a:t>sử</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dụng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dòng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chảy</a:t>
            </a:r>
            <a:r>
              <a:rPr lang="en-US" sz="2300" dirty="0" smtClean="0">
                <a:latin typeface="Times New Roman" panose="02020603050405020304" pitchFamily="18" charset="0"/>
                <a:cs typeface="Times New Roman" panose="02020603050405020304" pitchFamily="18" charset="0"/>
              </a:rPr>
              <a:t> 3 </a:t>
            </a:r>
            <a:r>
              <a:rPr lang="en-US" sz="2300" dirty="0" err="1" smtClean="0">
                <a:latin typeface="Times New Roman" panose="02020603050405020304" pitchFamily="18" charset="0"/>
                <a:cs typeface="Times New Roman" panose="02020603050405020304" pitchFamily="18" charset="0"/>
              </a:rPr>
              <a:t>tác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vụ</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để</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tăng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tốc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xử</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lý</a:t>
            </a:r>
            <a:r>
              <a:rPr lang="en-US" sz="2300" dirty="0" smtClean="0">
                <a:latin typeface="Times New Roman" panose="02020603050405020304" pitchFamily="18" charset="0"/>
                <a:cs typeface="Times New Roman" panose="02020603050405020304" pitchFamily="18" charset="0"/>
              </a:rPr>
              <a:t>:</a:t>
            </a:r>
          </a:p>
          <a:p>
            <a:pPr lvl="1"/>
            <a:r>
              <a:rPr lang="en-US" sz="2300" dirty="0" smtClean="0">
                <a:latin typeface="Times New Roman" panose="02020603050405020304" pitchFamily="18" charset="0"/>
                <a:cs typeface="Times New Roman" panose="02020603050405020304" pitchFamily="18" charset="0"/>
              </a:rPr>
              <a:t>Cho </a:t>
            </a:r>
            <a:r>
              <a:rPr lang="en-US" sz="2300" dirty="0" err="1" smtClean="0">
                <a:latin typeface="Times New Roman" panose="02020603050405020304" pitchFamily="18" charset="0"/>
                <a:cs typeface="Times New Roman" panose="02020603050405020304" pitchFamily="18" charset="0"/>
              </a:rPr>
              <a:t>phép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nhiều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việc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được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thực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hiện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đồng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thời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thay</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vì</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thực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hiện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một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tuần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tự</a:t>
            </a:r>
            <a:r>
              <a:rPr lang="en-US" sz="2300" dirty="0" smtClean="0">
                <a:latin typeface="Times New Roman" panose="02020603050405020304" pitchFamily="18" charset="0"/>
                <a:cs typeface="Times New Roman" panose="02020603050405020304" pitchFamily="18" charset="0"/>
              </a:rPr>
              <a:t>.</a:t>
            </a:r>
          </a:p>
          <a:p>
            <a:pPr lvl="1"/>
            <a:endParaRPr lang="en-US" sz="2300" dirty="0">
              <a:latin typeface="Times New Roman" panose="02020603050405020304" pitchFamily="18" charset="0"/>
              <a:cs typeface="Times New Roman" panose="02020603050405020304" pitchFamily="18" charset="0"/>
            </a:endParaRPr>
          </a:p>
          <a:p>
            <a:pPr lvl="1"/>
            <a:endParaRPr lang="en-US" sz="2300" dirty="0" smtClean="0">
              <a:latin typeface="Times New Roman" panose="02020603050405020304" pitchFamily="18" charset="0"/>
              <a:cs typeface="Times New Roman" panose="02020603050405020304" pitchFamily="18" charset="0"/>
            </a:endParaRPr>
          </a:p>
          <a:p>
            <a:pPr lvl="1"/>
            <a:endParaRPr lang="en-US" sz="2300" dirty="0">
              <a:latin typeface="Times New Roman" panose="02020603050405020304" pitchFamily="18" charset="0"/>
              <a:cs typeface="Times New Roman" panose="02020603050405020304" pitchFamily="18" charset="0"/>
            </a:endParaRPr>
          </a:p>
          <a:p>
            <a:pPr lvl="1"/>
            <a:endParaRPr lang="en-US" sz="2300" dirty="0" smtClean="0">
              <a:latin typeface="Times New Roman" panose="02020603050405020304" pitchFamily="18" charset="0"/>
              <a:cs typeface="Times New Roman" panose="02020603050405020304" pitchFamily="18" charset="0"/>
            </a:endParaRPr>
          </a:p>
          <a:p>
            <a:pPr lvl="1"/>
            <a:r>
              <a:rPr lang="en-US" sz="2300" dirty="0" smtClean="0">
                <a:latin typeface="Times New Roman" panose="02020603050405020304" pitchFamily="18" charset="0"/>
                <a:cs typeface="Times New Roman" panose="02020603050405020304" pitchFamily="18" charset="0"/>
              </a:rPr>
              <a:t>FETCH: </a:t>
            </a:r>
            <a:r>
              <a:rPr lang="en-US" sz="2300" dirty="0" err="1" smtClean="0">
                <a:latin typeface="Times New Roman" panose="02020603050405020304" pitchFamily="18" charset="0"/>
                <a:cs typeface="Times New Roman" panose="02020603050405020304" pitchFamily="18" charset="0"/>
              </a:rPr>
              <a:t>Nạp</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lệnh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từ</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bộ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nhớ</a:t>
            </a:r>
            <a:endParaRPr lang="en-US" sz="2300" dirty="0" smtClean="0">
              <a:latin typeface="Times New Roman" panose="02020603050405020304" pitchFamily="18" charset="0"/>
              <a:cs typeface="Times New Roman" panose="02020603050405020304" pitchFamily="18" charset="0"/>
            </a:endParaRPr>
          </a:p>
          <a:p>
            <a:pPr lvl="1"/>
            <a:r>
              <a:rPr lang="en-US" sz="2300" dirty="0" smtClean="0">
                <a:latin typeface="Times New Roman" panose="02020603050405020304" pitchFamily="18" charset="0"/>
                <a:cs typeface="Times New Roman" panose="02020603050405020304" pitchFamily="18" charset="0"/>
              </a:rPr>
              <a:t>DECODE: </a:t>
            </a:r>
            <a:r>
              <a:rPr lang="en-US" sz="2300" dirty="0" err="1" smtClean="0">
                <a:latin typeface="Times New Roman" panose="02020603050405020304" pitchFamily="18" charset="0"/>
                <a:cs typeface="Times New Roman" panose="02020603050405020304" pitchFamily="18" charset="0"/>
              </a:rPr>
              <a:t>Giải</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mã</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lệnh</a:t>
            </a:r>
            <a:endParaRPr lang="en-US" sz="2300" dirty="0">
              <a:latin typeface="Times New Roman" panose="02020603050405020304" pitchFamily="18" charset="0"/>
              <a:cs typeface="Times New Roman" panose="02020603050405020304" pitchFamily="18" charset="0"/>
            </a:endParaRPr>
          </a:p>
          <a:p>
            <a:pPr lvl="1"/>
            <a:r>
              <a:rPr lang="en-US" sz="2300" dirty="0" smtClean="0">
                <a:latin typeface="Times New Roman" panose="02020603050405020304" pitchFamily="18" charset="0"/>
                <a:cs typeface="Times New Roman" panose="02020603050405020304" pitchFamily="18" charset="0"/>
              </a:rPr>
              <a:t>EXECUTE: </a:t>
            </a:r>
          </a:p>
          <a:p>
            <a:pPr lvl="2"/>
            <a:r>
              <a:rPr lang="en-US" sz="1900" dirty="0" err="1" smtClean="0">
                <a:latin typeface="Times New Roman" panose="02020603050405020304" pitchFamily="18" charset="0"/>
                <a:cs typeface="Times New Roman" panose="02020603050405020304" pitchFamily="18" charset="0"/>
              </a:rPr>
              <a:t>Đọc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dữ</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liệu</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từ</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thanh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ghi</a:t>
            </a:r>
            <a:endParaRPr lang="en-US" sz="1900" dirty="0" smtClean="0">
              <a:latin typeface="Times New Roman" panose="02020603050405020304" pitchFamily="18" charset="0"/>
              <a:cs typeface="Times New Roman" panose="02020603050405020304" pitchFamily="18" charset="0"/>
            </a:endParaRPr>
          </a:p>
          <a:p>
            <a:pPr lvl="2"/>
            <a:r>
              <a:rPr lang="en-US" sz="1900" dirty="0" err="1" smtClean="0">
                <a:latin typeface="Times New Roman" panose="02020603050405020304" pitchFamily="18" charset="0"/>
                <a:cs typeface="Times New Roman" panose="02020603050405020304" pitchFamily="18" charset="0"/>
              </a:rPr>
              <a:t>Dịch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chuyển</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số</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học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và</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thực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hiện</a:t>
            </a:r>
            <a:r>
              <a:rPr lang="en-US" sz="1900" dirty="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tính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toán</a:t>
            </a:r>
            <a:endParaRPr lang="en-US" sz="1900" dirty="0" smtClean="0">
              <a:latin typeface="Times New Roman" panose="02020603050405020304" pitchFamily="18" charset="0"/>
              <a:cs typeface="Times New Roman" panose="02020603050405020304" pitchFamily="18" charset="0"/>
            </a:endParaRPr>
          </a:p>
          <a:p>
            <a:pPr lvl="2"/>
            <a:r>
              <a:rPr lang="en-US" sz="1900" dirty="0" err="1" smtClean="0">
                <a:latin typeface="Times New Roman" panose="02020603050405020304" pitchFamily="18" charset="0"/>
                <a:cs typeface="Times New Roman" panose="02020603050405020304" pitchFamily="18" charset="0"/>
              </a:rPr>
              <a:t>Ghi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kế</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quả</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ngược</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trở</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lại</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thanh</a:t>
            </a:r>
            <a:r>
              <a:rPr lang="en-US" sz="1900" dirty="0" smtClean="0">
                <a:latin typeface="Times New Roman" panose="02020603050405020304" pitchFamily="18" charset="0"/>
                <a:cs typeface="Times New Roman" panose="02020603050405020304" pitchFamily="18" charset="0"/>
              </a:rPr>
              <a:t> </a:t>
            </a:r>
            <a:r>
              <a:rPr lang="en-US" sz="1900" dirty="0" err="1" smtClean="0">
                <a:latin typeface="Times New Roman" panose="02020603050405020304" pitchFamily="18" charset="0"/>
                <a:cs typeface="Times New Roman" panose="02020603050405020304" pitchFamily="18" charset="0"/>
              </a:rPr>
              <a:t>ghi</a:t>
            </a:r>
            <a:endParaRPr lang="en-US" sz="1900" dirty="0" smtClean="0">
              <a:latin typeface="Times New Roman" panose="02020603050405020304" pitchFamily="18" charset="0"/>
              <a:cs typeface="Times New Roman" panose="02020603050405020304" pitchFamily="18"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406" y="2790570"/>
            <a:ext cx="7900988" cy="1640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153400" cy="1295400"/>
          </a:xfrm>
        </p:spPr>
        <p:txBody>
          <a:bodyPr/>
          <a:lstStyle/>
          <a:p>
            <a:pPr algn="ctr"/>
            <a:r>
              <a:rPr lang="en-US" sz="36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r>
              <a:rPr lang="en-US" b="1" dirty="0">
                <a:solidFill>
                  <a:schemeClr val="bg2"/>
                </a:solidFill>
                <a:effectLst>
                  <a:outerShdw blurRad="38100" dist="38100" dir="2700000" algn="tl">
                    <a:srgbClr val="C0C0C0"/>
                  </a:outerShdw>
                </a:effectLst>
                <a:latin typeface="Times New Roman" panose="02020603050405020304" pitchFamily="18" charset="0"/>
              </a:rPr>
              <a:t/>
            </a:r>
            <a:br>
              <a:rPr lang="en-US" b="1" dirty="0">
                <a:solidFill>
                  <a:schemeClr val="bg2"/>
                </a:solidFill>
                <a:effectLst>
                  <a:outerShdw blurRad="38100" dist="38100" dir="2700000" algn="tl">
                    <a:srgbClr val="C0C0C0"/>
                  </a:outerShdw>
                </a:effectLst>
                <a:latin typeface="Times New Roman" panose="02020603050405020304" pitchFamily="18" charset="0"/>
              </a:rPr>
            </a:br>
            <a:endParaRPr lang="en-US" dirty="0"/>
          </a:p>
        </p:txBody>
      </p:sp>
      <p:sp>
        <p:nvSpPr>
          <p:cNvPr id="3" name="Slide Number Placeholder 2"/>
          <p:cNvSpPr>
            <a:spLocks noGrp="1"/>
          </p:cNvSpPr>
          <p:nvPr>
            <p:ph type="sldNum" sz="quarter" idx="11"/>
          </p:nvPr>
        </p:nvSpPr>
        <p:spPr/>
        <p:txBody>
          <a:bodyPr/>
          <a:lstStyle/>
          <a:p>
            <a:pPr>
              <a:defRPr/>
            </a:pPr>
            <a:fld id="{06F0D775-ADEF-44BD-99D4-0565E7640321}" type="slidenum">
              <a:rPr lang="en-US" smtClean="0"/>
              <a:t>58</a:t>
            </a:fld>
            <a:endParaRPr lang="en-US"/>
          </a:p>
        </p:txBody>
      </p:sp>
      <p:pic>
        <p:nvPicPr>
          <p:cNvPr id="4" name="Picture 3"/>
          <p:cNvPicPr>
            <a:picLocks noChangeAspect="1"/>
          </p:cNvPicPr>
          <p:nvPr/>
        </p:nvPicPr>
        <p:blipFill>
          <a:blip r:embed="rId2"/>
          <a:stretch>
            <a:fillRect/>
          </a:stretch>
        </p:blipFill>
        <p:spPr>
          <a:xfrm>
            <a:off x="228600" y="1600200"/>
            <a:ext cx="8248650" cy="2743200"/>
          </a:xfrm>
          <a:prstGeom prst="rect">
            <a:avLst/>
          </a:prstGeom>
        </p:spPr>
      </p:pic>
    </p:spTree>
    <p:extLst>
      <p:ext uri="{BB962C8B-B14F-4D97-AF65-F5344CB8AC3E}">
        <p14:creationId xmlns:p14="http://schemas.microsoft.com/office/powerpoint/2010/main" val="15771009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59</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DÒNG CHẢY LỆNH (INSTRUCTION PIPELINE)</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12" name="Rectangle 3078"/>
          <p:cNvSpPr>
            <a:spLocks noChangeArrowheads="1"/>
          </p:cNvSpPr>
          <p:nvPr/>
        </p:nvSpPr>
        <p:spPr bwMode="auto">
          <a:xfrm>
            <a:off x="533400" y="3048000"/>
            <a:ext cx="1333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6675" tIns="26988" rIns="66675" bIns="26988">
            <a:spAutoFit/>
          </a:bodyPr>
          <a:lstStyle/>
          <a:p>
            <a:pPr defTabSz="948055">
              <a:lnSpc>
                <a:spcPct val="90000"/>
              </a:lnSpc>
            </a:pPr>
            <a:endParaRPr lang="en-GB" sz="1500" b="0">
              <a:solidFill>
                <a:srgbClr val="000000"/>
              </a:solidFill>
              <a:latin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sp>
        <p:nvSpPr>
          <p:cNvPr id="10" name="Rectangle 43"/>
          <p:cNvSpPr txBox="1">
            <a:spLocks noChangeArrowheads="1"/>
          </p:cNvSpPr>
          <p:nvPr/>
        </p:nvSpPr>
        <p:spPr bwMode="auto">
          <a:xfrm>
            <a:off x="381000" y="1600200"/>
            <a:ext cx="8439150" cy="45720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r>
              <a:rPr lang="en-US" sz="2300" dirty="0" smtClean="0">
                <a:latin typeface="Times New Roman" panose="02020603050405020304" pitchFamily="18" charset="0"/>
                <a:cs typeface="Times New Roman" panose="02020603050405020304" pitchFamily="18" charset="0"/>
              </a:rPr>
              <a:t>Arm7 </a:t>
            </a:r>
            <a:r>
              <a:rPr lang="en-US" sz="2300" dirty="0" err="1" smtClean="0">
                <a:latin typeface="Times New Roman" panose="02020603050405020304" pitchFamily="18" charset="0"/>
                <a:cs typeface="Times New Roman" panose="02020603050405020304" pitchFamily="18" charset="0"/>
              </a:rPr>
              <a:t>sử</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dụng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dòng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chảy</a:t>
            </a:r>
            <a:r>
              <a:rPr lang="en-US" sz="2300" dirty="0" smtClean="0">
                <a:latin typeface="Times New Roman" panose="02020603050405020304" pitchFamily="18" charset="0"/>
                <a:cs typeface="Times New Roman" panose="02020603050405020304" pitchFamily="18" charset="0"/>
              </a:rPr>
              <a:t> 3 </a:t>
            </a:r>
            <a:r>
              <a:rPr lang="en-US" sz="2300" dirty="0" err="1" smtClean="0">
                <a:latin typeface="Times New Roman" panose="02020603050405020304" pitchFamily="18" charset="0"/>
                <a:cs typeface="Times New Roman" panose="02020603050405020304" pitchFamily="18" charset="0"/>
              </a:rPr>
              <a:t>tác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vụ</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để</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tăng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tốc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độ</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xử</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lý</a:t>
            </a:r>
            <a:r>
              <a:rPr lang="en-US" sz="2300" dirty="0" smtClean="0">
                <a:latin typeface="Times New Roman" panose="02020603050405020304" pitchFamily="18" charset="0"/>
                <a:cs typeface="Times New Roman" panose="02020603050405020304" pitchFamily="18" charset="0"/>
              </a:rPr>
              <a:t>:</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531" y="2362200"/>
            <a:ext cx="7784737"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6</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219200"/>
            <a:ext cx="8610600" cy="45720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a:lnSpc>
                <a:spcPct val="130000"/>
              </a:lnSpc>
            </a:pPr>
            <a:r>
              <a:rPr lang="en-US" sz="2500" dirty="0" smtClean="0"/>
              <a:t>ARM </a:t>
            </a:r>
            <a:r>
              <a:rPr lang="en-US" sz="2500" dirty="0" err="1" smtClean="0"/>
              <a:t>hỗ</a:t>
            </a:r>
            <a:r>
              <a:rPr lang="en-US" sz="2500" dirty="0" smtClean="0"/>
              <a:t> </a:t>
            </a:r>
            <a:r>
              <a:rPr lang="en-US" sz="2500" dirty="0" err="1" smtClean="0"/>
              <a:t>trợ</a:t>
            </a:r>
            <a:r>
              <a:rPr lang="en-US" sz="2500" dirty="0" smtClean="0"/>
              <a:t> </a:t>
            </a:r>
            <a:r>
              <a:rPr lang="en-US" sz="2500" dirty="0" err="1" smtClean="0"/>
              <a:t>nhiều</a:t>
            </a:r>
            <a:r>
              <a:rPr lang="en-US" sz="2500" dirty="0" smtClean="0"/>
              <a:t> </a:t>
            </a:r>
            <a:r>
              <a:rPr lang="en-US" sz="2500" dirty="0" err="1" smtClean="0"/>
              <a:t>dòng</a:t>
            </a:r>
            <a:r>
              <a:rPr lang="en-US" sz="2500" dirty="0" smtClean="0"/>
              <a:t> </a:t>
            </a:r>
            <a:r>
              <a:rPr lang="en-US" sz="2500" dirty="0" err="1" smtClean="0"/>
              <a:t>sản</a:t>
            </a:r>
            <a:r>
              <a:rPr lang="en-US" sz="2500" dirty="0" smtClean="0"/>
              <a:t> </a:t>
            </a:r>
            <a:r>
              <a:rPr lang="en-US" sz="2500" dirty="0" err="1" smtClean="0"/>
              <a:t>phẩm</a:t>
            </a:r>
            <a:r>
              <a:rPr lang="en-US" sz="2500" dirty="0" smtClean="0"/>
              <a:t> </a:t>
            </a:r>
            <a:r>
              <a:rPr lang="en-US" sz="2500" dirty="0" err="1" smtClean="0"/>
              <a:t>và</a:t>
            </a:r>
            <a:r>
              <a:rPr lang="en-US" sz="2500" dirty="0" smtClean="0"/>
              <a:t> </a:t>
            </a:r>
            <a:r>
              <a:rPr lang="en-US" sz="2500" dirty="0" err="1" smtClean="0"/>
              <a:t>hệ</a:t>
            </a:r>
            <a:r>
              <a:rPr lang="en-US" sz="2500" dirty="0" smtClean="0"/>
              <a:t> </a:t>
            </a:r>
            <a:r>
              <a:rPr lang="en-US" sz="2500" dirty="0" err="1" smtClean="0"/>
              <a:t>điều</a:t>
            </a:r>
            <a:r>
              <a:rPr lang="en-US" sz="2500" dirty="0" smtClean="0"/>
              <a:t> </a:t>
            </a:r>
            <a:r>
              <a:rPr lang="en-US" sz="2500" dirty="0" err="1" smtClean="0"/>
              <a:t>hành</a:t>
            </a:r>
            <a:r>
              <a:rPr lang="en-US" sz="2500" dirty="0"/>
              <a:t> </a:t>
            </a:r>
            <a:r>
              <a:rPr lang="en-US" sz="2500" dirty="0" err="1" smtClean="0"/>
              <a:t>bao</a:t>
            </a:r>
            <a:r>
              <a:rPr lang="en-US" sz="2500" dirty="0" smtClean="0"/>
              <a:t> </a:t>
            </a:r>
            <a:r>
              <a:rPr lang="en-US" sz="2500" dirty="0" err="1" smtClean="0"/>
              <a:t>gồm</a:t>
            </a:r>
            <a:r>
              <a:rPr lang="en-US" sz="2500" dirty="0" smtClean="0"/>
              <a:t> Symbian, Palm, Windows, Linux</a:t>
            </a:r>
          </a:p>
        </p:txBody>
      </p:sp>
      <p:graphicFrame>
        <p:nvGraphicFramePr>
          <p:cNvPr id="2" name="Object 1"/>
          <p:cNvGraphicFramePr>
            <a:graphicFrameLocks noChangeAspect="1"/>
          </p:cNvGraphicFramePr>
          <p:nvPr/>
        </p:nvGraphicFramePr>
        <p:xfrm>
          <a:off x="914400" y="2427330"/>
          <a:ext cx="7239000" cy="4465306"/>
        </p:xfrm>
        <a:graphic>
          <a:graphicData uri="http://schemas.openxmlformats.org/presentationml/2006/ole">
            <mc:AlternateContent xmlns:mc="http://schemas.openxmlformats.org/markup-compatibility/2006">
              <mc:Choice xmlns:v="urn:schemas-microsoft-com:vml" Requires="v">
                <p:oleObj spid="_x0000_s1159" name="Photo Editor Photo" r:id="rId3" imgW="9277350" imgH="5724525" progId="MSPhotoEd.3">
                  <p:embed/>
                </p:oleObj>
              </mc:Choice>
              <mc:Fallback>
                <p:oleObj name="Photo Editor Photo" r:id="rId3" imgW="9277350" imgH="5724525" progId="MSPhotoEd.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427330"/>
                        <a:ext cx="7239000" cy="4465306"/>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60</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DÒNG CHẢY TÁC VỤ</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sp>
        <p:nvSpPr>
          <p:cNvPr id="10" name="Rectangle 43"/>
          <p:cNvSpPr txBox="1">
            <a:spLocks noChangeArrowheads="1"/>
          </p:cNvSpPr>
          <p:nvPr/>
        </p:nvSpPr>
        <p:spPr bwMode="auto">
          <a:xfrm>
            <a:off x="352425" y="4950618"/>
            <a:ext cx="8439150" cy="19812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r>
              <a:rPr lang="en-US" sz="2300" dirty="0" smtClean="0">
                <a:latin typeface="Times New Roman" panose="02020603050405020304" pitchFamily="18" charset="0"/>
                <a:cs typeface="Times New Roman" panose="02020603050405020304" pitchFamily="18" charset="0"/>
              </a:rPr>
              <a:t>Arm7 </a:t>
            </a:r>
            <a:r>
              <a:rPr lang="en-US" sz="2300" dirty="0" err="1" smtClean="0">
                <a:latin typeface="Times New Roman" panose="02020603050405020304" pitchFamily="18" charset="0"/>
                <a:cs typeface="Times New Roman" panose="02020603050405020304" pitchFamily="18" charset="0"/>
              </a:rPr>
              <a:t>thực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hiện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nhiều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việc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trong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một</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vụ</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của</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dòng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chảy</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lệnh</a:t>
            </a:r>
            <a:r>
              <a:rPr lang="en-US" sz="2300" dirty="0" smtClean="0">
                <a:latin typeface="Times New Roman" panose="02020603050405020304" pitchFamily="18" charset="0"/>
                <a:cs typeface="Times New Roman" panose="02020603050405020304" pitchFamily="18" charset="0"/>
              </a:rPr>
              <a:t>.</a:t>
            </a:r>
          </a:p>
          <a:p>
            <a:endParaRPr lang="en-US" sz="2300" dirty="0" smtClean="0">
              <a:latin typeface="Times New Roman" panose="02020603050405020304" pitchFamily="18" charset="0"/>
              <a:cs typeface="Times New Roman" panose="02020603050405020304" pitchFamily="18" charset="0"/>
            </a:endParaRPr>
          </a:p>
          <a:p>
            <a:endParaRPr lang="en-US" sz="2300" dirty="0" smtClean="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76400"/>
            <a:ext cx="7400925" cy="3262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61</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DÒNG CHẢY TÁC VỤ</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sp>
        <p:nvSpPr>
          <p:cNvPr id="10" name="Rectangle 43"/>
          <p:cNvSpPr txBox="1">
            <a:spLocks noChangeArrowheads="1"/>
          </p:cNvSpPr>
          <p:nvPr/>
        </p:nvSpPr>
        <p:spPr bwMode="auto">
          <a:xfrm>
            <a:off x="304800" y="4876800"/>
            <a:ext cx="8439150" cy="19812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toán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hạng</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đều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là</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thanh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ghi</a:t>
            </a:r>
            <a:r>
              <a:rPr lang="en-US" sz="2300" dirty="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nên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các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lệnh</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được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thực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hiện</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trong</a:t>
            </a:r>
            <a:r>
              <a:rPr lang="en-US" sz="2300" dirty="0" smtClean="0">
                <a:latin typeface="Times New Roman" panose="02020603050405020304" pitchFamily="18" charset="0"/>
                <a:cs typeface="Times New Roman" panose="02020603050405020304" pitchFamily="18" charset="0"/>
              </a:rPr>
              <a:t> 1 </a:t>
            </a:r>
            <a:r>
              <a:rPr lang="en-US" sz="2300" dirty="0" err="1" smtClean="0">
                <a:latin typeface="Times New Roman" panose="02020603050405020304" pitchFamily="18" charset="0"/>
                <a:cs typeface="Times New Roman" panose="02020603050405020304" pitchFamily="18" charset="0"/>
              </a:rPr>
              <a:t>chu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kỳ</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đơn</a:t>
            </a:r>
            <a:r>
              <a:rPr lang="en-US" sz="2300" dirty="0" smtClean="0">
                <a:latin typeface="Times New Roman" panose="02020603050405020304" pitchFamily="18" charset="0"/>
                <a:cs typeface="Times New Roman" panose="02020603050405020304" pitchFamily="18" charset="0"/>
              </a:rPr>
              <a:t>.</a:t>
            </a:r>
          </a:p>
          <a:p>
            <a:r>
              <a:rPr lang="en-US" sz="2300" dirty="0" err="1" smtClean="0">
                <a:latin typeface="Times New Roman" panose="02020603050405020304" pitchFamily="18" charset="0"/>
                <a:cs typeface="Times New Roman" panose="02020603050405020304" pitchFamily="18" charset="0"/>
              </a:rPr>
              <a:t>Cần</a:t>
            </a:r>
            <a:r>
              <a:rPr lang="en-US" sz="2300" dirty="0" smtClean="0">
                <a:latin typeface="Times New Roman" panose="02020603050405020304" pitchFamily="18" charset="0"/>
                <a:cs typeface="Times New Roman" panose="02020603050405020304" pitchFamily="18" charset="0"/>
              </a:rPr>
              <a:t> 6 </a:t>
            </a:r>
            <a:r>
              <a:rPr lang="en-US" sz="2300" dirty="0" err="1" smtClean="0">
                <a:latin typeface="Times New Roman" panose="02020603050405020304" pitchFamily="18" charset="0"/>
                <a:cs typeface="Times New Roman" panose="02020603050405020304" pitchFamily="18" charset="0"/>
              </a:rPr>
              <a:t>chu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kỳ</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để</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thực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hiện</a:t>
            </a:r>
            <a:r>
              <a:rPr lang="en-US" sz="2300" dirty="0" smtClean="0">
                <a:latin typeface="Times New Roman" panose="02020603050405020304" pitchFamily="18" charset="0"/>
                <a:cs typeface="Times New Roman" panose="02020603050405020304" pitchFamily="18" charset="0"/>
              </a:rPr>
              <a:t> 6 </a:t>
            </a:r>
            <a:r>
              <a:rPr lang="en-US" sz="2300" dirty="0" err="1" smtClean="0">
                <a:latin typeface="Times New Roman" panose="02020603050405020304" pitchFamily="18" charset="0"/>
                <a:cs typeface="Times New Roman" panose="02020603050405020304" pitchFamily="18" charset="0"/>
              </a:rPr>
              <a:t>lệnh</a:t>
            </a:r>
            <a:r>
              <a:rPr lang="en-US" sz="2300" dirty="0" smtClean="0">
                <a:latin typeface="Times New Roman" panose="02020603050405020304" pitchFamily="18" charset="0"/>
                <a:cs typeface="Times New Roman" panose="02020603050405020304" pitchFamily="18" charset="0"/>
              </a:rPr>
              <a:t> =&gt; CPI = 1</a:t>
            </a:r>
          </a:p>
          <a:p>
            <a:endParaRPr lang="en-US" sz="2300" dirty="0" smtClean="0">
              <a:latin typeface="Times New Roman" panose="02020603050405020304" pitchFamily="18" charset="0"/>
              <a:cs typeface="Times New Roman" panose="02020603050405020304" pitchFamily="18" charset="0"/>
            </a:endParaRPr>
          </a:p>
          <a:p>
            <a:endParaRPr lang="en-US" sz="2300" dirty="0" smtClean="0">
              <a:latin typeface="Times New Roman" panose="02020603050405020304" pitchFamily="18" charset="0"/>
              <a:cs typeface="Times New Roman" panose="02020603050405020304" pitchFamily="18" charset="0"/>
            </a:endParaRPr>
          </a:p>
          <a:p>
            <a:endParaRPr lang="en-US" sz="2300" dirty="0" smtClean="0">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693458"/>
            <a:ext cx="6662461" cy="2927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62</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DÒNG CHẢY TÁC VỤ</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sp>
        <p:nvSpPr>
          <p:cNvPr id="10" name="Rectangle 43"/>
          <p:cNvSpPr txBox="1">
            <a:spLocks noChangeArrowheads="1"/>
          </p:cNvSpPr>
          <p:nvPr/>
        </p:nvSpPr>
        <p:spPr bwMode="auto">
          <a:xfrm>
            <a:off x="304800" y="4876800"/>
            <a:ext cx="8439150" cy="19812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r>
              <a:rPr lang="en-US" sz="2300" dirty="0" err="1" smtClean="0">
                <a:latin typeface="Times New Roman" panose="02020603050405020304" pitchFamily="18" charset="0"/>
                <a:cs typeface="Times New Roman" panose="02020603050405020304" pitchFamily="18" charset="0"/>
              </a:rPr>
              <a:t>Cần</a:t>
            </a:r>
            <a:r>
              <a:rPr lang="en-US" sz="2300" dirty="0" smtClean="0">
                <a:latin typeface="Times New Roman" panose="02020603050405020304" pitchFamily="18" charset="0"/>
                <a:cs typeface="Times New Roman" panose="02020603050405020304" pitchFamily="18" charset="0"/>
              </a:rPr>
              <a:t> 7 </a:t>
            </a:r>
            <a:r>
              <a:rPr lang="en-US" sz="2300" dirty="0" err="1" smtClean="0">
                <a:latin typeface="Times New Roman" panose="02020603050405020304" pitchFamily="18" charset="0"/>
                <a:cs typeface="Times New Roman" panose="02020603050405020304" pitchFamily="18" charset="0"/>
              </a:rPr>
              <a:t>chu</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kỳ</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để</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thực</a:t>
            </a:r>
            <a:r>
              <a:rPr lang="en-US" sz="2300" dirty="0" smtClean="0">
                <a:latin typeface="Times New Roman" panose="02020603050405020304" pitchFamily="18" charset="0"/>
                <a:cs typeface="Times New Roman" panose="02020603050405020304" pitchFamily="18" charset="0"/>
              </a:rPr>
              <a:t> </a:t>
            </a:r>
            <a:r>
              <a:rPr lang="en-US" sz="2300" dirty="0" err="1" smtClean="0">
                <a:latin typeface="Times New Roman" panose="02020603050405020304" pitchFamily="18" charset="0"/>
                <a:cs typeface="Times New Roman" panose="02020603050405020304" pitchFamily="18" charset="0"/>
              </a:rPr>
              <a:t>hiện</a:t>
            </a:r>
            <a:r>
              <a:rPr lang="en-US" sz="2300" dirty="0" smtClean="0">
                <a:latin typeface="Times New Roman" panose="02020603050405020304" pitchFamily="18" charset="0"/>
                <a:cs typeface="Times New Roman" panose="02020603050405020304" pitchFamily="18" charset="0"/>
              </a:rPr>
              <a:t> 6 </a:t>
            </a:r>
            <a:r>
              <a:rPr lang="en-US" sz="2300" dirty="0" err="1" smtClean="0">
                <a:latin typeface="Times New Roman" panose="02020603050405020304" pitchFamily="18" charset="0"/>
                <a:cs typeface="Times New Roman" panose="02020603050405020304" pitchFamily="18" charset="0"/>
              </a:rPr>
              <a:t>lệnh</a:t>
            </a:r>
            <a:r>
              <a:rPr lang="en-US" sz="2300" dirty="0" smtClean="0">
                <a:latin typeface="Times New Roman" panose="02020603050405020304" pitchFamily="18" charset="0"/>
                <a:cs typeface="Times New Roman" panose="02020603050405020304" pitchFamily="18" charset="0"/>
              </a:rPr>
              <a:t> =&gt; CPI = 1.2</a:t>
            </a:r>
          </a:p>
          <a:p>
            <a:endParaRPr lang="en-US" sz="2300" dirty="0" smtClean="0">
              <a:latin typeface="Times New Roman" panose="02020603050405020304" pitchFamily="18" charset="0"/>
              <a:cs typeface="Times New Roman" panose="02020603050405020304" pitchFamily="18" charset="0"/>
            </a:endParaRPr>
          </a:p>
          <a:p>
            <a:endParaRPr lang="en-US" sz="2300" dirty="0" smtClean="0">
              <a:latin typeface="Times New Roman" panose="02020603050405020304" pitchFamily="18" charset="0"/>
              <a:cs typeface="Times New Roman" panose="02020603050405020304" pitchFamily="18" charset="0"/>
            </a:endParaRPr>
          </a:p>
          <a:p>
            <a:endParaRPr lang="en-US" sz="2300" dirty="0" smtClean="0">
              <a:latin typeface="Times New Roman" panose="02020603050405020304" pitchFamily="18" charset="0"/>
              <a:cs typeface="Times New Roman" panose="02020603050405020304" pitchFamily="18" charset="0"/>
            </a:endParaRPr>
          </a:p>
        </p:txBody>
      </p:sp>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66164"/>
            <a:ext cx="6926316" cy="3210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63</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143000"/>
            <a:ext cx="8610600" cy="5334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marL="0" indent="0" algn="ctr">
              <a:lnSpc>
                <a:spcPct val="130000"/>
              </a:lnSpc>
              <a:buNone/>
            </a:pPr>
            <a:r>
              <a:rPr lang="en-US" sz="2500" dirty="0" smtClean="0">
                <a:latin typeface="Times New Roman" panose="02020603050405020304" pitchFamily="18" charset="0"/>
                <a:cs typeface="Times New Roman" panose="02020603050405020304" pitchFamily="18" charset="0"/>
              </a:rPr>
              <a:t>DÒNG CHẢY TÁC VỤ</a:t>
            </a: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marL="0" indent="0" algn="ctr">
              <a:lnSpc>
                <a:spcPct val="130000"/>
              </a:lnSpc>
              <a:buNone/>
            </a:pPr>
            <a:endParaRPr lang="en-US" sz="2500" dirty="0" smtClean="0">
              <a:latin typeface="Times New Roman" panose="02020603050405020304" pitchFamily="18" charset="0"/>
              <a:cs typeface="Times New Roman" panose="02020603050405020304" pitchFamily="18" charset="0"/>
            </a:endParaRPr>
          </a:p>
          <a:p>
            <a:pPr algn="ctr">
              <a:lnSpc>
                <a:spcPct val="130000"/>
              </a:lnSpc>
            </a:pPr>
            <a:endParaRPr lang="en-US" sz="2500" dirty="0" smtClean="0">
              <a:latin typeface="Times New Roman" panose="02020603050405020304" pitchFamily="18" charset="0"/>
              <a:cs typeface="Times New Roman" panose="02020603050405020304" pitchFamily="18" charset="0"/>
            </a:endParaRPr>
          </a:p>
        </p:txBody>
      </p:sp>
      <p:sp>
        <p:nvSpPr>
          <p:cNvPr id="57" name="Rectangle 6"/>
          <p:cNvSpPr>
            <a:spLocks noChangeArrowheads="1"/>
          </p:cNvSpPr>
          <p:nvPr/>
        </p:nvSpPr>
        <p:spPr bwMode="auto">
          <a:xfrm>
            <a:off x="381000" y="1828800"/>
            <a:ext cx="8534400" cy="4267200"/>
          </a:xfrm>
          <a:prstGeom prst="rect">
            <a:avLst/>
          </a:prstGeom>
          <a:noFill/>
          <a:ln w="9525">
            <a:noFill/>
            <a:miter lim="800000"/>
          </a:ln>
          <a:effectLst/>
        </p:spPr>
        <p:txBody>
          <a:bodyPr/>
          <a:lstStyle/>
          <a:p>
            <a:pPr marL="342900" indent="-342900">
              <a:buFont typeface="Wingdings" panose="05000000000000000000" pitchFamily="2" charset="2"/>
              <a:buChar char="§"/>
            </a:pPr>
            <a:endParaRPr lang="en-US" sz="2300" dirty="0" smtClean="0">
              <a:latin typeface="Times New Roman" panose="02020603050405020304" pitchFamily="18" charset="0"/>
              <a:cs typeface="Times New Roman" panose="02020603050405020304" pitchFamily="18" charset="0"/>
            </a:endParaRPr>
          </a:p>
        </p:txBody>
      </p:sp>
      <p:sp>
        <p:nvSpPr>
          <p:cNvPr id="10" name="Rectangle 43"/>
          <p:cNvSpPr txBox="1">
            <a:spLocks noChangeArrowheads="1"/>
          </p:cNvSpPr>
          <p:nvPr/>
        </p:nvSpPr>
        <p:spPr bwMode="auto">
          <a:xfrm>
            <a:off x="352425" y="4950618"/>
            <a:ext cx="8439150" cy="1981200"/>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endParaRPr lang="en-US" sz="2300" dirty="0" smtClean="0">
              <a:latin typeface="Times New Roman" panose="02020603050405020304" pitchFamily="18" charset="0"/>
              <a:cs typeface="Times New Roman" panose="02020603050405020304" pitchFamily="18" charset="0"/>
            </a:endParaRPr>
          </a:p>
          <a:p>
            <a:endParaRPr lang="en-US" sz="2300" dirty="0" smtClean="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717962"/>
            <a:ext cx="4476795" cy="3082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7</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219200"/>
            <a:ext cx="8610600" cy="45720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a:lnSpc>
                <a:spcPct val="130000"/>
              </a:lnSpc>
            </a:pPr>
            <a:r>
              <a:rPr lang="en-US" sz="2500" dirty="0" err="1" smtClean="0"/>
              <a:t>Mô</a:t>
            </a:r>
            <a:r>
              <a:rPr lang="en-US" sz="2500" dirty="0" smtClean="0"/>
              <a:t> </a:t>
            </a:r>
            <a:r>
              <a:rPr lang="en-US" sz="2500" dirty="0" err="1" smtClean="0"/>
              <a:t>hình</a:t>
            </a:r>
            <a:r>
              <a:rPr lang="en-US" sz="2500" dirty="0" smtClean="0"/>
              <a:t> </a:t>
            </a:r>
            <a:r>
              <a:rPr lang="en-US" sz="2500" dirty="0" err="1" smtClean="0"/>
              <a:t>sản</a:t>
            </a:r>
            <a:r>
              <a:rPr lang="en-US" sz="2500" dirty="0" smtClean="0"/>
              <a:t> </a:t>
            </a:r>
            <a:r>
              <a:rPr lang="en-US" sz="2500" dirty="0" err="1" smtClean="0"/>
              <a:t>xuất</a:t>
            </a:r>
            <a:r>
              <a:rPr lang="en-US" sz="2500" dirty="0" smtClean="0"/>
              <a:t> </a:t>
            </a:r>
            <a:r>
              <a:rPr lang="en-US" sz="2500" dirty="0" err="1" smtClean="0"/>
              <a:t>kinh</a:t>
            </a:r>
            <a:r>
              <a:rPr lang="en-US" sz="2500" dirty="0" smtClean="0"/>
              <a:t> </a:t>
            </a:r>
            <a:r>
              <a:rPr lang="en-US" sz="2500" dirty="0" err="1" smtClean="0"/>
              <a:t>doanh</a:t>
            </a:r>
            <a:r>
              <a:rPr lang="en-US" sz="2500" dirty="0" smtClean="0"/>
              <a:t> </a:t>
            </a:r>
            <a:r>
              <a:rPr lang="en-US" sz="2500" dirty="0" err="1" smtClean="0"/>
              <a:t>của</a:t>
            </a:r>
            <a:r>
              <a:rPr lang="en-US" sz="2500" dirty="0" smtClean="0"/>
              <a:t> ARM </a:t>
            </a:r>
            <a:r>
              <a:rPr lang="en-US" sz="2500" dirty="0" err="1" smtClean="0"/>
              <a:t>gồm</a:t>
            </a:r>
            <a:r>
              <a:rPr lang="en-US" sz="2500" dirty="0" smtClean="0"/>
              <a:t> </a:t>
            </a:r>
            <a:r>
              <a:rPr lang="en-US" sz="2500" dirty="0" err="1" smtClean="0"/>
              <a:t>hơn</a:t>
            </a:r>
            <a:r>
              <a:rPr lang="en-US" sz="2500" dirty="0" smtClean="0"/>
              <a:t> 40 </a:t>
            </a:r>
            <a:r>
              <a:rPr lang="en-US" sz="2500" dirty="0" err="1" smtClean="0"/>
              <a:t>đối</a:t>
            </a:r>
            <a:r>
              <a:rPr lang="en-US" sz="2500" dirty="0" smtClean="0"/>
              <a:t> </a:t>
            </a:r>
            <a:r>
              <a:rPr lang="en-US" sz="2500" dirty="0" err="1" smtClean="0"/>
              <a:t>tác</a:t>
            </a:r>
            <a:r>
              <a:rPr lang="en-US" sz="2500" dirty="0" smtClean="0"/>
              <a:t> </a:t>
            </a:r>
            <a:r>
              <a:rPr lang="en-US" sz="2500" dirty="0" err="1" smtClean="0"/>
              <a:t>chính</a:t>
            </a:r>
            <a:r>
              <a:rPr lang="en-US" sz="2500" dirty="0"/>
              <a:t> </a:t>
            </a:r>
            <a:r>
              <a:rPr lang="en-US" sz="2500" dirty="0" err="1" smtClean="0"/>
              <a:t>để</a:t>
            </a:r>
            <a:r>
              <a:rPr lang="en-US" sz="2500" dirty="0" smtClean="0"/>
              <a:t> </a:t>
            </a:r>
            <a:r>
              <a:rPr lang="en-US" sz="2500" dirty="0" err="1" smtClean="0"/>
              <a:t>sản</a:t>
            </a:r>
            <a:r>
              <a:rPr lang="en-US" sz="2500" dirty="0" smtClean="0"/>
              <a:t> </a:t>
            </a:r>
            <a:r>
              <a:rPr lang="en-US" sz="2500" dirty="0" err="1" smtClean="0"/>
              <a:t>xuất</a:t>
            </a:r>
            <a:r>
              <a:rPr lang="en-US" sz="2500" dirty="0" smtClean="0"/>
              <a:t> </a:t>
            </a:r>
            <a:r>
              <a:rPr lang="en-US" sz="2500" dirty="0" err="1" smtClean="0"/>
              <a:t>các</a:t>
            </a:r>
            <a:r>
              <a:rPr lang="en-US" sz="2500" dirty="0" smtClean="0"/>
              <a:t> </a:t>
            </a:r>
            <a:r>
              <a:rPr lang="en-US" sz="2500" dirty="0" err="1" smtClean="0"/>
              <a:t>linh</a:t>
            </a:r>
            <a:r>
              <a:rPr lang="en-US" sz="2500" dirty="0" smtClean="0"/>
              <a:t> </a:t>
            </a:r>
            <a:r>
              <a:rPr lang="en-US" sz="2500" dirty="0" err="1" smtClean="0"/>
              <a:t>kiện</a:t>
            </a:r>
            <a:r>
              <a:rPr lang="en-US" sz="2500" dirty="0" smtClean="0"/>
              <a:t> </a:t>
            </a:r>
            <a:r>
              <a:rPr lang="en-US" sz="2500" dirty="0" err="1" smtClean="0"/>
              <a:t>bán</a:t>
            </a:r>
            <a:r>
              <a:rPr lang="en-US" sz="2500" dirty="0" smtClean="0"/>
              <a:t> </a:t>
            </a:r>
            <a:r>
              <a:rPr lang="en-US" sz="2500" dirty="0" err="1" smtClean="0"/>
              <a:t>dẫn</a:t>
            </a:r>
            <a:r>
              <a:rPr lang="en-US" sz="2500" dirty="0" smtClean="0"/>
              <a:t> </a:t>
            </a:r>
            <a:r>
              <a:rPr lang="en-US" sz="2500" dirty="0" err="1" smtClean="0"/>
              <a:t>cho</a:t>
            </a:r>
            <a:r>
              <a:rPr lang="en-US" sz="2500" dirty="0" smtClean="0"/>
              <a:t> ARM.</a:t>
            </a:r>
          </a:p>
          <a:p>
            <a:pPr>
              <a:lnSpc>
                <a:spcPct val="130000"/>
              </a:lnSpc>
            </a:pPr>
            <a:r>
              <a:rPr lang="en-US" sz="2500" dirty="0" err="1" smtClean="0"/>
              <a:t>Ngoài</a:t>
            </a:r>
            <a:r>
              <a:rPr lang="en-US" sz="2500" dirty="0" smtClean="0"/>
              <a:t> </a:t>
            </a:r>
            <a:r>
              <a:rPr lang="en-US" sz="2500" dirty="0" err="1" smtClean="0"/>
              <a:t>ra</a:t>
            </a:r>
            <a:r>
              <a:rPr lang="en-US" sz="2500" dirty="0" smtClean="0"/>
              <a:t>, ARM </a:t>
            </a:r>
            <a:r>
              <a:rPr lang="en-US" sz="2500" dirty="0" err="1" smtClean="0"/>
              <a:t>có</a:t>
            </a:r>
            <a:r>
              <a:rPr lang="en-US" sz="2500" dirty="0" smtClean="0"/>
              <a:t> </a:t>
            </a:r>
            <a:r>
              <a:rPr lang="en-US" sz="2500" dirty="0" err="1" smtClean="0"/>
              <a:t>rất</a:t>
            </a:r>
            <a:r>
              <a:rPr lang="en-US" sz="2500" dirty="0" smtClean="0"/>
              <a:t> </a:t>
            </a:r>
            <a:r>
              <a:rPr lang="en-US" sz="2500" dirty="0" err="1" smtClean="0"/>
              <a:t>nhiều</a:t>
            </a:r>
            <a:r>
              <a:rPr lang="en-US" sz="2500" dirty="0" smtClean="0"/>
              <a:t> </a:t>
            </a:r>
            <a:r>
              <a:rPr lang="en-US" sz="2500" dirty="0" err="1" smtClean="0"/>
              <a:t>đối</a:t>
            </a:r>
            <a:r>
              <a:rPr lang="en-US" sz="2500" dirty="0" smtClean="0"/>
              <a:t> </a:t>
            </a:r>
            <a:r>
              <a:rPr lang="en-US" sz="2500" dirty="0" err="1" smtClean="0"/>
              <a:t>tác</a:t>
            </a:r>
            <a:r>
              <a:rPr lang="en-US" sz="2500" dirty="0" smtClean="0"/>
              <a:t> </a:t>
            </a:r>
            <a:r>
              <a:rPr lang="en-US" sz="2500" dirty="0" err="1" smtClean="0"/>
              <a:t>khác</a:t>
            </a:r>
            <a:r>
              <a:rPr lang="en-US" sz="2500" dirty="0" smtClean="0"/>
              <a:t> </a:t>
            </a:r>
            <a:r>
              <a:rPr lang="en-US" sz="2500" dirty="0" err="1" smtClean="0"/>
              <a:t>để</a:t>
            </a:r>
            <a:r>
              <a:rPr lang="en-US" sz="2500" dirty="0" smtClean="0"/>
              <a:t> </a:t>
            </a:r>
            <a:r>
              <a:rPr lang="en-US" sz="2500" dirty="0" err="1" smtClean="0"/>
              <a:t>phát</a:t>
            </a:r>
            <a:r>
              <a:rPr lang="en-US" sz="2500" dirty="0" smtClean="0"/>
              <a:t> </a:t>
            </a:r>
            <a:r>
              <a:rPr lang="en-US" sz="2500" dirty="0" err="1" smtClean="0"/>
              <a:t>triển</a:t>
            </a:r>
            <a:r>
              <a:rPr lang="en-US" sz="2500" dirty="0" smtClean="0"/>
              <a:t> </a:t>
            </a:r>
            <a:r>
              <a:rPr lang="en-US" sz="2500" dirty="0" err="1" smtClean="0"/>
              <a:t>hệ</a:t>
            </a:r>
            <a:r>
              <a:rPr lang="en-US" sz="2500" dirty="0" smtClean="0"/>
              <a:t> </a:t>
            </a:r>
            <a:r>
              <a:rPr lang="en-US" sz="2500" dirty="0" err="1" smtClean="0"/>
              <a:t>điều</a:t>
            </a:r>
            <a:r>
              <a:rPr lang="en-US" sz="2500" dirty="0" smtClean="0"/>
              <a:t> </a:t>
            </a:r>
            <a:r>
              <a:rPr lang="en-US" sz="2500" dirty="0" err="1" smtClean="0"/>
              <a:t>hành</a:t>
            </a:r>
            <a:r>
              <a:rPr lang="en-US" sz="2500" dirty="0" smtClean="0"/>
              <a:t>, </a:t>
            </a:r>
            <a:r>
              <a:rPr lang="en-US" sz="2500" dirty="0" err="1" smtClean="0"/>
              <a:t>các</a:t>
            </a:r>
            <a:r>
              <a:rPr lang="en-US" sz="2500" dirty="0" smtClean="0"/>
              <a:t> </a:t>
            </a:r>
            <a:r>
              <a:rPr lang="en-US" sz="2500" dirty="0" err="1" smtClean="0"/>
              <a:t>ứng</a:t>
            </a:r>
            <a:r>
              <a:rPr lang="en-US" sz="2500" dirty="0" smtClean="0"/>
              <a:t> </a:t>
            </a:r>
            <a:r>
              <a:rPr lang="en-US" sz="2500" dirty="0" err="1" smtClean="0"/>
              <a:t>dụng</a:t>
            </a:r>
            <a:r>
              <a:rPr lang="en-US" sz="2500" dirty="0"/>
              <a:t> </a:t>
            </a:r>
            <a:r>
              <a:rPr lang="en-US" sz="2500" dirty="0" err="1" smtClean="0"/>
              <a:t>trên</a:t>
            </a:r>
            <a:r>
              <a:rPr lang="en-US" sz="2500" dirty="0" smtClean="0"/>
              <a:t> </a:t>
            </a:r>
            <a:r>
              <a:rPr lang="en-US" sz="2500" dirty="0" err="1" smtClean="0"/>
              <a:t>bộ</a:t>
            </a:r>
            <a:r>
              <a:rPr lang="en-US" sz="2500" dirty="0" smtClean="0"/>
              <a:t> vi </a:t>
            </a:r>
            <a:r>
              <a:rPr lang="en-US" sz="2500" dirty="0" err="1" smtClean="0"/>
              <a:t>xử</a:t>
            </a:r>
            <a:r>
              <a:rPr lang="en-US" sz="2500" dirty="0" smtClean="0"/>
              <a:t> </a:t>
            </a:r>
            <a:r>
              <a:rPr lang="en-US" sz="2500" dirty="0" err="1" smtClean="0"/>
              <a:t>lý</a:t>
            </a:r>
            <a:r>
              <a:rPr lang="en-US" sz="2500" dirty="0" smtClean="0"/>
              <a:t> ARM.</a:t>
            </a:r>
          </a:p>
        </p:txBody>
      </p:sp>
      <p:pic>
        <p:nvPicPr>
          <p:cNvPr id="9" name="Picture 4" descr="partner m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2133600" y="3408218"/>
            <a:ext cx="5388783" cy="3401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6553200" y="6248400"/>
            <a:ext cx="2133600" cy="457200"/>
          </a:xfrm>
          <a:noFill/>
        </p:spPr>
        <p:txBody>
          <a:bodyPr/>
          <a:lstStyle/>
          <a:p>
            <a:fld id="{86938B67-D706-4CBE-B020-4C7E1ADE68DC}" type="slidenum">
              <a:rPr lang="en-US" smtClean="0"/>
              <a:t>8</a:t>
            </a:fld>
            <a:endParaRPr lang="en-US" smtClean="0"/>
          </a:p>
        </p:txBody>
      </p:sp>
      <p:sp>
        <p:nvSpPr>
          <p:cNvPr id="6"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a:solidFill>
                  <a:schemeClr val="bg2"/>
                </a:solidFill>
                <a:effectLst>
                  <a:outerShdw blurRad="38100" dist="38100" dir="2700000" algn="tl">
                    <a:srgbClr val="C0C0C0"/>
                  </a:outerShdw>
                </a:effectLst>
                <a:latin typeface="Times New Roman" panose="02020603050405020304" pitchFamily="18" charset="0"/>
              </a:rPr>
              <a:t>CHƯƠNG 2-BỘ VI XỬ LÝ ARM</a:t>
            </a:r>
          </a:p>
        </p:txBody>
      </p:sp>
      <p:sp>
        <p:nvSpPr>
          <p:cNvPr id="7"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 name="Rectangle 3"/>
          <p:cNvSpPr txBox="1">
            <a:spLocks noChangeArrowheads="1"/>
          </p:cNvSpPr>
          <p:nvPr/>
        </p:nvSpPr>
        <p:spPr bwMode="auto">
          <a:xfrm>
            <a:off x="304800" y="1219200"/>
            <a:ext cx="8610600" cy="4572000"/>
          </a:xfrm>
          <a:prstGeom prst="rect">
            <a:avLst/>
          </a:prstGeom>
          <a:noFill/>
          <a:ln w="9525">
            <a:noFill/>
            <a:miter lim="800000"/>
          </a:ln>
        </p:spPr>
        <p:txBody>
          <a:bodyPr vert="horz" wrap="square" lIns="92075" tIns="46038" rIns="92075" bIns="46038" numCol="1" anchor="t" anchorCtr="1"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a:lstStyle>
          <a:p>
            <a:pPr>
              <a:lnSpc>
                <a:spcPct val="130000"/>
              </a:lnSpc>
            </a:pPr>
            <a:r>
              <a:rPr lang="en-US" sz="2500" dirty="0" err="1" smtClean="0"/>
              <a:t>Công</a:t>
            </a:r>
            <a:r>
              <a:rPr lang="en-US" sz="2500" dirty="0" smtClean="0"/>
              <a:t> </a:t>
            </a:r>
            <a:r>
              <a:rPr lang="en-US" sz="2500" dirty="0" err="1" smtClean="0"/>
              <a:t>ty</a:t>
            </a:r>
            <a:r>
              <a:rPr lang="en-US" sz="2500" dirty="0" smtClean="0"/>
              <a:t> ARM </a:t>
            </a:r>
            <a:r>
              <a:rPr lang="en-US" sz="2500" dirty="0" err="1" smtClean="0"/>
              <a:t>không</a:t>
            </a:r>
            <a:r>
              <a:rPr lang="en-US" sz="2500" dirty="0" smtClean="0"/>
              <a:t> </a:t>
            </a:r>
            <a:r>
              <a:rPr lang="en-US" sz="2500" dirty="0" err="1" smtClean="0"/>
              <a:t>chỉ</a:t>
            </a:r>
            <a:r>
              <a:rPr lang="en-US" sz="2500" dirty="0" smtClean="0"/>
              <a:t> </a:t>
            </a:r>
            <a:r>
              <a:rPr lang="en-US" sz="2500" dirty="0" err="1" smtClean="0"/>
              <a:t>thiết</a:t>
            </a:r>
            <a:r>
              <a:rPr lang="en-US" sz="2500" dirty="0" smtClean="0"/>
              <a:t> </a:t>
            </a:r>
            <a:r>
              <a:rPr lang="en-US" sz="2500" dirty="0" err="1" smtClean="0"/>
              <a:t>lập</a:t>
            </a:r>
            <a:r>
              <a:rPr lang="en-US" sz="2500" dirty="0" smtClean="0"/>
              <a:t> </a:t>
            </a:r>
            <a:r>
              <a:rPr lang="en-US" sz="2500" dirty="0" err="1" smtClean="0"/>
              <a:t>các</a:t>
            </a:r>
            <a:r>
              <a:rPr lang="en-US" sz="2500" dirty="0" smtClean="0"/>
              <a:t> </a:t>
            </a:r>
            <a:r>
              <a:rPr lang="en-US" sz="2500" dirty="0" err="1" smtClean="0"/>
              <a:t>chuẩn</a:t>
            </a:r>
            <a:r>
              <a:rPr lang="en-US" sz="2500" dirty="0" smtClean="0"/>
              <a:t> </a:t>
            </a:r>
            <a:r>
              <a:rPr lang="en-US" sz="2500" dirty="0" err="1" smtClean="0"/>
              <a:t>trong</a:t>
            </a:r>
            <a:r>
              <a:rPr lang="en-US" sz="2500" dirty="0" smtClean="0"/>
              <a:t> </a:t>
            </a:r>
            <a:r>
              <a:rPr lang="en-US" sz="2500" dirty="0" err="1" smtClean="0"/>
              <a:t>nội</a:t>
            </a:r>
            <a:r>
              <a:rPr lang="en-US" sz="2500" dirty="0" smtClean="0"/>
              <a:t> </a:t>
            </a:r>
            <a:r>
              <a:rPr lang="en-US" sz="2500" dirty="0" err="1" smtClean="0"/>
              <a:t>bộ</a:t>
            </a:r>
            <a:r>
              <a:rPr lang="en-US" sz="2500" dirty="0" smtClean="0"/>
              <a:t> ARM </a:t>
            </a:r>
            <a:r>
              <a:rPr lang="en-US" sz="2500" dirty="0" err="1" smtClean="0"/>
              <a:t>mà</a:t>
            </a:r>
            <a:r>
              <a:rPr lang="en-US" sz="2500" dirty="0" smtClean="0"/>
              <a:t> </a:t>
            </a:r>
            <a:r>
              <a:rPr lang="en-US" sz="2500" dirty="0" err="1" smtClean="0"/>
              <a:t>còn</a:t>
            </a:r>
            <a:r>
              <a:rPr lang="en-US" sz="2500" dirty="0" smtClean="0"/>
              <a:t> </a:t>
            </a:r>
            <a:r>
              <a:rPr lang="en-US" sz="2500" dirty="0" err="1" smtClean="0"/>
              <a:t>cho</a:t>
            </a:r>
            <a:r>
              <a:rPr lang="en-US" sz="2500" dirty="0" smtClean="0"/>
              <a:t> </a:t>
            </a:r>
            <a:r>
              <a:rPr lang="en-US" sz="2500" dirty="0" err="1" smtClean="0"/>
              <a:t>toàn</a:t>
            </a:r>
            <a:r>
              <a:rPr lang="en-US" sz="2500" dirty="0" smtClean="0"/>
              <a:t> </a:t>
            </a:r>
            <a:r>
              <a:rPr lang="en-US" sz="2500" dirty="0" err="1" smtClean="0"/>
              <a:t>bộ</a:t>
            </a:r>
            <a:r>
              <a:rPr lang="en-US" sz="2500" dirty="0" smtClean="0"/>
              <a:t> </a:t>
            </a:r>
            <a:r>
              <a:rPr lang="en-US" sz="2500" dirty="0" err="1" smtClean="0"/>
              <a:t>nền</a:t>
            </a:r>
            <a:r>
              <a:rPr lang="en-US" sz="2500" dirty="0" smtClean="0"/>
              <a:t> </a:t>
            </a:r>
            <a:r>
              <a:rPr lang="en-US" sz="2500" dirty="0" err="1" smtClean="0"/>
              <a:t>công</a:t>
            </a:r>
            <a:r>
              <a:rPr lang="en-US" sz="2500" dirty="0" smtClean="0"/>
              <a:t> </a:t>
            </a:r>
            <a:r>
              <a:rPr lang="en-US" sz="2500" dirty="0" err="1" smtClean="0"/>
              <a:t>nghiệp</a:t>
            </a:r>
            <a:r>
              <a:rPr lang="en-US" sz="2500" dirty="0" smtClean="0"/>
              <a:t> </a:t>
            </a:r>
            <a:r>
              <a:rPr lang="en-US" sz="2500" dirty="0" err="1" smtClean="0"/>
              <a:t>sản</a:t>
            </a:r>
            <a:r>
              <a:rPr lang="en-US" sz="2500" dirty="0" smtClean="0"/>
              <a:t> </a:t>
            </a:r>
            <a:r>
              <a:rPr lang="en-US" sz="2500" dirty="0" err="1" smtClean="0"/>
              <a:t>xuất</a:t>
            </a:r>
            <a:r>
              <a:rPr lang="en-US" sz="2500" dirty="0" smtClean="0"/>
              <a:t> VXL.</a:t>
            </a:r>
          </a:p>
          <a:p>
            <a:pPr>
              <a:lnSpc>
                <a:spcPct val="130000"/>
              </a:lnSpc>
            </a:pPr>
            <a:r>
              <a:rPr lang="en-US" sz="2500" dirty="0" err="1" smtClean="0"/>
              <a:t>Các</a:t>
            </a:r>
            <a:r>
              <a:rPr lang="en-US" sz="2500" dirty="0" smtClean="0"/>
              <a:t> chi </a:t>
            </a:r>
            <a:r>
              <a:rPr lang="en-US" sz="2500" dirty="0" err="1" smtClean="0"/>
              <a:t>nhánh</a:t>
            </a:r>
            <a:r>
              <a:rPr lang="en-US" sz="2500" dirty="0" smtClean="0"/>
              <a:t> </a:t>
            </a:r>
            <a:r>
              <a:rPr lang="en-US" sz="2500" dirty="0" err="1" smtClean="0"/>
              <a:t>của</a:t>
            </a:r>
            <a:r>
              <a:rPr lang="en-US" sz="2500" dirty="0" smtClean="0"/>
              <a:t> ARM </a:t>
            </a:r>
            <a:r>
              <a:rPr lang="en-US" sz="2500" dirty="0" err="1" smtClean="0"/>
              <a:t>trải</a:t>
            </a:r>
            <a:r>
              <a:rPr lang="en-US" sz="2500" dirty="0" smtClean="0"/>
              <a:t> </a:t>
            </a:r>
            <a:r>
              <a:rPr lang="en-US" sz="2500" dirty="0" err="1" smtClean="0"/>
              <a:t>rộng</a:t>
            </a:r>
            <a:r>
              <a:rPr lang="en-US" sz="2500" dirty="0" smtClean="0"/>
              <a:t> </a:t>
            </a:r>
            <a:r>
              <a:rPr lang="en-US" sz="2500" dirty="0" err="1" smtClean="0"/>
              <a:t>trên</a:t>
            </a:r>
            <a:r>
              <a:rPr lang="en-US" sz="2500" dirty="0" smtClean="0"/>
              <a:t> </a:t>
            </a:r>
            <a:r>
              <a:rPr lang="en-US" sz="2500" dirty="0" err="1" smtClean="0"/>
              <a:t>toàn</a:t>
            </a:r>
            <a:r>
              <a:rPr lang="en-US" sz="2500" dirty="0" smtClean="0"/>
              <a:t> </a:t>
            </a:r>
            <a:r>
              <a:rPr lang="en-US" sz="2500" dirty="0" err="1" smtClean="0"/>
              <a:t>cầu</a:t>
            </a:r>
            <a:r>
              <a:rPr lang="en-US" sz="2500" dirty="0" smtClean="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86938B67-D706-4CBE-B020-4C7E1ADE68DC}" type="slidenum">
              <a:rPr lang="en-US" smtClean="0"/>
              <a:t>9</a:t>
            </a:fld>
            <a:endParaRPr lang="en-US" smtClean="0"/>
          </a:p>
        </p:txBody>
      </p:sp>
      <p:sp>
        <p:nvSpPr>
          <p:cNvPr id="81924" name="Rectangle 4"/>
          <p:cNvSpPr>
            <a:spLocks noChangeArrowheads="1"/>
          </p:cNvSpPr>
          <p:nvPr/>
        </p:nvSpPr>
        <p:spPr bwMode="auto">
          <a:xfrm>
            <a:off x="381000" y="228600"/>
            <a:ext cx="8305800" cy="990600"/>
          </a:xfrm>
          <a:prstGeom prst="rect">
            <a:avLst/>
          </a:prstGeom>
          <a:noFill/>
          <a:ln w="9525">
            <a:noFill/>
            <a:miter lim="800000"/>
          </a:ln>
          <a:effectLst/>
        </p:spPr>
        <p:txBody>
          <a:bodyPr anchor="ctr"/>
          <a:lstStyle/>
          <a:p>
            <a:pPr algn="ctr" eaLnBrk="1" hangingPunct="1">
              <a:defRPr/>
            </a:pPr>
            <a:r>
              <a:rPr lang="en-US" sz="4000" b="1" dirty="0" smtClean="0">
                <a:solidFill>
                  <a:schemeClr val="bg2"/>
                </a:solidFill>
                <a:effectLst>
                  <a:outerShdw blurRad="38100" dist="38100" dir="2700000" algn="tl">
                    <a:srgbClr val="C0C0C0"/>
                  </a:outerShdw>
                </a:effectLst>
                <a:latin typeface="Times New Roman" panose="02020603050405020304" pitchFamily="18" charset="0"/>
              </a:rPr>
              <a:t>CHƯƠNG 2-BỘ VI XỬ LÝ ARM</a:t>
            </a:r>
            <a:endParaRPr lang="en-US" sz="4000" b="1" dirty="0">
              <a:solidFill>
                <a:schemeClr val="bg2"/>
              </a:solidFill>
              <a:effectLst>
                <a:outerShdw blurRad="38100" dist="38100" dir="2700000" algn="tl">
                  <a:srgbClr val="C0C0C0"/>
                </a:outerShdw>
              </a:effectLst>
              <a:latin typeface="Times New Roman" panose="02020603050405020304" pitchFamily="18" charset="0"/>
            </a:endParaRPr>
          </a:p>
        </p:txBody>
      </p:sp>
      <p:sp>
        <p:nvSpPr>
          <p:cNvPr id="9220" name="Line 5"/>
          <p:cNvSpPr>
            <a:spLocks noChangeShapeType="1"/>
          </p:cNvSpPr>
          <p:nvPr/>
        </p:nvSpPr>
        <p:spPr bwMode="auto">
          <a:xfrm>
            <a:off x="0" y="1143000"/>
            <a:ext cx="9144000" cy="0"/>
          </a:xfrm>
          <a:prstGeom prst="line">
            <a:avLst/>
          </a:prstGeom>
          <a:noFill/>
          <a:ln w="9525">
            <a:solidFill>
              <a:schemeClr val="tx1"/>
            </a:solidFill>
            <a:round/>
          </a:ln>
        </p:spPr>
        <p:txBody>
          <a:bodyPr/>
          <a:lstStyle/>
          <a:p>
            <a:endParaRPr lang="en-US"/>
          </a:p>
        </p:txBody>
      </p:sp>
      <p:sp>
        <p:nvSpPr>
          <p:cNvPr id="81926" name="Rectangle 6"/>
          <p:cNvSpPr>
            <a:spLocks noChangeArrowheads="1"/>
          </p:cNvSpPr>
          <p:nvPr/>
        </p:nvSpPr>
        <p:spPr bwMode="auto">
          <a:xfrm>
            <a:off x="533400" y="1295400"/>
            <a:ext cx="8153400" cy="5257800"/>
          </a:xfrm>
          <a:prstGeom prst="rect">
            <a:avLst/>
          </a:prstGeom>
          <a:noFill/>
          <a:ln w="9525">
            <a:noFill/>
            <a:miter lim="800000"/>
          </a:ln>
          <a:effectLst/>
        </p:spPr>
        <p:txBody>
          <a:bodyPr/>
          <a:lstStyle/>
          <a:p>
            <a:pPr marL="342900" indent="-342900" algn="ctr" eaLnBrk="1" hangingPunct="1">
              <a:spcBef>
                <a:spcPct val="20000"/>
              </a:spcBef>
              <a:buClr>
                <a:schemeClr val="bg2"/>
              </a:buClr>
              <a:buSzPct val="75000"/>
              <a:buFont typeface="Wingdings" panose="05000000000000000000" pitchFamily="2" charset="2"/>
              <a:buNone/>
              <a:defRPr/>
            </a:pPr>
            <a:r>
              <a:rPr lang="en-US" sz="3600" dirty="0" smtClean="0">
                <a:latin typeface="Times New Roman" panose="02020603050405020304" pitchFamily="18" charset="0"/>
              </a:rPr>
              <a:t>NỘI DUNG</a:t>
            </a:r>
            <a:endParaRPr lang="en-US" sz="3600" b="1" dirty="0">
              <a:solidFill>
                <a:schemeClr val="accent1"/>
              </a:solidFill>
              <a:latin typeface="Times New Roman" panose="02020603050405020304" pitchFamily="18" charset="0"/>
            </a:endParaRPr>
          </a:p>
          <a:p>
            <a:pPr marL="514350" indent="-514350" algn="just" eaLnBrk="1" hangingPunct="1">
              <a:spcBef>
                <a:spcPct val="20000"/>
              </a:spcBef>
              <a:buClr>
                <a:schemeClr val="bg2"/>
              </a:buClr>
              <a:buSzPct val="75000"/>
              <a:buFont typeface="+mj-lt"/>
              <a:buAutoNum type="arabicPeriod"/>
              <a:defRPr/>
            </a:pPr>
            <a:r>
              <a:rPr lang="en-US" sz="3000" dirty="0" err="1" smtClean="0">
                <a:latin typeface="Times New Roman" panose="02020603050405020304" pitchFamily="18" charset="0"/>
                <a:cs typeface="Times New Roman" panose="02020603050405020304" pitchFamily="18" charset="0"/>
              </a:rPr>
              <a:t>Giới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về</a:t>
            </a:r>
            <a:r>
              <a:rPr lang="en-US" sz="3000" dirty="0" smtClean="0">
                <a:latin typeface="Times New Roman" panose="02020603050405020304" pitchFamily="18" charset="0"/>
                <a:cs typeface="Times New Roman" panose="02020603050405020304" pitchFamily="18" charset="0"/>
              </a:rPr>
              <a:t> ARM Ltd</a:t>
            </a:r>
          </a:p>
          <a:p>
            <a:pPr marL="514350" indent="-514350" algn="just" eaLnBrk="1" hangingPunct="1">
              <a:spcBef>
                <a:spcPct val="20000"/>
              </a:spcBef>
              <a:buClr>
                <a:schemeClr val="bg2"/>
              </a:buClr>
              <a:buSzPct val="75000"/>
              <a:buFont typeface="+mj-lt"/>
              <a:buAutoNum type="arabicPeriod"/>
              <a:defRPr/>
            </a:pPr>
            <a:r>
              <a:rPr lang="en-US" sz="3000" dirty="0" smtClean="0">
                <a:latin typeface="Times New Roman" panose="02020603050405020304" pitchFamily="18" charset="0"/>
                <a:cs typeface="Times New Roman" panose="02020603050405020304" pitchFamily="18" charset="0"/>
              </a:rPr>
              <a:t>Vi </a:t>
            </a:r>
            <a:r>
              <a:rPr lang="en-US" sz="3000" dirty="0" err="1" smtClean="0">
                <a:latin typeface="Times New Roman" panose="02020603050405020304" pitchFamily="18" charset="0"/>
                <a:cs typeface="Times New Roman" panose="02020603050405020304" pitchFamily="18" charset="0"/>
              </a:rPr>
              <a:t>xử</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lý</a:t>
            </a:r>
            <a:r>
              <a:rPr lang="en-US" sz="3000" dirty="0" smtClean="0">
                <a:latin typeface="Times New Roman" panose="02020603050405020304" pitchFamily="18" charset="0"/>
                <a:cs typeface="Times New Roman" panose="02020603050405020304" pitchFamily="18" charset="0"/>
              </a:rPr>
              <a:t> ARM</a:t>
            </a:r>
          </a:p>
          <a:p>
            <a:pPr marL="971550" lvl="1" indent="-514350" algn="just" eaLnBrk="1" hangingPunct="1">
              <a:spcBef>
                <a:spcPct val="20000"/>
              </a:spcBef>
              <a:buClr>
                <a:schemeClr val="bg2"/>
              </a:buClr>
              <a:buSzPct val="75000"/>
              <a:buFont typeface="+mj-lt"/>
              <a:buAutoNum type="arabicPeriod"/>
              <a:defRPr/>
            </a:pPr>
            <a:r>
              <a:rPr lang="en-US" sz="3000" dirty="0" err="1" smtClean="0">
                <a:solidFill>
                  <a:srgbClr val="FF0000"/>
                </a:solidFill>
                <a:latin typeface="Times New Roman" panose="02020603050405020304" pitchFamily="18" charset="0"/>
                <a:cs typeface="Times New Roman" panose="02020603050405020304" pitchFamily="18" charset="0"/>
              </a:rPr>
              <a:t>Giới</a:t>
            </a:r>
            <a:r>
              <a:rPr lang="en-US" sz="3000" dirty="0" smtClean="0">
                <a:solidFill>
                  <a:srgbClr val="FF0000"/>
                </a:solidFill>
                <a:latin typeface="Times New Roman" panose="02020603050405020304" pitchFamily="18" charset="0"/>
                <a:cs typeface="Times New Roman" panose="02020603050405020304" pitchFamily="18" charset="0"/>
              </a:rPr>
              <a:t> </a:t>
            </a:r>
            <a:r>
              <a:rPr lang="en-US" sz="3000" dirty="0" err="1" smtClean="0">
                <a:solidFill>
                  <a:srgbClr val="FF0000"/>
                </a:solidFill>
                <a:latin typeface="Times New Roman" panose="02020603050405020304" pitchFamily="18" charset="0"/>
                <a:cs typeface="Times New Roman" panose="02020603050405020304" pitchFamily="18" charset="0"/>
              </a:rPr>
              <a:t>thiệu</a:t>
            </a:r>
            <a:endParaRPr lang="en-US" sz="3000" dirty="0" smtClean="0">
              <a:solidFill>
                <a:srgbClr val="FF0000"/>
              </a:solidFill>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mj-lt"/>
              <a:buAutoNum type="arabicPeriod"/>
              <a:defRPr/>
            </a:pPr>
            <a:r>
              <a:rPr lang="en-US" sz="3000" dirty="0" err="1" smtClean="0">
                <a:latin typeface="Times New Roman" panose="02020603050405020304" pitchFamily="18" charset="0"/>
                <a:cs typeface="Times New Roman" panose="02020603050405020304" pitchFamily="18" charset="0"/>
              </a:rPr>
              <a:t>Mô</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hình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lập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trình</a:t>
            </a:r>
            <a:endParaRPr lang="en-US" sz="3000" dirty="0" smtClean="0">
              <a:latin typeface="Times New Roman" panose="02020603050405020304" pitchFamily="18" charset="0"/>
              <a:cs typeface="Times New Roman" panose="02020603050405020304" pitchFamily="18" charset="0"/>
            </a:endParaRPr>
          </a:p>
          <a:p>
            <a:pPr marL="971550" lvl="1" indent="-514350" algn="just" eaLnBrk="1" hangingPunct="1">
              <a:spcBef>
                <a:spcPct val="20000"/>
              </a:spcBef>
              <a:buClr>
                <a:schemeClr val="bg2"/>
              </a:buClr>
              <a:buSzPct val="75000"/>
              <a:buFont typeface="+mj-lt"/>
              <a:buAutoNum type="arabicPeriod"/>
              <a:defRPr/>
            </a:pPr>
            <a:r>
              <a:rPr lang="en-US" sz="3000" dirty="0" err="1" smtClean="0">
                <a:latin typeface="Times New Roman" panose="02020603050405020304" pitchFamily="18" charset="0"/>
                <a:cs typeface="Times New Roman" panose="02020603050405020304" pitchFamily="18" charset="0"/>
              </a:rPr>
              <a:t>Tập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lệnh</a:t>
            </a:r>
            <a:endParaRPr lang="en-US" sz="3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1322</TotalTime>
  <Words>5595</Words>
  <Application>Microsoft Office PowerPoint</Application>
  <PresentationFormat>On-screen Show (4:3)</PresentationFormat>
  <Paragraphs>1228</Paragraphs>
  <Slides>63</Slides>
  <Notes>42</Notes>
  <HiddenSlides>1</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63</vt:i4>
      </vt:variant>
    </vt:vector>
  </HeadingPairs>
  <TitlesOfParts>
    <vt:vector size="76" baseType="lpstr">
      <vt:lpstr>Arial</vt:lpstr>
      <vt:lpstr>Arial Black</vt:lpstr>
      <vt:lpstr>Calibri</vt:lpstr>
      <vt:lpstr>Courier New</vt:lpstr>
      <vt:lpstr>Gill Sans MT</vt:lpstr>
      <vt:lpstr>Helvetica</vt:lpstr>
      <vt:lpstr>Helvetica-Narrow</vt:lpstr>
      <vt:lpstr>Times New Roman</vt:lpstr>
      <vt:lpstr>Wingdings</vt:lpstr>
      <vt:lpstr>Pixel</vt:lpstr>
      <vt:lpstr>Photo Editor Photo</vt:lpstr>
      <vt:lpstr>Visio</vt:lpstr>
      <vt:lpstr>Εξίσωση</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ARM Register Set</vt:lpstr>
      <vt:lpstr>Register Organization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CHƯƠNG 2-BỘ VI XỬ LÝ ARM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Chuong 1 - GIOI THIEU CHUNG</dc:title>
  <dc:creator>Tien</dc:creator>
  <cp:lastModifiedBy>Flash Shop</cp:lastModifiedBy>
  <cp:revision>423</cp:revision>
  <dcterms:created xsi:type="dcterms:W3CDTF">2004-08-26T02:35:00Z</dcterms:created>
  <dcterms:modified xsi:type="dcterms:W3CDTF">2023-08-23T12:54:39Z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1033-11.2.0.11254</vt:lpwstr>
  </property>
  <property fmtid="{D5CDD505-2E9C-101B-9397-08002B2CF9AE}" pid="3" name="ICV">
    <vt:lpwstr>A666B6F0F06A41278810D4734DC8AFB7</vt:lpwstr>
  </property>
</Properties>
</file>