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87" r:id="rId4"/>
    <p:sldId id="283" r:id="rId5"/>
    <p:sldId id="276" r:id="rId6"/>
    <p:sldId id="269" r:id="rId7"/>
    <p:sldId id="277" r:id="rId8"/>
    <p:sldId id="288" r:id="rId9"/>
    <p:sldId id="270" r:id="rId10"/>
    <p:sldId id="271" r:id="rId11"/>
    <p:sldId id="285" r:id="rId12"/>
    <p:sldId id="268" r:id="rId13"/>
    <p:sldId id="265" r:id="rId14"/>
    <p:sldId id="266" r:id="rId15"/>
    <p:sldId id="272" r:id="rId16"/>
    <p:sldId id="286" r:id="rId17"/>
    <p:sldId id="273" r:id="rId18"/>
    <p:sldId id="293" r:id="rId19"/>
    <p:sldId id="278" r:id="rId20"/>
    <p:sldId id="289" r:id="rId21"/>
    <p:sldId id="290" r:id="rId22"/>
    <p:sldId id="275" r:id="rId23"/>
    <p:sldId id="281" r:id="rId24"/>
    <p:sldId id="294" r:id="rId25"/>
    <p:sldId id="280" r:id="rId26"/>
    <p:sldId id="292" r:id="rId27"/>
    <p:sldId id="296" r:id="rId28"/>
    <p:sldId id="295" r:id="rId29"/>
    <p:sldId id="297" r:id="rId30"/>
    <p:sldId id="299" r:id="rId31"/>
    <p:sldId id="298" r:id="rId32"/>
    <p:sldId id="284" r:id="rId33"/>
    <p:sldId id="258" r:id="rId34"/>
    <p:sldId id="259" r:id="rId35"/>
    <p:sldId id="260" r:id="rId36"/>
    <p:sldId id="261" r:id="rId37"/>
    <p:sldId id="262" r:id="rId38"/>
    <p:sldId id="26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75EA7EB-FB53-763C-E564-BDE3C6930365}" name="Dương Chí Vinh" initials="DV" userId="S::vinh.duong@genestory.ai::aba8e151-b30a-4808-8135-a3c469daa68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9FEFB-4DA1-4EF7-8E43-230C5E702C9C}" type="datetimeFigureOut"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801AA-B95D-4EA7-9109-71F2E5D7FC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5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err="1"/>
              <a:t>H</a:t>
            </a:r>
            <a:r>
              <a:rPr lang="en-US" err="1"/>
              <a:t>s_Mỹ</a:t>
            </a:r>
            <a:r>
              <a:rPr lang="en-US"/>
              <a:t> </a:t>
            </a:r>
            <a:r>
              <a:rPr lang="en-US" err="1"/>
              <a:t>Phi_VN</a:t>
            </a:r>
            <a:r>
              <a:rPr lang="en-US"/>
              <a:t> = (</a:t>
            </a:r>
            <a:r>
              <a:rPr lang="en-US" i="1" err="1"/>
              <a:t>H</a:t>
            </a:r>
            <a:r>
              <a:rPr lang="en-US" err="1"/>
              <a:t>e_Mỹ</a:t>
            </a:r>
            <a:r>
              <a:rPr lang="en-US"/>
              <a:t> Phi * 342 +  </a:t>
            </a:r>
            <a:r>
              <a:rPr lang="en-US" i="1" err="1"/>
              <a:t>H</a:t>
            </a:r>
            <a:r>
              <a:rPr lang="en-US" err="1"/>
              <a:t>e_VN</a:t>
            </a:r>
            <a:r>
              <a:rPr lang="en-US"/>
              <a:t> * 408) / (342+408)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801AA-B95D-4EA7-9109-71F2E5D7FC40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4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wyo.edu/dbmcd/popecol/maylects/fst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genomes.urv.cat/UPGMA/DendroUPGMA_Tu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nestory-my.sharepoint.com/:x:/g/personal/quang_thanh_vu_genestory_ai/EVa0UG-bW-tLgcW-nyRQUYEBSXfvZi0EE2tEpIQ_GUb6JA?wdOrigin=TEAMS-WEB.undefined_ns.rwc&amp;wdExp=TEAMS-TREATMENT&amp;wdhostclicktime=1734074329942&amp;web=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abs/pii/S187249730900048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40288700_Genetic_variability_and_population_structure_of_some_Iranian_Salvia_limbata_C_A_Mey_populations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364281947_Population_Study_Reveals_Genetic_Variation_and_Introgression_of_Four_Deciduous_Oaks_at_the_Junction_between_Taihang_Mountain_and_Yanshan_Mountain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8-022-14395-4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Bài</a:t>
            </a:r>
            <a:r>
              <a:rPr lang="en-US" sz="4800" b="1" dirty="0"/>
              <a:t> </a:t>
            </a:r>
            <a:r>
              <a:rPr lang="en-US" sz="4800" b="1" dirty="0" err="1"/>
              <a:t>toán</a:t>
            </a:r>
            <a:r>
              <a:rPr lang="en-US" sz="4800" b="1" dirty="0"/>
              <a:t> </a:t>
            </a:r>
            <a:r>
              <a:rPr lang="en-US" sz="4800" b="1" dirty="0" err="1"/>
              <a:t>dự</a:t>
            </a:r>
            <a:r>
              <a:rPr lang="en-US" sz="4800" b="1" dirty="0"/>
              <a:t> </a:t>
            </a:r>
            <a:r>
              <a:rPr lang="en-US" sz="4800" b="1" dirty="0" err="1"/>
              <a:t>đoán</a:t>
            </a:r>
            <a:r>
              <a:rPr lang="en-US" sz="4800" b="1" dirty="0"/>
              <a:t> </a:t>
            </a:r>
            <a:r>
              <a:rPr lang="en-US" sz="4800" b="1" dirty="0" err="1"/>
              <a:t>dân</a:t>
            </a:r>
            <a:r>
              <a:rPr lang="en-US" sz="4800" b="1" dirty="0"/>
              <a:t> </a:t>
            </a:r>
            <a:r>
              <a:rPr lang="en-US" sz="4800" b="1" dirty="0" err="1"/>
              <a:t>tộc</a:t>
            </a:r>
            <a:r>
              <a:rPr lang="en-US" sz="4800" b="1" dirty="0"/>
              <a:t>, </a:t>
            </a:r>
            <a:r>
              <a:rPr lang="en-US" sz="4800" b="1" dirty="0" err="1"/>
              <a:t>vùng</a:t>
            </a:r>
            <a:r>
              <a:rPr lang="en-US" sz="4800" b="1" dirty="0"/>
              <a:t> </a:t>
            </a:r>
            <a:r>
              <a:rPr lang="en-US" sz="4800" b="1" dirty="0" err="1"/>
              <a:t>miền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r>
              <a:rPr lang="en-US" sz="4800" b="1" dirty="0"/>
              <a:t> </a:t>
            </a:r>
            <a:r>
              <a:rPr lang="en-US" sz="4800" b="1" dirty="0" err="1"/>
              <a:t>dữ</a:t>
            </a:r>
            <a:r>
              <a:rPr lang="en-US" sz="4800" b="1" dirty="0"/>
              <a:t> </a:t>
            </a:r>
            <a:r>
              <a:rPr lang="en-US" sz="4800" b="1" dirty="0" err="1"/>
              <a:t>liệu</a:t>
            </a:r>
            <a:r>
              <a:rPr lang="en-US" sz="4800" b="1" dirty="0"/>
              <a:t> </a:t>
            </a:r>
            <a:r>
              <a:rPr lang="en-US" sz="4800" b="1" dirty="0" err="1"/>
              <a:t>sinh</a:t>
            </a:r>
            <a:r>
              <a:rPr lang="en-US" sz="4800" b="1" dirty="0"/>
              <a:t> </a:t>
            </a:r>
            <a:r>
              <a:rPr lang="en-US" sz="4800" b="1" dirty="0" err="1"/>
              <a:t>trắc</a:t>
            </a:r>
            <a:r>
              <a:rPr lang="en-US" sz="4800" b="1" dirty="0"/>
              <a:t> </a:t>
            </a:r>
            <a:r>
              <a:rPr lang="en-US" sz="4800" b="1" dirty="0" err="1"/>
              <a:t>học</a:t>
            </a:r>
            <a:r>
              <a:rPr lang="en-US" sz="4800" b="1" dirty="0"/>
              <a:t> ADN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Nhóm</a:t>
            </a:r>
            <a:r>
              <a:rPr lang="en-US" b="1" dirty="0"/>
              <a:t> 2: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Cường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 smtClean="0"/>
              <a:t>Phùng</a:t>
            </a:r>
            <a:r>
              <a:rPr lang="en-US" dirty="0" smtClean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Đức</a:t>
            </a:r>
            <a:endParaRPr lang="en-US" dirty="0"/>
          </a:p>
          <a:p>
            <a:r>
              <a:rPr lang="en-US" dirty="0"/>
              <a:t>               </a:t>
            </a:r>
            <a:r>
              <a:rPr lang="en-US" dirty="0" smtClean="0"/>
              <a:t>Dương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B27D-B31A-0F90-6FCC-234D2761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863" y="1364812"/>
            <a:ext cx="7375633" cy="53787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err="1"/>
              <a:t>Chỉ</a:t>
            </a:r>
            <a:r>
              <a:rPr lang="en-US" sz="2400"/>
              <a:t> </a:t>
            </a:r>
            <a:r>
              <a:rPr lang="en-US" sz="2400" err="1"/>
              <a:t>số</a:t>
            </a:r>
            <a:r>
              <a:rPr lang="en-US" sz="2400"/>
              <a:t> </a:t>
            </a:r>
            <a:r>
              <a:rPr lang="en-US" sz="2400" b="1" err="1"/>
              <a:t>Fst</a:t>
            </a:r>
            <a:r>
              <a:rPr lang="en-US" sz="2400"/>
              <a:t> </a:t>
            </a:r>
            <a:r>
              <a:rPr lang="en-US" sz="2400" err="1"/>
              <a:t>biểu</a:t>
            </a:r>
            <a:r>
              <a:rPr lang="en-US" sz="2400"/>
              <a:t> </a:t>
            </a:r>
            <a:r>
              <a:rPr lang="en-US" sz="2400" err="1"/>
              <a:t>diễn</a:t>
            </a:r>
            <a:r>
              <a:rPr lang="en-US" sz="2400"/>
              <a:t> </a:t>
            </a:r>
            <a:r>
              <a:rPr lang="en-US" sz="2400" err="1"/>
              <a:t>sự</a:t>
            </a:r>
            <a:r>
              <a:rPr lang="en-US" sz="2400"/>
              <a:t> </a:t>
            </a:r>
            <a:r>
              <a:rPr lang="en-US" sz="2400" err="1"/>
              <a:t>khác</a:t>
            </a:r>
            <a:r>
              <a:rPr lang="en-US" sz="2400"/>
              <a:t> </a:t>
            </a:r>
            <a:r>
              <a:rPr lang="en-US" sz="2400" err="1"/>
              <a:t>nhau</a:t>
            </a:r>
            <a:r>
              <a:rPr lang="en-US" sz="2400"/>
              <a:t> </a:t>
            </a:r>
            <a:r>
              <a:rPr lang="en-US" sz="2400" err="1"/>
              <a:t>giữa</a:t>
            </a:r>
            <a:r>
              <a:rPr lang="en-US" sz="2400"/>
              <a:t> </a:t>
            </a:r>
            <a:r>
              <a:rPr lang="en-US" sz="2400" err="1"/>
              <a:t>các</a:t>
            </a:r>
            <a:r>
              <a:rPr lang="en-US" sz="2400"/>
              <a:t> </a:t>
            </a:r>
            <a:r>
              <a:rPr lang="en-US" sz="2400" err="1"/>
              <a:t>dân</a:t>
            </a:r>
            <a:r>
              <a:rPr lang="en-US" sz="2400"/>
              <a:t> </a:t>
            </a:r>
            <a:r>
              <a:rPr lang="en-US" sz="2400" err="1"/>
              <a:t>tộc</a:t>
            </a:r>
            <a:r>
              <a:rPr lang="en-US" sz="2400"/>
              <a:t> di </a:t>
            </a:r>
            <a:r>
              <a:rPr lang="en-US" sz="2400" err="1"/>
              <a:t>truyền</a:t>
            </a:r>
            <a:r>
              <a:rPr lang="en-US" sz="2400"/>
              <a:t> </a:t>
            </a:r>
            <a:r>
              <a:rPr lang="en-US" sz="2400" err="1"/>
              <a:t>dựa</a:t>
            </a:r>
            <a:r>
              <a:rPr lang="en-US" sz="2400"/>
              <a:t> </a:t>
            </a:r>
            <a:r>
              <a:rPr lang="en-US" sz="2400" err="1"/>
              <a:t>trên</a:t>
            </a:r>
            <a:r>
              <a:rPr lang="en-US" sz="2400"/>
              <a:t> </a:t>
            </a:r>
            <a:r>
              <a:rPr lang="en-US" sz="2400" err="1"/>
              <a:t>mức</a:t>
            </a:r>
            <a:r>
              <a:rPr lang="en-US" sz="2400"/>
              <a:t> </a:t>
            </a:r>
            <a:r>
              <a:rPr lang="en-US" sz="2400" err="1"/>
              <a:t>độ</a:t>
            </a:r>
            <a:r>
              <a:rPr lang="en-US" sz="2400"/>
              <a:t> </a:t>
            </a:r>
            <a:r>
              <a:rPr lang="en-US" sz="2400" err="1"/>
              <a:t>dị</a:t>
            </a:r>
            <a:r>
              <a:rPr lang="en-US" sz="2400"/>
              <a:t> </a:t>
            </a:r>
            <a:r>
              <a:rPr lang="en-US" sz="2400" err="1"/>
              <a:t>hợp</a:t>
            </a:r>
            <a:r>
              <a:rPr lang="en-US" sz="2400"/>
              <a:t> </a:t>
            </a:r>
            <a:r>
              <a:rPr lang="en-US" sz="2400" err="1"/>
              <a:t>tử</a:t>
            </a:r>
            <a:endParaRPr lang="en-US" sz="2400"/>
          </a:p>
          <a:p>
            <a:pPr marL="0" indent="0">
              <a:buNone/>
            </a:pPr>
            <a:r>
              <a:rPr lang="en-US" sz="2400" err="1"/>
              <a:t>Miền</a:t>
            </a:r>
            <a:r>
              <a:rPr lang="en-US" sz="2400"/>
              <a:t> </a:t>
            </a:r>
            <a:r>
              <a:rPr lang="en-US" sz="2400" err="1"/>
              <a:t>giá</a:t>
            </a:r>
            <a:r>
              <a:rPr lang="en-US" sz="2400"/>
              <a:t> </a:t>
            </a:r>
            <a:r>
              <a:rPr lang="en-US" sz="2400" err="1"/>
              <a:t>trị</a:t>
            </a:r>
            <a:r>
              <a:rPr lang="en-US" sz="2400"/>
              <a:t>: 0 (</a:t>
            </a:r>
            <a:r>
              <a:rPr lang="en-US" sz="2400" err="1"/>
              <a:t>giống</a:t>
            </a:r>
            <a:r>
              <a:rPr lang="en-US" sz="2400"/>
              <a:t> </a:t>
            </a:r>
            <a:r>
              <a:rPr lang="en-US" sz="2400" err="1"/>
              <a:t>nhau</a:t>
            </a:r>
            <a:r>
              <a:rPr lang="en-US" sz="2400"/>
              <a:t>) &lt; </a:t>
            </a:r>
            <a:r>
              <a:rPr lang="en-US" sz="2400" err="1"/>
              <a:t>Fst</a:t>
            </a:r>
            <a:r>
              <a:rPr lang="en-US" sz="2400"/>
              <a:t> &lt; 1 (</a:t>
            </a:r>
            <a:r>
              <a:rPr lang="en-US" sz="2400" err="1"/>
              <a:t>khác</a:t>
            </a:r>
            <a:r>
              <a:rPr lang="en-US" sz="2400"/>
              <a:t> </a:t>
            </a:r>
            <a:r>
              <a:rPr lang="en-US" sz="2400" err="1"/>
              <a:t>nhau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Trong </a:t>
            </a:r>
            <a:r>
              <a:rPr lang="en-US" sz="2400" err="1"/>
              <a:t>đó</a:t>
            </a:r>
            <a:r>
              <a:rPr lang="en-US" sz="2400"/>
              <a:t>:</a:t>
            </a:r>
            <a:endParaRPr lang="en-US"/>
          </a:p>
          <a:p>
            <a:pPr marL="0" indent="0">
              <a:buNone/>
            </a:pPr>
            <a:r>
              <a:rPr lang="en-US" sz="2400" i="1">
                <a:latin typeface="Aptos"/>
                <a:cs typeface="Times New Roman"/>
              </a:rPr>
              <a:t>H</a:t>
            </a:r>
            <a:r>
              <a:rPr lang="en-US" sz="2400" baseline="-25000">
                <a:latin typeface="Aptos"/>
                <a:cs typeface="Times New Roman"/>
              </a:rPr>
              <a:t>S</a:t>
            </a:r>
            <a:r>
              <a:rPr lang="en-US" sz="2400" i="1">
                <a:latin typeface="Aptos"/>
                <a:cs typeface="Times New Roman"/>
              </a:rPr>
              <a:t>:</a:t>
            </a:r>
            <a:r>
              <a:rPr lang="en-US" sz="2400" i="1">
                <a:latin typeface="Aptos"/>
                <a:ea typeface="+mn-lt"/>
                <a:cs typeface="Times New Roman"/>
              </a:rPr>
              <a:t> </a:t>
            </a:r>
            <a:r>
              <a:rPr lang="en-US" sz="2400" err="1">
                <a:latin typeface="Aptos"/>
                <a:ea typeface="+mn-lt"/>
                <a:cs typeface="Times New Roman"/>
              </a:rPr>
              <a:t>trung</a:t>
            </a:r>
            <a:r>
              <a:rPr lang="en-US" sz="2400">
                <a:latin typeface="Aptos"/>
                <a:ea typeface="+mn-lt"/>
                <a:cs typeface="Times New Roman"/>
              </a:rPr>
              <a:t> </a:t>
            </a:r>
            <a:r>
              <a:rPr lang="en-US" sz="2400" err="1">
                <a:latin typeface="Aptos"/>
                <a:ea typeface="+mn-lt"/>
                <a:cs typeface="Times New Roman"/>
              </a:rPr>
              <a:t>bình</a:t>
            </a:r>
            <a:r>
              <a:rPr lang="en-US" sz="2400">
                <a:latin typeface="Aptos"/>
                <a:ea typeface="+mn-lt"/>
                <a:cs typeface="Times New Roman"/>
              </a:rPr>
              <a:t> </a:t>
            </a:r>
            <a:r>
              <a:rPr lang="en-US" sz="2400" err="1">
                <a:latin typeface="Aptos"/>
                <a:ea typeface="+mn-lt"/>
                <a:cs typeface="Times New Roman"/>
              </a:rPr>
              <a:t>tỉ</a:t>
            </a:r>
            <a:r>
              <a:rPr lang="en-US" sz="2400">
                <a:latin typeface="Aptos"/>
                <a:ea typeface="+mn-lt"/>
                <a:cs typeface="Times New Roman"/>
              </a:rPr>
              <a:t> </a:t>
            </a:r>
            <a:r>
              <a:rPr lang="en-US" sz="2400" err="1">
                <a:latin typeface="Aptos"/>
                <a:ea typeface="+mn-lt"/>
                <a:cs typeface="Times New Roman"/>
              </a:rPr>
              <a:t>lệ</a:t>
            </a:r>
            <a:r>
              <a:rPr lang="en-US" sz="2400">
                <a:latin typeface="Aptos"/>
                <a:ea typeface="+mn-lt"/>
                <a:cs typeface="Times New Roman"/>
              </a:rPr>
              <a:t> </a:t>
            </a:r>
            <a:r>
              <a:rPr lang="en-US" sz="2400" err="1">
                <a:ea typeface="+mn-lt"/>
                <a:cs typeface="+mn-lt"/>
              </a:rPr>
              <a:t>dị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hợp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kì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vọng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giữa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các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dân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tộc</a:t>
            </a:r>
            <a:r>
              <a:rPr lang="en-US" sz="2400">
                <a:ea typeface="+mn-lt"/>
                <a:cs typeface="+mn-lt"/>
              </a:rPr>
              <a:t> so </a:t>
            </a:r>
            <a:r>
              <a:rPr lang="en-US" sz="2400" err="1">
                <a:ea typeface="+mn-lt"/>
                <a:cs typeface="+mn-lt"/>
              </a:rPr>
              <a:t>sánh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với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nhau</a:t>
            </a:r>
            <a:r>
              <a:rPr lang="en-US" sz="2400">
                <a:ea typeface="+mn-lt"/>
                <a:cs typeface="+mn-lt"/>
              </a:rPr>
              <a:t> (average expected heterozygosity)</a:t>
            </a:r>
          </a:p>
          <a:p>
            <a:pPr marL="0" indent="0">
              <a:buNone/>
            </a:pPr>
            <a:r>
              <a:rPr lang="en-US" sz="2400" i="1">
                <a:latin typeface="Aptos"/>
                <a:cs typeface="Times New Roman"/>
              </a:rPr>
              <a:t>H</a:t>
            </a:r>
            <a:r>
              <a:rPr lang="en-US" sz="2400" baseline="-25000">
                <a:latin typeface="Aptos"/>
                <a:cs typeface="Times New Roman"/>
              </a:rPr>
              <a:t>T</a:t>
            </a:r>
            <a:r>
              <a:rPr lang="en-US" sz="2400" i="1">
                <a:latin typeface="Aptos"/>
                <a:cs typeface="Times New Roman"/>
              </a:rPr>
              <a:t>: </a:t>
            </a:r>
            <a:r>
              <a:rPr lang="en-US" sz="2400" err="1">
                <a:latin typeface="Aptos"/>
                <a:cs typeface="Times New Roman"/>
              </a:rPr>
              <a:t>tỉ</a:t>
            </a:r>
            <a:r>
              <a:rPr lang="en-US" sz="2400">
                <a:latin typeface="Aptos"/>
                <a:cs typeface="Times New Roman"/>
              </a:rPr>
              <a:t> </a:t>
            </a:r>
            <a:r>
              <a:rPr lang="en-US" sz="2400" err="1">
                <a:latin typeface="Aptos"/>
                <a:cs typeface="Times New Roman"/>
              </a:rPr>
              <a:t>lệ</a:t>
            </a:r>
            <a:r>
              <a:rPr lang="en-US" sz="2400">
                <a:latin typeface="Aptos"/>
                <a:cs typeface="Times New Roman"/>
              </a:rPr>
              <a:t> </a:t>
            </a:r>
            <a:r>
              <a:rPr lang="en-US" sz="2400" err="1">
                <a:ea typeface="+mn-lt"/>
                <a:cs typeface="Times New Roman"/>
              </a:rPr>
              <a:t>dị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hợp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kì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vọng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của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tổng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dân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tộc</a:t>
            </a:r>
            <a:r>
              <a:rPr lang="en-US" sz="2400">
                <a:ea typeface="+mn-lt"/>
                <a:cs typeface="+mn-lt"/>
              </a:rPr>
              <a:t> (expected heterozygosity)</a:t>
            </a:r>
          </a:p>
          <a:p>
            <a:pPr marL="0" indent="0">
              <a:buNone/>
            </a:pPr>
            <a:r>
              <a:rPr lang="en-US" sz="2400" i="1">
                <a:ea typeface="+mn-lt"/>
                <a:cs typeface="Times New Roman"/>
              </a:rPr>
              <a:t>H</a:t>
            </a:r>
            <a:r>
              <a:rPr lang="en-US" sz="1800" i="1">
                <a:ea typeface="+mn-lt"/>
                <a:cs typeface="Times New Roman"/>
              </a:rPr>
              <a:t>e</a:t>
            </a:r>
            <a:r>
              <a:rPr lang="en-US" sz="2400" i="1">
                <a:ea typeface="+mn-lt"/>
                <a:cs typeface="Times New Roman"/>
              </a:rPr>
              <a:t>: </a:t>
            </a:r>
            <a:r>
              <a:rPr lang="en-US" sz="2400" err="1">
                <a:ea typeface="+mn-lt"/>
                <a:cs typeface="Times New Roman"/>
              </a:rPr>
              <a:t>tỉ</a:t>
            </a:r>
            <a:r>
              <a:rPr lang="en-US" sz="2400">
                <a:ea typeface="+mn-lt"/>
                <a:cs typeface="Times New Roman"/>
              </a:rPr>
              <a:t> </a:t>
            </a:r>
            <a:r>
              <a:rPr lang="en-US" sz="2400" err="1">
                <a:ea typeface="+mn-lt"/>
                <a:cs typeface="Times New Roman"/>
              </a:rPr>
              <a:t>lệ</a:t>
            </a:r>
            <a:r>
              <a:rPr lang="en-US" sz="2400">
                <a:ea typeface="+mn-lt"/>
                <a:cs typeface="Times New Roman"/>
              </a:rPr>
              <a:t> </a:t>
            </a:r>
            <a:r>
              <a:rPr lang="en-US" sz="2400" err="1">
                <a:ea typeface="+mn-lt"/>
                <a:cs typeface="Times New Roman"/>
              </a:rPr>
              <a:t>dị</a:t>
            </a:r>
            <a:r>
              <a:rPr lang="en-US" sz="2400">
                <a:ea typeface="+mn-lt"/>
                <a:cs typeface="Times New Roman"/>
              </a:rPr>
              <a:t> </a:t>
            </a:r>
            <a:r>
              <a:rPr lang="en-US" sz="2400" err="1">
                <a:ea typeface="+mn-lt"/>
                <a:cs typeface="Times New Roman"/>
              </a:rPr>
              <a:t>hợp</a:t>
            </a:r>
            <a:r>
              <a:rPr lang="en-US" sz="2400">
                <a:ea typeface="+mn-lt"/>
                <a:cs typeface="Times New Roman"/>
              </a:rPr>
              <a:t> </a:t>
            </a:r>
            <a:r>
              <a:rPr lang="en-US" sz="2400" err="1">
                <a:ea typeface="+mn-lt"/>
                <a:cs typeface="Times New Roman"/>
              </a:rPr>
              <a:t>kì</a:t>
            </a:r>
            <a:r>
              <a:rPr lang="en-US" sz="2400">
                <a:ea typeface="+mn-lt"/>
                <a:cs typeface="Times New Roman"/>
              </a:rPr>
              <a:t> </a:t>
            </a:r>
            <a:r>
              <a:rPr lang="en-US" sz="2400" err="1">
                <a:ea typeface="+mn-lt"/>
                <a:cs typeface="Times New Roman"/>
              </a:rPr>
              <a:t>vọng</a:t>
            </a:r>
            <a:r>
              <a:rPr lang="en-US" sz="2400">
                <a:ea typeface="+mn-lt"/>
                <a:cs typeface="Times New Roman"/>
              </a:rPr>
              <a:t> </a:t>
            </a:r>
            <a:r>
              <a:rPr lang="en-US" sz="2400" i="1" err="1">
                <a:ea typeface="+mn-lt"/>
                <a:cs typeface="Times New Roman"/>
              </a:rPr>
              <a:t>của</a:t>
            </a:r>
            <a:r>
              <a:rPr lang="en-US" sz="2400" i="1">
                <a:ea typeface="+mn-lt"/>
                <a:cs typeface="Times New Roman"/>
              </a:rPr>
              <a:t> </a:t>
            </a:r>
            <a:r>
              <a:rPr lang="en-US" sz="2400">
                <a:ea typeface="+mn-lt"/>
                <a:cs typeface="Times New Roman"/>
              </a:rPr>
              <a:t>1 </a:t>
            </a:r>
            <a:r>
              <a:rPr lang="en-US" sz="2400" err="1">
                <a:ea typeface="+mn-lt"/>
                <a:cs typeface="Times New Roman"/>
              </a:rPr>
              <a:t>dân</a:t>
            </a:r>
            <a:r>
              <a:rPr lang="en-US" sz="2400">
                <a:ea typeface="+mn-lt"/>
                <a:cs typeface="Times New Roman"/>
              </a:rPr>
              <a:t> </a:t>
            </a:r>
            <a:r>
              <a:rPr lang="en-US" sz="2400" err="1">
                <a:ea typeface="+mn-lt"/>
                <a:cs typeface="Times New Roman"/>
              </a:rPr>
              <a:t>tộc</a:t>
            </a:r>
            <a:endParaRPr lang="en-US" sz="2400"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2400" err="1">
                <a:cs typeface="Times New Roman"/>
              </a:rPr>
              <a:t>n</a:t>
            </a:r>
            <a:r>
              <a:rPr lang="en-US" sz="1400" err="1">
                <a:cs typeface="Times New Roman"/>
              </a:rPr>
              <a:t>j</a:t>
            </a:r>
            <a:r>
              <a:rPr lang="en-US" sz="2400">
                <a:cs typeface="Times New Roman"/>
              </a:rPr>
              <a:t>: </a:t>
            </a:r>
            <a:r>
              <a:rPr lang="en-US" sz="2400" err="1">
                <a:cs typeface="Times New Roman"/>
              </a:rPr>
              <a:t>Số</a:t>
            </a:r>
            <a:r>
              <a:rPr lang="en-US" sz="2400">
                <a:cs typeface="Times New Roman"/>
              </a:rPr>
              <a:t> </a:t>
            </a:r>
            <a:r>
              <a:rPr lang="en-US" sz="2400" err="1">
                <a:cs typeface="Times New Roman"/>
              </a:rPr>
              <a:t>lượng</a:t>
            </a:r>
            <a:r>
              <a:rPr lang="en-US" sz="2400">
                <a:cs typeface="Times New Roman"/>
              </a:rPr>
              <a:t> </a:t>
            </a:r>
            <a:r>
              <a:rPr lang="en-US" sz="2400" err="1">
                <a:cs typeface="Times New Roman"/>
              </a:rPr>
              <a:t>mẫu</a:t>
            </a:r>
            <a:r>
              <a:rPr lang="en-US" sz="2400">
                <a:cs typeface="Times New Roman"/>
              </a:rPr>
              <a:t> </a:t>
            </a:r>
            <a:r>
              <a:rPr lang="en-US" sz="2400" err="1">
                <a:cs typeface="Times New Roman"/>
              </a:rPr>
              <a:t>của</a:t>
            </a:r>
            <a:r>
              <a:rPr lang="en-US" sz="2400">
                <a:cs typeface="Times New Roman"/>
              </a:rPr>
              <a:t> </a:t>
            </a:r>
            <a:r>
              <a:rPr lang="en-US" sz="2400" err="1">
                <a:cs typeface="Times New Roman"/>
              </a:rPr>
              <a:t>dân</a:t>
            </a:r>
            <a:r>
              <a:rPr lang="en-US" sz="2400">
                <a:cs typeface="Times New Roman"/>
              </a:rPr>
              <a:t> </a:t>
            </a:r>
            <a:r>
              <a:rPr lang="en-US" sz="2400" err="1">
                <a:cs typeface="Times New Roman"/>
              </a:rPr>
              <a:t>tộc</a:t>
            </a:r>
            <a:r>
              <a:rPr lang="en-US" sz="2400">
                <a:cs typeface="Times New Roman"/>
              </a:rPr>
              <a:t> j</a:t>
            </a:r>
          </a:p>
          <a:p>
            <a:pPr marL="0" indent="0">
              <a:buNone/>
            </a:pPr>
            <a:r>
              <a:rPr lang="en-US" sz="2400">
                <a:cs typeface="Times New Roman"/>
              </a:rPr>
              <a:t>N: </a:t>
            </a:r>
            <a:r>
              <a:rPr lang="en-US" sz="2400" err="1">
                <a:cs typeface="Times New Roman"/>
              </a:rPr>
              <a:t>Số</a:t>
            </a:r>
            <a:r>
              <a:rPr lang="en-US" sz="2400">
                <a:cs typeface="Times New Roman"/>
              </a:rPr>
              <a:t> </a:t>
            </a:r>
            <a:r>
              <a:rPr lang="en-US" sz="2400" err="1">
                <a:cs typeface="Times New Roman"/>
              </a:rPr>
              <a:t>lượng</a:t>
            </a:r>
            <a:r>
              <a:rPr lang="en-US" sz="2400">
                <a:cs typeface="Times New Roman"/>
              </a:rPr>
              <a:t> </a:t>
            </a:r>
            <a:r>
              <a:rPr lang="en-US" sz="2400" err="1">
                <a:cs typeface="Times New Roman"/>
              </a:rPr>
              <a:t>alen</a:t>
            </a:r>
            <a:endParaRPr lang="en-US" sz="2400"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cs typeface="Times New Roman"/>
              </a:rPr>
              <a:t>M: </a:t>
            </a:r>
            <a:r>
              <a:rPr lang="en-US" sz="2400" err="1">
                <a:cs typeface="Times New Roman"/>
              </a:rPr>
              <a:t>Số</a:t>
            </a:r>
            <a:r>
              <a:rPr lang="en-US" sz="2400">
                <a:cs typeface="Times New Roman"/>
              </a:rPr>
              <a:t> </a:t>
            </a:r>
            <a:r>
              <a:rPr lang="en-US" sz="2400" err="1">
                <a:cs typeface="Times New Roman"/>
              </a:rPr>
              <a:t>lượng</a:t>
            </a:r>
            <a:r>
              <a:rPr lang="en-US" sz="2400">
                <a:cs typeface="Times New Roman"/>
              </a:rPr>
              <a:t> </a:t>
            </a:r>
            <a:r>
              <a:rPr lang="en-US" sz="2400" err="1">
                <a:cs typeface="Times New Roman"/>
              </a:rPr>
              <a:t>dân</a:t>
            </a:r>
            <a:r>
              <a:rPr lang="en-US" sz="2400">
                <a:cs typeface="Times New Roman"/>
              </a:rPr>
              <a:t> </a:t>
            </a:r>
            <a:r>
              <a:rPr lang="en-US" sz="2400" err="1">
                <a:cs typeface="Times New Roman"/>
              </a:rPr>
              <a:t>tộc</a:t>
            </a:r>
          </a:p>
          <a:p>
            <a:pPr marL="0" indent="0">
              <a:buNone/>
            </a:pPr>
            <a:r>
              <a:rPr lang="en-US" sz="2400">
                <a:cs typeface="Times New Roman"/>
              </a:rPr>
              <a:t>AF: </a:t>
            </a:r>
            <a:r>
              <a:rPr lang="en-US" sz="2400" err="1">
                <a:cs typeface="Times New Roman"/>
              </a:rPr>
              <a:t>tần</a:t>
            </a:r>
            <a:r>
              <a:rPr lang="en-US" sz="2400">
                <a:cs typeface="Times New Roman"/>
              </a:rPr>
              <a:t> </a:t>
            </a:r>
            <a:r>
              <a:rPr lang="en-US" sz="2400" err="1">
                <a:cs typeface="Times New Roman"/>
              </a:rPr>
              <a:t>số</a:t>
            </a:r>
            <a:r>
              <a:rPr lang="en-US" sz="2400">
                <a:cs typeface="Times New Roman"/>
              </a:rPr>
              <a:t> </a:t>
            </a:r>
            <a:r>
              <a:rPr lang="en-US" sz="2400" err="1">
                <a:cs typeface="Times New Roman"/>
              </a:rPr>
              <a:t>của</a:t>
            </a:r>
            <a:r>
              <a:rPr lang="en-US" sz="2400">
                <a:cs typeface="Times New Roman"/>
              </a:rPr>
              <a:t> 1 Alen </a:t>
            </a:r>
            <a:r>
              <a:rPr lang="en-US" sz="2400" err="1">
                <a:cs typeface="Times New Roman"/>
              </a:rPr>
              <a:t>i</a:t>
            </a:r>
            <a:r>
              <a:rPr lang="en-US" sz="2400">
                <a:cs typeface="Times New Roman"/>
              </a:rPr>
              <a:t> </a:t>
            </a:r>
          </a:p>
        </p:txBody>
      </p:sp>
      <p:pic>
        <p:nvPicPr>
          <p:cNvPr id="4" name="Picture 3" descr="A black and white math symbol&#10;&#10;Description automatically generated">
            <a:extLst>
              <a:ext uri="{FF2B5EF4-FFF2-40B4-BE49-F238E27FC236}">
                <a16:creationId xmlns:a16="http://schemas.microsoft.com/office/drawing/2014/main" id="{60EB732E-CE3A-3F38-6F6A-170BDBA5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5" y="2010414"/>
            <a:ext cx="3638550" cy="1076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2D2A0-1F3B-6AAF-C7B6-D8EF7659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55828" cy="736745"/>
          </a:xfrm>
        </p:spPr>
        <p:txBody>
          <a:bodyPr>
            <a:normAutofit/>
          </a:bodyPr>
          <a:lstStyle/>
          <a:p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sz="4000" i="1">
                <a:latin typeface="Times New Roman"/>
                <a:cs typeface="Times New Roman"/>
              </a:rPr>
              <a:t>F</a:t>
            </a:r>
            <a:r>
              <a:rPr lang="en-US" sz="4000" baseline="-25000">
                <a:latin typeface="Times New Roman"/>
                <a:cs typeface="Times New Roman"/>
              </a:rPr>
              <a:t>ST   [</a:t>
            </a:r>
            <a:r>
              <a:rPr lang="en-US" sz="4000" baseline="-25000">
                <a:ea typeface="+mj-lt"/>
                <a:cs typeface="+mj-lt"/>
                <a:hlinkClick r:id="rId3"/>
              </a:rPr>
              <a:t>2</a:t>
            </a:r>
            <a:r>
              <a:rPr lang="en-US" sz="4000" baseline="-25000">
                <a:latin typeface="Times New Roman"/>
                <a:cs typeface="Times New Roman"/>
              </a:rPr>
              <a:t>]</a:t>
            </a:r>
          </a:p>
        </p:txBody>
      </p:sp>
      <p:pic>
        <p:nvPicPr>
          <p:cNvPr id="6" name="Picture 5" descr="A mathematical equation with black letters and numbers&#10;&#10;Description automatically generated">
            <a:extLst>
              <a:ext uri="{FF2B5EF4-FFF2-40B4-BE49-F238E27FC236}">
                <a16:creationId xmlns:a16="http://schemas.microsoft.com/office/drawing/2014/main" id="{4054AE74-0A54-4FA1-F8E5-608687F5B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73" y="1107180"/>
            <a:ext cx="2523149" cy="1062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2EA5FB-D12F-0CBB-F88B-768BFACC0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081" y="2926634"/>
            <a:ext cx="3646063" cy="2253267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0219AF1-A90D-A66B-9A46-DCE9E7E8B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659" y="5179097"/>
            <a:ext cx="4181230" cy="126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9D8A2F0-B767-5F6D-7654-9E4E8CBBF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2486" y="4084105"/>
            <a:ext cx="7375633" cy="1503126"/>
          </a:xfrm>
        </p:spPr>
      </p:pic>
      <p:pic>
        <p:nvPicPr>
          <p:cNvPr id="4" name="Picture 3" descr="A black and white math symbol&#10;&#10;Description automatically generated">
            <a:extLst>
              <a:ext uri="{FF2B5EF4-FFF2-40B4-BE49-F238E27FC236}">
                <a16:creationId xmlns:a16="http://schemas.microsoft.com/office/drawing/2014/main" id="{60EB732E-CE3A-3F38-6F6A-170BDBA5F5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651" r="-453" b="18320"/>
          <a:stretch/>
        </p:blipFill>
        <p:spPr>
          <a:xfrm>
            <a:off x="196950" y="2449826"/>
            <a:ext cx="2524257" cy="4950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2D2A0-1F3B-6AAF-C7B6-D8EF7659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Chỉ số </a:t>
            </a:r>
            <a:r>
              <a:rPr lang="en-US" sz="4000" i="1">
                <a:latin typeface="Times New Roman"/>
                <a:cs typeface="Times New Roman"/>
              </a:rPr>
              <a:t>F</a:t>
            </a:r>
            <a:r>
              <a:rPr lang="en-US" sz="4000" baseline="-25000">
                <a:latin typeface="Times New Roman"/>
                <a:cs typeface="Times New Roman"/>
              </a:rPr>
              <a:t>ST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9AC1DC-475B-1233-64A8-28EB094A0224}"/>
              </a:ext>
            </a:extLst>
          </p:cNvPr>
          <p:cNvSpPr/>
          <p:nvPr/>
        </p:nvSpPr>
        <p:spPr>
          <a:xfrm rot="16200000">
            <a:off x="3981707" y="5874162"/>
            <a:ext cx="705241" cy="20528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10" name="Picture 9" descr="A black and white photo of a letter&#10;&#10;Description automatically generated">
            <a:extLst>
              <a:ext uri="{FF2B5EF4-FFF2-40B4-BE49-F238E27FC236}">
                <a16:creationId xmlns:a16="http://schemas.microsoft.com/office/drawing/2014/main" id="{EC4BE464-29A2-F310-4F13-5982E74AC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409" y="6329578"/>
            <a:ext cx="552450" cy="542925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CBE9924-E570-E603-AF15-B775AC411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01859"/>
              </p:ext>
            </p:extLst>
          </p:nvPr>
        </p:nvGraphicFramePr>
        <p:xfrm>
          <a:off x="3050893" y="1684287"/>
          <a:ext cx="7369540" cy="22530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6954">
                  <a:extLst>
                    <a:ext uri="{9D8B030D-6E8A-4147-A177-3AD203B41FA5}">
                      <a16:colId xmlns:a16="http://schemas.microsoft.com/office/drawing/2014/main" val="403632230"/>
                    </a:ext>
                  </a:extLst>
                </a:gridCol>
                <a:gridCol w="736954">
                  <a:extLst>
                    <a:ext uri="{9D8B030D-6E8A-4147-A177-3AD203B41FA5}">
                      <a16:colId xmlns:a16="http://schemas.microsoft.com/office/drawing/2014/main" val="4130713296"/>
                    </a:ext>
                  </a:extLst>
                </a:gridCol>
                <a:gridCol w="736954">
                  <a:extLst>
                    <a:ext uri="{9D8B030D-6E8A-4147-A177-3AD203B41FA5}">
                      <a16:colId xmlns:a16="http://schemas.microsoft.com/office/drawing/2014/main" val="1973725207"/>
                    </a:ext>
                  </a:extLst>
                </a:gridCol>
                <a:gridCol w="736954">
                  <a:extLst>
                    <a:ext uri="{9D8B030D-6E8A-4147-A177-3AD203B41FA5}">
                      <a16:colId xmlns:a16="http://schemas.microsoft.com/office/drawing/2014/main" val="1550168460"/>
                    </a:ext>
                  </a:extLst>
                </a:gridCol>
                <a:gridCol w="736954">
                  <a:extLst>
                    <a:ext uri="{9D8B030D-6E8A-4147-A177-3AD203B41FA5}">
                      <a16:colId xmlns:a16="http://schemas.microsoft.com/office/drawing/2014/main" val="2919135947"/>
                    </a:ext>
                  </a:extLst>
                </a:gridCol>
                <a:gridCol w="736954">
                  <a:extLst>
                    <a:ext uri="{9D8B030D-6E8A-4147-A177-3AD203B41FA5}">
                      <a16:colId xmlns:a16="http://schemas.microsoft.com/office/drawing/2014/main" val="2270609067"/>
                    </a:ext>
                  </a:extLst>
                </a:gridCol>
                <a:gridCol w="736954">
                  <a:extLst>
                    <a:ext uri="{9D8B030D-6E8A-4147-A177-3AD203B41FA5}">
                      <a16:colId xmlns:a16="http://schemas.microsoft.com/office/drawing/2014/main" val="2566270285"/>
                    </a:ext>
                  </a:extLst>
                </a:gridCol>
                <a:gridCol w="736954">
                  <a:extLst>
                    <a:ext uri="{9D8B030D-6E8A-4147-A177-3AD203B41FA5}">
                      <a16:colId xmlns:a16="http://schemas.microsoft.com/office/drawing/2014/main" val="2214433621"/>
                    </a:ext>
                  </a:extLst>
                </a:gridCol>
                <a:gridCol w="736954">
                  <a:extLst>
                    <a:ext uri="{9D8B030D-6E8A-4147-A177-3AD203B41FA5}">
                      <a16:colId xmlns:a16="http://schemas.microsoft.com/office/drawing/2014/main" val="582135878"/>
                    </a:ext>
                  </a:extLst>
                </a:gridCol>
                <a:gridCol w="736954">
                  <a:extLst>
                    <a:ext uri="{9D8B030D-6E8A-4147-A177-3AD203B41FA5}">
                      <a16:colId xmlns:a16="http://schemas.microsoft.com/office/drawing/2014/main" val="2163093225"/>
                    </a:ext>
                  </a:extLst>
                </a:gridCol>
              </a:tblGrid>
              <a:tr h="313508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Population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Number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1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2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5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6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7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8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9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10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836481"/>
                  </a:ext>
                </a:extLst>
              </a:tr>
              <a:tr h="313508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 b="1">
                          <a:solidFill>
                            <a:schemeClr val="accent6"/>
                          </a:solidFill>
                          <a:effectLst/>
                          <a:latin typeface="Aptos Narrow"/>
                        </a:rPr>
                        <a:t>Population Set</a:t>
                      </a: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solidFill>
                          <a:schemeClr val="accent6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1474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highlight>
                          <a:srgbClr val="FFFF00"/>
                        </a:highlight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highlight>
                          <a:srgbClr val="FFFF00"/>
                        </a:highlight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highlight>
                          <a:srgbClr val="FFFF00"/>
                        </a:highlight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highlight>
                          <a:srgbClr val="FFFF00"/>
                        </a:highlight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highlight>
                          <a:srgbClr val="FFFF00"/>
                        </a:highlight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highlight>
                          <a:srgbClr val="FFFF00"/>
                        </a:highlight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latin typeface="Aptos Narrow"/>
                        </a:rPr>
                        <a:t>0.02381 </a:t>
                      </a:r>
                      <a:endParaRPr lang="en-US">
                        <a:effectLst/>
                        <a:highlight>
                          <a:srgbClr val="FFFF00"/>
                        </a:highlight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latin typeface="Aptos Narrow"/>
                        </a:rPr>
                        <a:t>0.30952 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696750"/>
                  </a:ext>
                </a:extLst>
              </a:tr>
              <a:tr h="313508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Việt Nam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408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0.3 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186641"/>
                  </a:ext>
                </a:extLst>
              </a:tr>
              <a:tr h="313508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vi-VN" sz="1100" b="1">
                          <a:effectLst/>
                          <a:latin typeface="Aptos Narrow"/>
                        </a:rPr>
                        <a:t>Mỹ Phi</a:t>
                      </a:r>
                      <a:r>
                        <a:rPr lang="vi-VN" sz="1100">
                          <a:effectLst/>
                          <a:latin typeface="Aptos Narrow"/>
                        </a:rPr>
                        <a:t> </a:t>
                      </a:r>
                      <a:endParaRPr lang="vi-VN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342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0.08333 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0.25 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088089"/>
                  </a:ext>
                </a:extLst>
              </a:tr>
              <a:tr h="313508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 b="1" err="1">
                          <a:effectLst/>
                          <a:latin typeface="Aptos Narrow"/>
                        </a:rPr>
                        <a:t>Mỹ</a:t>
                      </a:r>
                      <a:r>
                        <a:rPr lang="en-US" sz="1100" b="1"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1" err="1">
                          <a:effectLst/>
                          <a:latin typeface="Aptos Narrow"/>
                        </a:rPr>
                        <a:t>trắng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361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0.16667 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566800"/>
                  </a:ext>
                </a:extLst>
              </a:tr>
              <a:tr h="313508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 b="1" err="1">
                          <a:effectLst/>
                          <a:latin typeface="Aptos Narrow"/>
                        </a:rPr>
                        <a:t>Mỹ</a:t>
                      </a:r>
                      <a:r>
                        <a:rPr lang="en-US" sz="1100" b="1">
                          <a:effectLst/>
                          <a:latin typeface="Aptos Narrow"/>
                        </a:rPr>
                        <a:t> la </a:t>
                      </a:r>
                      <a:r>
                        <a:rPr lang="en-US" sz="1100" b="1" err="1">
                          <a:effectLst/>
                          <a:latin typeface="Aptos Narrow"/>
                        </a:rPr>
                        <a:t>tinh</a:t>
                      </a:r>
                      <a:endParaRPr lang="en-US" err="1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236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0.33333 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29475"/>
                  </a:ext>
                </a:extLst>
              </a:tr>
              <a:tr h="313508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Châu Á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97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95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0.5 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898894"/>
                  </a:ext>
                </a:extLst>
              </a:tr>
            </a:tbl>
          </a:graphicData>
        </a:graphic>
      </p:graphicFrame>
      <p:sp>
        <p:nvSpPr>
          <p:cNvPr id="11" name="Right Brace 10">
            <a:extLst>
              <a:ext uri="{FF2B5EF4-FFF2-40B4-BE49-F238E27FC236}">
                <a16:creationId xmlns:a16="http://schemas.microsoft.com/office/drawing/2014/main" id="{C9776C51-D3F0-6AE6-06E0-BAC610B6895B}"/>
              </a:ext>
            </a:extLst>
          </p:cNvPr>
          <p:cNvSpPr/>
          <p:nvPr/>
        </p:nvSpPr>
        <p:spPr>
          <a:xfrm rot="16200000">
            <a:off x="6692375" y="-1579442"/>
            <a:ext cx="604415" cy="58052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BDD66-7FBB-C8E9-30B7-7AB28A30F67A}"/>
              </a:ext>
            </a:extLst>
          </p:cNvPr>
          <p:cNvSpPr txBox="1"/>
          <p:nvPr/>
        </p:nvSpPr>
        <p:spPr>
          <a:xfrm>
            <a:off x="5690594" y="383733"/>
            <a:ext cx="29739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alen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population </a:t>
            </a:r>
            <a:r>
              <a:rPr lang="en-US" err="1"/>
              <a:t>trên</a:t>
            </a:r>
            <a:r>
              <a:rPr lang="en-US"/>
              <a:t> 1 locus (AF)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39E1BE-8C11-C813-6356-AC704BF690AE}"/>
              </a:ext>
            </a:extLst>
          </p:cNvPr>
          <p:cNvSpPr txBox="1"/>
          <p:nvPr/>
        </p:nvSpPr>
        <p:spPr>
          <a:xfrm>
            <a:off x="3974859" y="6414890"/>
            <a:ext cx="37216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= Giá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trung</a:t>
            </a:r>
            <a:r>
              <a:rPr lang="en-US"/>
              <a:t> </a:t>
            </a:r>
            <a:r>
              <a:rPr lang="en-US" err="1"/>
              <a:t>bình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cột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33A723-B442-C66C-6734-7E566B745BEF}"/>
              </a:ext>
            </a:extLst>
          </p:cNvPr>
          <p:cNvSpPr txBox="1"/>
          <p:nvPr/>
        </p:nvSpPr>
        <p:spPr>
          <a:xfrm>
            <a:off x="11347940" y="2604477"/>
            <a:ext cx="117035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err="1">
                <a:latin typeface="Times New Roman"/>
              </a:rPr>
              <a:t>H</a:t>
            </a:r>
            <a:r>
              <a:rPr lang="en-US" sz="1600" baseline="-25000" err="1">
                <a:latin typeface="Times New Roman"/>
              </a:rPr>
              <a:t>e_Mỹ</a:t>
            </a:r>
            <a:r>
              <a:rPr lang="en-US" sz="1600" baseline="-25000">
                <a:latin typeface="Times New Roman"/>
              </a:rPr>
              <a:t> Phi</a:t>
            </a:r>
            <a:endParaRPr lang="en-US" sz="1600" baseline="-25000">
              <a:latin typeface="Times New Roman"/>
              <a:cs typeface="Times New Roman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63B87D9-E8AD-2473-4650-8AEEA4D217A8}"/>
              </a:ext>
            </a:extLst>
          </p:cNvPr>
          <p:cNvSpPr/>
          <p:nvPr/>
        </p:nvSpPr>
        <p:spPr>
          <a:xfrm>
            <a:off x="10420829" y="2453607"/>
            <a:ext cx="691507" cy="892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1065616-F9BD-6981-DC8F-04A7F19F1AE5}"/>
              </a:ext>
            </a:extLst>
          </p:cNvPr>
          <p:cNvSpPr/>
          <p:nvPr/>
        </p:nvSpPr>
        <p:spPr>
          <a:xfrm>
            <a:off x="10419497" y="2763336"/>
            <a:ext cx="925303" cy="97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08E05E-AF42-7558-7C6B-8A9AAADDE893}"/>
              </a:ext>
            </a:extLst>
          </p:cNvPr>
          <p:cNvSpPr txBox="1"/>
          <p:nvPr/>
        </p:nvSpPr>
        <p:spPr>
          <a:xfrm>
            <a:off x="11018895" y="2324278"/>
            <a:ext cx="117035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err="1">
                <a:latin typeface="Times New Roman"/>
              </a:rPr>
              <a:t>H</a:t>
            </a:r>
            <a:r>
              <a:rPr lang="en-US" sz="1600" baseline="-25000" err="1">
                <a:latin typeface="Times New Roman"/>
              </a:rPr>
              <a:t>e_VN</a:t>
            </a:r>
            <a:endParaRPr lang="en-US" sz="1600" baseline="-25000" err="1">
              <a:latin typeface="Times New Roman"/>
              <a:cs typeface="Times New Roman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0C8B7334-762B-DE3E-251A-DAEBA359E273}"/>
              </a:ext>
            </a:extLst>
          </p:cNvPr>
          <p:cNvSpPr/>
          <p:nvPr/>
        </p:nvSpPr>
        <p:spPr>
          <a:xfrm>
            <a:off x="2712612" y="2460136"/>
            <a:ext cx="223832" cy="49432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A7640-79DC-BCCF-8832-541AEC86AC69}"/>
              </a:ext>
            </a:extLst>
          </p:cNvPr>
          <p:cNvSpPr txBox="1"/>
          <p:nvPr/>
        </p:nvSpPr>
        <p:spPr>
          <a:xfrm>
            <a:off x="201713" y="2950307"/>
            <a:ext cx="226453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Ghi </a:t>
            </a:r>
            <a:r>
              <a:rPr lang="en-US" b="1" err="1"/>
              <a:t>chú</a:t>
            </a:r>
            <a:r>
              <a:rPr lang="en-US"/>
              <a:t>: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AF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ViệtNam_MỹPhi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1 population</a:t>
            </a:r>
          </a:p>
        </p:txBody>
      </p:sp>
    </p:spTree>
    <p:extLst>
      <p:ext uri="{BB962C8B-B14F-4D97-AF65-F5344CB8AC3E}">
        <p14:creationId xmlns:p14="http://schemas.microsoft.com/office/powerpoint/2010/main" val="161069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4CA8-5538-68CF-81AC-34EAB247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6985" cy="397487"/>
          </a:xfrm>
        </p:spPr>
        <p:txBody>
          <a:bodyPr>
            <a:normAutofit fontScale="90000"/>
          </a:bodyPr>
          <a:lstStyle/>
          <a:p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FST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20E516-68C9-DE2F-2BB5-B0CB6A13F5F0}"/>
              </a:ext>
            </a:extLst>
          </p:cNvPr>
          <p:cNvSpPr txBox="1"/>
          <p:nvPr/>
        </p:nvSpPr>
        <p:spPr>
          <a:xfrm>
            <a:off x="671969" y="1030020"/>
            <a:ext cx="5420426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err="1"/>
              <a:t>Chú</a:t>
            </a:r>
            <a:r>
              <a:rPr lang="en-US" sz="2400" b="1" i="1"/>
              <a:t> </a:t>
            </a:r>
            <a:r>
              <a:rPr lang="en-US" sz="2400" b="1" i="1" err="1"/>
              <a:t>giải</a:t>
            </a:r>
            <a:r>
              <a:rPr lang="en-US" sz="2400" b="1" i="1"/>
              <a:t>:</a:t>
            </a:r>
            <a:r>
              <a:rPr lang="en-US" sz="2400" i="1"/>
              <a:t/>
            </a:r>
            <a:br>
              <a:rPr lang="en-US" sz="2400" i="1"/>
            </a:br>
            <a:r>
              <a:rPr lang="en-US" sz="2400" i="1" err="1"/>
              <a:t>Fst</a:t>
            </a:r>
            <a:r>
              <a:rPr lang="en-US" sz="2400" i="1"/>
              <a:t> -&gt; 1: populations </a:t>
            </a:r>
            <a:r>
              <a:rPr lang="en-US" sz="2400" i="1" err="1"/>
              <a:t>được</a:t>
            </a:r>
            <a:r>
              <a:rPr lang="en-US" sz="2400" i="1"/>
              <a:t> so </a:t>
            </a:r>
            <a:r>
              <a:rPr lang="en-US" sz="2400" i="1" err="1"/>
              <a:t>sánh</a:t>
            </a:r>
            <a:r>
              <a:rPr lang="en-US" sz="2400" i="1"/>
              <a:t> </a:t>
            </a:r>
            <a:r>
              <a:rPr lang="en-US" sz="2400" i="1" err="1"/>
              <a:t>càng</a:t>
            </a:r>
            <a:r>
              <a:rPr lang="en-US" sz="2400" i="1"/>
              <a:t> </a:t>
            </a:r>
            <a:r>
              <a:rPr lang="en-US" sz="2400" b="1" i="1" err="1"/>
              <a:t>khác</a:t>
            </a:r>
            <a:r>
              <a:rPr lang="en-US" sz="2400" i="1"/>
              <a:t> </a:t>
            </a:r>
            <a:r>
              <a:rPr lang="en-US" sz="2400" i="1" err="1"/>
              <a:t>nhau</a:t>
            </a:r>
            <a:r>
              <a:rPr lang="en-US" sz="2400" i="1"/>
              <a:t> </a:t>
            </a:r>
            <a:r>
              <a:rPr lang="en-US" sz="2400" i="1" err="1"/>
              <a:t>về</a:t>
            </a:r>
            <a:r>
              <a:rPr lang="en-US" sz="2400" i="1"/>
              <a:t> </a:t>
            </a:r>
            <a:r>
              <a:rPr lang="en-US" sz="2400" i="1" err="1"/>
              <a:t>mặt</a:t>
            </a:r>
            <a:r>
              <a:rPr lang="en-US" sz="2400" i="1"/>
              <a:t> di </a:t>
            </a:r>
            <a:r>
              <a:rPr lang="en-US" sz="2400" i="1" err="1"/>
              <a:t>truyền</a:t>
            </a:r>
            <a:r>
              <a:rPr lang="en-US" sz="2400" i="1"/>
              <a:t> </a:t>
            </a:r>
          </a:p>
          <a:p>
            <a:r>
              <a:rPr lang="en-US" sz="2400" i="1" err="1"/>
              <a:t>Fst</a:t>
            </a:r>
            <a:r>
              <a:rPr lang="en-US" sz="2400" i="1"/>
              <a:t> -&gt; 0: populations </a:t>
            </a:r>
            <a:r>
              <a:rPr lang="en-US" sz="2400" i="1" err="1"/>
              <a:t>được</a:t>
            </a:r>
            <a:r>
              <a:rPr lang="en-US" sz="2400" i="1"/>
              <a:t> so </a:t>
            </a:r>
            <a:r>
              <a:rPr lang="en-US" sz="2400" i="1" err="1"/>
              <a:t>sánh</a:t>
            </a:r>
            <a:r>
              <a:rPr lang="en-US" sz="2400" i="1"/>
              <a:t> </a:t>
            </a:r>
            <a:r>
              <a:rPr lang="en-US" sz="2400" b="1" i="1" err="1"/>
              <a:t>giống</a:t>
            </a:r>
            <a:r>
              <a:rPr lang="en-US" sz="2400" b="1" i="1"/>
              <a:t> </a:t>
            </a:r>
            <a:r>
              <a:rPr lang="en-US" sz="2400" i="1" err="1"/>
              <a:t>nhau</a:t>
            </a:r>
            <a:r>
              <a:rPr lang="en-US" sz="2400" i="1"/>
              <a:t> </a:t>
            </a:r>
            <a:r>
              <a:rPr lang="en-US" sz="2400" i="1" err="1"/>
              <a:t>về</a:t>
            </a:r>
            <a:r>
              <a:rPr lang="en-US" sz="2400" i="1"/>
              <a:t> </a:t>
            </a:r>
            <a:r>
              <a:rPr lang="en-US" sz="2400" i="1" err="1"/>
              <a:t>mặt</a:t>
            </a:r>
            <a:r>
              <a:rPr lang="en-US" sz="2400" i="1"/>
              <a:t> di </a:t>
            </a:r>
            <a:r>
              <a:rPr lang="en-US" sz="2400" i="1" err="1"/>
              <a:t>truyền</a:t>
            </a:r>
            <a:r>
              <a:rPr lang="en-US" sz="2400" i="1"/>
              <a:t> </a:t>
            </a:r>
          </a:p>
          <a:p>
            <a:endParaRPr lang="en-US" sz="2400"/>
          </a:p>
          <a:p>
            <a:r>
              <a:rPr lang="en-US" sz="2400" b="1" err="1"/>
              <a:t>Đầu</a:t>
            </a:r>
            <a:r>
              <a:rPr lang="en-US" sz="2400" b="1"/>
              <a:t> </a:t>
            </a:r>
            <a:r>
              <a:rPr lang="en-US" sz="2400" b="1" err="1"/>
              <a:t>vào</a:t>
            </a:r>
            <a:r>
              <a:rPr lang="en-US" sz="2400"/>
              <a:t>: </a:t>
            </a:r>
            <a:r>
              <a:rPr lang="en-US" sz="2400" err="1">
                <a:ea typeface="+mn-lt"/>
                <a:cs typeface="+mn-lt"/>
              </a:rPr>
              <a:t>Chỉ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số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Fst</a:t>
            </a:r>
            <a:r>
              <a:rPr lang="en-US" sz="2400">
                <a:ea typeface="+mn-lt"/>
                <a:cs typeface="+mn-lt"/>
              </a:rPr>
              <a:t> pairwise </a:t>
            </a:r>
            <a:r>
              <a:rPr lang="en-US" sz="2400" err="1">
                <a:ea typeface="+mn-lt"/>
                <a:cs typeface="+mn-lt"/>
              </a:rPr>
              <a:t>giữa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từng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cặp</a:t>
            </a:r>
            <a:r>
              <a:rPr lang="en-US" sz="2400">
                <a:ea typeface="+mn-lt"/>
                <a:cs typeface="+mn-lt"/>
              </a:rPr>
              <a:t> Population </a:t>
            </a:r>
            <a:r>
              <a:rPr lang="en-US" sz="2400" err="1">
                <a:ea typeface="+mn-lt"/>
                <a:cs typeface="+mn-lt"/>
              </a:rPr>
              <a:t>trong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từng</a:t>
            </a:r>
            <a:r>
              <a:rPr lang="en-US" sz="2400">
                <a:ea typeface="+mn-lt"/>
                <a:cs typeface="+mn-lt"/>
              </a:rPr>
              <a:t> locus</a:t>
            </a:r>
          </a:p>
          <a:p>
            <a:r>
              <a:rPr lang="en-US" sz="2400" b="1" err="1"/>
              <a:t>Đầu</a:t>
            </a:r>
            <a:r>
              <a:rPr lang="en-US" sz="2400" b="1"/>
              <a:t> </a:t>
            </a:r>
            <a:r>
              <a:rPr lang="en-US" sz="2400" b="1" err="1"/>
              <a:t>ra</a:t>
            </a:r>
            <a:r>
              <a:rPr lang="en-US" sz="2400" b="1"/>
              <a:t>: </a:t>
            </a:r>
            <a:r>
              <a:rPr lang="en-US" sz="2400" i="1"/>
              <a:t>FST </a:t>
            </a:r>
            <a:r>
              <a:rPr lang="en-US" sz="2400" i="1" err="1"/>
              <a:t>trung</a:t>
            </a:r>
            <a:r>
              <a:rPr lang="en-US" sz="2400" i="1"/>
              <a:t> </a:t>
            </a:r>
            <a:r>
              <a:rPr lang="en-US" sz="2400" i="1" err="1"/>
              <a:t>bình</a:t>
            </a:r>
            <a:r>
              <a:rPr lang="en-US" sz="2400"/>
              <a:t> </a:t>
            </a:r>
            <a:r>
              <a:rPr lang="en-US" sz="2400" err="1"/>
              <a:t>của</a:t>
            </a:r>
            <a:r>
              <a:rPr lang="en-US" sz="2400"/>
              <a:t> 23 locus</a:t>
            </a:r>
            <a:endParaRPr lang="en-US" sz="1600">
              <a:solidFill>
                <a:srgbClr val="E1E4E8"/>
              </a:solidFill>
              <a:ea typeface="+mn-lt"/>
              <a:cs typeface="+mn-lt"/>
            </a:endParaRPr>
          </a:p>
          <a:p>
            <a:r>
              <a:rPr lang="en-US" sz="2400" b="1" err="1"/>
              <a:t>Nhận</a:t>
            </a:r>
            <a:r>
              <a:rPr lang="en-US" sz="2400" b="1"/>
              <a:t> </a:t>
            </a:r>
            <a:r>
              <a:rPr lang="en-US" sz="2400" b="1" err="1"/>
              <a:t>xét</a:t>
            </a:r>
            <a:r>
              <a:rPr lang="en-US" sz="2400" b="1"/>
              <a:t>: </a:t>
            </a:r>
            <a:r>
              <a:rPr lang="en-US" sz="2400"/>
              <a:t> </a:t>
            </a:r>
          </a:p>
          <a:p>
            <a:r>
              <a:rPr lang="en-US" sz="2400"/>
              <a:t>Giá </a:t>
            </a:r>
            <a:r>
              <a:rPr lang="en-US" sz="2400" err="1"/>
              <a:t>trị</a:t>
            </a:r>
            <a:r>
              <a:rPr lang="en-US" sz="2400"/>
              <a:t> </a:t>
            </a:r>
            <a:r>
              <a:rPr lang="en-US" sz="2400" err="1"/>
              <a:t>Fst</a:t>
            </a:r>
            <a:r>
              <a:rPr lang="en-US" sz="2400"/>
              <a:t> </a:t>
            </a:r>
            <a:r>
              <a:rPr lang="en-US" sz="2400" err="1"/>
              <a:t>của</a:t>
            </a:r>
            <a:r>
              <a:rPr lang="en-US" sz="2400"/>
              <a:t> </a:t>
            </a:r>
            <a:r>
              <a:rPr lang="en-US" sz="2400" b="1"/>
              <a:t>Châu Á </a:t>
            </a:r>
            <a:r>
              <a:rPr lang="en-US" sz="2400"/>
              <a:t>vs </a:t>
            </a:r>
            <a:r>
              <a:rPr lang="en-US" sz="2400" b="1"/>
              <a:t>Việt Nam </a:t>
            </a:r>
            <a:r>
              <a:rPr lang="en-US" sz="2400"/>
              <a:t>= 0.0023 ( </a:t>
            </a:r>
            <a:r>
              <a:rPr lang="en-US" sz="2400" err="1"/>
              <a:t>nhỏ</a:t>
            </a:r>
            <a:r>
              <a:rPr lang="en-US" sz="2400"/>
              <a:t> </a:t>
            </a:r>
            <a:r>
              <a:rPr lang="en-US" sz="2400" err="1"/>
              <a:t>nhất</a:t>
            </a:r>
            <a:r>
              <a:rPr lang="en-US" sz="2400"/>
              <a:t> </a:t>
            </a:r>
            <a:r>
              <a:rPr lang="en-US" sz="2400" err="1"/>
              <a:t>khi</a:t>
            </a:r>
            <a:r>
              <a:rPr lang="en-US" sz="2400"/>
              <a:t> so </a:t>
            </a:r>
            <a:r>
              <a:rPr lang="en-US" sz="2400" err="1"/>
              <a:t>với</a:t>
            </a:r>
            <a:r>
              <a:rPr lang="en-US" sz="2400"/>
              <a:t> Châu Á vs </a:t>
            </a:r>
            <a:r>
              <a:rPr lang="en-US" sz="2400" err="1"/>
              <a:t>Mỹ</a:t>
            </a:r>
            <a:r>
              <a:rPr lang="en-US" sz="2400"/>
              <a:t> Phi = 0.011; Châu Á vs </a:t>
            </a:r>
            <a:r>
              <a:rPr lang="en-US" sz="2400" err="1"/>
              <a:t>Mỹ</a:t>
            </a:r>
            <a:r>
              <a:rPr lang="en-US" sz="2400"/>
              <a:t> </a:t>
            </a:r>
            <a:r>
              <a:rPr lang="en-US" sz="2400" err="1"/>
              <a:t>Trắng</a:t>
            </a:r>
            <a:r>
              <a:rPr lang="en-US" sz="2400"/>
              <a:t> = 0.0091; </a:t>
            </a:r>
            <a:r>
              <a:rPr lang="en-US" sz="2400" err="1"/>
              <a:t>và</a:t>
            </a:r>
            <a:r>
              <a:rPr lang="en-US" sz="2400"/>
              <a:t> Châu Á vs </a:t>
            </a:r>
            <a:r>
              <a:rPr lang="en-US" sz="2400" err="1"/>
              <a:t>Mỹ</a:t>
            </a:r>
            <a:r>
              <a:rPr lang="en-US" sz="2400"/>
              <a:t> </a:t>
            </a:r>
            <a:r>
              <a:rPr lang="en-US" sz="2400" err="1"/>
              <a:t>latin</a:t>
            </a:r>
            <a:r>
              <a:rPr lang="en-US" sz="2400"/>
              <a:t> = 0.0082)</a:t>
            </a:r>
            <a:endParaRPr lang="en-US" sz="2400" b="1"/>
          </a:p>
        </p:txBody>
      </p:sp>
      <p:pic>
        <p:nvPicPr>
          <p:cNvPr id="6" name="Picture 5" descr="A blue square with white text&#10;&#10;Description automatically generated">
            <a:extLst>
              <a:ext uri="{FF2B5EF4-FFF2-40B4-BE49-F238E27FC236}">
                <a16:creationId xmlns:a16="http://schemas.microsoft.com/office/drawing/2014/main" id="{752C527B-5052-D26B-DCCF-76DAF6FE0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35" y="848023"/>
            <a:ext cx="5744064" cy="517061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62D8CBD-68D2-7BF2-6A3C-B61892ED8BE0}"/>
              </a:ext>
            </a:extLst>
          </p:cNvPr>
          <p:cNvSpPr/>
          <p:nvPr/>
        </p:nvSpPr>
        <p:spPr>
          <a:xfrm>
            <a:off x="6877372" y="4884042"/>
            <a:ext cx="639068" cy="429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5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9562-3E1C-1C95-1AA6-18B35170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Phương </a:t>
            </a:r>
            <a:r>
              <a:rPr lang="en-VN" err="1"/>
              <a:t>pháp</a:t>
            </a:r>
            <a:r>
              <a:rPr lang="en-VN"/>
              <a:t> UPGMA </a:t>
            </a:r>
            <a:r>
              <a:rPr lang="en-VN" sz="1200"/>
              <a:t>[</a:t>
            </a:r>
            <a:r>
              <a:rPr lang="en-VN" sz="1200">
                <a:hlinkClick r:id="rId2"/>
              </a:rPr>
              <a:t>3</a:t>
            </a:r>
            <a:r>
              <a:rPr lang="en-VN" sz="120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B407-082C-686E-6AE6-1BA1B0150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VN"/>
              <a:t>UPGMA:  </a:t>
            </a:r>
            <a:r>
              <a:rPr lang="en-VN" err="1"/>
              <a:t>Tính</a:t>
            </a:r>
            <a:r>
              <a:rPr lang="en-VN"/>
              <a:t> </a:t>
            </a:r>
            <a:r>
              <a:rPr lang="en-VN" err="1"/>
              <a:t>khoảng</a:t>
            </a:r>
            <a:r>
              <a:rPr lang="en-VN"/>
              <a:t> </a:t>
            </a:r>
            <a:r>
              <a:rPr lang="en-VN" err="1"/>
              <a:t>cách</a:t>
            </a:r>
            <a:r>
              <a:rPr lang="en-VN"/>
              <a:t> pairwise </a:t>
            </a:r>
            <a:r>
              <a:rPr lang="en-VN" err="1"/>
              <a:t>theo</a:t>
            </a:r>
            <a:r>
              <a:rPr lang="en-VN"/>
              <a:t> </a:t>
            </a:r>
            <a:r>
              <a:rPr lang="en-VN" err="1"/>
              <a:t>từng</a:t>
            </a:r>
            <a:r>
              <a:rPr lang="en-VN"/>
              <a:t> </a:t>
            </a:r>
            <a:r>
              <a:rPr lang="en-VN" err="1"/>
              <a:t>cặp</a:t>
            </a:r>
            <a:r>
              <a:rPr lang="en-VN"/>
              <a:t> </a:t>
            </a:r>
            <a:r>
              <a:rPr lang="en-VN" err="1"/>
              <a:t>của</a:t>
            </a:r>
            <a:r>
              <a:rPr lang="en-VN"/>
              <a:t> </a:t>
            </a:r>
            <a:r>
              <a:rPr lang="en-VN" b="1">
                <a:solidFill>
                  <a:srgbClr val="00B050"/>
                </a:solidFill>
              </a:rPr>
              <a:t>ma </a:t>
            </a:r>
            <a:r>
              <a:rPr lang="en-VN" b="1" err="1">
                <a:solidFill>
                  <a:srgbClr val="00B050"/>
                </a:solidFill>
              </a:rPr>
              <a:t>trận</a:t>
            </a:r>
            <a:r>
              <a:rPr lang="en-VN" b="1">
                <a:solidFill>
                  <a:srgbClr val="00B050"/>
                </a:solidFill>
              </a:rPr>
              <a:t> </a:t>
            </a:r>
            <a:r>
              <a:rPr lang="en-VN" b="1" err="1">
                <a:solidFill>
                  <a:srgbClr val="00B050"/>
                </a:solidFill>
              </a:rPr>
              <a:t>khoảng</a:t>
            </a:r>
            <a:r>
              <a:rPr lang="en-VN" b="1">
                <a:solidFill>
                  <a:srgbClr val="00B050"/>
                </a:solidFill>
              </a:rPr>
              <a:t> </a:t>
            </a:r>
            <a:r>
              <a:rPr lang="en-VN" b="1" err="1">
                <a:solidFill>
                  <a:srgbClr val="00B050"/>
                </a:solidFill>
              </a:rPr>
              <a:t>cách</a:t>
            </a:r>
            <a:endParaRPr lang="en-US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/>
              <a:t>Công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khoảng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trung</a:t>
            </a:r>
            <a:r>
              <a:rPr lang="en-US"/>
              <a:t> </a:t>
            </a:r>
            <a:r>
              <a:rPr lang="en-US" err="1"/>
              <a:t>bình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cặp</a:t>
            </a:r>
            <a:r>
              <a:rPr lang="en-US"/>
              <a:t>: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Trong </a:t>
            </a:r>
            <a:r>
              <a:rPr lang="en-US" err="1"/>
              <a:t>đó</a:t>
            </a:r>
            <a:r>
              <a:rPr lang="en-US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|A|, |B|: </a:t>
            </a:r>
            <a:r>
              <a:rPr lang="en-US" err="1"/>
              <a:t>Khoảng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A </a:t>
            </a:r>
            <a:r>
              <a:rPr lang="en-US" err="1"/>
              <a:t>và</a:t>
            </a:r>
            <a:r>
              <a:rPr lang="en-US"/>
              <a:t> 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D(</a:t>
            </a:r>
            <a:r>
              <a:rPr lang="en-US" err="1"/>
              <a:t>x,y</a:t>
            </a:r>
            <a:r>
              <a:rPr lang="en-US"/>
              <a:t>)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  <p:pic>
        <p:nvPicPr>
          <p:cNvPr id="5" name="Picture 4" descr="A black and white symbol&#10;&#10;Description automatically generated">
            <a:extLst>
              <a:ext uri="{FF2B5EF4-FFF2-40B4-BE49-F238E27FC236}">
                <a16:creationId xmlns:a16="http://schemas.microsoft.com/office/drawing/2014/main" id="{642FEF71-7CDC-5270-B330-64F8AC5FF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43" y="3513272"/>
            <a:ext cx="3544594" cy="938687"/>
          </a:xfrm>
          <a:prstGeom prst="rect">
            <a:avLst/>
          </a:prstGeom>
        </p:spPr>
      </p:pic>
      <p:pic>
        <p:nvPicPr>
          <p:cNvPr id="6" name="Picture 5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081156BB-5E3C-92C5-604A-CAB608F04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280" y="5298295"/>
            <a:ext cx="5166887" cy="116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15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4902-A7A8-04AB-368E-05BAF1C5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Ví dụ</a:t>
            </a:r>
          </a:p>
        </p:txBody>
      </p:sp>
      <p:pic>
        <p:nvPicPr>
          <p:cNvPr id="5" name="Content Placeholder 4" descr="A diagram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650BBB6B-C54E-439C-0E8E-EB7CF22C4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153" y="618393"/>
            <a:ext cx="8002245" cy="5101431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139128-8267-A880-299F-BCE6393B3660}"/>
              </a:ext>
            </a:extLst>
          </p:cNvPr>
          <p:cNvSpPr txBox="1">
            <a:spLocks/>
          </p:cNvSpPr>
          <p:nvPr/>
        </p:nvSpPr>
        <p:spPr>
          <a:xfrm>
            <a:off x="379046" y="1600933"/>
            <a:ext cx="351106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/>
              <a:t>Input: Ma </a:t>
            </a:r>
            <a:r>
              <a:rPr lang="en-US" err="1"/>
              <a:t>trận</a:t>
            </a:r>
            <a:r>
              <a:rPr lang="en-US"/>
              <a:t> </a:t>
            </a:r>
            <a:r>
              <a:rPr lang="en-US" err="1"/>
              <a:t>khoảng</a:t>
            </a:r>
            <a:r>
              <a:rPr lang="en-US"/>
              <a:t> cách Fst</a:t>
            </a:r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Output: pairwise matrix UPGMA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population</a:t>
            </a:r>
          </a:p>
        </p:txBody>
      </p:sp>
    </p:spTree>
    <p:extLst>
      <p:ext uri="{BB962C8B-B14F-4D97-AF65-F5344CB8AC3E}">
        <p14:creationId xmlns:p14="http://schemas.microsoft.com/office/powerpoint/2010/main" val="270967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EDCF-73CA-C042-C971-E494A05B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UPGMA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DB2ADF-18CE-162C-6356-DCFDE6F43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43230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/>
              <a:t>VN </a:t>
            </a:r>
            <a:r>
              <a:rPr lang="en-US" err="1"/>
              <a:t>và</a:t>
            </a:r>
            <a:r>
              <a:rPr lang="en-US"/>
              <a:t> Asian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b="1" err="1"/>
              <a:t>khoảng</a:t>
            </a:r>
            <a:r>
              <a:rPr lang="en-US" b="1"/>
              <a:t> </a:t>
            </a:r>
            <a:r>
              <a:rPr lang="en-US" b="1" err="1"/>
              <a:t>cách</a:t>
            </a:r>
            <a:r>
              <a:rPr lang="en-US" b="1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cụm</a:t>
            </a:r>
            <a:r>
              <a:rPr lang="en-US"/>
              <a:t> </a:t>
            </a:r>
            <a:r>
              <a:rPr lang="en-US" err="1"/>
              <a:t>gần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CFED7-BAC6-503E-4C33-9F304C8DA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86" y="776355"/>
            <a:ext cx="6419355" cy="465673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D18099-8DC0-7C57-A021-FB9AC6469934}"/>
              </a:ext>
            </a:extLst>
          </p:cNvPr>
          <p:cNvSpPr/>
          <p:nvPr/>
        </p:nvSpPr>
        <p:spPr>
          <a:xfrm>
            <a:off x="6099103" y="3261428"/>
            <a:ext cx="2309675" cy="2304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AB2690E-4FEE-DF40-9B6D-F3A55B243E28}"/>
              </a:ext>
            </a:extLst>
          </p:cNvPr>
          <p:cNvCxnSpPr/>
          <p:nvPr/>
        </p:nvCxnSpPr>
        <p:spPr>
          <a:xfrm>
            <a:off x="4324436" y="2096362"/>
            <a:ext cx="1775011" cy="25908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78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37A2-B320-73DE-0F89-9BE0E024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Nhận xét kết quả quần thể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EC39-1901-2EA6-5890-84393ECC2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356"/>
            <a:ext cx="10515600" cy="474960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VN"/>
              <a:t>Kết quả phân tích quần thể dùng Fst và UPGMA cho thấy Việt Nam gần với châu Á nhất. Các dân tộc khác xếp theo khoảng cách di truyền là châu Mỹ Latin, Mỹ Da trắng và cuối cùng là châu Phi.</a:t>
            </a:r>
          </a:p>
          <a:p>
            <a:pPr>
              <a:lnSpc>
                <a:spcPct val="150000"/>
              </a:lnSpc>
            </a:pPr>
            <a:r>
              <a:rPr lang="en-VN"/>
              <a:t>Kết quả này đồng thuận với nghiên cứu trước đây trên 148 mẫu với 27 loci STR: </a:t>
            </a:r>
            <a:r>
              <a:rPr lang="en-US" sz="1600" b="0" i="0">
                <a:solidFill>
                  <a:srgbClr val="222222"/>
                </a:solidFill>
                <a:effectLst/>
                <a:latin typeface="Merriweather Sans" panose="020F0502020204030204" pitchFamily="34" charset="0"/>
              </a:rPr>
              <a:t>Pham, N.S., Tran, H.L., Nguyen, T.H. </a:t>
            </a:r>
            <a:r>
              <a:rPr lang="en-US" sz="1600" b="0" i="1">
                <a:solidFill>
                  <a:srgbClr val="222222"/>
                </a:solidFill>
                <a:effectLst/>
                <a:latin typeface="Merriweather Sans" panose="020F0502020204030204" pitchFamily="34" charset="0"/>
              </a:rPr>
              <a:t>et al.</a:t>
            </a:r>
            <a:r>
              <a:rPr lang="en-US" sz="1600" b="0" i="0">
                <a:solidFill>
                  <a:srgbClr val="222222"/>
                </a:solidFill>
                <a:effectLst/>
                <a:latin typeface="Merriweather Sans" panose="020F0502020204030204" pitchFamily="34" charset="0"/>
              </a:rPr>
              <a:t> The First Autosomal STR Population Data of Kinh Ethinic Group in Vietnam by Using Massively Parallel Sequencing. </a:t>
            </a:r>
            <a:r>
              <a:rPr lang="en-US" sz="1600" b="0" i="1">
                <a:solidFill>
                  <a:srgbClr val="222222"/>
                </a:solidFill>
                <a:effectLst/>
                <a:latin typeface="Merriweather Sans" panose="020F0502020204030204" pitchFamily="34" charset="0"/>
              </a:rPr>
              <a:t>Russ J Genet</a:t>
            </a:r>
            <a:r>
              <a:rPr lang="en-US" sz="1600" b="0" i="0">
                <a:solidFill>
                  <a:srgbClr val="222222"/>
                </a:solidFill>
                <a:effectLst/>
                <a:latin typeface="Merriweather Sans" panose="020F0502020204030204" pitchFamily="34" charset="0"/>
              </a:rPr>
              <a:t> </a:t>
            </a:r>
            <a:r>
              <a:rPr lang="en-US" sz="1600" b="1" i="0">
                <a:solidFill>
                  <a:srgbClr val="222222"/>
                </a:solidFill>
                <a:effectLst/>
                <a:latin typeface="Merriweather Sans" panose="020F0502020204030204" pitchFamily="34" charset="0"/>
              </a:rPr>
              <a:t>57</a:t>
            </a:r>
            <a:r>
              <a:rPr lang="en-US" sz="1600" b="0" i="0">
                <a:solidFill>
                  <a:srgbClr val="222222"/>
                </a:solidFill>
                <a:effectLst/>
                <a:latin typeface="Merriweather Sans" panose="020F0502020204030204" pitchFamily="34" charset="0"/>
              </a:rPr>
              <a:t>, 985–988 (2021). https://doi.org/10.1134/S102279542108010X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055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7B2A-7EDB-6C54-0EEC-6587AFF7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</a:t>
            </a:r>
            <a:r>
              <a:rPr lang="en-US" err="1"/>
              <a:t>cụm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dân</a:t>
            </a:r>
            <a:r>
              <a:rPr lang="en-US"/>
              <a:t> </a:t>
            </a:r>
            <a:r>
              <a:rPr lang="en-US" err="1"/>
              <a:t>tộc bằng phương pháp phân tích thành phần chính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A64C-1756-18F4-836D-907F6E73F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/>
              <a:t>2 </a:t>
            </a:r>
            <a:r>
              <a:rPr lang="en-US" err="1"/>
              <a:t>hướng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cận</a:t>
            </a:r>
            <a:r>
              <a:rPr lang="en-US"/>
              <a:t>:</a:t>
            </a:r>
          </a:p>
          <a:p>
            <a:pPr marL="457200" indent="-457200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PCA, </a:t>
            </a:r>
            <a:r>
              <a:rPr lang="en-US" err="1"/>
              <a:t>dựa</a:t>
            </a:r>
            <a:r>
              <a:rPr lang="en-US"/>
              <a:t> trên ma </a:t>
            </a:r>
            <a:r>
              <a:rPr lang="en-US" err="1"/>
              <a:t>trận</a:t>
            </a:r>
            <a:r>
              <a:rPr lang="en-US"/>
              <a:t> </a:t>
            </a:r>
            <a:r>
              <a:rPr lang="en-US" err="1"/>
              <a:t>khoảng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cụm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dân</a:t>
            </a:r>
            <a:r>
              <a:rPr lang="en-US"/>
              <a:t> </a:t>
            </a:r>
            <a:r>
              <a:rPr lang="en-US" err="1"/>
              <a:t>tộc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 - </a:t>
            </a:r>
            <a:r>
              <a:rPr lang="en-US" err="1"/>
              <a:t>mức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quần</a:t>
            </a:r>
            <a:r>
              <a:rPr lang="en-US"/>
              <a:t> </a:t>
            </a:r>
            <a:r>
              <a:rPr lang="en-US" err="1"/>
              <a:t>thể</a:t>
            </a:r>
            <a:endParaRPr lang="en-US"/>
          </a:p>
          <a:p>
            <a:pPr marL="457200" indent="-457200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PCA, </a:t>
            </a:r>
            <a:r>
              <a:rPr lang="en-US" err="1"/>
              <a:t>dựa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allen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locus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dân</a:t>
            </a:r>
            <a:r>
              <a:rPr lang="en-US"/>
              <a:t> </a:t>
            </a:r>
            <a:r>
              <a:rPr lang="en-US" err="1"/>
              <a:t>tộc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cụm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cá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 - </a:t>
            </a:r>
            <a:r>
              <a:rPr lang="en-US" err="1"/>
              <a:t>mức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cá</a:t>
            </a:r>
            <a:r>
              <a:rPr lang="en-US"/>
              <a:t> </a:t>
            </a:r>
            <a:r>
              <a:rPr lang="en-US" err="1"/>
              <a:t>thể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8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976E49-3214-52C3-F676-8EE0AC83F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1EFA29-3C80-DB47-5CA1-CFB1962BFB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1BAD5-1AFD-05AC-CF6C-BC890852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56" y="170412"/>
            <a:ext cx="10690562" cy="7914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/>
              <a:t>Đầu vào PCA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7DFD2-17E3-9609-3A00-CE346487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416" y="889318"/>
            <a:ext cx="6050975" cy="55790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/>
              <a:t>Input: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Tần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số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err="1"/>
              <a:t>allen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tại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từng</a:t>
            </a:r>
            <a:r>
              <a:rPr lang="en-US" sz="2400" kern="1200">
                <a:latin typeface="+mn-lt"/>
                <a:ea typeface="+mn-ea"/>
                <a:cs typeface="+mn-cs"/>
              </a:rPr>
              <a:t> locus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trong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từng</a:t>
            </a:r>
            <a:r>
              <a:rPr lang="en-US" sz="2400" kern="1200">
                <a:latin typeface="+mn-lt"/>
                <a:ea typeface="+mn-ea"/>
                <a:cs typeface="+mn-cs"/>
              </a:rPr>
              <a:t> </a:t>
            </a:r>
            <a:r>
              <a:rPr lang="en-US" sz="2400"/>
              <a:t> </a:t>
            </a:r>
            <a:r>
              <a:rPr lang="en-US" sz="2400" err="1"/>
              <a:t>dân</a:t>
            </a:r>
            <a:r>
              <a:rPr lang="en-US" sz="2400"/>
              <a:t> </a:t>
            </a:r>
            <a:r>
              <a:rPr lang="en-US" sz="2400" err="1"/>
              <a:t>tộc</a:t>
            </a:r>
            <a:endParaRPr lang="en-US" sz="2400" kern="1200">
              <a:latin typeface="+mn-lt"/>
            </a:endParaRPr>
          </a:p>
        </p:txBody>
      </p:sp>
      <p:pic>
        <p:nvPicPr>
          <p:cNvPr id="4" name="Picture 3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BB6F4676-12AA-8C9F-B890-05F4AF508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789" y="3103414"/>
            <a:ext cx="4010025" cy="1743075"/>
          </a:xfrm>
          <a:prstGeom prst="rect">
            <a:avLst/>
          </a:prstGeom>
        </p:spPr>
      </p:pic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3C1B5821-8491-F21F-129F-A28FE5F7F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76" y="1281231"/>
            <a:ext cx="4258542" cy="18244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B3A5BD-2EEE-5871-F922-D4F53C086BF7}"/>
              </a:ext>
            </a:extLst>
          </p:cNvPr>
          <p:cNvSpPr/>
          <p:nvPr/>
        </p:nvSpPr>
        <p:spPr>
          <a:xfrm>
            <a:off x="9945090" y="1474863"/>
            <a:ext cx="626127" cy="2216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46BF8-D22C-D1B5-47DF-3D0C4D5AA5EC}"/>
              </a:ext>
            </a:extLst>
          </p:cNvPr>
          <p:cNvSpPr/>
          <p:nvPr/>
        </p:nvSpPr>
        <p:spPr>
          <a:xfrm>
            <a:off x="9941600" y="3317604"/>
            <a:ext cx="602074" cy="21637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22739E1-92A8-B16B-DA5C-3DD825DA06AC}"/>
              </a:ext>
            </a:extLst>
          </p:cNvPr>
          <p:cNvSpPr/>
          <p:nvPr/>
        </p:nvSpPr>
        <p:spPr>
          <a:xfrm>
            <a:off x="10662362" y="1589585"/>
            <a:ext cx="333512" cy="18362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04FEC-A9B8-2D0E-CF9B-55C7AC8F909C}"/>
              </a:ext>
            </a:extLst>
          </p:cNvPr>
          <p:cNvSpPr txBox="1"/>
          <p:nvPr/>
        </p:nvSpPr>
        <p:spPr>
          <a:xfrm rot="5400000">
            <a:off x="9778809" y="2503723"/>
            <a:ext cx="29769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err="1">
                <a:solidFill>
                  <a:srgbClr val="FF0000"/>
                </a:solidFill>
              </a:rPr>
              <a:t>Tần</a:t>
            </a:r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 err="1">
                <a:solidFill>
                  <a:srgbClr val="FF0000"/>
                </a:solidFill>
              </a:rPr>
              <a:t>số</a:t>
            </a:r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 err="1">
                <a:solidFill>
                  <a:srgbClr val="FF0000"/>
                </a:solidFill>
              </a:rPr>
              <a:t>tương</a:t>
            </a:r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 err="1">
                <a:solidFill>
                  <a:srgbClr val="FF0000"/>
                </a:solidFill>
              </a:rPr>
              <a:t>ứng</a:t>
            </a:r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 err="1">
                <a:solidFill>
                  <a:srgbClr val="FF0000"/>
                </a:solidFill>
              </a:rPr>
              <a:t>với</a:t>
            </a:r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 err="1">
                <a:solidFill>
                  <a:srgbClr val="FF0000"/>
                </a:solidFill>
              </a:rPr>
              <a:t>từng</a:t>
            </a:r>
            <a:r>
              <a:rPr lang="en-US" sz="1400" b="1">
                <a:solidFill>
                  <a:srgbClr val="FF0000"/>
                </a:solidFill>
              </a:rPr>
              <a:t> allele </a:t>
            </a:r>
            <a:r>
              <a:rPr lang="en-US" sz="1400" b="1" err="1">
                <a:solidFill>
                  <a:srgbClr val="FF0000"/>
                </a:solidFill>
              </a:rPr>
              <a:t>trong</a:t>
            </a:r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 err="1">
                <a:solidFill>
                  <a:srgbClr val="FF0000"/>
                </a:solidFill>
              </a:rPr>
              <a:t>từng</a:t>
            </a:r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 err="1">
                <a:solidFill>
                  <a:srgbClr val="FF0000"/>
                </a:solidFill>
              </a:rPr>
              <a:t>mẫu</a:t>
            </a:r>
            <a:r>
              <a:rPr lang="en-US" sz="14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DB16F6-FE96-EB35-303F-BB6F230BA6CA}"/>
              </a:ext>
            </a:extLst>
          </p:cNvPr>
          <p:cNvSpPr txBox="1">
            <a:spLocks/>
          </p:cNvSpPr>
          <p:nvPr/>
        </p:nvSpPr>
        <p:spPr>
          <a:xfrm>
            <a:off x="801936" y="5485371"/>
            <a:ext cx="3839925" cy="557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/>
              <a:t>PCA theo cụm dân tộc</a:t>
            </a:r>
            <a:endParaRPr lang="en-US" sz="2400"/>
          </a:p>
        </p:txBody>
      </p:sp>
      <p:pic>
        <p:nvPicPr>
          <p:cNvPr id="18" name="Picture 17" descr="A blue square with white text&#10;&#10;Description automatically generated">
            <a:extLst>
              <a:ext uri="{FF2B5EF4-FFF2-40B4-BE49-F238E27FC236}">
                <a16:creationId xmlns:a16="http://schemas.microsoft.com/office/drawing/2014/main" id="{C3AEA020-DFB6-D7DA-9C7B-84EDF435E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83" y="1443947"/>
            <a:ext cx="3975835" cy="362707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A373B9-171F-B146-CC48-B8E25EEF91BC}"/>
              </a:ext>
            </a:extLst>
          </p:cNvPr>
          <p:cNvCxnSpPr/>
          <p:nvPr/>
        </p:nvCxnSpPr>
        <p:spPr>
          <a:xfrm>
            <a:off x="6144570" y="708749"/>
            <a:ext cx="56964" cy="535147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D311C52-785B-41BA-1A7E-2BCBFCCDCA77}"/>
              </a:ext>
            </a:extLst>
          </p:cNvPr>
          <p:cNvSpPr txBox="1">
            <a:spLocks/>
          </p:cNvSpPr>
          <p:nvPr/>
        </p:nvSpPr>
        <p:spPr>
          <a:xfrm>
            <a:off x="7431409" y="5487539"/>
            <a:ext cx="3839925" cy="557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/>
              <a:t>PCA theo cá thể</a:t>
            </a:r>
            <a:endParaRPr lang="en-US" sz="240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008C114-B75E-AC3B-B438-FFF8042686BF}"/>
              </a:ext>
            </a:extLst>
          </p:cNvPr>
          <p:cNvSpPr txBox="1">
            <a:spLocks/>
          </p:cNvSpPr>
          <p:nvPr/>
        </p:nvSpPr>
        <p:spPr>
          <a:xfrm>
            <a:off x="490892" y="914718"/>
            <a:ext cx="6050975" cy="557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Input: Ma </a:t>
            </a:r>
            <a:r>
              <a:rPr lang="en-US" sz="2000" err="1"/>
              <a:t>trận</a:t>
            </a:r>
            <a:r>
              <a:rPr lang="en-US" sz="2000"/>
              <a:t> </a:t>
            </a:r>
            <a:r>
              <a:rPr lang="en-US" sz="2000" err="1"/>
              <a:t>khoảng</a:t>
            </a:r>
            <a:r>
              <a:rPr lang="en-US" sz="2000"/>
              <a:t> </a:t>
            </a:r>
            <a:r>
              <a:rPr lang="en-US" sz="2000" err="1"/>
              <a:t>cách</a:t>
            </a:r>
            <a:r>
              <a:rPr lang="en-US" sz="2000"/>
              <a:t> FST</a:t>
            </a:r>
          </a:p>
        </p:txBody>
      </p:sp>
    </p:spTree>
    <p:extLst>
      <p:ext uri="{BB962C8B-B14F-4D97-AF65-F5344CB8AC3E}">
        <p14:creationId xmlns:p14="http://schemas.microsoft.com/office/powerpoint/2010/main" val="219112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AB026-598C-D20F-035E-3967CEDE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56" y="170412"/>
            <a:ext cx="10690562" cy="7914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err="1"/>
              <a:t>Kết</a:t>
            </a:r>
            <a:r>
              <a:rPr lang="en-US" sz="5200"/>
              <a:t> </a:t>
            </a:r>
            <a:r>
              <a:rPr lang="en-US" sz="5200" err="1"/>
              <a:t>quả</a:t>
            </a:r>
            <a:r>
              <a:rPr lang="en-US" sz="5200"/>
              <a:t> PCA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62A9-1A1A-39A7-7031-C97C1578D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320" y="5202063"/>
            <a:ext cx="3839925" cy="557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kern="1200">
                <a:latin typeface="+mn-lt"/>
                <a:ea typeface="+mn-ea"/>
                <a:cs typeface="+mn-cs"/>
              </a:rPr>
              <a:t>PCA theo cụm dân tộc</a:t>
            </a:r>
            <a:endParaRPr lang="en-US" sz="2400" kern="120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CE8FC-9813-DFBD-3AAC-668810866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37" y="1312609"/>
            <a:ext cx="5653219" cy="388800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BFB84A-54BF-482C-3036-D6B648E9D201}"/>
              </a:ext>
            </a:extLst>
          </p:cNvPr>
          <p:cNvSpPr txBox="1">
            <a:spLocks/>
          </p:cNvSpPr>
          <p:nvPr/>
        </p:nvSpPr>
        <p:spPr>
          <a:xfrm>
            <a:off x="7890563" y="5204231"/>
            <a:ext cx="3839925" cy="557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/>
              <a:t>PCA theo cá thể</a:t>
            </a:r>
            <a:endParaRPr lang="en-US" sz="240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9D7B0A-D89F-5B3F-AE37-4C39634FD6FF}"/>
              </a:ext>
            </a:extLst>
          </p:cNvPr>
          <p:cNvSpPr txBox="1">
            <a:spLocks/>
          </p:cNvSpPr>
          <p:nvPr/>
        </p:nvSpPr>
        <p:spPr>
          <a:xfrm>
            <a:off x="789040" y="5901240"/>
            <a:ext cx="10519040" cy="8665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1800" b="1"/>
              <a:t>Nhận xét: </a:t>
            </a:r>
            <a:r>
              <a:rPr lang="en-US" sz="1800"/>
              <a:t>Các cụm dân tộc phân cụm rõ rang, có sự tương đồng giữa nhóm mỹ latin với mỹ da trắng và Việt nam cùng châu Á.</a:t>
            </a:r>
          </a:p>
        </p:txBody>
      </p:sp>
      <p:pic>
        <p:nvPicPr>
          <p:cNvPr id="4" name="Picture 3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06D6F209-8257-F5C6-A794-E3F2D64C0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156" y="354257"/>
            <a:ext cx="4253034" cy="48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6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17D0-BE58-3BD9-A766-1F5CC516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Mục tiêu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4F80-E6C6-9B67-1EB6-369E94D0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31" y="1492469"/>
            <a:ext cx="11017469" cy="515792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di </a:t>
            </a:r>
            <a:r>
              <a:rPr lang="en-US" err="1"/>
              <a:t>truyền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dân</a:t>
            </a:r>
            <a:r>
              <a:rPr lang="en-US"/>
              <a:t> </a:t>
            </a:r>
            <a:r>
              <a:rPr lang="en-US" err="1"/>
              <a:t>tộc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khoảng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di </a:t>
            </a:r>
            <a:r>
              <a:rPr lang="en-US" err="1"/>
              <a:t>truyền</a:t>
            </a:r>
            <a:r>
              <a:rPr lang="en-US"/>
              <a:t> </a:t>
            </a:r>
            <a:r>
              <a:rPr lang="en-US" err="1"/>
              <a:t>Fst</a:t>
            </a:r>
            <a:r>
              <a:rPr lang="en-US"/>
              <a:t>,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cây</a:t>
            </a:r>
            <a:r>
              <a:rPr lang="en-US"/>
              <a:t> </a:t>
            </a:r>
            <a:r>
              <a:rPr lang="en-US" err="1"/>
              <a:t>dendogram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UPGMA,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cụm</a:t>
            </a:r>
            <a:r>
              <a:rPr lang="en-US"/>
              <a:t> </a:t>
            </a:r>
            <a:r>
              <a:rPr lang="en-US" err="1"/>
              <a:t>dân</a:t>
            </a:r>
            <a:r>
              <a:rPr lang="en-US"/>
              <a:t> </a:t>
            </a:r>
            <a:r>
              <a:rPr lang="en-US" err="1"/>
              <a:t>tộc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PCA (</a:t>
            </a:r>
            <a:r>
              <a:rPr lang="en-US" err="1"/>
              <a:t>Mức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dân</a:t>
            </a:r>
            <a:r>
              <a:rPr lang="en-US"/>
              <a:t> </a:t>
            </a:r>
            <a:r>
              <a:rPr lang="en-US" err="1"/>
              <a:t>tộc</a:t>
            </a:r>
            <a:r>
              <a:rPr lang="en-US"/>
              <a:t>).</a:t>
            </a:r>
          </a:p>
          <a:p>
            <a:pPr lvl="2">
              <a:lnSpc>
                <a:spcPct val="150000"/>
              </a:lnSpc>
            </a:pPr>
            <a:r>
              <a:rPr lang="en-US"/>
              <a:t>Đầu vào: Bảng tổng hợp kiểu gen của các dân tộc (sử dung bộ dữ liệu dân tộc của Hoa Kỳ 1036 mẫu của NIST[</a:t>
            </a:r>
            <a:r>
              <a:rPr lang="en-US">
                <a:ea typeface="+mn-lt"/>
                <a:cs typeface="+mn-lt"/>
                <a:hlinkClick r:id="rId2"/>
              </a:rPr>
              <a:t>1</a:t>
            </a:r>
            <a:r>
              <a:rPr lang="en-US"/>
              <a:t>] +  400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Việt </a:t>
            </a:r>
            <a:r>
              <a:rPr lang="en-US" err="1"/>
              <a:t>ngẫu</a:t>
            </a:r>
            <a:r>
              <a:rPr lang="en-US"/>
              <a:t> nhiên) (</a:t>
            </a:r>
            <a:r>
              <a:rPr lang="en-US" sz="2100"/>
              <a:t>hai </a:t>
            </a:r>
            <a:r>
              <a:rPr lang="en-US" sz="2100" err="1"/>
              <a:t>tập</a:t>
            </a:r>
            <a:r>
              <a:rPr lang="en-US" sz="2100"/>
              <a:t> </a:t>
            </a:r>
            <a:r>
              <a:rPr lang="en-US" sz="2100" err="1"/>
              <a:t>dữ</a:t>
            </a:r>
            <a:r>
              <a:rPr lang="en-US" sz="2100"/>
              <a:t> </a:t>
            </a:r>
            <a:r>
              <a:rPr lang="en-US" sz="2100" err="1"/>
              <a:t>liệu</a:t>
            </a:r>
            <a:r>
              <a:rPr lang="en-US" sz="2100"/>
              <a:t> </a:t>
            </a:r>
            <a:r>
              <a:rPr lang="en-US" sz="2100" err="1"/>
              <a:t>trùng</a:t>
            </a:r>
            <a:r>
              <a:rPr lang="en-US" sz="2100"/>
              <a:t> 23 STR)</a:t>
            </a:r>
          </a:p>
          <a:p>
            <a:pPr lvl="2">
              <a:lnSpc>
                <a:spcPct val="150000"/>
              </a:lnSpc>
            </a:pP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: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kê</a:t>
            </a:r>
            <a:r>
              <a:rPr lang="en-US"/>
              <a:t>,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di </a:t>
            </a:r>
            <a:r>
              <a:rPr lang="en-US" err="1"/>
              <a:t>truyền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cặp</a:t>
            </a:r>
            <a:r>
              <a:rPr lang="en-US"/>
              <a:t> </a:t>
            </a:r>
            <a:r>
              <a:rPr lang="en-US" err="1"/>
              <a:t>dân</a:t>
            </a:r>
            <a:r>
              <a:rPr lang="en-US"/>
              <a:t> </a:t>
            </a:r>
            <a:r>
              <a:rPr lang="en-US" err="1"/>
              <a:t>tộc</a:t>
            </a:r>
            <a:endParaRPr lang="en-US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err="1"/>
              <a:t>Huấn</a:t>
            </a:r>
            <a:r>
              <a:rPr lang="en-US"/>
              <a:t> </a:t>
            </a:r>
            <a:r>
              <a:rPr lang="en-US" err="1"/>
              <a:t>luyện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 </a:t>
            </a:r>
            <a:r>
              <a:rPr lang="en-US">
                <a:sym typeface="Wingdings" pitchFamily="2" charset="2"/>
              </a:rPr>
              <a:t> </a:t>
            </a:r>
            <a:r>
              <a:rPr lang="en-US" err="1">
                <a:sym typeface="Wingdings" pitchFamily="2" charset="2"/>
              </a:rPr>
              <a:t>dùng</a:t>
            </a:r>
            <a:r>
              <a:rPr lang="en-US">
                <a:sym typeface="Wingdings" pitchFamily="2" charset="2"/>
              </a:rPr>
              <a:t> </a:t>
            </a:r>
            <a:r>
              <a:rPr lang="en-US" err="1">
                <a:sym typeface="Wingdings" pitchFamily="2" charset="2"/>
              </a:rPr>
              <a:t>mô</a:t>
            </a:r>
            <a:r>
              <a:rPr lang="en-US">
                <a:sym typeface="Wingdings" pitchFamily="2" charset="2"/>
              </a:rPr>
              <a:t> </a:t>
            </a:r>
            <a:r>
              <a:rPr lang="en-US" err="1">
                <a:sym typeface="Wingdings" pitchFamily="2" charset="2"/>
              </a:rPr>
              <a:t>hình</a:t>
            </a:r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đoán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gen </a:t>
            </a:r>
            <a:r>
              <a:rPr lang="en-US" err="1"/>
              <a:t>bất</a:t>
            </a:r>
            <a:r>
              <a:rPr lang="en-US"/>
              <a:t> </a:t>
            </a:r>
            <a:r>
              <a:rPr lang="en-US" err="1"/>
              <a:t>kỳ</a:t>
            </a:r>
            <a:r>
              <a:rPr lang="en-US"/>
              <a:t> </a:t>
            </a:r>
            <a:r>
              <a:rPr lang="en-US" err="1"/>
              <a:t>thuộc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dân</a:t>
            </a:r>
            <a:r>
              <a:rPr lang="en-US"/>
              <a:t> </a:t>
            </a:r>
            <a:r>
              <a:rPr lang="en-US" err="1"/>
              <a:t>tộc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 (</a:t>
            </a:r>
            <a:r>
              <a:rPr lang="en-US" err="1"/>
              <a:t>Mức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)</a:t>
            </a:r>
          </a:p>
          <a:p>
            <a:pPr lvl="2">
              <a:lnSpc>
                <a:spcPct val="150000"/>
              </a:lnSpc>
            </a:pP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: 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kiểu</a:t>
            </a:r>
            <a:r>
              <a:rPr lang="en-US"/>
              <a:t> gen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bất</a:t>
            </a:r>
            <a:r>
              <a:rPr lang="en-US"/>
              <a:t> </a:t>
            </a:r>
            <a:r>
              <a:rPr lang="en-US" err="1"/>
              <a:t>kỳ</a:t>
            </a:r>
            <a:endParaRPr lang="en-US"/>
          </a:p>
          <a:p>
            <a:pPr lvl="2">
              <a:lnSpc>
                <a:spcPct val="150000"/>
              </a:lnSpc>
            </a:pP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: </a:t>
            </a:r>
            <a:r>
              <a:rPr lang="en-US" err="1"/>
              <a:t>Dựa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cụm</a:t>
            </a:r>
            <a:r>
              <a:rPr lang="en-US"/>
              <a:t> </a:t>
            </a:r>
            <a:r>
              <a:rPr lang="en-US" err="1"/>
              <a:t>làm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chiếu</a:t>
            </a:r>
            <a:r>
              <a:rPr lang="en-US"/>
              <a:t>,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đoán</a:t>
            </a:r>
            <a:r>
              <a:rPr lang="en-US"/>
              <a:t> </a:t>
            </a:r>
            <a:r>
              <a:rPr lang="en-US" err="1"/>
              <a:t>kiểu</a:t>
            </a:r>
            <a:r>
              <a:rPr lang="en-US"/>
              <a:t> gen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thuộc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dân</a:t>
            </a:r>
            <a:r>
              <a:rPr lang="en-US"/>
              <a:t> </a:t>
            </a:r>
            <a:r>
              <a:rPr lang="en-US" err="1"/>
              <a:t>tộc</a:t>
            </a:r>
            <a:r>
              <a:rPr lang="en-US"/>
              <a:t> </a:t>
            </a:r>
            <a:r>
              <a:rPr lang="en-US" err="1"/>
              <a:t>nào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3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8F3C-D598-2121-4566-B33C7B96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3. Mô hình dự đoán dân tộc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5C8CB-1AE7-21AC-936F-E1714D150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33529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4702C-DE94-A763-74DA-098DFDB86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7EFC-F19F-1E65-0957-97A34349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Huấn</a:t>
            </a:r>
            <a:r>
              <a:rPr lang="en-US"/>
              <a:t> </a:t>
            </a:r>
            <a:r>
              <a:rPr lang="en-US" err="1"/>
              <a:t>luyện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đoán</a:t>
            </a:r>
            <a:r>
              <a:rPr lang="en-US"/>
              <a:t> </a:t>
            </a:r>
            <a:r>
              <a:rPr lang="en-US" err="1"/>
              <a:t>dân</a:t>
            </a:r>
            <a:r>
              <a:rPr lang="en-US"/>
              <a:t> </a:t>
            </a:r>
            <a:r>
              <a:rPr lang="en-US" err="1"/>
              <a:t>tộc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E3BA7-7D44-7D9C-4E9A-6CB35E97E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 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dân</a:t>
            </a:r>
            <a:r>
              <a:rPr lang="en-US"/>
              <a:t> </a:t>
            </a:r>
            <a:r>
              <a:rPr lang="en-US" err="1"/>
              <a:t>tộc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huấn</a:t>
            </a:r>
            <a:r>
              <a:rPr lang="en-US"/>
              <a:t> </a:t>
            </a:r>
            <a:r>
              <a:rPr lang="en-US" err="1"/>
              <a:t>luyện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.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,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huấn</a:t>
            </a:r>
            <a:r>
              <a:rPr lang="en-US"/>
              <a:t> </a:t>
            </a:r>
            <a:r>
              <a:rPr lang="en-US" err="1"/>
              <a:t>luyện</a:t>
            </a:r>
            <a:r>
              <a:rPr lang="en-US"/>
              <a:t> </a:t>
            </a:r>
            <a:r>
              <a:rPr lang="en-US" err="1"/>
              <a:t>áp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1 </a:t>
            </a:r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mới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342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3B3-BD00-C3B6-15E2-8133CB86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Thử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mô </a:t>
            </a:r>
            <a:r>
              <a:rPr lang="en-US" err="1"/>
              <a:t>luyện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dân</a:t>
            </a:r>
            <a:r>
              <a:rPr lang="en-US"/>
              <a:t> </a:t>
            </a:r>
            <a:r>
              <a:rPr lang="en-US" err="1"/>
              <a:t>tộc</a:t>
            </a:r>
            <a:r>
              <a:rPr lang="en-US"/>
              <a:t> [</a:t>
            </a:r>
            <a:r>
              <a:rPr lang="en-US">
                <a:ea typeface="+mj-lt"/>
                <a:cs typeface="+mj-lt"/>
                <a:hlinkClick r:id="rId2"/>
              </a:rPr>
              <a:t>3</a:t>
            </a:r>
            <a:r>
              <a:rPr lang="en-US">
                <a:ea typeface="+mj-lt"/>
                <a:cs typeface="+mj-lt"/>
              </a:rPr>
              <a:t>]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ECA8C-3604-620F-180C-40573486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39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Input: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bảng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 </a:t>
            </a:r>
            <a:r>
              <a:rPr lang="en-US" err="1"/>
              <a:t>liệu</a:t>
            </a:r>
            <a:r>
              <a:rPr lang="en-US"/>
              <a:t> STR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 (train/test: 0.7/0.3)</a:t>
            </a:r>
          </a:p>
          <a:p>
            <a:pPr>
              <a:lnSpc>
                <a:spcPct val="150000"/>
              </a:lnSpc>
            </a:pPr>
            <a:r>
              <a:rPr lang="en-US"/>
              <a:t>Output: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dân</a:t>
            </a:r>
            <a:r>
              <a:rPr lang="en-US"/>
              <a:t> </a:t>
            </a:r>
            <a:r>
              <a:rPr lang="en-US" err="1"/>
              <a:t>tộc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Mô </a:t>
            </a:r>
            <a:r>
              <a:rPr lang="en-US" err="1"/>
              <a:t>hình</a:t>
            </a:r>
            <a:r>
              <a:rPr lang="en-US"/>
              <a:t>: </a:t>
            </a:r>
            <a:r>
              <a:rPr lang="en-US" err="1"/>
              <a:t>NaiveBayes</a:t>
            </a:r>
            <a:r>
              <a:rPr lang="en-US"/>
              <a:t>,  </a:t>
            </a:r>
            <a:r>
              <a:rPr lang="en-US" err="1">
                <a:ea typeface="+mn-lt"/>
                <a:cs typeface="+mn-lt"/>
              </a:rPr>
              <a:t>NeuralNetwork</a:t>
            </a:r>
            <a:r>
              <a:rPr lang="en-US">
                <a:ea typeface="+mn-lt"/>
                <a:cs typeface="+mn-lt"/>
              </a:rPr>
              <a:t>, Tree, SVM, Ensemble</a:t>
            </a:r>
          </a:p>
          <a:p>
            <a:pPr>
              <a:lnSpc>
                <a:spcPct val="150000"/>
              </a:lnSpc>
            </a:pPr>
            <a:r>
              <a:rPr lang="en-US" err="1"/>
              <a:t>Đánh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: F1-score, Recall, Precision</a:t>
            </a:r>
          </a:p>
        </p:txBody>
      </p:sp>
    </p:spTree>
    <p:extLst>
      <p:ext uri="{BB962C8B-B14F-4D97-AF65-F5344CB8AC3E}">
        <p14:creationId xmlns:p14="http://schemas.microsoft.com/office/powerpoint/2010/main" val="2023831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B24965-33C6-D88E-10C5-E4150D002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346113"/>
              </p:ext>
            </p:extLst>
          </p:nvPr>
        </p:nvGraphicFramePr>
        <p:xfrm>
          <a:off x="6181859" y="2500646"/>
          <a:ext cx="584710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535">
                  <a:extLst>
                    <a:ext uri="{9D8B030D-6E8A-4147-A177-3AD203B41FA5}">
                      <a16:colId xmlns:a16="http://schemas.microsoft.com/office/drawing/2014/main" val="3685161580"/>
                    </a:ext>
                  </a:extLst>
                </a:gridCol>
                <a:gridCol w="816498">
                  <a:extLst>
                    <a:ext uri="{9D8B030D-6E8A-4147-A177-3AD203B41FA5}">
                      <a16:colId xmlns:a16="http://schemas.microsoft.com/office/drawing/2014/main" val="4144799573"/>
                    </a:ext>
                  </a:extLst>
                </a:gridCol>
                <a:gridCol w="974517">
                  <a:extLst>
                    <a:ext uri="{9D8B030D-6E8A-4147-A177-3AD203B41FA5}">
                      <a16:colId xmlns:a16="http://schemas.microsoft.com/office/drawing/2014/main" val="48869398"/>
                    </a:ext>
                  </a:extLst>
                </a:gridCol>
                <a:gridCol w="974517">
                  <a:extLst>
                    <a:ext uri="{9D8B030D-6E8A-4147-A177-3AD203B41FA5}">
                      <a16:colId xmlns:a16="http://schemas.microsoft.com/office/drawing/2014/main" val="2342592075"/>
                    </a:ext>
                  </a:extLst>
                </a:gridCol>
                <a:gridCol w="974517">
                  <a:extLst>
                    <a:ext uri="{9D8B030D-6E8A-4147-A177-3AD203B41FA5}">
                      <a16:colId xmlns:a16="http://schemas.microsoft.com/office/drawing/2014/main" val="2209875967"/>
                    </a:ext>
                  </a:extLst>
                </a:gridCol>
                <a:gridCol w="974517">
                  <a:extLst>
                    <a:ext uri="{9D8B030D-6E8A-4147-A177-3AD203B41FA5}">
                      <a16:colId xmlns:a16="http://schemas.microsoft.com/office/drawing/2014/main" val="2612819946"/>
                    </a:ext>
                  </a:extLst>
                </a:gridCol>
              </a:tblGrid>
              <a:tr h="500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Việt Nam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(VN)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Mỹ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trắng</a:t>
                      </a:r>
                      <a:r>
                        <a:rPr lang="en-US"/>
                        <a:t> (</a:t>
                      </a:r>
                      <a:r>
                        <a:rPr lang="en-US" err="1"/>
                        <a:t>Cauc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Mỹ</a:t>
                      </a:r>
                      <a:r>
                        <a:rPr lang="en-US"/>
                        <a:t> phi (AA)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Mỹ</a:t>
                      </a:r>
                      <a:r>
                        <a:rPr lang="en-US"/>
                        <a:t> la </a:t>
                      </a:r>
                      <a:r>
                        <a:rPr lang="en-US" err="1"/>
                        <a:t>tinh</a:t>
                      </a:r>
                      <a:r>
                        <a:rPr lang="en-US"/>
                        <a:t> (</a:t>
                      </a:r>
                      <a:r>
                        <a:rPr lang="en-US" err="1"/>
                        <a:t>Hisp</a:t>
                      </a:r>
                      <a:r>
                        <a:rPr lang="en-US"/>
                        <a:t>)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Châu Á (Asian)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52072"/>
                  </a:ext>
                </a:extLst>
              </a:tr>
              <a:tr h="871901">
                <a:tc>
                  <a:txBody>
                    <a:bodyPr/>
                    <a:lstStyle/>
                    <a:p>
                      <a:r>
                        <a:rPr lang="en-US" err="1"/>
                        <a:t>Huấn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luyện</a:t>
                      </a:r>
                      <a:r>
                        <a:rPr lang="en-US"/>
                        <a:t> (train)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285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253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239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165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68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535698"/>
                  </a:ext>
                </a:extLst>
              </a:tr>
              <a:tr h="500271">
                <a:tc>
                  <a:txBody>
                    <a:bodyPr/>
                    <a:lstStyle/>
                    <a:p>
                      <a:r>
                        <a:rPr lang="en-US" err="1"/>
                        <a:t>Đánh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giá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123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108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103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71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144925"/>
                  </a:ext>
                </a:extLst>
              </a:tr>
            </a:tbl>
          </a:graphicData>
        </a:graphic>
      </p:graphicFrame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DA5A400-3DC5-2445-73BC-C795BB04C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272" y="1966700"/>
            <a:ext cx="5172075" cy="4305300"/>
          </a:xfr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944CBE1-B4F6-511A-B557-CBF15D3B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kê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4D5A5B3-6515-C8BF-3E77-DE3D2F325CF0}"/>
              </a:ext>
            </a:extLst>
          </p:cNvPr>
          <p:cNvSpPr txBox="1">
            <a:spLocks/>
          </p:cNvSpPr>
          <p:nvPr/>
        </p:nvSpPr>
        <p:spPr>
          <a:xfrm>
            <a:off x="6465276" y="1483702"/>
            <a:ext cx="5562600" cy="2902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>
                <a:latin typeface="Aptos"/>
              </a:rPr>
              <a:t>Chia </a:t>
            </a:r>
            <a:r>
              <a:rPr lang="en-US" err="1">
                <a:latin typeface="Aptos"/>
              </a:rPr>
              <a:t>tập</a:t>
            </a:r>
            <a:r>
              <a:rPr lang="en-US">
                <a:latin typeface="Aptos"/>
              </a:rPr>
              <a:t> </a:t>
            </a:r>
            <a:r>
              <a:rPr lang="en-US" err="1">
                <a:latin typeface="Aptos"/>
              </a:rPr>
              <a:t>dữ</a:t>
            </a:r>
            <a:r>
              <a:rPr lang="en-US">
                <a:latin typeface="Aptos"/>
              </a:rPr>
              <a:t> </a:t>
            </a:r>
            <a:r>
              <a:rPr lang="en-US" err="1">
                <a:latin typeface="Aptos"/>
              </a:rPr>
              <a:t>liệu</a:t>
            </a:r>
            <a:r>
              <a:rPr lang="en-US">
                <a:latin typeface="Aptos"/>
              </a:rPr>
              <a:t>: 7/3 (train/test)</a:t>
            </a:r>
          </a:p>
        </p:txBody>
      </p:sp>
    </p:spTree>
    <p:extLst>
      <p:ext uri="{BB962C8B-B14F-4D97-AF65-F5344CB8AC3E}">
        <p14:creationId xmlns:p14="http://schemas.microsoft.com/office/powerpoint/2010/main" val="1505367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4043-9E32-B582-2C26-47738B32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</a:t>
            </a:r>
            <a:r>
              <a:rPr lang="en-US" err="1"/>
              <a:t>sánh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(434 </a:t>
            </a:r>
            <a:r>
              <a:rPr lang="en-US" err="1"/>
              <a:t>mẫu</a:t>
            </a:r>
            <a:r>
              <a:rPr lang="en-US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8063F-5768-3AC9-88F7-5CA310058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681998"/>
              </p:ext>
            </p:extLst>
          </p:nvPr>
        </p:nvGraphicFramePr>
        <p:xfrm>
          <a:off x="840153" y="2178537"/>
          <a:ext cx="9049349" cy="2966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205">
                  <a:extLst>
                    <a:ext uri="{9D8B030D-6E8A-4147-A177-3AD203B41FA5}">
                      <a16:colId xmlns:a16="http://schemas.microsoft.com/office/drawing/2014/main" val="1081758392"/>
                    </a:ext>
                  </a:extLst>
                </a:gridCol>
                <a:gridCol w="2569205">
                  <a:extLst>
                    <a:ext uri="{9D8B030D-6E8A-4147-A177-3AD203B41FA5}">
                      <a16:colId xmlns:a16="http://schemas.microsoft.com/office/drawing/2014/main" val="1156885652"/>
                    </a:ext>
                  </a:extLst>
                </a:gridCol>
                <a:gridCol w="1271208">
                  <a:extLst>
                    <a:ext uri="{9D8B030D-6E8A-4147-A177-3AD203B41FA5}">
                      <a16:colId xmlns:a16="http://schemas.microsoft.com/office/drawing/2014/main" val="162364393"/>
                    </a:ext>
                  </a:extLst>
                </a:gridCol>
                <a:gridCol w="1259413">
                  <a:extLst>
                    <a:ext uri="{9D8B030D-6E8A-4147-A177-3AD203B41FA5}">
                      <a16:colId xmlns:a16="http://schemas.microsoft.com/office/drawing/2014/main" val="2454891648"/>
                    </a:ext>
                  </a:extLst>
                </a:gridCol>
                <a:gridCol w="1380318">
                  <a:extLst>
                    <a:ext uri="{9D8B030D-6E8A-4147-A177-3AD203B41FA5}">
                      <a16:colId xmlns:a16="http://schemas.microsoft.com/office/drawing/2014/main" val="1646342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Mô hình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Loại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mô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hình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Aptos"/>
                        </a:rPr>
                        <a:t>Precision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90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Bernoulli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Naive Bayes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3527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Multi Layer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0.63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0.63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0.63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476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0.61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0.59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6511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0.46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0.45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0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Ensemble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0.55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0.54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0.51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98035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Ensemble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0.66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0.60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0.60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2917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AdaBoost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Ensemble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0.67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801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E67765F-B275-8131-FE65-361E54DCB646}"/>
              </a:ext>
            </a:extLst>
          </p:cNvPr>
          <p:cNvSpPr txBox="1"/>
          <p:nvPr/>
        </p:nvSpPr>
        <p:spPr>
          <a:xfrm>
            <a:off x="836246" y="1617785"/>
            <a:ext cx="64750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/>
              <a:t>Thước</a:t>
            </a:r>
            <a:r>
              <a:rPr lang="en-US"/>
              <a:t> </a:t>
            </a:r>
            <a:r>
              <a:rPr lang="en-US" err="1"/>
              <a:t>đo</a:t>
            </a:r>
            <a:r>
              <a:rPr lang="en-US"/>
              <a:t> </a:t>
            </a:r>
            <a:r>
              <a:rPr lang="en-US" err="1"/>
              <a:t>đánh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: Precision, Recall </a:t>
            </a:r>
            <a:r>
              <a:rPr lang="en-US" err="1"/>
              <a:t>và</a:t>
            </a:r>
            <a:r>
              <a:rPr lang="en-US"/>
              <a:t> F1-score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B4DAB-5636-F389-8D29-96BF7B25C26C}"/>
              </a:ext>
            </a:extLst>
          </p:cNvPr>
          <p:cNvSpPr txBox="1"/>
          <p:nvPr/>
        </p:nvSpPr>
        <p:spPr>
          <a:xfrm>
            <a:off x="839518" y="5502233"/>
            <a:ext cx="984612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luận</a:t>
            </a:r>
            <a:r>
              <a:rPr lang="en-US"/>
              <a:t>: Mô </a:t>
            </a:r>
            <a:r>
              <a:rPr lang="en-US" err="1"/>
              <a:t>hình</a:t>
            </a:r>
            <a:r>
              <a:rPr lang="en-US"/>
              <a:t> Naive Bayes </a:t>
            </a:r>
            <a:r>
              <a:rPr lang="en-US" err="1"/>
              <a:t>tốt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vì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phù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 b="1" i="1"/>
              <a:t> </a:t>
            </a:r>
            <a:r>
              <a:rPr lang="en-US" b="1" i="1" err="1"/>
              <a:t>đa</a:t>
            </a:r>
            <a:r>
              <a:rPr lang="en-US" b="1" i="1"/>
              <a:t> </a:t>
            </a:r>
            <a:r>
              <a:rPr lang="en-US" b="1" i="1" err="1"/>
              <a:t>chiều</a:t>
            </a:r>
            <a:r>
              <a:rPr lang="en-US" b="1" i="1"/>
              <a:t> </a:t>
            </a:r>
            <a:r>
              <a:rPr lang="en-US"/>
              <a:t>vì</a:t>
            </a:r>
            <a:r>
              <a:rPr lang="en-US" b="1" i="1"/>
              <a:t> </a:t>
            </a:r>
            <a:r>
              <a:rPr lang="en-US">
                <a:ea typeface="+mn-lt"/>
                <a:cs typeface="+mn-lt"/>
              </a:rPr>
              <a:t>Naive Bayes </a:t>
            </a:r>
            <a:r>
              <a:rPr lang="en-US" err="1">
                <a:ea typeface="+mn-lt"/>
                <a:cs typeface="+mn-lt"/>
              </a:rPr>
              <a:t>không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yêu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cầu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phải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xây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dựng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mô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hình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phức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tạp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mô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phỏng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mối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hệ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giữa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các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đặc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trưng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mà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chỉ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cần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tính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toán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xác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suất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và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đếm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tần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suất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03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8E5F-1D16-F043-F8AC-CC251FFA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Naive Bayes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5359E8-0930-E2EF-C575-2045F854C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848033"/>
              </p:ext>
            </p:extLst>
          </p:nvPr>
        </p:nvGraphicFramePr>
        <p:xfrm>
          <a:off x="6017846" y="1719384"/>
          <a:ext cx="580809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618">
                  <a:extLst>
                    <a:ext uri="{9D8B030D-6E8A-4147-A177-3AD203B41FA5}">
                      <a16:colId xmlns:a16="http://schemas.microsoft.com/office/drawing/2014/main" val="2491085380"/>
                    </a:ext>
                  </a:extLst>
                </a:gridCol>
                <a:gridCol w="1161618">
                  <a:extLst>
                    <a:ext uri="{9D8B030D-6E8A-4147-A177-3AD203B41FA5}">
                      <a16:colId xmlns:a16="http://schemas.microsoft.com/office/drawing/2014/main" val="820938852"/>
                    </a:ext>
                  </a:extLst>
                </a:gridCol>
                <a:gridCol w="1161618">
                  <a:extLst>
                    <a:ext uri="{9D8B030D-6E8A-4147-A177-3AD203B41FA5}">
                      <a16:colId xmlns:a16="http://schemas.microsoft.com/office/drawing/2014/main" val="3766559929"/>
                    </a:ext>
                  </a:extLst>
                </a:gridCol>
                <a:gridCol w="1161618">
                  <a:extLst>
                    <a:ext uri="{9D8B030D-6E8A-4147-A177-3AD203B41FA5}">
                      <a16:colId xmlns:a16="http://schemas.microsoft.com/office/drawing/2014/main" val="2573687973"/>
                    </a:ext>
                  </a:extLst>
                </a:gridCol>
                <a:gridCol w="1161618">
                  <a:extLst>
                    <a:ext uri="{9D8B030D-6E8A-4147-A177-3AD203B41FA5}">
                      <a16:colId xmlns:a16="http://schemas.microsoft.com/office/drawing/2014/main" val="4040709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Dân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tộc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Số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lượng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mẫu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tập</a:t>
                      </a:r>
                      <a:r>
                        <a:rPr lang="en-US"/>
                        <a:t>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77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Mỹ</a:t>
                      </a:r>
                      <a:r>
                        <a:rPr lang="en-US"/>
                        <a:t> Phi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89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Châu 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66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Mỹ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Trắng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0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Mỹ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latin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83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Việt 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8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27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092990"/>
                  </a:ext>
                </a:extLst>
              </a:tr>
            </a:tbl>
          </a:graphicData>
        </a:graphic>
      </p:graphicFrame>
      <p:pic>
        <p:nvPicPr>
          <p:cNvPr id="11" name="Picture 10" descr="A colorful squares with numbers&#10;&#10;Description automatically generated">
            <a:extLst>
              <a:ext uri="{FF2B5EF4-FFF2-40B4-BE49-F238E27FC236}">
                <a16:creationId xmlns:a16="http://schemas.microsoft.com/office/drawing/2014/main" id="{F0734075-B173-4A5C-4FD4-8C80A75B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690025"/>
            <a:ext cx="55721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28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8E5F-1D16-F043-F8AC-CC251FFA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đoán</a:t>
            </a:r>
          </a:p>
        </p:txBody>
      </p:sp>
      <p:pic>
        <p:nvPicPr>
          <p:cNvPr id="4" name="Content Placeholder 3" descr="A person with a dna strand&#10;&#10;Description automatically generated">
            <a:extLst>
              <a:ext uri="{FF2B5EF4-FFF2-40B4-BE49-F238E27FC236}">
                <a16:creationId xmlns:a16="http://schemas.microsoft.com/office/drawing/2014/main" id="{BF31D99F-9782-697C-4426-820C4188A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746" y="2669949"/>
            <a:ext cx="1978211" cy="2343511"/>
          </a:xfrm>
          <a:prstGeom prst="rect">
            <a:avLst/>
          </a:prstGeom>
        </p:spPr>
      </p:pic>
      <p:pic>
        <p:nvPicPr>
          <p:cNvPr id="6" name="Content Placeholder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564696E7-CEFE-679A-056F-E9572515D3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1" y="5016550"/>
            <a:ext cx="3785616" cy="1059972"/>
          </a:xfrm>
          <a:prstGeom prst="rect">
            <a:avLst/>
          </a:prstGeom>
        </p:spPr>
      </p:pic>
      <p:pic>
        <p:nvPicPr>
          <p:cNvPr id="8" name="Picture 7" descr="A network of blue and red dots&#10;&#10;Description automatically generated">
            <a:extLst>
              <a:ext uri="{FF2B5EF4-FFF2-40B4-BE49-F238E27FC236}">
                <a16:creationId xmlns:a16="http://schemas.microsoft.com/office/drawing/2014/main" id="{39C7C3FD-9CA3-5107-C80E-E2C527435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846" y="2610810"/>
            <a:ext cx="1228541" cy="12265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D5C1E0-228D-FE35-AB66-11D247FB0E2E}"/>
              </a:ext>
            </a:extLst>
          </p:cNvPr>
          <p:cNvSpPr txBox="1"/>
          <p:nvPr/>
        </p:nvSpPr>
        <p:spPr>
          <a:xfrm>
            <a:off x="455900" y="1914825"/>
            <a:ext cx="3895522" cy="7516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err="1"/>
              <a:t>Hồ</a:t>
            </a:r>
            <a:r>
              <a:rPr lang="en-US" sz="2200"/>
              <a:t> </a:t>
            </a:r>
            <a:r>
              <a:rPr lang="en-US" sz="2200" err="1"/>
              <a:t>sơ</a:t>
            </a:r>
            <a:r>
              <a:rPr lang="en-US" sz="2200"/>
              <a:t> STR ADN </a:t>
            </a:r>
            <a:r>
              <a:rPr lang="en-US" sz="2200" err="1"/>
              <a:t>của</a:t>
            </a:r>
            <a:r>
              <a:rPr lang="en-US" sz="2200"/>
              <a:t> </a:t>
            </a:r>
            <a:r>
              <a:rPr lang="en-US" sz="2200" err="1"/>
              <a:t>một</a:t>
            </a:r>
            <a:r>
              <a:rPr lang="en-US" sz="2200"/>
              <a:t> </a:t>
            </a:r>
            <a:r>
              <a:rPr lang="en-US" sz="2200" err="1"/>
              <a:t>người</a:t>
            </a:r>
            <a:endParaRPr lang="en-US" err="1"/>
          </a:p>
        </p:txBody>
      </p:sp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AFAB2975-6B5D-A9FD-2ECA-C507460F6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75154" y="2398917"/>
            <a:ext cx="3752193" cy="36865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B6BCB3-9602-7BE4-5918-95847DCF5511}"/>
              </a:ext>
            </a:extLst>
          </p:cNvPr>
          <p:cNvSpPr txBox="1"/>
          <p:nvPr/>
        </p:nvSpPr>
        <p:spPr>
          <a:xfrm>
            <a:off x="4778279" y="1729210"/>
            <a:ext cx="3895522" cy="7516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Mô </a:t>
            </a:r>
            <a:r>
              <a:rPr lang="en-US" sz="2200" err="1"/>
              <a:t>hình</a:t>
            </a:r>
            <a:r>
              <a:rPr lang="en-US" sz="2200"/>
              <a:t> Naive bayes </a:t>
            </a:r>
            <a:r>
              <a:rPr lang="en-US" sz="2200" err="1"/>
              <a:t>đã</a:t>
            </a:r>
            <a:r>
              <a:rPr lang="en-US" sz="2200"/>
              <a:t> </a:t>
            </a:r>
            <a:r>
              <a:rPr lang="en-US" sz="2200" err="1"/>
              <a:t>huấn</a:t>
            </a:r>
            <a:r>
              <a:rPr lang="en-US" sz="2200"/>
              <a:t> </a:t>
            </a:r>
            <a:r>
              <a:rPr lang="en-US" sz="2200" err="1"/>
              <a:t>luyện</a:t>
            </a:r>
            <a:endParaRPr lang="en-US" sz="2200"/>
          </a:p>
          <a:p>
            <a:r>
              <a:rPr lang="en-US" sz="2800"/>
              <a:t>Lý do: </a:t>
            </a:r>
            <a:r>
              <a:rPr lang="en-US" sz="2800" err="1"/>
              <a:t>mô</a:t>
            </a:r>
            <a:r>
              <a:rPr lang="en-US" sz="2800"/>
              <a:t> </a:t>
            </a:r>
            <a:r>
              <a:rPr lang="en-US" sz="2800" err="1"/>
              <a:t>hình</a:t>
            </a:r>
            <a:r>
              <a:rPr lang="en-US" sz="2800"/>
              <a:t> </a:t>
            </a:r>
            <a:r>
              <a:rPr lang="en-US" sz="2800" err="1"/>
              <a:t>phù</a:t>
            </a:r>
            <a:r>
              <a:rPr lang="en-US" sz="2800"/>
              <a:t> </a:t>
            </a:r>
            <a:r>
              <a:rPr lang="en-US" sz="2800" err="1"/>
              <a:t>hợp</a:t>
            </a:r>
            <a:r>
              <a:rPr lang="en-US" sz="2800"/>
              <a:t> </a:t>
            </a:r>
            <a:r>
              <a:rPr lang="en-US" sz="2800" err="1"/>
              <a:t>cho</a:t>
            </a:r>
            <a:r>
              <a:rPr lang="en-US" sz="2800"/>
              <a:t> </a:t>
            </a:r>
            <a:r>
              <a:rPr lang="en-US" sz="2800" err="1"/>
              <a:t>phân</a:t>
            </a:r>
            <a:r>
              <a:rPr lang="en-US" sz="2800"/>
              <a:t> </a:t>
            </a:r>
            <a:r>
              <a:rPr lang="en-US" sz="2800" err="1"/>
              <a:t>cụm</a:t>
            </a:r>
            <a:r>
              <a:rPr lang="en-US" sz="2800"/>
              <a:t> </a:t>
            </a:r>
            <a:r>
              <a:rPr lang="en-US" sz="2800" err="1"/>
              <a:t>và</a:t>
            </a:r>
            <a:r>
              <a:rPr lang="en-US" sz="2800"/>
              <a:t> </a:t>
            </a:r>
            <a:r>
              <a:rPr lang="en-US" sz="2800" err="1"/>
              <a:t>dự</a:t>
            </a:r>
            <a:r>
              <a:rPr lang="en-US" sz="2800"/>
              <a:t> </a:t>
            </a:r>
            <a:r>
              <a:rPr lang="en-US" sz="2800" err="1"/>
              <a:t>đoán</a:t>
            </a:r>
            <a:r>
              <a:rPr lang="en-US" sz="2800"/>
              <a:t> </a:t>
            </a:r>
            <a:r>
              <a:rPr lang="en-US" sz="2800" err="1"/>
              <a:t>khả</a:t>
            </a:r>
            <a:r>
              <a:rPr lang="en-US" sz="2800"/>
              <a:t> </a:t>
            </a:r>
            <a:r>
              <a:rPr lang="en-US" sz="2800" err="1"/>
              <a:t>năng</a:t>
            </a:r>
            <a:r>
              <a:rPr lang="en-US" sz="2800"/>
              <a:t> </a:t>
            </a:r>
            <a:r>
              <a:rPr lang="en-US" sz="2800" err="1"/>
              <a:t>xác</a:t>
            </a:r>
            <a:r>
              <a:rPr lang="en-US" sz="2800"/>
              <a:t> </a:t>
            </a:r>
            <a:r>
              <a:rPr lang="en-US" sz="2800" err="1"/>
              <a:t>xuất</a:t>
            </a:r>
            <a:r>
              <a:rPr lang="en-US" sz="280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88484BD-D202-7C8A-9B03-2B0C3E1C7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90407"/>
              </p:ext>
            </p:extLst>
          </p:nvPr>
        </p:nvGraphicFramePr>
        <p:xfrm>
          <a:off x="8671034" y="2102069"/>
          <a:ext cx="3224970" cy="3597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485">
                  <a:extLst>
                    <a:ext uri="{9D8B030D-6E8A-4147-A177-3AD203B41FA5}">
                      <a16:colId xmlns:a16="http://schemas.microsoft.com/office/drawing/2014/main" val="922277297"/>
                    </a:ext>
                  </a:extLst>
                </a:gridCol>
                <a:gridCol w="1612485">
                  <a:extLst>
                    <a:ext uri="{9D8B030D-6E8A-4147-A177-3AD203B41FA5}">
                      <a16:colId xmlns:a16="http://schemas.microsoft.com/office/drawing/2014/main" val="667961744"/>
                    </a:ext>
                  </a:extLst>
                </a:gridCol>
              </a:tblGrid>
              <a:tr h="599649">
                <a:tc>
                  <a:txBody>
                    <a:bodyPr/>
                    <a:lstStyle/>
                    <a:p>
                      <a:r>
                        <a:rPr lang="en-US" err="1"/>
                        <a:t>Dân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tộc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Tỉ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lệ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20064"/>
                  </a:ext>
                </a:extLst>
              </a:tr>
              <a:tr h="599649">
                <a:tc>
                  <a:txBody>
                    <a:bodyPr/>
                    <a:lstStyle/>
                    <a:p>
                      <a:r>
                        <a:rPr lang="en-US" err="1"/>
                        <a:t>Mỹ</a:t>
                      </a:r>
                      <a:r>
                        <a:rPr lang="en-US"/>
                        <a:t>-Phi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93557"/>
                  </a:ext>
                </a:extLst>
              </a:tr>
              <a:tr h="599649">
                <a:tc>
                  <a:txBody>
                    <a:bodyPr/>
                    <a:lstStyle/>
                    <a:p>
                      <a:r>
                        <a:rPr lang="en-US"/>
                        <a:t>Châu 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226342"/>
                  </a:ext>
                </a:extLst>
              </a:tr>
              <a:tr h="599649">
                <a:tc>
                  <a:txBody>
                    <a:bodyPr/>
                    <a:lstStyle/>
                    <a:p>
                      <a:r>
                        <a:rPr lang="en-US" err="1"/>
                        <a:t>Mỹ</a:t>
                      </a:r>
                      <a:r>
                        <a:rPr lang="en-US"/>
                        <a:t> Da </a:t>
                      </a:r>
                      <a:r>
                        <a:rPr lang="en-US" err="1"/>
                        <a:t>Trắng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580329"/>
                  </a:ext>
                </a:extLst>
              </a:tr>
              <a:tr h="599649">
                <a:tc>
                  <a:txBody>
                    <a:bodyPr/>
                    <a:lstStyle/>
                    <a:p>
                      <a:r>
                        <a:rPr lang="en-US" err="1"/>
                        <a:t>Mỹ</a:t>
                      </a:r>
                      <a:r>
                        <a:rPr lang="en-US"/>
                        <a:t> Latin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05528"/>
                  </a:ext>
                </a:extLst>
              </a:tr>
              <a:tr h="599649">
                <a:tc>
                  <a:txBody>
                    <a:bodyPr/>
                    <a:lstStyle/>
                    <a:p>
                      <a:r>
                        <a:rPr lang="en-US"/>
                        <a:t>Việt 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8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310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8F3C-D598-2121-4566-B33C7B96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4. Tăng </a:t>
            </a:r>
            <a:r>
              <a:rPr lang="en-VN" err="1"/>
              <a:t>cường</a:t>
            </a:r>
            <a:r>
              <a:rPr lang="en-VN"/>
              <a:t> </a:t>
            </a:r>
            <a:r>
              <a:rPr lang="en-VN" err="1"/>
              <a:t>dữ</a:t>
            </a:r>
            <a:r>
              <a:rPr lang="en-VN"/>
              <a:t> </a:t>
            </a:r>
            <a:r>
              <a:rPr lang="en-VN" err="1"/>
              <a:t>liệu</a:t>
            </a:r>
            <a:r>
              <a:rPr lang="en-VN"/>
              <a:t> (Simulated Data)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909627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0008-13A0-DF2C-39EE-FA2FD2D9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A454-8901-8B9D-1890-364867809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620BB-E2C2-77AA-16BF-F619AED8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24" y="1980194"/>
            <a:ext cx="6165627" cy="387426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5A8C98-33B7-E759-D653-B948A244D34C}"/>
              </a:ext>
            </a:extLst>
          </p:cNvPr>
          <p:cNvSpPr txBox="1">
            <a:spLocks/>
          </p:cNvSpPr>
          <p:nvPr/>
        </p:nvSpPr>
        <p:spPr>
          <a:xfrm>
            <a:off x="6465276" y="1483702"/>
            <a:ext cx="5562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Việt Nam: 1143 </a:t>
            </a:r>
            <a:r>
              <a:rPr lang="en-US" err="1">
                <a:latin typeface="Arial"/>
                <a:cs typeface="Arial"/>
              </a:rPr>
              <a:t>mẫu</a:t>
            </a:r>
            <a:r>
              <a:rPr lang="en-US">
                <a:latin typeface="Arial"/>
                <a:cs typeface="Arial"/>
              </a:rPr>
              <a:t> (</a:t>
            </a:r>
            <a:r>
              <a:rPr lang="en-US" err="1">
                <a:latin typeface="Arial"/>
                <a:cs typeface="Arial"/>
              </a:rPr>
              <a:t>Ngẫu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nhiên</a:t>
            </a:r>
            <a:r>
              <a:rPr lang="en-US">
                <a:latin typeface="Arial"/>
                <a:cs typeface="Arial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err="1">
                <a:latin typeface="Arial"/>
                <a:ea typeface="+mn-lt"/>
                <a:cs typeface="+mn-lt"/>
              </a:rPr>
              <a:t>Mỹ</a:t>
            </a:r>
            <a:r>
              <a:rPr lang="en-US">
                <a:latin typeface="Arial"/>
                <a:ea typeface="+mn-lt"/>
                <a:cs typeface="+mn-lt"/>
              </a:rPr>
              <a:t> da </a:t>
            </a:r>
            <a:r>
              <a:rPr lang="en-US" err="1">
                <a:latin typeface="Arial"/>
                <a:ea typeface="+mn-lt"/>
                <a:cs typeface="+mn-lt"/>
              </a:rPr>
              <a:t>trắng</a:t>
            </a:r>
            <a:r>
              <a:rPr lang="en-US">
                <a:latin typeface="Arial"/>
                <a:ea typeface="+mn-lt"/>
                <a:cs typeface="+mn-lt"/>
              </a:rPr>
              <a:t> (</a:t>
            </a:r>
            <a:r>
              <a:rPr lang="en-US" err="1">
                <a:latin typeface="Arial"/>
                <a:ea typeface="+mn-lt"/>
                <a:cs typeface="+mn-lt"/>
              </a:rPr>
              <a:t>Cauc</a:t>
            </a:r>
            <a:r>
              <a:rPr lang="en-US">
                <a:latin typeface="Arial"/>
                <a:ea typeface="+mn-lt"/>
                <a:cs typeface="+mn-lt"/>
              </a:rPr>
              <a:t>): 1001 </a:t>
            </a:r>
            <a:endParaRPr lang="en-US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Châu Á: 1001</a:t>
            </a:r>
          </a:p>
          <a:p>
            <a:pPr>
              <a:lnSpc>
                <a:spcPct val="150000"/>
              </a:lnSpc>
            </a:pPr>
            <a:r>
              <a:rPr lang="en-US" err="1">
                <a:latin typeface="Arial"/>
                <a:cs typeface="Arial"/>
              </a:rPr>
              <a:t>Mỹ</a:t>
            </a:r>
            <a:r>
              <a:rPr lang="en-US">
                <a:latin typeface="Arial"/>
                <a:cs typeface="Arial"/>
              </a:rPr>
              <a:t> la </a:t>
            </a:r>
            <a:r>
              <a:rPr lang="en-US" err="1">
                <a:latin typeface="Arial"/>
                <a:cs typeface="Arial"/>
              </a:rPr>
              <a:t>tinh</a:t>
            </a:r>
            <a:r>
              <a:rPr lang="en-US">
                <a:latin typeface="Arial"/>
                <a:cs typeface="Arial"/>
              </a:rPr>
              <a:t> (</a:t>
            </a:r>
            <a:r>
              <a:rPr lang="en-US" err="1">
                <a:latin typeface="Arial"/>
                <a:cs typeface="Arial"/>
              </a:rPr>
              <a:t>Hisp</a:t>
            </a:r>
            <a:r>
              <a:rPr lang="en-US">
                <a:latin typeface="Arial"/>
                <a:cs typeface="Arial"/>
              </a:rPr>
              <a:t>): 1001 </a:t>
            </a:r>
            <a:r>
              <a:rPr lang="en-US" err="1">
                <a:latin typeface="Arial"/>
                <a:cs typeface="Arial"/>
              </a:rPr>
              <a:t>mẫu</a:t>
            </a:r>
            <a:endParaRPr lang="en-US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Arial"/>
                <a:cs typeface="Arial"/>
              </a:rPr>
              <a:t>Mỹ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đen</a:t>
            </a:r>
            <a:r>
              <a:rPr lang="en-US">
                <a:latin typeface="Arial"/>
                <a:cs typeface="Arial"/>
              </a:rPr>
              <a:t>(AA): 1001 </a:t>
            </a:r>
            <a:r>
              <a:rPr lang="en-US" err="1">
                <a:latin typeface="Arial"/>
                <a:cs typeface="Arial"/>
              </a:rPr>
              <a:t>mẫu</a:t>
            </a: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347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A454-8901-8B9D-1890-364867809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B45A4D-7858-5905-8087-5C409E157AEB}"/>
              </a:ext>
            </a:extLst>
          </p:cNvPr>
          <p:cNvSpPr txBox="1">
            <a:spLocks/>
          </p:cNvSpPr>
          <p:nvPr/>
        </p:nvSpPr>
        <p:spPr>
          <a:xfrm>
            <a:off x="307605" y="374327"/>
            <a:ext cx="10690562" cy="791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err="1"/>
              <a:t>Kết</a:t>
            </a:r>
            <a:r>
              <a:rPr lang="en-US" sz="5200"/>
              <a:t> </a:t>
            </a:r>
            <a:r>
              <a:rPr lang="en-US" sz="5200" err="1"/>
              <a:t>quả</a:t>
            </a:r>
            <a:r>
              <a:rPr lang="en-US" sz="5200"/>
              <a:t> PCA </a:t>
            </a:r>
            <a:r>
              <a:rPr lang="en-US" sz="5200" err="1"/>
              <a:t>theo</a:t>
            </a:r>
            <a:r>
              <a:rPr lang="en-US" sz="5200"/>
              <a:t> </a:t>
            </a:r>
            <a:r>
              <a:rPr lang="en-US" sz="5200" err="1"/>
              <a:t>cá</a:t>
            </a:r>
            <a:r>
              <a:rPr lang="en-US" sz="5200"/>
              <a:t> </a:t>
            </a:r>
            <a:r>
              <a:rPr lang="en-US" sz="5200" err="1"/>
              <a:t>thể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C59E9-C4F4-866D-94A3-E585F31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895" y="1378374"/>
            <a:ext cx="7635027" cy="434809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F91307-CB2F-965D-8A91-83C770D185EE}"/>
              </a:ext>
            </a:extLst>
          </p:cNvPr>
          <p:cNvSpPr txBox="1">
            <a:spLocks/>
          </p:cNvSpPr>
          <p:nvPr/>
        </p:nvSpPr>
        <p:spPr>
          <a:xfrm>
            <a:off x="789040" y="5901240"/>
            <a:ext cx="10519040" cy="8665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sz="1800" b="1" err="1"/>
              <a:t>Nhận</a:t>
            </a:r>
            <a:r>
              <a:rPr lang="en-US" sz="1800" b="1"/>
              <a:t> </a:t>
            </a:r>
            <a:r>
              <a:rPr lang="en-US" sz="1800" b="1" err="1"/>
              <a:t>xét</a:t>
            </a:r>
            <a:r>
              <a:rPr lang="en-US" sz="1800" b="1"/>
              <a:t>: </a:t>
            </a:r>
            <a:r>
              <a:rPr lang="en-US" sz="1800"/>
              <a:t>Các </a:t>
            </a:r>
            <a:r>
              <a:rPr lang="en-US" sz="1800" err="1"/>
              <a:t>mẫu</a:t>
            </a:r>
            <a:r>
              <a:rPr lang="en-US" sz="1800"/>
              <a:t> Việt Nam </a:t>
            </a:r>
            <a:r>
              <a:rPr lang="en-US" sz="1800" err="1"/>
              <a:t>tách</a:t>
            </a:r>
            <a:r>
              <a:rPr lang="en-US" sz="1800"/>
              <a:t> </a:t>
            </a:r>
            <a:r>
              <a:rPr lang="en-US" sz="1800" err="1"/>
              <a:t>biệt</a:t>
            </a:r>
            <a:r>
              <a:rPr lang="en-US" sz="1800"/>
              <a:t> </a:t>
            </a:r>
            <a:r>
              <a:rPr lang="en-US" sz="1800" err="1"/>
              <a:t>với</a:t>
            </a:r>
            <a:r>
              <a:rPr lang="en-US" sz="1800"/>
              <a:t> </a:t>
            </a:r>
            <a:r>
              <a:rPr lang="en-US" sz="1800" err="1"/>
              <a:t>các</a:t>
            </a:r>
            <a:r>
              <a:rPr lang="en-US" sz="1800"/>
              <a:t> </a:t>
            </a:r>
            <a:r>
              <a:rPr lang="en-US" sz="1800" err="1"/>
              <a:t>mẫu</a:t>
            </a:r>
            <a:r>
              <a:rPr lang="en-US" sz="1800"/>
              <a:t> simulated. Tuy </a:t>
            </a:r>
            <a:r>
              <a:rPr lang="en-US" sz="1800" err="1"/>
              <a:t>nhiên</a:t>
            </a:r>
            <a:r>
              <a:rPr lang="en-US" sz="1800"/>
              <a:t>, </a:t>
            </a:r>
            <a:r>
              <a:rPr lang="en-US" sz="1800" err="1"/>
              <a:t>vì</a:t>
            </a:r>
            <a:r>
              <a:rPr lang="en-US" sz="1800"/>
              <a:t> </a:t>
            </a:r>
            <a:r>
              <a:rPr lang="en-US" sz="1800" err="1"/>
              <a:t>số</a:t>
            </a:r>
            <a:r>
              <a:rPr lang="en-US" sz="1800"/>
              <a:t> </a:t>
            </a:r>
            <a:r>
              <a:rPr lang="en-US" sz="1800" err="1"/>
              <a:t>lượng</a:t>
            </a:r>
            <a:r>
              <a:rPr lang="en-US" sz="1800"/>
              <a:t> </a:t>
            </a:r>
            <a:r>
              <a:rPr lang="en-US" sz="1800" err="1"/>
              <a:t>mẫu</a:t>
            </a:r>
            <a:r>
              <a:rPr lang="en-US" sz="1800"/>
              <a:t> Châu Á </a:t>
            </a:r>
            <a:r>
              <a:rPr lang="en-US" sz="1800" err="1"/>
              <a:t>ít</a:t>
            </a:r>
            <a:r>
              <a:rPr lang="en-US" sz="1800"/>
              <a:t> so </a:t>
            </a:r>
            <a:r>
              <a:rPr lang="en-US" sz="1800" err="1"/>
              <a:t>với</a:t>
            </a:r>
            <a:r>
              <a:rPr lang="en-US" sz="1800"/>
              <a:t> </a:t>
            </a:r>
            <a:r>
              <a:rPr lang="en-US" sz="1800" err="1"/>
              <a:t>các</a:t>
            </a:r>
            <a:r>
              <a:rPr lang="en-US" sz="1800"/>
              <a:t> </a:t>
            </a:r>
            <a:r>
              <a:rPr lang="en-US" sz="1800" err="1"/>
              <a:t>dân</a:t>
            </a:r>
            <a:r>
              <a:rPr lang="en-US" sz="1800"/>
              <a:t> </a:t>
            </a:r>
            <a:r>
              <a:rPr lang="en-US" sz="1800" err="1"/>
              <a:t>tộc</a:t>
            </a:r>
            <a:r>
              <a:rPr lang="en-US" sz="1800"/>
              <a:t> </a:t>
            </a:r>
            <a:r>
              <a:rPr lang="en-US" sz="1800" err="1"/>
              <a:t>khác</a:t>
            </a:r>
            <a:r>
              <a:rPr lang="en-US" sz="1800"/>
              <a:t> (96 </a:t>
            </a:r>
            <a:r>
              <a:rPr lang="en-US" sz="1800" err="1"/>
              <a:t>mẫu</a:t>
            </a:r>
            <a:r>
              <a:rPr lang="en-US" sz="1800"/>
              <a:t>) </a:t>
            </a:r>
            <a:r>
              <a:rPr lang="en-US" sz="1800" err="1"/>
              <a:t>dẫn</a:t>
            </a:r>
            <a:r>
              <a:rPr lang="en-US" sz="1800"/>
              <a:t> </a:t>
            </a:r>
            <a:r>
              <a:rPr lang="en-US" sz="1800" err="1"/>
              <a:t>tới</a:t>
            </a:r>
            <a:r>
              <a:rPr lang="en-US" sz="1800"/>
              <a:t> </a:t>
            </a:r>
            <a:r>
              <a:rPr lang="en-US" sz="1800" err="1"/>
              <a:t>khả</a:t>
            </a:r>
            <a:r>
              <a:rPr lang="en-US" sz="1800"/>
              <a:t> </a:t>
            </a:r>
            <a:r>
              <a:rPr lang="en-US" sz="1800" err="1"/>
              <a:t>năng</a:t>
            </a:r>
            <a:r>
              <a:rPr lang="en-US" sz="1800"/>
              <a:t> </a:t>
            </a:r>
            <a:r>
              <a:rPr lang="en-US" sz="1800" err="1"/>
              <a:t>mô</a:t>
            </a:r>
            <a:r>
              <a:rPr lang="en-US" sz="1800"/>
              <a:t> </a:t>
            </a:r>
            <a:r>
              <a:rPr lang="en-US" sz="1800" err="1"/>
              <a:t>phỏng</a:t>
            </a:r>
            <a:r>
              <a:rPr lang="en-US" sz="1800"/>
              <a:t> </a:t>
            </a:r>
            <a:r>
              <a:rPr lang="en-US" sz="1800" err="1"/>
              <a:t>lại</a:t>
            </a:r>
            <a:r>
              <a:rPr lang="en-US" sz="1800"/>
              <a:t> </a:t>
            </a:r>
            <a:r>
              <a:rPr lang="en-US" sz="1800" err="1"/>
              <a:t>mẫu</a:t>
            </a:r>
            <a:r>
              <a:rPr lang="en-US" sz="1800"/>
              <a:t> </a:t>
            </a:r>
            <a:r>
              <a:rPr lang="en-US" sz="1800" err="1"/>
              <a:t>có</a:t>
            </a:r>
            <a:r>
              <a:rPr lang="en-US" sz="1800"/>
              <a:t> </a:t>
            </a:r>
            <a:r>
              <a:rPr lang="en-US" sz="1800" err="1"/>
              <a:t>chất</a:t>
            </a:r>
            <a:r>
              <a:rPr lang="en-US" sz="1800"/>
              <a:t> </a:t>
            </a:r>
            <a:r>
              <a:rPr lang="en-US" sz="1800" err="1"/>
              <a:t>lượng</a:t>
            </a:r>
            <a:r>
              <a:rPr lang="en-US" sz="1800"/>
              <a:t> </a:t>
            </a:r>
            <a:r>
              <a:rPr lang="en-US" sz="1800" err="1"/>
              <a:t>kém</a:t>
            </a:r>
            <a:r>
              <a:rPr lang="en-US" sz="1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1087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0F36-B9F0-36D1-04D8-F587F44B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b="1" dirty="0"/>
              <a:t>1. Mô tả dữ liệu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1DC83-BCD9-D801-D8B3-8FA23FF0F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8101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B24965-33C6-D88E-10C5-E4150D002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543543"/>
              </p:ext>
            </p:extLst>
          </p:nvPr>
        </p:nvGraphicFramePr>
        <p:xfrm>
          <a:off x="6181859" y="2500646"/>
          <a:ext cx="584710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535">
                  <a:extLst>
                    <a:ext uri="{9D8B030D-6E8A-4147-A177-3AD203B41FA5}">
                      <a16:colId xmlns:a16="http://schemas.microsoft.com/office/drawing/2014/main" val="3685161580"/>
                    </a:ext>
                  </a:extLst>
                </a:gridCol>
                <a:gridCol w="816498">
                  <a:extLst>
                    <a:ext uri="{9D8B030D-6E8A-4147-A177-3AD203B41FA5}">
                      <a16:colId xmlns:a16="http://schemas.microsoft.com/office/drawing/2014/main" val="4144799573"/>
                    </a:ext>
                  </a:extLst>
                </a:gridCol>
                <a:gridCol w="974517">
                  <a:extLst>
                    <a:ext uri="{9D8B030D-6E8A-4147-A177-3AD203B41FA5}">
                      <a16:colId xmlns:a16="http://schemas.microsoft.com/office/drawing/2014/main" val="48869398"/>
                    </a:ext>
                  </a:extLst>
                </a:gridCol>
                <a:gridCol w="974517">
                  <a:extLst>
                    <a:ext uri="{9D8B030D-6E8A-4147-A177-3AD203B41FA5}">
                      <a16:colId xmlns:a16="http://schemas.microsoft.com/office/drawing/2014/main" val="2342592075"/>
                    </a:ext>
                  </a:extLst>
                </a:gridCol>
                <a:gridCol w="974517">
                  <a:extLst>
                    <a:ext uri="{9D8B030D-6E8A-4147-A177-3AD203B41FA5}">
                      <a16:colId xmlns:a16="http://schemas.microsoft.com/office/drawing/2014/main" val="2209875967"/>
                    </a:ext>
                  </a:extLst>
                </a:gridCol>
                <a:gridCol w="974517">
                  <a:extLst>
                    <a:ext uri="{9D8B030D-6E8A-4147-A177-3AD203B41FA5}">
                      <a16:colId xmlns:a16="http://schemas.microsoft.com/office/drawing/2014/main" val="2612819946"/>
                    </a:ext>
                  </a:extLst>
                </a:gridCol>
              </a:tblGrid>
              <a:tr h="500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Việt Nam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(VN)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Mỹ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trắng</a:t>
                      </a:r>
                      <a:r>
                        <a:rPr lang="en-US"/>
                        <a:t> (</a:t>
                      </a:r>
                      <a:r>
                        <a:rPr lang="en-US" err="1"/>
                        <a:t>Cauc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Mỹ</a:t>
                      </a:r>
                      <a:r>
                        <a:rPr lang="en-US"/>
                        <a:t> phi (AA)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Mỹ</a:t>
                      </a:r>
                      <a:r>
                        <a:rPr lang="en-US"/>
                        <a:t> la </a:t>
                      </a:r>
                      <a:r>
                        <a:rPr lang="en-US" err="1"/>
                        <a:t>tinh</a:t>
                      </a:r>
                      <a:r>
                        <a:rPr lang="en-US"/>
                        <a:t> (</a:t>
                      </a:r>
                      <a:r>
                        <a:rPr lang="en-US" err="1"/>
                        <a:t>Hisp</a:t>
                      </a:r>
                      <a:r>
                        <a:rPr lang="en-US"/>
                        <a:t>)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Châu Á (Asian)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52072"/>
                  </a:ext>
                </a:extLst>
              </a:tr>
              <a:tr h="871901">
                <a:tc>
                  <a:txBody>
                    <a:bodyPr/>
                    <a:lstStyle/>
                    <a:p>
                      <a:r>
                        <a:rPr lang="en-US" err="1"/>
                        <a:t>Huấn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luyện</a:t>
                      </a:r>
                      <a:r>
                        <a:rPr lang="en-US"/>
                        <a:t> (train)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535698"/>
                  </a:ext>
                </a:extLst>
              </a:tr>
              <a:tr h="500271">
                <a:tc>
                  <a:txBody>
                    <a:bodyPr/>
                    <a:lstStyle/>
                    <a:p>
                      <a:r>
                        <a:rPr lang="en-US" err="1"/>
                        <a:t>Đánh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giá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343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301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144925"/>
                  </a:ext>
                </a:extLst>
              </a:tr>
            </a:tbl>
          </a:graphicData>
        </a:graphic>
      </p:graphicFrame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DA5A400-3DC5-2445-73BC-C795BB04C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272" y="1966700"/>
            <a:ext cx="5172075" cy="4305300"/>
          </a:xfr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944CBE1-B4F6-511A-B557-CBF15D3B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kê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làm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4D5A5B3-6515-C8BF-3E77-DE3D2F325CF0}"/>
              </a:ext>
            </a:extLst>
          </p:cNvPr>
          <p:cNvSpPr txBox="1">
            <a:spLocks/>
          </p:cNvSpPr>
          <p:nvPr/>
        </p:nvSpPr>
        <p:spPr>
          <a:xfrm>
            <a:off x="6465276" y="1483702"/>
            <a:ext cx="5562600" cy="2902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>
                <a:latin typeface="Aptos"/>
              </a:rPr>
              <a:t>Chia </a:t>
            </a:r>
            <a:r>
              <a:rPr lang="en-US" err="1">
                <a:latin typeface="Aptos"/>
              </a:rPr>
              <a:t>tập</a:t>
            </a:r>
            <a:r>
              <a:rPr lang="en-US">
                <a:latin typeface="Aptos"/>
              </a:rPr>
              <a:t> </a:t>
            </a:r>
            <a:r>
              <a:rPr lang="en-US" err="1">
                <a:latin typeface="Aptos"/>
              </a:rPr>
              <a:t>dữ</a:t>
            </a:r>
            <a:r>
              <a:rPr lang="en-US">
                <a:latin typeface="Aptos"/>
              </a:rPr>
              <a:t> </a:t>
            </a:r>
            <a:r>
              <a:rPr lang="en-US" err="1">
                <a:latin typeface="Aptos"/>
              </a:rPr>
              <a:t>liệu</a:t>
            </a:r>
            <a:r>
              <a:rPr lang="en-US">
                <a:latin typeface="Aptos"/>
              </a:rPr>
              <a:t>: 7/3 (train/test)</a:t>
            </a:r>
          </a:p>
        </p:txBody>
      </p:sp>
    </p:spTree>
    <p:extLst>
      <p:ext uri="{BB962C8B-B14F-4D97-AF65-F5344CB8AC3E}">
        <p14:creationId xmlns:p14="http://schemas.microsoft.com/office/powerpoint/2010/main" val="4043876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190C45-5D4D-0BEA-DEFC-9E00C63CAB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573292"/>
              </p:ext>
            </p:extLst>
          </p:nvPr>
        </p:nvGraphicFramePr>
        <p:xfrm>
          <a:off x="840153" y="1528721"/>
          <a:ext cx="10380226" cy="379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055">
                  <a:extLst>
                    <a:ext uri="{9D8B030D-6E8A-4147-A177-3AD203B41FA5}">
                      <a16:colId xmlns:a16="http://schemas.microsoft.com/office/drawing/2014/main" val="1081758392"/>
                    </a:ext>
                  </a:extLst>
                </a:gridCol>
                <a:gridCol w="2947055">
                  <a:extLst>
                    <a:ext uri="{9D8B030D-6E8A-4147-A177-3AD203B41FA5}">
                      <a16:colId xmlns:a16="http://schemas.microsoft.com/office/drawing/2014/main" val="1156885652"/>
                    </a:ext>
                  </a:extLst>
                </a:gridCol>
                <a:gridCol w="1458163">
                  <a:extLst>
                    <a:ext uri="{9D8B030D-6E8A-4147-A177-3AD203B41FA5}">
                      <a16:colId xmlns:a16="http://schemas.microsoft.com/office/drawing/2014/main" val="162364393"/>
                    </a:ext>
                  </a:extLst>
                </a:gridCol>
                <a:gridCol w="1444633">
                  <a:extLst>
                    <a:ext uri="{9D8B030D-6E8A-4147-A177-3AD203B41FA5}">
                      <a16:colId xmlns:a16="http://schemas.microsoft.com/office/drawing/2014/main" val="2454891648"/>
                    </a:ext>
                  </a:extLst>
                </a:gridCol>
                <a:gridCol w="1583320">
                  <a:extLst>
                    <a:ext uri="{9D8B030D-6E8A-4147-A177-3AD203B41FA5}">
                      <a16:colId xmlns:a16="http://schemas.microsoft.com/office/drawing/2014/main" val="1646342572"/>
                    </a:ext>
                  </a:extLst>
                </a:gridCol>
              </a:tblGrid>
              <a:tr h="474851">
                <a:tc>
                  <a:txBody>
                    <a:bodyPr/>
                    <a:lstStyle/>
                    <a:p>
                      <a:r>
                        <a:rPr lang="en-US"/>
                        <a:t>Mô </a:t>
                      </a:r>
                      <a:r>
                        <a:rPr lang="en-US" err="1"/>
                        <a:t>hình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Loại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mô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hình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Aptos"/>
                        </a:rPr>
                        <a:t>Precision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906895"/>
                  </a:ext>
                </a:extLst>
              </a:tr>
              <a:tr h="4748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Bernoulli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Naive Bayes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0.40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0.41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35276"/>
                  </a:ext>
                </a:extLst>
              </a:tr>
              <a:tr h="4748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Multi Layer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0.41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0.41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0.41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47609"/>
                  </a:ext>
                </a:extLst>
              </a:tr>
              <a:tr h="4748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0.42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0.42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0.42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65118"/>
                  </a:ext>
                </a:extLst>
              </a:tr>
              <a:tr h="4748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0.46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0.45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04466"/>
                  </a:ext>
                </a:extLst>
              </a:tr>
              <a:tr h="474851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Ensemble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0.42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0.41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0.41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980354"/>
                  </a:ext>
                </a:extLst>
              </a:tr>
              <a:tr h="4748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Ensemble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0.41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0.41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0.41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291794"/>
                  </a:ext>
                </a:extLst>
              </a:tr>
              <a:tr h="4748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AdaBoost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Ensemble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0.41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</a:rPr>
                        <a:t>0.41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</a:rPr>
                        <a:t>0.41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80177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A454-8901-8B9D-1890-364867809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B45A4D-7858-5905-8087-5C409E157AEB}"/>
              </a:ext>
            </a:extLst>
          </p:cNvPr>
          <p:cNvSpPr txBox="1">
            <a:spLocks/>
          </p:cNvSpPr>
          <p:nvPr/>
        </p:nvSpPr>
        <p:spPr>
          <a:xfrm>
            <a:off x="307605" y="374327"/>
            <a:ext cx="10690562" cy="791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/>
              <a:t>So </a:t>
            </a:r>
            <a:r>
              <a:rPr lang="en-US" sz="5200" err="1"/>
              <a:t>sánh</a:t>
            </a:r>
            <a:r>
              <a:rPr lang="en-US" sz="5200"/>
              <a:t> </a:t>
            </a:r>
            <a:r>
              <a:rPr lang="en-US" sz="5200" err="1"/>
              <a:t>các</a:t>
            </a:r>
            <a:r>
              <a:rPr lang="en-US" sz="5200"/>
              <a:t> </a:t>
            </a:r>
            <a:r>
              <a:rPr lang="en-US" sz="5200" err="1"/>
              <a:t>mô</a:t>
            </a:r>
            <a:r>
              <a:rPr lang="en-US" sz="5200"/>
              <a:t> </a:t>
            </a:r>
            <a:r>
              <a:rPr lang="en-US" sz="5200" err="1"/>
              <a:t>hình</a:t>
            </a:r>
            <a:r>
              <a:rPr lang="en-US" sz="5200"/>
              <a:t> </a:t>
            </a:r>
            <a:r>
              <a:rPr lang="en-US" sz="5200" err="1"/>
              <a:t>phân</a:t>
            </a:r>
            <a:r>
              <a:rPr lang="en-US" sz="5200"/>
              <a:t> </a:t>
            </a:r>
            <a:r>
              <a:rPr lang="en-US" sz="5200" err="1"/>
              <a:t>loại</a:t>
            </a:r>
            <a:endParaRPr lang="en-US" sz="5200"/>
          </a:p>
        </p:txBody>
      </p:sp>
    </p:spTree>
    <p:extLst>
      <p:ext uri="{BB962C8B-B14F-4D97-AF65-F5344CB8AC3E}">
        <p14:creationId xmlns:p14="http://schemas.microsoft.com/office/powerpoint/2010/main" val="3958298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4CA8-5538-68CF-81AC-34EAB247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6985" cy="397487"/>
          </a:xfrm>
        </p:spPr>
        <p:txBody>
          <a:bodyPr>
            <a:normAutofit fontScale="90000"/>
          </a:bodyPr>
          <a:lstStyle/>
          <a:p>
            <a:r>
              <a:rPr lang="en-US"/>
              <a:t>Kết quả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20E516-68C9-DE2F-2BB5-B0CB6A13F5F0}"/>
              </a:ext>
            </a:extLst>
          </p:cNvPr>
          <p:cNvSpPr txBox="1"/>
          <p:nvPr/>
        </p:nvSpPr>
        <p:spPr>
          <a:xfrm>
            <a:off x="5168842" y="1030020"/>
            <a:ext cx="6493665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err="1"/>
              <a:t>Nhắc</a:t>
            </a:r>
            <a:r>
              <a:rPr lang="en-US" sz="1600" b="1"/>
              <a:t> </a:t>
            </a:r>
            <a:r>
              <a:rPr lang="en-US" sz="1600" b="1" err="1"/>
              <a:t>lại</a:t>
            </a:r>
            <a:r>
              <a:rPr lang="en-US" sz="1600" b="1"/>
              <a:t>:</a:t>
            </a:r>
            <a:r>
              <a:rPr lang="en-US" sz="1600"/>
              <a:t/>
            </a:r>
            <a:br>
              <a:rPr lang="en-US" sz="1600"/>
            </a:br>
            <a:r>
              <a:rPr lang="en-US" sz="1600" err="1"/>
              <a:t>Fst</a:t>
            </a:r>
            <a:r>
              <a:rPr lang="en-US" sz="1600"/>
              <a:t> -&gt; 1: populations </a:t>
            </a:r>
            <a:r>
              <a:rPr lang="en-US" sz="1600" err="1"/>
              <a:t>được</a:t>
            </a:r>
            <a:r>
              <a:rPr lang="en-US" sz="1600"/>
              <a:t> so </a:t>
            </a:r>
            <a:r>
              <a:rPr lang="en-US" sz="1600" err="1"/>
              <a:t>sánh</a:t>
            </a:r>
            <a:r>
              <a:rPr lang="en-US" sz="1600"/>
              <a:t> </a:t>
            </a:r>
            <a:r>
              <a:rPr lang="en-US" sz="1600" err="1"/>
              <a:t>càng</a:t>
            </a:r>
            <a:r>
              <a:rPr lang="en-US" sz="1600"/>
              <a:t> </a:t>
            </a:r>
            <a:r>
              <a:rPr lang="en-US" sz="1600" b="1" err="1"/>
              <a:t>khác</a:t>
            </a:r>
            <a:r>
              <a:rPr lang="en-US" sz="1600"/>
              <a:t> </a:t>
            </a:r>
            <a:r>
              <a:rPr lang="en-US" sz="1600" err="1"/>
              <a:t>nhau</a:t>
            </a:r>
            <a:r>
              <a:rPr lang="en-US" sz="1600"/>
              <a:t> </a:t>
            </a:r>
            <a:r>
              <a:rPr lang="en-US" sz="1600" err="1"/>
              <a:t>về</a:t>
            </a:r>
            <a:r>
              <a:rPr lang="en-US" sz="1600"/>
              <a:t> </a:t>
            </a:r>
            <a:r>
              <a:rPr lang="en-US" sz="1600" err="1"/>
              <a:t>mặt</a:t>
            </a:r>
            <a:r>
              <a:rPr lang="en-US" sz="1600"/>
              <a:t> di </a:t>
            </a:r>
            <a:r>
              <a:rPr lang="en-US" sz="1600" err="1"/>
              <a:t>truyền</a:t>
            </a:r>
            <a:r>
              <a:rPr lang="en-US" sz="1600"/>
              <a:t> </a:t>
            </a:r>
          </a:p>
          <a:p>
            <a:r>
              <a:rPr lang="en-US" sz="1600" err="1"/>
              <a:t>Fst</a:t>
            </a:r>
            <a:r>
              <a:rPr lang="en-US" sz="1600"/>
              <a:t> -&gt; 0: populations </a:t>
            </a:r>
            <a:r>
              <a:rPr lang="en-US" sz="1600" err="1"/>
              <a:t>được</a:t>
            </a:r>
            <a:r>
              <a:rPr lang="en-US" sz="1600"/>
              <a:t> so </a:t>
            </a:r>
            <a:r>
              <a:rPr lang="en-US" sz="1600" err="1"/>
              <a:t>sánh</a:t>
            </a:r>
            <a:r>
              <a:rPr lang="en-US" sz="1600"/>
              <a:t> </a:t>
            </a:r>
            <a:r>
              <a:rPr lang="en-US" sz="1600" b="1" err="1"/>
              <a:t>giống</a:t>
            </a:r>
            <a:r>
              <a:rPr lang="en-US" sz="1600" b="1"/>
              <a:t> </a:t>
            </a:r>
            <a:r>
              <a:rPr lang="en-US" sz="1600" err="1"/>
              <a:t>nhau</a:t>
            </a:r>
            <a:r>
              <a:rPr lang="en-US" sz="1600"/>
              <a:t> </a:t>
            </a:r>
            <a:r>
              <a:rPr lang="en-US" sz="1600" err="1"/>
              <a:t>về</a:t>
            </a:r>
            <a:r>
              <a:rPr lang="en-US" sz="1600"/>
              <a:t> </a:t>
            </a:r>
            <a:r>
              <a:rPr lang="en-US" sz="1600" err="1"/>
              <a:t>mặt</a:t>
            </a:r>
            <a:r>
              <a:rPr lang="en-US" sz="1600"/>
              <a:t> di </a:t>
            </a:r>
            <a:r>
              <a:rPr lang="en-US" sz="1600" err="1"/>
              <a:t>truyền</a:t>
            </a:r>
            <a:r>
              <a:rPr lang="en-US" sz="1600"/>
              <a:t> </a:t>
            </a:r>
          </a:p>
          <a:p>
            <a:endParaRPr lang="en-US" sz="1600"/>
          </a:p>
          <a:p>
            <a:r>
              <a:rPr lang="en-US" sz="1600" b="1"/>
              <a:t>Input</a:t>
            </a:r>
            <a:r>
              <a:rPr lang="en-US" sz="1600"/>
              <a:t>: </a:t>
            </a:r>
            <a:r>
              <a:rPr lang="en-US" sz="1600" err="1">
                <a:ea typeface="+mn-lt"/>
                <a:cs typeface="+mn-lt"/>
              </a:rPr>
              <a:t>Chỉ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số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Fst</a:t>
            </a:r>
            <a:r>
              <a:rPr lang="en-US" sz="1600">
                <a:ea typeface="+mn-lt"/>
                <a:cs typeface="+mn-lt"/>
              </a:rPr>
              <a:t> pairwise </a:t>
            </a:r>
            <a:r>
              <a:rPr lang="en-US" sz="1600" err="1">
                <a:ea typeface="+mn-lt"/>
                <a:cs typeface="+mn-lt"/>
              </a:rPr>
              <a:t>giữa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từng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cặp</a:t>
            </a:r>
            <a:r>
              <a:rPr lang="en-US" sz="1600">
                <a:ea typeface="+mn-lt"/>
                <a:cs typeface="+mn-lt"/>
              </a:rPr>
              <a:t> Population </a:t>
            </a:r>
            <a:r>
              <a:rPr lang="en-US" sz="1600" err="1">
                <a:ea typeface="+mn-lt"/>
                <a:cs typeface="+mn-lt"/>
              </a:rPr>
              <a:t>trong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từng</a:t>
            </a:r>
            <a:r>
              <a:rPr lang="en-US" sz="1600">
                <a:ea typeface="+mn-lt"/>
                <a:cs typeface="+mn-lt"/>
              </a:rPr>
              <a:t> locus</a:t>
            </a:r>
          </a:p>
          <a:p>
            <a:r>
              <a:rPr lang="en-US" sz="1600" b="1"/>
              <a:t>Output: </a:t>
            </a:r>
            <a:r>
              <a:rPr lang="en-US" sz="1600"/>
              <a:t>average FST </a:t>
            </a:r>
            <a:r>
              <a:rPr lang="en-US" sz="1600" err="1"/>
              <a:t>của</a:t>
            </a:r>
            <a:r>
              <a:rPr lang="en-US" sz="1600"/>
              <a:t> locus</a:t>
            </a:r>
            <a:endParaRPr lang="en-US" sz="1100">
              <a:solidFill>
                <a:srgbClr val="E1E4E8"/>
              </a:solidFill>
              <a:ea typeface="+mn-lt"/>
              <a:cs typeface="+mn-lt"/>
            </a:endParaRP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r>
              <a:rPr lang="en-US" sz="1600"/>
              <a:t/>
            </a:r>
            <a:br>
              <a:rPr lang="en-US" sz="1600"/>
            </a:br>
            <a:endParaRPr lang="en-US" sz="1600" b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44DDF9-A667-7F55-5B2E-37554C42B270}"/>
              </a:ext>
            </a:extLst>
          </p:cNvPr>
          <p:cNvSpPr/>
          <p:nvPr/>
        </p:nvSpPr>
        <p:spPr>
          <a:xfrm>
            <a:off x="3383372" y="1366429"/>
            <a:ext cx="351692" cy="341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61779-E58A-13C5-94CC-C456B2FB3FA0}"/>
              </a:ext>
            </a:extLst>
          </p:cNvPr>
          <p:cNvSpPr txBox="1"/>
          <p:nvPr/>
        </p:nvSpPr>
        <p:spPr>
          <a:xfrm>
            <a:off x="836246" y="4519246"/>
            <a:ext cx="507551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err="1">
                <a:cs typeface="Segoe UI"/>
              </a:rPr>
              <a:t>Ví</a:t>
            </a:r>
            <a:r>
              <a:rPr lang="en-US" sz="1600" b="1">
                <a:cs typeface="Segoe UI"/>
              </a:rPr>
              <a:t> </a:t>
            </a:r>
            <a:r>
              <a:rPr lang="en-US" sz="1600" b="1" err="1">
                <a:cs typeface="Segoe UI"/>
              </a:rPr>
              <a:t>dụ</a:t>
            </a:r>
            <a:r>
              <a:rPr lang="en-US" sz="1600" b="1">
                <a:cs typeface="Segoe UI"/>
              </a:rPr>
              <a:t>: </a:t>
            </a:r>
            <a:r>
              <a:rPr lang="en-US" sz="1600">
                <a:cs typeface="Segoe UI"/>
              </a:rPr>
              <a:t>​</a:t>
            </a:r>
          </a:p>
          <a:p>
            <a:r>
              <a:rPr lang="en-US" sz="1600">
                <a:cs typeface="Segoe UI"/>
              </a:rPr>
              <a:t>Giá </a:t>
            </a:r>
            <a:r>
              <a:rPr lang="en-US" sz="1600" err="1">
                <a:cs typeface="Segoe UI"/>
              </a:rPr>
              <a:t>trị</a:t>
            </a:r>
            <a:r>
              <a:rPr lang="en-US" sz="1600">
                <a:cs typeface="Segoe UI"/>
              </a:rPr>
              <a:t> </a:t>
            </a:r>
            <a:r>
              <a:rPr lang="en-US" sz="1600" err="1">
                <a:cs typeface="Segoe UI"/>
              </a:rPr>
              <a:t>Fst</a:t>
            </a:r>
            <a:r>
              <a:rPr lang="en-US" sz="1600">
                <a:cs typeface="Segoe UI"/>
              </a:rPr>
              <a:t> </a:t>
            </a:r>
            <a:r>
              <a:rPr lang="en-US" sz="1600" err="1">
                <a:cs typeface="Segoe UI"/>
              </a:rPr>
              <a:t>của</a:t>
            </a:r>
            <a:r>
              <a:rPr lang="en-US" sz="1600">
                <a:cs typeface="Segoe UI"/>
              </a:rPr>
              <a:t> </a:t>
            </a:r>
            <a:r>
              <a:rPr lang="en-US" sz="1600" b="1">
                <a:cs typeface="Segoe UI"/>
              </a:rPr>
              <a:t>Asia </a:t>
            </a:r>
            <a:r>
              <a:rPr lang="en-US" sz="1600">
                <a:cs typeface="Segoe UI"/>
              </a:rPr>
              <a:t>vs </a:t>
            </a:r>
            <a:r>
              <a:rPr lang="en-US" sz="1600" b="1">
                <a:cs typeface="Segoe UI"/>
              </a:rPr>
              <a:t>VN </a:t>
            </a:r>
            <a:r>
              <a:rPr lang="en-US" sz="1600">
                <a:cs typeface="Segoe UI"/>
              </a:rPr>
              <a:t>= 0.0022​ ( </a:t>
            </a:r>
            <a:r>
              <a:rPr lang="en-US" sz="1600" err="1">
                <a:cs typeface="Segoe UI"/>
              </a:rPr>
              <a:t>nhỏ</a:t>
            </a:r>
            <a:r>
              <a:rPr lang="en-US" sz="1600">
                <a:cs typeface="Segoe UI"/>
              </a:rPr>
              <a:t> </a:t>
            </a:r>
            <a:r>
              <a:rPr lang="en-US" sz="1600" err="1">
                <a:cs typeface="Segoe UI"/>
              </a:rPr>
              <a:t>nhất</a:t>
            </a:r>
            <a:r>
              <a:rPr lang="en-US" sz="1600">
                <a:cs typeface="Segoe UI"/>
              </a:rPr>
              <a:t> </a:t>
            </a:r>
            <a:r>
              <a:rPr lang="en-US" sz="1600" err="1">
                <a:cs typeface="Segoe UI"/>
              </a:rPr>
              <a:t>khi</a:t>
            </a:r>
            <a:r>
              <a:rPr lang="en-US" sz="1600">
                <a:cs typeface="Segoe UI"/>
              </a:rPr>
              <a:t> so </a:t>
            </a:r>
            <a:r>
              <a:rPr lang="en-US" sz="1600" err="1">
                <a:cs typeface="Segoe UI"/>
              </a:rPr>
              <a:t>với</a:t>
            </a:r>
            <a:r>
              <a:rPr lang="en-US" sz="1600">
                <a:cs typeface="Segoe UI"/>
              </a:rPr>
              <a:t> Asian vs AA = 0.011; Asian vs </a:t>
            </a:r>
            <a:r>
              <a:rPr lang="en-US" sz="1600" err="1">
                <a:cs typeface="Segoe UI"/>
              </a:rPr>
              <a:t>Cauc</a:t>
            </a:r>
            <a:r>
              <a:rPr lang="en-US" sz="1600">
                <a:cs typeface="Segoe UI"/>
              </a:rPr>
              <a:t> = 0.0094; Asian vs </a:t>
            </a:r>
            <a:r>
              <a:rPr lang="en-US" sz="1600" err="1">
                <a:cs typeface="Segoe UI"/>
              </a:rPr>
              <a:t>Hisp</a:t>
            </a:r>
            <a:r>
              <a:rPr lang="en-US" sz="1600">
                <a:cs typeface="Segoe UI"/>
              </a:rPr>
              <a:t> = 0.0085)</a:t>
            </a:r>
            <a:br>
              <a:rPr lang="en-US" sz="1600">
                <a:cs typeface="Segoe UI"/>
              </a:rPr>
            </a:br>
            <a:r>
              <a:rPr lang="en-US" sz="1600">
                <a:cs typeface="Segoe UI"/>
              </a:rPr>
              <a:t>​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37AC117B-EB31-B339-618E-F42CE96B0FCE}"/>
              </a:ext>
            </a:extLst>
          </p:cNvPr>
          <p:cNvSpPr/>
          <p:nvPr/>
        </p:nvSpPr>
        <p:spPr>
          <a:xfrm>
            <a:off x="7356231" y="3126153"/>
            <a:ext cx="68384" cy="3331307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2AEA6-1AD0-7E71-8620-855E13C9A0D9}"/>
              </a:ext>
            </a:extLst>
          </p:cNvPr>
          <p:cNvSpPr txBox="1"/>
          <p:nvPr/>
        </p:nvSpPr>
        <p:spPr>
          <a:xfrm rot="5400000">
            <a:off x="5856654" y="4604768"/>
            <a:ext cx="26259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/>
              <a:t>Chỉ</a:t>
            </a:r>
            <a:r>
              <a:rPr lang="en-US" b="1"/>
              <a:t> </a:t>
            </a:r>
            <a:r>
              <a:rPr lang="en-US" b="1" err="1"/>
              <a:t>số</a:t>
            </a:r>
            <a:r>
              <a:rPr lang="en-US" b="1"/>
              <a:t> </a:t>
            </a:r>
            <a:r>
              <a:rPr lang="en-US" b="1" err="1"/>
              <a:t>Fst</a:t>
            </a:r>
            <a:r>
              <a:rPr lang="en-US" b="1"/>
              <a:t> </a:t>
            </a:r>
            <a:r>
              <a:rPr lang="en-US" b="1" err="1"/>
              <a:t>của</a:t>
            </a:r>
            <a:r>
              <a:rPr lang="en-US" b="1"/>
              <a:t> 22 locus</a:t>
            </a:r>
          </a:p>
        </p:txBody>
      </p:sp>
      <p:pic>
        <p:nvPicPr>
          <p:cNvPr id="5" name="Picture 4" descr="A blue square with white text&#10;&#10;Description automatically generated">
            <a:extLst>
              <a:ext uri="{FF2B5EF4-FFF2-40B4-BE49-F238E27FC236}">
                <a16:creationId xmlns:a16="http://schemas.microsoft.com/office/drawing/2014/main" id="{1365FFB2-0FA9-F146-0692-EF0F70D03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30" y="769083"/>
            <a:ext cx="4221774" cy="382514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62D8CBD-68D2-7BF2-6A3C-B61892ED8BE0}"/>
              </a:ext>
            </a:extLst>
          </p:cNvPr>
          <p:cNvSpPr/>
          <p:nvPr/>
        </p:nvSpPr>
        <p:spPr>
          <a:xfrm>
            <a:off x="840039" y="3692769"/>
            <a:ext cx="639068" cy="429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BD51BBCB-C85B-0F6D-5213-4EE63D6C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124" y="2893645"/>
            <a:ext cx="2352675" cy="36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32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FECDC981-45DF-30D6-AD38-513CD20D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" y="632802"/>
            <a:ext cx="7219950" cy="468385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BD1AE3-A264-2573-AC3F-F08BDB309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7046" y="-1221"/>
            <a:ext cx="4956908" cy="67545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B1: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h_t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locus </a:t>
            </a:r>
            <a:r>
              <a:rPr lang="en-US" err="1"/>
              <a:t>dựa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overall allele frequency.</a:t>
            </a:r>
          </a:p>
          <a:p>
            <a:pPr marL="0" indent="0">
              <a:buNone/>
            </a:pPr>
            <a:r>
              <a:rPr lang="en-US"/>
              <a:t>B2: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h_s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population</a:t>
            </a:r>
          </a:p>
          <a:p>
            <a:pPr marL="0" indent="0">
              <a:buNone/>
            </a:pPr>
            <a:r>
              <a:rPr lang="en-US"/>
              <a:t>B3: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fst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population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loci.</a:t>
            </a:r>
          </a:p>
        </p:txBody>
      </p:sp>
    </p:spTree>
    <p:extLst>
      <p:ext uri="{BB962C8B-B14F-4D97-AF65-F5344CB8AC3E}">
        <p14:creationId xmlns:p14="http://schemas.microsoft.com/office/powerpoint/2010/main" val="2546418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BD1AE3-A264-2573-AC3F-F08BDB309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046" y="-1221"/>
            <a:ext cx="605106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Hàm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average FST </a:t>
            </a:r>
            <a:r>
              <a:rPr lang="en-US" err="1"/>
              <a:t>giữa</a:t>
            </a:r>
            <a:r>
              <a:rPr lang="en-US"/>
              <a:t> 2 population. </a:t>
            </a:r>
            <a:r>
              <a:rPr lang="en-US" err="1"/>
              <a:t>Dựa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FST </a:t>
            </a:r>
            <a:r>
              <a:rPr lang="en-US" err="1"/>
              <a:t>của</a:t>
            </a:r>
            <a:r>
              <a:rPr lang="en-US"/>
              <a:t> 1 population ở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trước</a:t>
            </a:r>
            <a:r>
              <a:rPr lang="en-US"/>
              <a:t>.</a:t>
            </a: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B5657CE-E457-9997-B726-B933A3432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" y="0"/>
            <a:ext cx="5996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32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F63AF20-3B40-9B4C-4CD8-CC704C8BC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" y="-1221"/>
            <a:ext cx="5947920" cy="686203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B33099-30B1-BB9C-1106-3D70A3AC9DB4}"/>
              </a:ext>
            </a:extLst>
          </p:cNvPr>
          <p:cNvSpPr txBox="1">
            <a:spLocks/>
          </p:cNvSpPr>
          <p:nvPr/>
        </p:nvSpPr>
        <p:spPr>
          <a:xfrm>
            <a:off x="6142892" y="-1221"/>
            <a:ext cx="605106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err="1"/>
              <a:t>Hàm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vẽ</a:t>
            </a:r>
            <a:r>
              <a:rPr lang="en-US"/>
              <a:t> ma </a:t>
            </a:r>
            <a:r>
              <a:rPr lang="en-US" err="1"/>
              <a:t>trận</a:t>
            </a:r>
            <a:r>
              <a:rPr lang="en-US"/>
              <a:t> </a:t>
            </a:r>
            <a:r>
              <a:rPr lang="en-US" err="1"/>
              <a:t>khoảng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/>
              <a:t>Giá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đa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1, </a:t>
            </a:r>
          </a:p>
          <a:p>
            <a:pPr marL="0" indent="0">
              <a:buNone/>
            </a:pPr>
            <a:r>
              <a:rPr lang="en-US"/>
              <a:t>value -&gt; 1: populations </a:t>
            </a:r>
            <a:r>
              <a:rPr lang="en-US" err="1"/>
              <a:t>càng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mặt</a:t>
            </a:r>
            <a:r>
              <a:rPr lang="en-US"/>
              <a:t> di </a:t>
            </a:r>
            <a:r>
              <a:rPr lang="en-US" err="1"/>
              <a:t>truyền</a:t>
            </a:r>
          </a:p>
          <a:p>
            <a:pPr marL="0" indent="0">
              <a:buNone/>
            </a:pPr>
            <a:r>
              <a:rPr lang="en-US"/>
              <a:t>value -&gt; 0: populations </a:t>
            </a:r>
            <a:r>
              <a:rPr lang="en-US" err="1"/>
              <a:t>giống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mặt</a:t>
            </a:r>
            <a:r>
              <a:rPr lang="en-US"/>
              <a:t> di </a:t>
            </a:r>
            <a:r>
              <a:rPr lang="en-US" err="1"/>
              <a:t>truyền</a:t>
            </a:r>
          </a:p>
        </p:txBody>
      </p:sp>
    </p:spTree>
    <p:extLst>
      <p:ext uri="{BB962C8B-B14F-4D97-AF65-F5344CB8AC3E}">
        <p14:creationId xmlns:p14="http://schemas.microsoft.com/office/powerpoint/2010/main" val="3179599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B2C408B-9031-8477-3E05-B206868AB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1" y="0"/>
            <a:ext cx="5004148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FF1258-4B96-EC73-0183-7A9C2FCA4CC1}"/>
              </a:ext>
            </a:extLst>
          </p:cNvPr>
          <p:cNvSpPr txBox="1">
            <a:spLocks/>
          </p:cNvSpPr>
          <p:nvPr/>
        </p:nvSpPr>
        <p:spPr>
          <a:xfrm>
            <a:off x="5459046" y="653318"/>
            <a:ext cx="605106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err="1"/>
              <a:t>Hàm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ma </a:t>
            </a:r>
            <a:r>
              <a:rPr lang="en-US" err="1"/>
              <a:t>trận</a:t>
            </a:r>
            <a:r>
              <a:rPr lang="en-US"/>
              <a:t> </a:t>
            </a:r>
            <a:r>
              <a:rPr lang="en-US" err="1"/>
              <a:t>khoảng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,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hàm</a:t>
            </a:r>
            <a:r>
              <a:rPr lang="en-US"/>
              <a:t> </a:t>
            </a:r>
            <a:r>
              <a:rPr lang="en-US" err="1"/>
              <a:t>sch.linkage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parameter average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áp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UPMGA.</a:t>
            </a:r>
          </a:p>
          <a:p>
            <a:pPr marL="514350" indent="-514350">
              <a:buAutoNum type="arabicPeriod"/>
            </a:pPr>
            <a:r>
              <a:rPr lang="en-US"/>
              <a:t>Tài </a:t>
            </a:r>
            <a:r>
              <a:rPr lang="en-US" err="1"/>
              <a:t>liệu</a:t>
            </a:r>
            <a:r>
              <a:rPr lang="en-US"/>
              <a:t>: </a:t>
            </a:r>
            <a:r>
              <a:rPr lang="en-US">
                <a:hlinkClick r:id="rId3"/>
              </a:rPr>
              <a:t>Genetic_variability_and_population_structure_of_some_Iranian_Salvia_limbata_C_A_Mey_populations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  <a:hlinkClick r:id="rId4"/>
              </a:rPr>
              <a:t>Population_Study_Reveals_Genetic_Variation_and_Introgression_of_Four_Deciduous_Oaks_at_the_Junction_between_Taihang_Mountain_and_Yanshan_Mountain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38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829A2C3-0B3A-178E-BFDC-916A22906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" y="0"/>
            <a:ext cx="3944341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39170E-9311-6C29-DB75-40EF83EB45AC}"/>
              </a:ext>
            </a:extLst>
          </p:cNvPr>
          <p:cNvSpPr txBox="1">
            <a:spLocks/>
          </p:cNvSpPr>
          <p:nvPr/>
        </p:nvSpPr>
        <p:spPr>
          <a:xfrm>
            <a:off x="4765430" y="1161318"/>
            <a:ext cx="605106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Sau </a:t>
            </a:r>
            <a:r>
              <a:rPr lang="en-US" err="1"/>
              <a:t>đó</a:t>
            </a:r>
            <a:r>
              <a:rPr lang="en-US"/>
              <a:t>,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PCA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cụm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/>
              <a:t>Tài </a:t>
            </a:r>
            <a:r>
              <a:rPr lang="en-US" err="1"/>
              <a:t>liệu</a:t>
            </a:r>
            <a:r>
              <a:rPr lang="en-US"/>
              <a:t>: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000">
                <a:solidFill>
                  <a:srgbClr val="222222"/>
                </a:solidFill>
                <a:ea typeface="+mn-lt"/>
                <a:cs typeface="+mn-lt"/>
                <a:hlinkClick r:id="rId3"/>
              </a:rPr>
              <a:t>PCA population genetics</a:t>
            </a:r>
            <a:endParaRPr lang="en-US" sz="2000">
              <a:ea typeface="+mn-lt"/>
              <a:cs typeface="+mn-lt"/>
            </a:endParaRPr>
          </a:p>
          <a:p>
            <a:pPr indent="0"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058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A58A-31A7-AFAD-7011-86313A8B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đoán</a:t>
            </a:r>
            <a:r>
              <a:rPr lang="en-US"/>
              <a:t> </a:t>
            </a:r>
            <a:r>
              <a:rPr lang="en-US" err="1"/>
              <a:t>dân</a:t>
            </a:r>
            <a:r>
              <a:rPr lang="en-US"/>
              <a:t> </a:t>
            </a:r>
            <a:r>
              <a:rPr lang="en-US" err="1"/>
              <a:t>tộc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EB2C-DEBB-3455-DE6B-0BA4237FE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92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3B3-BD00-C3B6-15E2-8133CB86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19626B-917E-99E0-E612-7C121CC6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276" y="1483702"/>
            <a:ext cx="5562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Việt Nam: 408 </a:t>
            </a:r>
            <a:r>
              <a:rPr lang="en-US" err="1">
                <a:latin typeface="Arial"/>
                <a:cs typeface="Arial"/>
              </a:rPr>
              <a:t>mẫu</a:t>
            </a:r>
            <a:r>
              <a:rPr lang="en-US">
                <a:latin typeface="Arial"/>
                <a:cs typeface="Arial"/>
              </a:rPr>
              <a:t> (</a:t>
            </a:r>
            <a:r>
              <a:rPr lang="en-US" err="1">
                <a:latin typeface="Arial"/>
                <a:cs typeface="Arial"/>
              </a:rPr>
              <a:t>Ngẫu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nhiên</a:t>
            </a:r>
            <a:r>
              <a:rPr lang="en-US">
                <a:latin typeface="Arial"/>
                <a:cs typeface="Arial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err="1">
                <a:latin typeface="Arial"/>
                <a:ea typeface="+mn-lt"/>
                <a:cs typeface="+mn-lt"/>
              </a:rPr>
              <a:t>Mỹ</a:t>
            </a:r>
            <a:r>
              <a:rPr lang="en-US">
                <a:latin typeface="Arial"/>
                <a:ea typeface="+mn-lt"/>
                <a:cs typeface="+mn-lt"/>
              </a:rPr>
              <a:t> da </a:t>
            </a:r>
            <a:r>
              <a:rPr lang="en-US" err="1">
                <a:latin typeface="Arial"/>
                <a:ea typeface="+mn-lt"/>
                <a:cs typeface="+mn-lt"/>
              </a:rPr>
              <a:t>trắng</a:t>
            </a:r>
            <a:r>
              <a:rPr lang="en-US">
                <a:latin typeface="Arial"/>
                <a:ea typeface="+mn-lt"/>
                <a:cs typeface="+mn-lt"/>
              </a:rPr>
              <a:t> (</a:t>
            </a:r>
            <a:r>
              <a:rPr lang="en-US" err="1">
                <a:latin typeface="Arial"/>
                <a:ea typeface="+mn-lt"/>
                <a:cs typeface="+mn-lt"/>
              </a:rPr>
              <a:t>Cauc</a:t>
            </a:r>
            <a:r>
              <a:rPr lang="en-US">
                <a:latin typeface="Arial"/>
                <a:ea typeface="+mn-lt"/>
                <a:cs typeface="+mn-lt"/>
              </a:rPr>
              <a:t>): 361 </a:t>
            </a:r>
            <a:r>
              <a:rPr lang="en-US" err="1">
                <a:latin typeface="Arial"/>
                <a:ea typeface="+mn-lt"/>
                <a:cs typeface="+mn-lt"/>
              </a:rPr>
              <a:t>mẫu</a:t>
            </a:r>
            <a:endParaRPr lang="en-US"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Châu Á: 97 </a:t>
            </a:r>
            <a:r>
              <a:rPr lang="en-US" err="1">
                <a:latin typeface="Arial"/>
                <a:cs typeface="Arial"/>
              </a:rPr>
              <a:t>mẫu</a:t>
            </a:r>
          </a:p>
          <a:p>
            <a:pPr>
              <a:lnSpc>
                <a:spcPct val="150000"/>
              </a:lnSpc>
            </a:pPr>
            <a:r>
              <a:rPr lang="en-US" err="1">
                <a:latin typeface="Arial"/>
                <a:cs typeface="Arial"/>
              </a:rPr>
              <a:t>Mỹ</a:t>
            </a:r>
            <a:r>
              <a:rPr lang="en-US">
                <a:latin typeface="Arial"/>
                <a:cs typeface="Arial"/>
              </a:rPr>
              <a:t> la </a:t>
            </a:r>
            <a:r>
              <a:rPr lang="en-US" err="1">
                <a:latin typeface="Arial"/>
                <a:cs typeface="Arial"/>
              </a:rPr>
              <a:t>tinh</a:t>
            </a:r>
            <a:r>
              <a:rPr lang="en-US">
                <a:latin typeface="Arial"/>
                <a:cs typeface="Arial"/>
              </a:rPr>
              <a:t> (</a:t>
            </a:r>
            <a:r>
              <a:rPr lang="en-US" err="1">
                <a:latin typeface="Arial"/>
                <a:cs typeface="Arial"/>
              </a:rPr>
              <a:t>Hisp</a:t>
            </a:r>
            <a:r>
              <a:rPr lang="en-US">
                <a:latin typeface="Arial"/>
                <a:cs typeface="Arial"/>
              </a:rPr>
              <a:t>): 236 </a:t>
            </a:r>
            <a:r>
              <a:rPr lang="en-US" err="1">
                <a:latin typeface="Arial"/>
                <a:cs typeface="Arial"/>
              </a:rPr>
              <a:t>mẫu</a:t>
            </a:r>
            <a:endParaRPr lang="en-US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Arial"/>
                <a:cs typeface="Arial"/>
              </a:rPr>
              <a:t>Mỹ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đen</a:t>
            </a:r>
            <a:r>
              <a:rPr lang="en-US">
                <a:latin typeface="Arial"/>
                <a:cs typeface="Arial"/>
              </a:rPr>
              <a:t>(AA): 342 </a:t>
            </a:r>
            <a:r>
              <a:rPr lang="en-US" err="1">
                <a:latin typeface="Arial"/>
                <a:cs typeface="Arial"/>
              </a:rPr>
              <a:t>mẫu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DF22F-6C2C-A8B6-E03D-E8BF81A75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" y="1479570"/>
            <a:ext cx="6341480" cy="41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5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2F4C-6E71-30BC-B62E-B6EA135A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63" y="132909"/>
            <a:ext cx="6421461" cy="1325563"/>
          </a:xfrm>
        </p:spPr>
        <p:txBody>
          <a:bodyPr/>
          <a:lstStyle/>
          <a:p>
            <a:r>
              <a:rPr lang="en-VN"/>
              <a:t>Dữ liệu kiểu gen của mỗi cá nhân</a:t>
            </a:r>
          </a:p>
        </p:txBody>
      </p:sp>
      <p:pic>
        <p:nvPicPr>
          <p:cNvPr id="5" name="Content Placeholder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5308BED2-2688-D9E5-E7EE-983CAF7DE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32" y="3834614"/>
            <a:ext cx="10515600" cy="29452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6CF5C4-570D-9514-EAA0-C37ED597DBF2}"/>
              </a:ext>
            </a:extLst>
          </p:cNvPr>
          <p:cNvSpPr txBox="1"/>
          <p:nvPr/>
        </p:nvSpPr>
        <p:spPr>
          <a:xfrm>
            <a:off x="3644721" y="1965506"/>
            <a:ext cx="316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Locus gen</a:t>
            </a:r>
          </a:p>
        </p:txBody>
      </p:sp>
      <p:pic>
        <p:nvPicPr>
          <p:cNvPr id="7" name="Picture 6" descr="A diagram of dna sequence&#10;&#10;Description automatically generated with medium confidence">
            <a:extLst>
              <a:ext uri="{FF2B5EF4-FFF2-40B4-BE49-F238E27FC236}">
                <a16:creationId xmlns:a16="http://schemas.microsoft.com/office/drawing/2014/main" id="{7044F0FF-8B9C-A0BD-A1E8-5F8C26D93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924" y="226876"/>
            <a:ext cx="4610100" cy="347726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7BF570-B3BA-CD86-0F62-A5918AAB0E12}"/>
              </a:ext>
            </a:extLst>
          </p:cNvPr>
          <p:cNvCxnSpPr/>
          <p:nvPr/>
        </p:nvCxnSpPr>
        <p:spPr>
          <a:xfrm flipH="1">
            <a:off x="1674254" y="2334838"/>
            <a:ext cx="2137892" cy="182503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EC67B6-27C2-CA04-D20E-D14D2373AE21}"/>
              </a:ext>
            </a:extLst>
          </p:cNvPr>
          <p:cNvCxnSpPr>
            <a:cxnSpLocks/>
          </p:cNvCxnSpPr>
          <p:nvPr/>
        </p:nvCxnSpPr>
        <p:spPr>
          <a:xfrm flipV="1">
            <a:off x="4262907" y="795690"/>
            <a:ext cx="3335628" cy="11698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0D198DB-08DA-090D-C9F5-F4579C407FA4}"/>
              </a:ext>
            </a:extLst>
          </p:cNvPr>
          <p:cNvSpPr txBox="1"/>
          <p:nvPr/>
        </p:nvSpPr>
        <p:spPr>
          <a:xfrm>
            <a:off x="244625" y="2115230"/>
            <a:ext cx="23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Kiểu gen: gồm 2 alen kế thừa từ bố và mẹ</a:t>
            </a:r>
            <a:endParaRPr lang="en-V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42F687-669B-396A-F000-541FF45409A8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166648" y="2761561"/>
            <a:ext cx="237927" cy="1789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7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8808-3762-10CA-EC8D-CDF2BACB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kiểu</a:t>
            </a:r>
            <a:r>
              <a:rPr lang="en-US"/>
              <a:t> gen </a:t>
            </a:r>
            <a:r>
              <a:rPr lang="en-US" err="1"/>
              <a:t>của</a:t>
            </a:r>
            <a:r>
              <a:rPr lang="en-US"/>
              <a:t> dân tộc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DD179-F2DD-35DF-1E16-D5932C183D32}"/>
              </a:ext>
            </a:extLst>
          </p:cNvPr>
          <p:cNvSpPr txBox="1"/>
          <p:nvPr/>
        </p:nvSpPr>
        <p:spPr>
          <a:xfrm>
            <a:off x="836246" y="3718169"/>
            <a:ext cx="105195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Segoe UI"/>
              </a:rPr>
              <a:t>​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5E160-3F44-DFCA-BD0C-47845F5931CA}"/>
              </a:ext>
            </a:extLst>
          </p:cNvPr>
          <p:cNvSpPr txBox="1"/>
          <p:nvPr/>
        </p:nvSpPr>
        <p:spPr>
          <a:xfrm>
            <a:off x="6753455" y="2072951"/>
            <a:ext cx="29739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4. </a:t>
            </a:r>
            <a:r>
              <a:rPr lang="en-US" err="1"/>
              <a:t>Kiểu gen bao gồm alen tại từng vị trí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BD22D-FC66-6178-4433-174267338B97}"/>
              </a:ext>
            </a:extLst>
          </p:cNvPr>
          <p:cNvSpPr txBox="1"/>
          <p:nvPr/>
        </p:nvSpPr>
        <p:spPr>
          <a:xfrm>
            <a:off x="3014386" y="2293145"/>
            <a:ext cx="1817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3. Locus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74A6E-0353-742F-647B-AE4E8CE5AD21}"/>
              </a:ext>
            </a:extLst>
          </p:cNvPr>
          <p:cNvSpPr txBox="1"/>
          <p:nvPr/>
        </p:nvSpPr>
        <p:spPr>
          <a:xfrm>
            <a:off x="1209803" y="1994314"/>
            <a:ext cx="24621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2. dân tộc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F7216E-89C9-8A9E-170B-936C1328E5F6}"/>
              </a:ext>
            </a:extLst>
          </p:cNvPr>
          <p:cNvSpPr txBox="1"/>
          <p:nvPr/>
        </p:nvSpPr>
        <p:spPr>
          <a:xfrm>
            <a:off x="833410" y="1556333"/>
            <a:ext cx="24621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1.ID của mẫu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B27AF4-1563-535B-27BF-D1F7C4CE6B2C}"/>
              </a:ext>
            </a:extLst>
          </p:cNvPr>
          <p:cNvCxnSpPr>
            <a:cxnSpLocks/>
          </p:cNvCxnSpPr>
          <p:nvPr/>
        </p:nvCxnSpPr>
        <p:spPr>
          <a:xfrm>
            <a:off x="1021606" y="1925665"/>
            <a:ext cx="0" cy="1214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9424A2-00B4-1691-721B-752028D04BD4}"/>
              </a:ext>
            </a:extLst>
          </p:cNvPr>
          <p:cNvCxnSpPr>
            <a:cxnSpLocks/>
          </p:cNvCxnSpPr>
          <p:nvPr/>
        </p:nvCxnSpPr>
        <p:spPr>
          <a:xfrm>
            <a:off x="1704924" y="2239198"/>
            <a:ext cx="5229" cy="938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E4EEB1-43EC-0601-6E22-706D03F0219E}"/>
              </a:ext>
            </a:extLst>
          </p:cNvPr>
          <p:cNvCxnSpPr>
            <a:cxnSpLocks/>
          </p:cNvCxnSpPr>
          <p:nvPr/>
        </p:nvCxnSpPr>
        <p:spPr>
          <a:xfrm>
            <a:off x="3671924" y="2638245"/>
            <a:ext cx="0" cy="555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6299A9-FC71-B494-EDBA-69E309076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99183"/>
              </p:ext>
            </p:extLst>
          </p:nvPr>
        </p:nvGraphicFramePr>
        <p:xfrm>
          <a:off x="654794" y="3193879"/>
          <a:ext cx="10515600" cy="3412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346907101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47848903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12718292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53351654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83979357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00820424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05857605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54304336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84976450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43843883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17629657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9227346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35175098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32868884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7306124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25089755"/>
                    </a:ext>
                  </a:extLst>
                </a:gridCol>
              </a:tblGrid>
              <a:tr h="189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Sample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CSF1PO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D10S1248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D12S391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D13S317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D16S539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D18S51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D19S433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1310169392"/>
                  </a:ext>
                </a:extLst>
              </a:tr>
              <a:tr h="189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GT37019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17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21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17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18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922375713"/>
                  </a:ext>
                </a:extLst>
              </a:tr>
              <a:tr h="189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GT37020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16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16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16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16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15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745629139"/>
                  </a:ext>
                </a:extLst>
              </a:tr>
              <a:tr h="189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GT37026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10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15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16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20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17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13,2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18677756"/>
                  </a:ext>
                </a:extLst>
              </a:tr>
              <a:tr h="189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GT37027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16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15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17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16,2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806232527"/>
                  </a:ext>
                </a:extLst>
              </a:tr>
              <a:tr h="189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GT37032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8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15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18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17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14,2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2356814381"/>
                  </a:ext>
                </a:extLst>
              </a:tr>
              <a:tr h="189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GT37047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16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18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15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16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15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2444137033"/>
                  </a:ext>
                </a:extLst>
              </a:tr>
              <a:tr h="189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GT37166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17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17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1931509495"/>
                  </a:ext>
                </a:extLst>
              </a:tr>
              <a:tr h="189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GT37168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10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18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20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13,2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802487022"/>
                  </a:ext>
                </a:extLst>
              </a:tr>
              <a:tr h="189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GT37169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7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18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22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18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14,2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15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171323182"/>
                  </a:ext>
                </a:extLst>
              </a:tr>
              <a:tr h="189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GT37170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17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17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24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18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944637743"/>
                  </a:ext>
                </a:extLst>
              </a:tr>
              <a:tr h="189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GT37171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7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10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18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16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16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15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1162432020"/>
                  </a:ext>
                </a:extLst>
              </a:tr>
              <a:tr h="189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GT37173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10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15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15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17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18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10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21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1949632277"/>
                  </a:ext>
                </a:extLst>
              </a:tr>
              <a:tr h="189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GT37175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8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15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18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18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18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18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14,2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15,2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4198560937"/>
                  </a:ext>
                </a:extLst>
              </a:tr>
              <a:tr h="189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GT37178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15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17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10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17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14,2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16,2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1940834565"/>
                  </a:ext>
                </a:extLst>
              </a:tr>
              <a:tr h="189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GT37179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10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16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15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17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107842111"/>
                  </a:ext>
                </a:extLst>
              </a:tr>
              <a:tr h="189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GT37184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20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22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10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22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15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1083125820"/>
                  </a:ext>
                </a:extLst>
              </a:tr>
              <a:tr h="189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GT37190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10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14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20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11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9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18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18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12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100" u="none" strike="noStrike">
                          <a:effectLst/>
                        </a:rPr>
                        <a:t>13</a:t>
                      </a:r>
                      <a:endParaRPr lang="en-V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414085936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537A49-2CBD-31FA-747B-35D92CEA8DEA}"/>
              </a:ext>
            </a:extLst>
          </p:cNvPr>
          <p:cNvCxnSpPr>
            <a:cxnSpLocks/>
          </p:cNvCxnSpPr>
          <p:nvPr/>
        </p:nvCxnSpPr>
        <p:spPr>
          <a:xfrm flipH="1">
            <a:off x="2317496" y="2638245"/>
            <a:ext cx="978035" cy="586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2B38A1-9A75-27A2-94A7-04DB9AC39386}"/>
              </a:ext>
            </a:extLst>
          </p:cNvPr>
          <p:cNvCxnSpPr>
            <a:cxnSpLocks/>
          </p:cNvCxnSpPr>
          <p:nvPr/>
        </p:nvCxnSpPr>
        <p:spPr>
          <a:xfrm>
            <a:off x="3824324" y="2638245"/>
            <a:ext cx="1007414" cy="586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2D4CA9-C0C5-B796-9A50-C6D4B42932E7}"/>
              </a:ext>
            </a:extLst>
          </p:cNvPr>
          <p:cNvCxnSpPr>
            <a:cxnSpLocks/>
          </p:cNvCxnSpPr>
          <p:nvPr/>
        </p:nvCxnSpPr>
        <p:spPr>
          <a:xfrm flipH="1">
            <a:off x="6753455" y="2634807"/>
            <a:ext cx="214015" cy="765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D8C43DF-149F-2D2B-52B5-422CC1539F0D}"/>
              </a:ext>
            </a:extLst>
          </p:cNvPr>
          <p:cNvSpPr/>
          <p:nvPr/>
        </p:nvSpPr>
        <p:spPr>
          <a:xfrm>
            <a:off x="1983346" y="3428856"/>
            <a:ext cx="9092485" cy="3177535"/>
          </a:xfrm>
          <a:prstGeom prst="rect">
            <a:avLst/>
          </a:prstGeom>
          <a:solidFill>
            <a:schemeClr val="accent5">
              <a:lumMod val="40000"/>
              <a:lumOff val="60000"/>
              <a:alpha val="2671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F56F98-3ABD-608C-DD2E-3FAA6A1C724A}"/>
              </a:ext>
            </a:extLst>
          </p:cNvPr>
          <p:cNvSpPr/>
          <p:nvPr/>
        </p:nvSpPr>
        <p:spPr>
          <a:xfrm>
            <a:off x="6065949" y="3416625"/>
            <a:ext cx="1081826" cy="187998"/>
          </a:xfrm>
          <a:prstGeom prst="rect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5124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5227A-AE05-E91D-C4C6-5936DE41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F1E2-AA3D-C95D-E1DF-827C1F95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dân tộc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0436C3C-F3E8-D28D-5FB3-3D7374631D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561670"/>
              </p:ext>
            </p:extLst>
          </p:nvPr>
        </p:nvGraphicFramePr>
        <p:xfrm>
          <a:off x="838200" y="3427779"/>
          <a:ext cx="10026727" cy="191090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92536">
                  <a:extLst>
                    <a:ext uri="{9D8B030D-6E8A-4147-A177-3AD203B41FA5}">
                      <a16:colId xmlns:a16="http://schemas.microsoft.com/office/drawing/2014/main" val="261361248"/>
                    </a:ext>
                  </a:extLst>
                </a:gridCol>
                <a:gridCol w="1339890">
                  <a:extLst>
                    <a:ext uri="{9D8B030D-6E8A-4147-A177-3AD203B41FA5}">
                      <a16:colId xmlns:a16="http://schemas.microsoft.com/office/drawing/2014/main" val="863635258"/>
                    </a:ext>
                  </a:extLst>
                </a:gridCol>
                <a:gridCol w="1255085">
                  <a:extLst>
                    <a:ext uri="{9D8B030D-6E8A-4147-A177-3AD203B41FA5}">
                      <a16:colId xmlns:a16="http://schemas.microsoft.com/office/drawing/2014/main" val="735897740"/>
                    </a:ext>
                  </a:extLst>
                </a:gridCol>
                <a:gridCol w="780188">
                  <a:extLst>
                    <a:ext uri="{9D8B030D-6E8A-4147-A177-3AD203B41FA5}">
                      <a16:colId xmlns:a16="http://schemas.microsoft.com/office/drawing/2014/main" val="109579970"/>
                    </a:ext>
                  </a:extLst>
                </a:gridCol>
                <a:gridCol w="797149">
                  <a:extLst>
                    <a:ext uri="{9D8B030D-6E8A-4147-A177-3AD203B41FA5}">
                      <a16:colId xmlns:a16="http://schemas.microsoft.com/office/drawing/2014/main" val="3204157675"/>
                    </a:ext>
                  </a:extLst>
                </a:gridCol>
                <a:gridCol w="797149">
                  <a:extLst>
                    <a:ext uri="{9D8B030D-6E8A-4147-A177-3AD203B41FA5}">
                      <a16:colId xmlns:a16="http://schemas.microsoft.com/office/drawing/2014/main" val="2135431243"/>
                    </a:ext>
                  </a:extLst>
                </a:gridCol>
                <a:gridCol w="797149">
                  <a:extLst>
                    <a:ext uri="{9D8B030D-6E8A-4147-A177-3AD203B41FA5}">
                      <a16:colId xmlns:a16="http://schemas.microsoft.com/office/drawing/2014/main" val="4013211884"/>
                    </a:ext>
                  </a:extLst>
                </a:gridCol>
                <a:gridCol w="643943">
                  <a:extLst>
                    <a:ext uri="{9D8B030D-6E8A-4147-A177-3AD203B41FA5}">
                      <a16:colId xmlns:a16="http://schemas.microsoft.com/office/drawing/2014/main" val="931139277"/>
                    </a:ext>
                  </a:extLst>
                </a:gridCol>
                <a:gridCol w="461498">
                  <a:extLst>
                    <a:ext uri="{9D8B030D-6E8A-4147-A177-3AD203B41FA5}">
                      <a16:colId xmlns:a16="http://schemas.microsoft.com/office/drawing/2014/main" val="1426483386"/>
                    </a:ext>
                  </a:extLst>
                </a:gridCol>
                <a:gridCol w="831070">
                  <a:extLst>
                    <a:ext uri="{9D8B030D-6E8A-4147-A177-3AD203B41FA5}">
                      <a16:colId xmlns:a16="http://schemas.microsoft.com/office/drawing/2014/main" val="457455195"/>
                    </a:ext>
                  </a:extLst>
                </a:gridCol>
                <a:gridCol w="831070">
                  <a:extLst>
                    <a:ext uri="{9D8B030D-6E8A-4147-A177-3AD203B41FA5}">
                      <a16:colId xmlns:a16="http://schemas.microsoft.com/office/drawing/2014/main" val="1303810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Locus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Population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Number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1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2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5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6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7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8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9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10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970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CSF1PO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Population Set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477"/>
                        </a:lnSpc>
                        <a:buNone/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1474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0.02381 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0.30952 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839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CSF1PO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Việt Nam</a:t>
                      </a: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408</a:t>
                      </a: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0.3 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3329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CSF1PO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vi-VN" sz="1100" b="1">
                          <a:effectLst/>
                          <a:latin typeface="Aptos Narrow"/>
                        </a:rPr>
                        <a:t>Mỹ Phi</a:t>
                      </a:r>
                      <a:r>
                        <a:rPr lang="vi-VN" sz="1100">
                          <a:effectLst/>
                          <a:latin typeface="Aptos Narrow"/>
                        </a:rPr>
                        <a:t> </a:t>
                      </a:r>
                      <a:endParaRPr lang="vi-VN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342</a:t>
                      </a: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0.08333 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0.25 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184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CSF1PO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 err="1">
                          <a:effectLst/>
                          <a:latin typeface="Aptos Narrow"/>
                        </a:rPr>
                        <a:t>Mỹ</a:t>
                      </a:r>
                      <a:r>
                        <a:rPr lang="en-US" sz="1100" b="1"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1" err="1">
                          <a:effectLst/>
                          <a:latin typeface="Aptos Narrow"/>
                        </a:rPr>
                        <a:t>trắng</a:t>
                      </a:r>
                      <a:r>
                        <a:rPr lang="en-US" sz="1100" b="1">
                          <a:effectLst/>
                          <a:latin typeface="Aptos Narrow"/>
                        </a:rPr>
                        <a:t>​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361</a:t>
                      </a:r>
                      <a:endParaRPr lang="en-US" sz="1100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0.16667 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6832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CSF1PO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 err="1">
                          <a:effectLst/>
                          <a:latin typeface="Aptos Narrow"/>
                        </a:rPr>
                        <a:t>Mỹ</a:t>
                      </a:r>
                      <a:r>
                        <a:rPr lang="en-US" sz="1100" b="1">
                          <a:effectLst/>
                          <a:latin typeface="Aptos Narrow"/>
                        </a:rPr>
                        <a:t> la </a:t>
                      </a:r>
                      <a:r>
                        <a:rPr lang="en-US" sz="1100" b="1" err="1">
                          <a:effectLst/>
                          <a:latin typeface="Aptos Narrow"/>
                        </a:rPr>
                        <a:t>tinh</a:t>
                      </a: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236</a:t>
                      </a: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0.33333 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058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CSF1PO</a:t>
                      </a:r>
                      <a:r>
                        <a:rPr lang="en-US" sz="1100">
                          <a:effectLst/>
                          <a:latin typeface="Aptos Narrow"/>
                        </a:rPr>
                        <a:t>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Châu Á</a:t>
                      </a: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 b="1">
                          <a:effectLst/>
                          <a:latin typeface="Aptos Narrow"/>
                        </a:rPr>
                        <a:t>97</a:t>
                      </a: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477"/>
                        </a:lnSpc>
                      </a:pPr>
                      <a:r>
                        <a:rPr lang="en-US" sz="1100">
                          <a:effectLst/>
                          <a:latin typeface="Aptos Narrow"/>
                        </a:rPr>
                        <a:t>0.5 </a:t>
                      </a:r>
                      <a:endParaRPr lang="en-US">
                        <a:effectLst/>
                        <a:latin typeface="Aptos Narrow"/>
                      </a:endParaRPr>
                    </a:p>
                  </a:txBody>
                  <a:tcPr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125292"/>
                  </a:ext>
                </a:extLst>
              </a:tr>
            </a:tbl>
          </a:graphicData>
        </a:graphic>
      </p:graphicFrame>
      <p:sp>
        <p:nvSpPr>
          <p:cNvPr id="10" name="Right Brace 9">
            <a:extLst>
              <a:ext uri="{FF2B5EF4-FFF2-40B4-BE49-F238E27FC236}">
                <a16:creationId xmlns:a16="http://schemas.microsoft.com/office/drawing/2014/main" id="{2B1863BA-AF1F-29F7-A2DA-07C907008FBD}"/>
              </a:ext>
            </a:extLst>
          </p:cNvPr>
          <p:cNvSpPr/>
          <p:nvPr/>
        </p:nvSpPr>
        <p:spPr>
          <a:xfrm rot="16200000">
            <a:off x="7618800" y="198971"/>
            <a:ext cx="572218" cy="588036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E5A20-D9D9-6029-8454-4010A92E72E8}"/>
              </a:ext>
            </a:extLst>
          </p:cNvPr>
          <p:cNvSpPr txBox="1"/>
          <p:nvPr/>
        </p:nvSpPr>
        <p:spPr>
          <a:xfrm>
            <a:off x="6915324" y="2486456"/>
            <a:ext cx="29739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4.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alen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678A5-B478-0CFA-62DC-75D4315FCF5A}"/>
              </a:ext>
            </a:extLst>
          </p:cNvPr>
          <p:cNvSpPr txBox="1"/>
          <p:nvPr/>
        </p:nvSpPr>
        <p:spPr>
          <a:xfrm>
            <a:off x="3500411" y="2484411"/>
            <a:ext cx="1817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3.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mẫu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5CC78-8778-5215-3B2A-35226304077D}"/>
              </a:ext>
            </a:extLst>
          </p:cNvPr>
          <p:cNvSpPr txBox="1"/>
          <p:nvPr/>
        </p:nvSpPr>
        <p:spPr>
          <a:xfrm>
            <a:off x="1912742" y="1333971"/>
            <a:ext cx="48033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2. </a:t>
            </a:r>
            <a:r>
              <a:rPr lang="en-US" err="1"/>
              <a:t>Population</a:t>
            </a:r>
            <a:endParaRPr lang="en-US"/>
          </a:p>
          <a:p>
            <a:r>
              <a:rPr lang="en-US"/>
              <a:t>Gồm các dân tộc</a:t>
            </a:r>
          </a:p>
          <a:p>
            <a:r>
              <a:rPr lang="en-US"/>
              <a:t>Population Set: Tập hợp toàn bộ </a:t>
            </a:r>
            <a:r>
              <a:rPr lang="en-US" err="1"/>
              <a:t>các</a:t>
            </a:r>
            <a:r>
              <a:rPr lang="en-US"/>
              <a:t> dân tộc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92FFAC-24B1-2A98-341A-C11ACE6B2B4C}"/>
              </a:ext>
            </a:extLst>
          </p:cNvPr>
          <p:cNvSpPr txBox="1"/>
          <p:nvPr/>
        </p:nvSpPr>
        <p:spPr>
          <a:xfrm>
            <a:off x="833410" y="1556333"/>
            <a:ext cx="10883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1.Locus</a:t>
            </a:r>
          </a:p>
          <a:p>
            <a:r>
              <a:rPr lang="en-US"/>
              <a:t>Bao </a:t>
            </a:r>
            <a:r>
              <a:rPr lang="en-US" err="1"/>
              <a:t>gồm</a:t>
            </a:r>
            <a:r>
              <a:rPr lang="en-US"/>
              <a:t> 23 loci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C648B7-7659-9815-9FCE-E0BCC68E576F}"/>
              </a:ext>
            </a:extLst>
          </p:cNvPr>
          <p:cNvCxnSpPr/>
          <p:nvPr/>
        </p:nvCxnSpPr>
        <p:spPr>
          <a:xfrm flipH="1">
            <a:off x="1026835" y="2481796"/>
            <a:ext cx="5503" cy="944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07C35B-86AC-D45B-E4D3-B4F27D1C8807}"/>
              </a:ext>
            </a:extLst>
          </p:cNvPr>
          <p:cNvCxnSpPr>
            <a:cxnSpLocks/>
          </p:cNvCxnSpPr>
          <p:nvPr/>
        </p:nvCxnSpPr>
        <p:spPr>
          <a:xfrm>
            <a:off x="2521522" y="2148027"/>
            <a:ext cx="0" cy="1277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7880D1-0EAA-6C2F-32F4-D4FCCD1FDAFE}"/>
              </a:ext>
            </a:extLst>
          </p:cNvPr>
          <p:cNvCxnSpPr>
            <a:cxnSpLocks/>
          </p:cNvCxnSpPr>
          <p:nvPr/>
        </p:nvCxnSpPr>
        <p:spPr>
          <a:xfrm>
            <a:off x="3923062" y="2955379"/>
            <a:ext cx="5229" cy="469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5A5546-FE4A-A3E2-F889-A63CE1EF0E88}"/>
              </a:ext>
            </a:extLst>
          </p:cNvPr>
          <p:cNvSpPr txBox="1"/>
          <p:nvPr/>
        </p:nvSpPr>
        <p:spPr>
          <a:xfrm>
            <a:off x="828541" y="5733245"/>
            <a:ext cx="101700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Loci: </a:t>
            </a:r>
            <a:r>
              <a:rPr lang="en-US">
                <a:ea typeface="+mn-lt"/>
                <a:cs typeface="+mn-lt"/>
              </a:rPr>
              <a:t>CSF1PO, D10S1248, D12S391, D13S317, D16S539,  D18S51, , D19S433, D1S1656, D21S11, D22S1045, D2S1338, D2S441, D3S1358, D5S818, D6S1043, D7S820, D8S1179, FGA, </a:t>
            </a:r>
            <a:r>
              <a:rPr lang="en-US" err="1">
                <a:ea typeface="+mn-lt"/>
                <a:cs typeface="+mn-lt"/>
              </a:rPr>
              <a:t>Penta_D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Penta_E</a:t>
            </a:r>
            <a:r>
              <a:rPr lang="en-US">
                <a:ea typeface="+mn-lt"/>
                <a:cs typeface="+mn-lt"/>
              </a:rPr>
              <a:t>, TH01, TPOX, </a:t>
            </a:r>
            <a:r>
              <a:rPr lang="en-US" err="1">
                <a:ea typeface="+mn-lt"/>
                <a:cs typeface="+mn-lt"/>
              </a:rPr>
              <a:t>vWA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79890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30DE-743D-6C37-1964-E6730F20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 Phân tích cấu trúc quần thể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57CCC-04C1-3291-4DC3-8C762DD6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0251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D2A0-1F3B-6AAF-C7B6-D8EF7659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Hướng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cận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B27D-B31A-0F90-6FCC-234D2761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469"/>
            <a:ext cx="10515600" cy="4684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err="1"/>
              <a:t>Tính</a:t>
            </a:r>
            <a:r>
              <a:rPr lang="en-US"/>
              <a:t> </a:t>
            </a:r>
            <a:r>
              <a:rPr lang="en-US" b="1" u="sng"/>
              <a:t>ma </a:t>
            </a:r>
            <a:r>
              <a:rPr lang="en-US" b="1" u="sng" err="1"/>
              <a:t>trận</a:t>
            </a:r>
            <a:r>
              <a:rPr lang="en-US" b="1" u="sng"/>
              <a:t> </a:t>
            </a:r>
            <a:r>
              <a:rPr lang="en-US" b="1" u="sng" err="1"/>
              <a:t>khoảng</a:t>
            </a:r>
            <a:r>
              <a:rPr lang="en-US" b="1" u="sng"/>
              <a:t> </a:t>
            </a:r>
            <a:r>
              <a:rPr lang="en-US" b="1" u="sng" err="1"/>
              <a:t>cách</a:t>
            </a:r>
            <a:r>
              <a:rPr lang="en-US">
                <a:solidFill>
                  <a:srgbClr val="92D050"/>
                </a:solidFill>
              </a:rPr>
              <a:t> 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 </a:t>
            </a:r>
            <a:r>
              <a:rPr lang="en-US" b="1" i="1">
                <a:latin typeface="Times New Roman"/>
                <a:cs typeface="Times New Roman"/>
              </a:rPr>
              <a:t>F</a:t>
            </a:r>
            <a:r>
              <a:rPr lang="en-US" b="1" baseline="-25000">
                <a:latin typeface="Times New Roman"/>
                <a:cs typeface="Times New Roman"/>
              </a:rPr>
              <a:t>ST</a:t>
            </a:r>
            <a:r>
              <a:rPr lang="en-US"/>
              <a:t> (</a:t>
            </a:r>
            <a:r>
              <a:rPr lang="en-US">
                <a:ea typeface="+mn-lt"/>
                <a:cs typeface="+mn-lt"/>
              </a:rPr>
              <a:t>The Fixation Index)</a:t>
            </a:r>
          </a:p>
          <a:p>
            <a:pPr>
              <a:lnSpc>
                <a:spcPct val="150000"/>
              </a:lnSpc>
            </a:pPr>
            <a:r>
              <a:rPr lang="en-US" err="1"/>
              <a:t>Từ</a:t>
            </a:r>
            <a:r>
              <a:rPr lang="en-US"/>
              <a:t> </a:t>
            </a:r>
            <a:r>
              <a:rPr lang="en-US" b="1" u="sng"/>
              <a:t>ma </a:t>
            </a:r>
            <a:r>
              <a:rPr lang="en-US" b="1" u="sng" err="1"/>
              <a:t>trận</a:t>
            </a:r>
            <a:r>
              <a:rPr lang="en-US" b="1" u="sng"/>
              <a:t> </a:t>
            </a:r>
            <a:r>
              <a:rPr lang="en-US" b="1" u="sng" err="1"/>
              <a:t>khoảng</a:t>
            </a:r>
            <a:r>
              <a:rPr lang="en-US" b="1" u="sng"/>
              <a:t> </a:t>
            </a:r>
            <a:r>
              <a:rPr lang="en-US" b="1" u="sng" err="1"/>
              <a:t>cách</a:t>
            </a:r>
            <a:r>
              <a:rPr lang="en-US"/>
              <a:t>,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b="1"/>
              <a:t>UPGMA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sự</a:t>
            </a:r>
            <a:r>
              <a:rPr lang="en-US"/>
              <a:t> di </a:t>
            </a:r>
            <a:r>
              <a:rPr lang="en-US" err="1"/>
              <a:t>truyền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dân</a:t>
            </a:r>
            <a:r>
              <a:rPr lang="en-US"/>
              <a:t> </a:t>
            </a:r>
            <a:r>
              <a:rPr lang="en-US" err="1"/>
              <a:t>tộc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err="1"/>
              <a:t>Từ</a:t>
            </a:r>
            <a:r>
              <a:rPr lang="en-US"/>
              <a:t> </a:t>
            </a:r>
            <a:r>
              <a:rPr lang="en-US" b="1" u="sng"/>
              <a:t>ma </a:t>
            </a:r>
            <a:r>
              <a:rPr lang="en-US" b="1" u="sng" err="1"/>
              <a:t>trận</a:t>
            </a:r>
            <a:r>
              <a:rPr lang="en-US" b="1" u="sng"/>
              <a:t> </a:t>
            </a:r>
            <a:r>
              <a:rPr lang="en-US" b="1" u="sng" err="1"/>
              <a:t>khoảng</a:t>
            </a:r>
            <a:r>
              <a:rPr lang="en-US" b="1" u="sng"/>
              <a:t> </a:t>
            </a:r>
            <a:r>
              <a:rPr lang="en-US" b="1" u="sng" err="1"/>
              <a:t>cách</a:t>
            </a:r>
            <a:r>
              <a:rPr lang="en-US"/>
              <a:t>,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  </a:t>
            </a:r>
            <a:r>
              <a:rPr lang="en-US" b="1"/>
              <a:t>PCA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cụm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dân</a:t>
            </a:r>
            <a:r>
              <a:rPr lang="en-US"/>
              <a:t> </a:t>
            </a:r>
            <a:r>
              <a:rPr lang="en-US" err="1"/>
              <a:t>tộc</a:t>
            </a:r>
            <a:r>
              <a:rPr lang="en-US"/>
              <a:t> </a:t>
            </a:r>
            <a:r>
              <a:rPr lang="en-US" err="1"/>
              <a:t>dựa</a:t>
            </a:r>
            <a:r>
              <a:rPr lang="en-US"/>
              <a:t> 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sai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dân</a:t>
            </a:r>
            <a:r>
              <a:rPr lang="en-US"/>
              <a:t> </a:t>
            </a:r>
            <a:r>
              <a:rPr lang="en-US" err="1"/>
              <a:t>tộc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21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1780</Words>
  <Application>Microsoft Office PowerPoint</Application>
  <PresentationFormat>Widescreen</PresentationFormat>
  <Paragraphs>754</Paragraphs>
  <Slides>38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Aptos</vt:lpstr>
      <vt:lpstr>Aptos Display</vt:lpstr>
      <vt:lpstr>Aptos Narrow</vt:lpstr>
      <vt:lpstr>Arial</vt:lpstr>
      <vt:lpstr>Calibri</vt:lpstr>
      <vt:lpstr>Merriweather Sans</vt:lpstr>
      <vt:lpstr>Segoe UI</vt:lpstr>
      <vt:lpstr>Times New Roman</vt:lpstr>
      <vt:lpstr>Wingdings</vt:lpstr>
      <vt:lpstr>office theme</vt:lpstr>
      <vt:lpstr>Bài toán dự đoán dân tộc, vùng miền từ dữ liệu sinh trắc học ADN</vt:lpstr>
      <vt:lpstr>Mục tiêu</vt:lpstr>
      <vt:lpstr>1. Mô tả dữ liệu</vt:lpstr>
      <vt:lpstr>Dữ liệu</vt:lpstr>
      <vt:lpstr>Dữ liệu kiểu gen của mỗi cá nhân</vt:lpstr>
      <vt:lpstr>Dữ liệu kiểu gen của dân tộc</vt:lpstr>
      <vt:lpstr>Dữ liệu tổng hợp tần số của dân tộc</vt:lpstr>
      <vt:lpstr>2. Phân tích cấu trúc quần thể</vt:lpstr>
      <vt:lpstr>Hướng tiếp cận</vt:lpstr>
      <vt:lpstr>Chỉ số FST   [2]</vt:lpstr>
      <vt:lpstr>Chỉ số FST</vt:lpstr>
      <vt:lpstr>Kết quả FST</vt:lpstr>
      <vt:lpstr>Phương pháp UPGMA [3]</vt:lpstr>
      <vt:lpstr>Ví dụ</vt:lpstr>
      <vt:lpstr>Kết quả UPGMA</vt:lpstr>
      <vt:lpstr>Nhận xét kết quả quần thể</vt:lpstr>
      <vt:lpstr>Phân cụm các dân tộc bằng phương pháp phân tích thành phần chính PCA</vt:lpstr>
      <vt:lpstr>Đầu vào PCA</vt:lpstr>
      <vt:lpstr>Kết quả PCA</vt:lpstr>
      <vt:lpstr>3. Mô hình dự đoán dân tộc</vt:lpstr>
      <vt:lpstr>Huấn luyện mô hình dự đoán dân tộc</vt:lpstr>
      <vt:lpstr>Thử nghiệm các mô luyện mô hình Phân loại dân tộc [3]</vt:lpstr>
      <vt:lpstr>Thống kê dữ liệu</vt:lpstr>
      <vt:lpstr>So sánh các mô hình (434 mẫu)</vt:lpstr>
      <vt:lpstr>Kết quả mô hình Naive Bayes</vt:lpstr>
      <vt:lpstr>Mô hình dự đoán</vt:lpstr>
      <vt:lpstr>4. Tăng cường dữ liệu (Simulated Data)</vt:lpstr>
      <vt:lpstr>Dữ liệu</vt:lpstr>
      <vt:lpstr>PowerPoint Presentation</vt:lpstr>
      <vt:lpstr>Thống kê dữ liệu để làm mô hình</vt:lpstr>
      <vt:lpstr>PowerPoint Presentation</vt:lpstr>
      <vt:lpstr>Kết quả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Dự đoán dân tộc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toán dự đoán dân tộc, vùng miền từ dữ liệu sinh trắc học ADN</dc:title>
  <dc:creator/>
  <cp:lastModifiedBy>Trình Dương</cp:lastModifiedBy>
  <cp:revision>2</cp:revision>
  <dcterms:created xsi:type="dcterms:W3CDTF">2024-12-06T11:00:50Z</dcterms:created>
  <dcterms:modified xsi:type="dcterms:W3CDTF">2025-01-10T13:34:59Z</dcterms:modified>
</cp:coreProperties>
</file>