
<file path=[Content_Types].xml><?xml version="1.0" encoding="utf-8"?>
<Types xmlns="http://schemas.openxmlformats.org/package/2006/content-types">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44"/>
  </p:notesMasterIdLst>
  <p:handoutMasterIdLst>
    <p:handoutMasterId r:id="rId45"/>
  </p:handoutMasterIdLst>
  <p:sldIdLst>
    <p:sldId id="356" r:id="rId2"/>
    <p:sldId id="357" r:id="rId3"/>
    <p:sldId id="447" r:id="rId4"/>
    <p:sldId id="448" r:id="rId5"/>
    <p:sldId id="449" r:id="rId6"/>
    <p:sldId id="450" r:id="rId7"/>
    <p:sldId id="451" r:id="rId8"/>
    <p:sldId id="452" r:id="rId9"/>
    <p:sldId id="453" r:id="rId10"/>
    <p:sldId id="454" r:id="rId11"/>
    <p:sldId id="455" r:id="rId12"/>
    <p:sldId id="456" r:id="rId13"/>
    <p:sldId id="457" r:id="rId14"/>
    <p:sldId id="458" r:id="rId15"/>
    <p:sldId id="459" r:id="rId16"/>
    <p:sldId id="460" r:id="rId17"/>
    <p:sldId id="461" r:id="rId18"/>
    <p:sldId id="462" r:id="rId19"/>
    <p:sldId id="463" r:id="rId20"/>
    <p:sldId id="464" r:id="rId21"/>
    <p:sldId id="465" r:id="rId22"/>
    <p:sldId id="466" r:id="rId23"/>
    <p:sldId id="467" r:id="rId24"/>
    <p:sldId id="468" r:id="rId25"/>
    <p:sldId id="469" r:id="rId26"/>
    <p:sldId id="472" r:id="rId27"/>
    <p:sldId id="473" r:id="rId28"/>
    <p:sldId id="474" r:id="rId29"/>
    <p:sldId id="475" r:id="rId30"/>
    <p:sldId id="476" r:id="rId31"/>
    <p:sldId id="477" r:id="rId32"/>
    <p:sldId id="478" r:id="rId33"/>
    <p:sldId id="479" r:id="rId34"/>
    <p:sldId id="480" r:id="rId35"/>
    <p:sldId id="482" r:id="rId36"/>
    <p:sldId id="483" r:id="rId37"/>
    <p:sldId id="484" r:id="rId38"/>
    <p:sldId id="485" r:id="rId39"/>
    <p:sldId id="487" r:id="rId40"/>
    <p:sldId id="488" r:id="rId41"/>
    <p:sldId id="489" r:id="rId42"/>
    <p:sldId id="430" r:id="rId43"/>
  </p:sldIdLst>
  <p:sldSz cx="9144000" cy="6858000" type="screen4x3"/>
  <p:notesSz cx="6858000" cy="9144000"/>
  <p:custDataLst>
    <p:tags r:id="rId46"/>
  </p:custDataLst>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tech" initials="A" lastIdx="45" clrIdx="0"/>
  <p:cmAuthor id="1" name="n.bami" initials="n"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61828"/>
    <a:srgbClr val="FFFF99"/>
    <a:srgbClr val="0036A2"/>
    <a:srgbClr val="007E39"/>
    <a:srgbClr val="4411D5"/>
    <a:srgbClr val="C0007B"/>
    <a:srgbClr val="AC1418"/>
    <a:srgbClr val="FFCC00"/>
    <a:srgbClr val="004E4C"/>
    <a:srgbClr val="6B88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07" autoAdjust="0"/>
    <p:restoredTop sz="96448" autoAdjust="0"/>
  </p:normalViewPr>
  <p:slideViewPr>
    <p:cSldViewPr>
      <p:cViewPr varScale="1">
        <p:scale>
          <a:sx n="85" d="100"/>
          <a:sy n="85" d="100"/>
        </p:scale>
        <p:origin x="133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39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1" qsCatId="simple" csTypeId="urn:microsoft.com/office/officeart/2005/8/colors/colorful1#3" csCatId="colorful" phldr="1"/>
      <dgm:spPr/>
      <dgm:t>
        <a:bodyPr/>
        <a:lstStyle/>
        <a:p>
          <a:endParaRPr lang="en-US"/>
        </a:p>
      </dgm:t>
    </dgm:pt>
    <dgm:pt modelId="{FC2A7E5C-B22A-46C4-9AFD-A55CEAE725CE}">
      <dgm:prSet phldrT="[Text]" custT="1"/>
      <dgm:spPr>
        <a:solidFill>
          <a:srgbClr val="92D050"/>
        </a:solidFill>
      </dgm:spPr>
      <dgm:t>
        <a:bodyPr/>
        <a:lstStyle/>
        <a:p>
          <a:r>
            <a:rPr lang="vi-VN" sz="1800" smtClean="0">
              <a:solidFill>
                <a:schemeClr val="tx1"/>
              </a:solidFill>
            </a:rPr>
            <a:t>Định vị trong tính toán thuật ngữ xác định vị trí hiện tại của người dùng trên các thiết bị.</a:t>
          </a:r>
          <a:endParaRPr lang="en-US" sz="1800" dirty="0">
            <a:solidFill>
              <a:schemeClr val="tx1"/>
            </a:solidFill>
          </a:endParaRPr>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a:solidFill>
          <a:schemeClr val="accent4">
            <a:lumMod val="60000"/>
            <a:lumOff val="40000"/>
          </a:schemeClr>
        </a:solidFill>
      </dgm:spPr>
      <dgm:t>
        <a:bodyPr/>
        <a:lstStyle/>
        <a:p>
          <a:r>
            <a:rPr lang="vi-VN" sz="1800" smtClean="0">
              <a:solidFill>
                <a:schemeClr val="tx1"/>
              </a:solidFill>
            </a:rPr>
            <a:t>Vị trí của người sử dụng được biểu diễn như là một điểm duy nhất mà bao gồm hai thành phần: vĩ độ và kinh độ.</a:t>
          </a:r>
          <a:endParaRPr lang="en-US" sz="1800" dirty="0">
            <a:solidFill>
              <a:schemeClr val="tx1"/>
            </a:solidFill>
          </a:endParaRPr>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0256FAD6-365E-4CAB-8266-8CECC71F7F52}" type="pres">
      <dgm:prSet presAssocID="{FC2A7E5C-B22A-46C4-9AFD-A55CEAE725CE}" presName="parentText" presStyleLbl="node1" presStyleIdx="0" presStyleCnt="2" custScaleY="66701" custLinFactNeighborY="-20740">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pt>
    <dgm:pt modelId="{A6445519-E36D-458F-8F29-D286534B965D}" type="pres">
      <dgm:prSet presAssocID="{562882C0-AB97-4E3B-8D46-8E574B04BE56}" presName="parentText" presStyleLbl="node1" presStyleIdx="1" presStyleCnt="2" custScaleY="68091" custLinFactNeighborY="-24145">
        <dgm:presLayoutVars>
          <dgm:chMax val="0"/>
          <dgm:bulletEnabled val="1"/>
        </dgm:presLayoutVars>
      </dgm:prSet>
      <dgm:spPr/>
      <dgm:t>
        <a:bodyPr/>
        <a:lstStyle/>
        <a:p>
          <a:endParaRPr lang="en-US"/>
        </a:p>
      </dgm:t>
    </dgm:pt>
  </dgm:ptLst>
  <dgm:cxnLst>
    <dgm:cxn modelId="{3F5C5AAB-B2F2-464E-840C-C594FED69A68}" type="presOf" srcId="{562882C0-AB97-4E3B-8D46-8E574B04BE56}" destId="{A6445519-E36D-458F-8F29-D286534B965D}" srcOrd="0" destOrd="0" presId="urn:microsoft.com/office/officeart/2005/8/layout/vList2"/>
    <dgm:cxn modelId="{2E46F766-50E7-4015-83C1-FEF6484316BF}" srcId="{D32F8FCF-EDF2-4321-B49C-D5DF3D295B52}" destId="{FC2A7E5C-B22A-46C4-9AFD-A55CEAE725CE}" srcOrd="0" destOrd="0" parTransId="{4321AB2E-56BE-4B81-A95D-78D0C600BF84}" sibTransId="{D600FDB0-EB0D-494C-8ECC-EFA51A794305}"/>
    <dgm:cxn modelId="{26FEAB2E-A05A-48CB-9738-DAD46F4F1FEE}" type="presOf" srcId="{FC2A7E5C-B22A-46C4-9AFD-A55CEAE725CE}" destId="{0256FAD6-365E-4CAB-8266-8CECC71F7F52}" srcOrd="0" destOrd="0" presId="urn:microsoft.com/office/officeart/2005/8/layout/vList2"/>
    <dgm:cxn modelId="{52EE61F9-3FA3-4825-B00A-DE0B07D6DEEC}" type="presOf" srcId="{D32F8FCF-EDF2-4321-B49C-D5DF3D295B52}" destId="{9FF9BD46-DE44-4B30-80ED-AC3A9E213A06}" srcOrd="0" destOrd="0" presId="urn:microsoft.com/office/officeart/2005/8/layout/vList2"/>
    <dgm:cxn modelId="{E8D95785-E9E4-4618-B268-C90282AF6172}" srcId="{D32F8FCF-EDF2-4321-B49C-D5DF3D295B52}" destId="{562882C0-AB97-4E3B-8D46-8E574B04BE56}" srcOrd="1" destOrd="0" parTransId="{22DAB85A-2AC9-4DDD-B986-E5A7070B9054}" sibTransId="{7363CEF2-942E-416F-BE41-E1618140DA9E}"/>
    <dgm:cxn modelId="{BE0D0353-2DC0-471D-AEA4-39A5DA5DBFBD}" type="presParOf" srcId="{9FF9BD46-DE44-4B30-80ED-AC3A9E213A06}" destId="{0256FAD6-365E-4CAB-8266-8CECC71F7F52}" srcOrd="0" destOrd="0" presId="urn:microsoft.com/office/officeart/2005/8/layout/vList2"/>
    <dgm:cxn modelId="{99B211A2-1688-40FA-B5AA-D43729D0DD7D}" type="presParOf" srcId="{9FF9BD46-DE44-4B30-80ED-AC3A9E213A06}" destId="{C88DBDBC-73BA-40D4-ACAA-61468FA8920B}" srcOrd="1" destOrd="0" presId="urn:microsoft.com/office/officeart/2005/8/layout/vList2"/>
    <dgm:cxn modelId="{3EA650CF-26BC-4B77-99B4-FCFA61C58C81}" type="presParOf" srcId="{9FF9BD46-DE44-4B30-80ED-AC3A9E213A06}" destId="{A6445519-E36D-458F-8F29-D286534B965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018682-F920-4DE4-848B-9A1180AFE0E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EAF9682-B1F8-4E02-A34A-E6BC34DCCA96}">
      <dgm:prSet phldrT="[Text]" custT="1"/>
      <dgm:spPr>
        <a:solidFill>
          <a:srgbClr val="0070C0"/>
        </a:solidFill>
      </dgm:spPr>
      <dgm:t>
        <a:bodyPr/>
        <a:lstStyle/>
        <a:p>
          <a:r>
            <a:rPr lang="en-US" sz="1400" b="1" dirty="0" smtClean="0"/>
            <a:t>Global Positioning System (GPS)</a:t>
          </a:r>
          <a:endParaRPr lang="en-US" sz="1400" b="1" dirty="0"/>
        </a:p>
      </dgm:t>
    </dgm:pt>
    <dgm:pt modelId="{51AABED0-CE9E-4EF0-9C33-94D5FD22E4B5}" type="parTrans" cxnId="{D335EBA5-5137-46D3-8A15-D24BAA65ECE0}">
      <dgm:prSet/>
      <dgm:spPr/>
      <dgm:t>
        <a:bodyPr/>
        <a:lstStyle/>
        <a:p>
          <a:endParaRPr lang="en-US"/>
        </a:p>
      </dgm:t>
    </dgm:pt>
    <dgm:pt modelId="{29F01021-BD6F-4C1D-B789-253439A9C9DE}" type="sibTrans" cxnId="{D335EBA5-5137-46D3-8A15-D24BAA65ECE0}">
      <dgm:prSet/>
      <dgm:spPr/>
      <dgm:t>
        <a:bodyPr/>
        <a:lstStyle/>
        <a:p>
          <a:endParaRPr lang="en-US"/>
        </a:p>
      </dgm:t>
    </dgm:pt>
    <dgm:pt modelId="{DD2972BB-86F5-43ED-95EB-0E6235EE415E}">
      <dgm:prSet phldrT="[Text]" custT="1"/>
      <dgm:spPr>
        <a:solidFill>
          <a:srgbClr val="0070C0"/>
        </a:solidFill>
      </dgm:spPr>
      <dgm:t>
        <a:bodyPr/>
        <a:lstStyle/>
        <a:p>
          <a:r>
            <a:rPr lang="en-US" sz="1400" b="1" dirty="0" smtClean="0"/>
            <a:t>User Input</a:t>
          </a:r>
          <a:endParaRPr lang="en-US" sz="1400" b="1" dirty="0"/>
        </a:p>
      </dgm:t>
    </dgm:pt>
    <dgm:pt modelId="{D39F6C01-923D-4B2C-9441-495951EBA3D8}" type="parTrans" cxnId="{11220FF1-A552-439F-A177-966DDF5D71E3}">
      <dgm:prSet/>
      <dgm:spPr/>
      <dgm:t>
        <a:bodyPr/>
        <a:lstStyle/>
        <a:p>
          <a:endParaRPr lang="en-US"/>
        </a:p>
      </dgm:t>
    </dgm:pt>
    <dgm:pt modelId="{53A88CDB-A6B1-40B6-978D-1514548A3D8B}" type="sibTrans" cxnId="{11220FF1-A552-439F-A177-966DDF5D71E3}">
      <dgm:prSet/>
      <dgm:spPr/>
      <dgm:t>
        <a:bodyPr/>
        <a:lstStyle/>
        <a:p>
          <a:endParaRPr lang="en-US"/>
        </a:p>
      </dgm:t>
    </dgm:pt>
    <dgm:pt modelId="{3A238C8B-31F0-40F7-B9EC-E53169E5539B}">
      <dgm:prSet custT="1"/>
      <dgm:spPr>
        <a:solidFill>
          <a:schemeClr val="accent2">
            <a:lumMod val="20000"/>
            <a:lumOff val="80000"/>
            <a:alpha val="90000"/>
          </a:schemeClr>
        </a:solidFill>
      </dgm:spPr>
      <dgm:t>
        <a:bodyPr/>
        <a:lstStyle/>
        <a:p>
          <a:r>
            <a:rPr lang="vi-VN" sz="1400" smtClean="0"/>
            <a:t>GPS là một hệ thống định vị vệ tinh cung cấp thông tin về vị trí trên bất kỳ phần nào trên thế giới. </a:t>
          </a:r>
          <a:endParaRPr lang="en-US" sz="1400" dirty="0"/>
        </a:p>
      </dgm:t>
    </dgm:pt>
    <dgm:pt modelId="{BD484845-0919-4237-BFD4-636E1E810D3F}" type="parTrans" cxnId="{49F6D0AB-FA42-40CC-B8AB-828932341361}">
      <dgm:prSet/>
      <dgm:spPr/>
      <dgm:t>
        <a:bodyPr/>
        <a:lstStyle/>
        <a:p>
          <a:endParaRPr lang="en-US"/>
        </a:p>
      </dgm:t>
    </dgm:pt>
    <dgm:pt modelId="{7D267695-1A6C-4A54-9064-D4A2AC20FE80}" type="sibTrans" cxnId="{49F6D0AB-FA42-40CC-B8AB-828932341361}">
      <dgm:prSet/>
      <dgm:spPr/>
      <dgm:t>
        <a:bodyPr/>
        <a:lstStyle/>
        <a:p>
          <a:endParaRPr lang="en-US"/>
        </a:p>
      </dgm:t>
    </dgm:pt>
    <dgm:pt modelId="{0BE71C6B-AB23-42F8-8530-ACCE65770C59}">
      <dgm:prSet custT="1"/>
      <dgm:spPr>
        <a:solidFill>
          <a:schemeClr val="accent2">
            <a:lumMod val="20000"/>
            <a:lumOff val="80000"/>
            <a:alpha val="90000"/>
          </a:schemeClr>
        </a:solidFill>
      </dgm:spPr>
      <dgm:t>
        <a:bodyPr/>
        <a:lstStyle/>
        <a:p>
          <a:r>
            <a:rPr lang="vi-VN" sz="1400" smtClean="0"/>
            <a:t>Nó là một công cụ phần mềm có thể được sử dụng trên bất kỳ thiết bị yêu cầu cung cấp thông tin địa điểm. </a:t>
          </a:r>
          <a:endParaRPr lang="en-US" sz="1400" dirty="0"/>
        </a:p>
      </dgm:t>
    </dgm:pt>
    <dgm:pt modelId="{308B6FAC-DF33-46CE-8CE5-F1646D84FDB5}" type="parTrans" cxnId="{27D4389D-BD9E-4B9B-9A00-F2098BBADE34}">
      <dgm:prSet/>
      <dgm:spPr/>
      <dgm:t>
        <a:bodyPr/>
        <a:lstStyle/>
        <a:p>
          <a:endParaRPr lang="en-US"/>
        </a:p>
      </dgm:t>
    </dgm:pt>
    <dgm:pt modelId="{9223DA28-1101-4C6A-AC42-5D5C9AF21025}" type="sibTrans" cxnId="{27D4389D-BD9E-4B9B-9A00-F2098BBADE34}">
      <dgm:prSet/>
      <dgm:spPr/>
      <dgm:t>
        <a:bodyPr/>
        <a:lstStyle/>
        <a:p>
          <a:endParaRPr lang="en-US"/>
        </a:p>
      </dgm:t>
    </dgm:pt>
    <dgm:pt modelId="{BD8592B6-A92B-4596-A708-B0DC36AA4E1E}">
      <dgm:prSet phldrT="[Text]" custT="1"/>
      <dgm:spPr>
        <a:solidFill>
          <a:srgbClr val="0070C0"/>
        </a:solidFill>
      </dgm:spPr>
      <dgm:t>
        <a:bodyPr/>
        <a:lstStyle/>
        <a:p>
          <a:r>
            <a:rPr lang="en-US" sz="1400" b="1" dirty="0" smtClean="0"/>
            <a:t>IP Address</a:t>
          </a:r>
          <a:endParaRPr lang="en-US" sz="1400" b="1" dirty="0"/>
        </a:p>
      </dgm:t>
    </dgm:pt>
    <dgm:pt modelId="{032CDFFD-2ADD-45C3-BC6C-7F3780164FFB}" type="parTrans" cxnId="{16EB3EA9-B48A-420F-8A13-435A855617D7}">
      <dgm:prSet/>
      <dgm:spPr/>
      <dgm:t>
        <a:bodyPr/>
        <a:lstStyle/>
        <a:p>
          <a:endParaRPr lang="en-US"/>
        </a:p>
      </dgm:t>
    </dgm:pt>
    <dgm:pt modelId="{601A0D86-975E-4E2D-8761-A64AA21CF77A}" type="sibTrans" cxnId="{16EB3EA9-B48A-420F-8A13-435A855617D7}">
      <dgm:prSet/>
      <dgm:spPr/>
      <dgm:t>
        <a:bodyPr/>
        <a:lstStyle/>
        <a:p>
          <a:endParaRPr lang="en-US"/>
        </a:p>
      </dgm:t>
    </dgm:pt>
    <dgm:pt modelId="{BA17CEA3-F12E-4E8E-9F46-BA8CA4F38D92}">
      <dgm:prSet phldrT="[Text]" custT="1"/>
      <dgm:spPr>
        <a:solidFill>
          <a:srgbClr val="0070C0"/>
        </a:solidFill>
      </dgm:spPr>
      <dgm:t>
        <a:bodyPr/>
        <a:lstStyle/>
        <a:p>
          <a:r>
            <a:rPr lang="en-US" sz="1400" b="1" dirty="0" smtClean="0"/>
            <a:t>GSM/CDMA Cell IDs</a:t>
          </a:r>
          <a:endParaRPr lang="en-US" sz="1400" b="1" dirty="0"/>
        </a:p>
      </dgm:t>
    </dgm:pt>
    <dgm:pt modelId="{FADFE3E4-46B6-44FF-8CB0-48857EB06E3F}" type="parTrans" cxnId="{B6C57E9F-BC87-4E37-ABB3-26A1A541CFF0}">
      <dgm:prSet/>
      <dgm:spPr/>
      <dgm:t>
        <a:bodyPr/>
        <a:lstStyle/>
        <a:p>
          <a:endParaRPr lang="en-US"/>
        </a:p>
      </dgm:t>
    </dgm:pt>
    <dgm:pt modelId="{AD579F3F-8768-4E2F-89CF-0C0D0B2A7281}" type="sibTrans" cxnId="{B6C57E9F-BC87-4E37-ABB3-26A1A541CFF0}">
      <dgm:prSet/>
      <dgm:spPr/>
      <dgm:t>
        <a:bodyPr/>
        <a:lstStyle/>
        <a:p>
          <a:endParaRPr lang="en-US"/>
        </a:p>
      </dgm:t>
    </dgm:pt>
    <dgm:pt modelId="{5A6DCF32-A0A2-4E09-9DB5-988794732FD2}">
      <dgm:prSet phldrT="[Text]" custT="1"/>
      <dgm:spPr>
        <a:solidFill>
          <a:srgbClr val="0070C0"/>
        </a:solidFill>
      </dgm:spPr>
      <dgm:t>
        <a:bodyPr/>
        <a:lstStyle/>
        <a:p>
          <a:r>
            <a:rPr lang="en-US" sz="1400" b="1" dirty="0" err="1" smtClean="0"/>
            <a:t>WiFi</a:t>
          </a:r>
          <a:r>
            <a:rPr lang="en-US" sz="1400" b="1" dirty="0" smtClean="0"/>
            <a:t> and Bluetooth MAC address</a:t>
          </a:r>
          <a:endParaRPr lang="en-US" sz="1400" b="1" dirty="0"/>
        </a:p>
      </dgm:t>
    </dgm:pt>
    <dgm:pt modelId="{A360EBFB-4919-4192-B2F2-F1915E08FAE4}" type="parTrans" cxnId="{A46E48CB-EAD0-4689-8E91-A341803EA531}">
      <dgm:prSet/>
      <dgm:spPr/>
      <dgm:t>
        <a:bodyPr/>
        <a:lstStyle/>
        <a:p>
          <a:endParaRPr lang="en-US"/>
        </a:p>
      </dgm:t>
    </dgm:pt>
    <dgm:pt modelId="{0ABFFF06-2CA7-485D-9DBB-D6971AA751E8}" type="sibTrans" cxnId="{A46E48CB-EAD0-4689-8E91-A341803EA531}">
      <dgm:prSet/>
      <dgm:spPr/>
      <dgm:t>
        <a:bodyPr/>
        <a:lstStyle/>
        <a:p>
          <a:endParaRPr lang="en-US"/>
        </a:p>
      </dgm:t>
    </dgm:pt>
    <dgm:pt modelId="{84E52467-8046-4272-8513-C5214CBACFA9}">
      <dgm:prSet custT="1"/>
      <dgm:spPr>
        <a:solidFill>
          <a:schemeClr val="accent2">
            <a:lumMod val="20000"/>
            <a:lumOff val="80000"/>
            <a:alpha val="90000"/>
          </a:schemeClr>
        </a:solidFill>
      </dgm:spPr>
      <dgm:t>
        <a:bodyPr/>
        <a:lstStyle/>
        <a:p>
          <a:r>
            <a:rPr lang="vi-VN" sz="1400" smtClean="0"/>
            <a:t>Thông tin vị trí có thể được bắt nguồn từ địa chỉ IP được gán cho các thiết bị, như máy tính để bàn, máy in, và như vậy kết nối vào một mạng.</a:t>
          </a:r>
          <a:endParaRPr lang="en-US" sz="1400" dirty="0"/>
        </a:p>
      </dgm:t>
    </dgm:pt>
    <dgm:pt modelId="{C3F60745-DBA6-4673-B4DC-4FBC61AA2B27}" type="parTrans" cxnId="{D6954725-EA73-4710-9BF7-87789AB612B1}">
      <dgm:prSet/>
      <dgm:spPr/>
      <dgm:t>
        <a:bodyPr/>
        <a:lstStyle/>
        <a:p>
          <a:endParaRPr lang="en-US"/>
        </a:p>
      </dgm:t>
    </dgm:pt>
    <dgm:pt modelId="{A30C493E-E98B-47ED-BF25-9313724E3288}" type="sibTrans" cxnId="{D6954725-EA73-4710-9BF7-87789AB612B1}">
      <dgm:prSet/>
      <dgm:spPr/>
      <dgm:t>
        <a:bodyPr/>
        <a:lstStyle/>
        <a:p>
          <a:endParaRPr lang="en-US"/>
        </a:p>
      </dgm:t>
    </dgm:pt>
    <dgm:pt modelId="{30C1176A-8DBC-42ED-A1F4-8FAABF1F2FB8}">
      <dgm:prSet custT="1"/>
      <dgm:spPr>
        <a:solidFill>
          <a:schemeClr val="accent2">
            <a:lumMod val="20000"/>
            <a:lumOff val="80000"/>
            <a:alpha val="90000"/>
          </a:schemeClr>
        </a:solidFill>
      </dgm:spPr>
      <dgm:t>
        <a:bodyPr/>
        <a:lstStyle/>
        <a:p>
          <a:r>
            <a:rPr lang="vi-VN" sz="1400" smtClean="0"/>
            <a:t>Chúng được sử dụng bởi các điện thoại di động.</a:t>
          </a:r>
          <a:endParaRPr lang="en-US" sz="1400" dirty="0"/>
        </a:p>
      </dgm:t>
    </dgm:pt>
    <dgm:pt modelId="{23E3F866-EEDC-4015-9D13-4A81531C2DF8}" type="parTrans" cxnId="{0A9ED055-4EBD-4AD8-AE0C-714136FDF0C7}">
      <dgm:prSet/>
      <dgm:spPr/>
      <dgm:t>
        <a:bodyPr/>
        <a:lstStyle/>
        <a:p>
          <a:endParaRPr lang="en-US"/>
        </a:p>
      </dgm:t>
    </dgm:pt>
    <dgm:pt modelId="{AF0A34E2-7AAC-420F-8A03-E2F08C7C559A}" type="sibTrans" cxnId="{0A9ED055-4EBD-4AD8-AE0C-714136FDF0C7}">
      <dgm:prSet/>
      <dgm:spPr/>
      <dgm:t>
        <a:bodyPr/>
        <a:lstStyle/>
        <a:p>
          <a:endParaRPr lang="en-US"/>
        </a:p>
      </dgm:t>
    </dgm:pt>
    <dgm:pt modelId="{C61545DB-D63E-4269-90EB-D100DB7DECE6}">
      <dgm:prSet custT="1"/>
      <dgm:spPr>
        <a:solidFill>
          <a:schemeClr val="accent2">
            <a:lumMod val="20000"/>
            <a:lumOff val="80000"/>
            <a:alpha val="90000"/>
          </a:schemeClr>
        </a:solidFill>
      </dgm:spPr>
      <dgm:t>
        <a:bodyPr/>
        <a:lstStyle/>
        <a:p>
          <a:r>
            <a:rPr lang="vi-VN" sz="1400" smtClean="0"/>
            <a:t>Chúng được sử dụng bởi các thiết bị có kết nối mạng không dây.</a:t>
          </a:r>
          <a:endParaRPr lang="en-US" sz="1400" dirty="0"/>
        </a:p>
      </dgm:t>
    </dgm:pt>
    <dgm:pt modelId="{91D603CA-CFB9-4174-AD55-0685AC2EE06A}" type="parTrans" cxnId="{F5C98BD8-91F1-41FE-8FC8-05DAA651BFB6}">
      <dgm:prSet/>
      <dgm:spPr/>
      <dgm:t>
        <a:bodyPr/>
        <a:lstStyle/>
        <a:p>
          <a:endParaRPr lang="en-US"/>
        </a:p>
      </dgm:t>
    </dgm:pt>
    <dgm:pt modelId="{7488F740-A972-4868-9E13-D3D5CCC97F26}" type="sibTrans" cxnId="{F5C98BD8-91F1-41FE-8FC8-05DAA651BFB6}">
      <dgm:prSet/>
      <dgm:spPr/>
      <dgm:t>
        <a:bodyPr/>
        <a:lstStyle/>
        <a:p>
          <a:endParaRPr lang="en-US"/>
        </a:p>
      </dgm:t>
    </dgm:pt>
    <dgm:pt modelId="{DF4A58D1-10D4-4DC9-8E41-184F4AD022E9}">
      <dgm:prSet custT="1"/>
      <dgm:spPr/>
      <dgm:t>
        <a:bodyPr/>
        <a:lstStyle/>
        <a:p>
          <a:r>
            <a:rPr lang="vi-VN" sz="1400" dirty="0" smtClean="0"/>
            <a:t>Hệ thống GPS được duy trì bởi chính phủ Hoa Kỳ.</a:t>
          </a:r>
          <a:endParaRPr lang="en-US" sz="1400" dirty="0" smtClean="0"/>
        </a:p>
      </dgm:t>
    </dgm:pt>
    <dgm:pt modelId="{12A1D81A-2700-4AF8-BA46-2A87F6E89AE2}" type="parTrans" cxnId="{842DDB87-7DB0-4C70-93D5-FC051E1A6088}">
      <dgm:prSet/>
      <dgm:spPr/>
      <dgm:t>
        <a:bodyPr/>
        <a:lstStyle/>
        <a:p>
          <a:endParaRPr lang="en-US"/>
        </a:p>
      </dgm:t>
    </dgm:pt>
    <dgm:pt modelId="{CD2063D4-2165-41E9-8C1C-5B02F7FF3E59}" type="sibTrans" cxnId="{842DDB87-7DB0-4C70-93D5-FC051E1A6088}">
      <dgm:prSet/>
      <dgm:spPr/>
      <dgm:t>
        <a:bodyPr/>
        <a:lstStyle/>
        <a:p>
          <a:endParaRPr lang="en-US"/>
        </a:p>
      </dgm:t>
    </dgm:pt>
    <dgm:pt modelId="{FCEE07A2-6879-4BCA-B5D8-8A1206A6B2DA}">
      <dgm:prSet custT="1"/>
      <dgm:spPr/>
      <dgm:t>
        <a:bodyPr/>
        <a:lstStyle/>
        <a:p>
          <a:r>
            <a:rPr lang="vi-VN" sz="1400" dirty="0" smtClean="0"/>
            <a:t>Các thông tin lấy được bằng công cụ dựa trên các dữ liệu được cung cấp bởi người sử dụng. Ví dụ, mã vùng.</a:t>
          </a:r>
          <a:endParaRPr lang="en-US" sz="1400" dirty="0" smtClean="0"/>
        </a:p>
      </dgm:t>
    </dgm:pt>
    <dgm:pt modelId="{B189CD7C-6F8A-4505-8E2A-5A420FE51A8E}" type="parTrans" cxnId="{E0CB7C62-E474-4B5C-A5B7-D073D6ED03B2}">
      <dgm:prSet/>
      <dgm:spPr/>
      <dgm:t>
        <a:bodyPr/>
        <a:lstStyle/>
        <a:p>
          <a:endParaRPr lang="en-US"/>
        </a:p>
      </dgm:t>
    </dgm:pt>
    <dgm:pt modelId="{081D7580-9BC5-440A-8605-DD5F904102F3}" type="sibTrans" cxnId="{E0CB7C62-E474-4B5C-A5B7-D073D6ED03B2}">
      <dgm:prSet/>
      <dgm:spPr/>
      <dgm:t>
        <a:bodyPr/>
        <a:lstStyle/>
        <a:p>
          <a:endParaRPr lang="en-US"/>
        </a:p>
      </dgm:t>
    </dgm:pt>
    <dgm:pt modelId="{35B9770D-CA92-443B-8E98-61B8397B238F}" type="pres">
      <dgm:prSet presAssocID="{9E018682-F920-4DE4-848B-9A1180AFE0E6}" presName="linear" presStyleCnt="0">
        <dgm:presLayoutVars>
          <dgm:dir/>
          <dgm:animLvl val="lvl"/>
          <dgm:resizeHandles val="exact"/>
        </dgm:presLayoutVars>
      </dgm:prSet>
      <dgm:spPr/>
      <dgm:t>
        <a:bodyPr/>
        <a:lstStyle/>
        <a:p>
          <a:endParaRPr lang="en-US"/>
        </a:p>
      </dgm:t>
    </dgm:pt>
    <dgm:pt modelId="{0473A6B5-DC7A-437A-B45A-5718DC69EABD}" type="pres">
      <dgm:prSet presAssocID="{0EAF9682-B1F8-4E02-A34A-E6BC34DCCA96}" presName="parentLin" presStyleCnt="0"/>
      <dgm:spPr/>
    </dgm:pt>
    <dgm:pt modelId="{E736F3BE-881B-4B2E-9BA6-B26B41AC01E6}" type="pres">
      <dgm:prSet presAssocID="{0EAF9682-B1F8-4E02-A34A-E6BC34DCCA96}" presName="parentLeftMargin" presStyleLbl="node1" presStyleIdx="0" presStyleCnt="5"/>
      <dgm:spPr/>
      <dgm:t>
        <a:bodyPr/>
        <a:lstStyle/>
        <a:p>
          <a:endParaRPr lang="en-US"/>
        </a:p>
      </dgm:t>
    </dgm:pt>
    <dgm:pt modelId="{F89E510D-1EE2-46EE-81BE-70A29F00E6DE}" type="pres">
      <dgm:prSet presAssocID="{0EAF9682-B1F8-4E02-A34A-E6BC34DCCA96}" presName="parentText" presStyleLbl="node1" presStyleIdx="0" presStyleCnt="5" custScaleX="123932" custScaleY="108895" custLinFactNeighborX="-40000">
        <dgm:presLayoutVars>
          <dgm:chMax val="0"/>
          <dgm:bulletEnabled val="1"/>
        </dgm:presLayoutVars>
      </dgm:prSet>
      <dgm:spPr/>
      <dgm:t>
        <a:bodyPr/>
        <a:lstStyle/>
        <a:p>
          <a:endParaRPr lang="en-US"/>
        </a:p>
      </dgm:t>
    </dgm:pt>
    <dgm:pt modelId="{302E932B-1D19-4F55-8CFF-667490D2A380}" type="pres">
      <dgm:prSet presAssocID="{0EAF9682-B1F8-4E02-A34A-E6BC34DCCA96}" presName="negativeSpace" presStyleCnt="0"/>
      <dgm:spPr/>
    </dgm:pt>
    <dgm:pt modelId="{A3A48043-0B63-489A-B90C-A566B8DF0AB2}" type="pres">
      <dgm:prSet presAssocID="{0EAF9682-B1F8-4E02-A34A-E6BC34DCCA96}" presName="childText" presStyleLbl="conFgAcc1" presStyleIdx="0" presStyleCnt="5" custLinFactNeighborX="-1000" custLinFactNeighborY="-31929">
        <dgm:presLayoutVars>
          <dgm:bulletEnabled val="1"/>
        </dgm:presLayoutVars>
      </dgm:prSet>
      <dgm:spPr/>
      <dgm:t>
        <a:bodyPr/>
        <a:lstStyle/>
        <a:p>
          <a:endParaRPr lang="en-US"/>
        </a:p>
      </dgm:t>
    </dgm:pt>
    <dgm:pt modelId="{1C3D44FA-DC0A-46CE-B62A-D6474139B106}" type="pres">
      <dgm:prSet presAssocID="{29F01021-BD6F-4C1D-B789-253439A9C9DE}" presName="spaceBetweenRectangles" presStyleCnt="0"/>
      <dgm:spPr/>
    </dgm:pt>
    <dgm:pt modelId="{8035124B-3482-406E-B1BE-B7E2A8C82511}" type="pres">
      <dgm:prSet presAssocID="{BD8592B6-A92B-4596-A708-B0DC36AA4E1E}" presName="parentLin" presStyleCnt="0"/>
      <dgm:spPr/>
    </dgm:pt>
    <dgm:pt modelId="{E2245268-D16B-46BD-AA95-C65F1CB93A07}" type="pres">
      <dgm:prSet presAssocID="{BD8592B6-A92B-4596-A708-B0DC36AA4E1E}" presName="parentLeftMargin" presStyleLbl="node1" presStyleIdx="0" presStyleCnt="5"/>
      <dgm:spPr/>
      <dgm:t>
        <a:bodyPr/>
        <a:lstStyle/>
        <a:p>
          <a:endParaRPr lang="en-US"/>
        </a:p>
      </dgm:t>
    </dgm:pt>
    <dgm:pt modelId="{5218289B-615E-4B7B-A798-6BDA4B91CA8A}" type="pres">
      <dgm:prSet presAssocID="{BD8592B6-A92B-4596-A708-B0DC36AA4E1E}" presName="parentText" presStyleLbl="node1" presStyleIdx="1" presStyleCnt="5" custLinFactNeighborX="-40000">
        <dgm:presLayoutVars>
          <dgm:chMax val="0"/>
          <dgm:bulletEnabled val="1"/>
        </dgm:presLayoutVars>
      </dgm:prSet>
      <dgm:spPr/>
      <dgm:t>
        <a:bodyPr/>
        <a:lstStyle/>
        <a:p>
          <a:endParaRPr lang="en-US"/>
        </a:p>
      </dgm:t>
    </dgm:pt>
    <dgm:pt modelId="{12CEDFA7-AF5B-4B8B-BB60-800A1AE66E0E}" type="pres">
      <dgm:prSet presAssocID="{BD8592B6-A92B-4596-A708-B0DC36AA4E1E}" presName="negativeSpace" presStyleCnt="0"/>
      <dgm:spPr/>
    </dgm:pt>
    <dgm:pt modelId="{BFEA3144-CE2A-4821-AB19-102271B4DE2A}" type="pres">
      <dgm:prSet presAssocID="{BD8592B6-A92B-4596-A708-B0DC36AA4E1E}" presName="childText" presStyleLbl="conFgAcc1" presStyleIdx="1" presStyleCnt="5">
        <dgm:presLayoutVars>
          <dgm:bulletEnabled val="1"/>
        </dgm:presLayoutVars>
      </dgm:prSet>
      <dgm:spPr/>
      <dgm:t>
        <a:bodyPr/>
        <a:lstStyle/>
        <a:p>
          <a:endParaRPr lang="en-US"/>
        </a:p>
      </dgm:t>
    </dgm:pt>
    <dgm:pt modelId="{AB52A36F-C969-4A29-B572-26B02C7718BC}" type="pres">
      <dgm:prSet presAssocID="{601A0D86-975E-4E2D-8761-A64AA21CF77A}" presName="spaceBetweenRectangles" presStyleCnt="0"/>
      <dgm:spPr/>
    </dgm:pt>
    <dgm:pt modelId="{144B6846-18CC-4BC7-AEF9-F231609049EC}" type="pres">
      <dgm:prSet presAssocID="{BA17CEA3-F12E-4E8E-9F46-BA8CA4F38D92}" presName="parentLin" presStyleCnt="0"/>
      <dgm:spPr/>
    </dgm:pt>
    <dgm:pt modelId="{44782916-08BC-47AD-99A5-52C4C0BEADDD}" type="pres">
      <dgm:prSet presAssocID="{BA17CEA3-F12E-4E8E-9F46-BA8CA4F38D92}" presName="parentLeftMargin" presStyleLbl="node1" presStyleIdx="1" presStyleCnt="5"/>
      <dgm:spPr/>
      <dgm:t>
        <a:bodyPr/>
        <a:lstStyle/>
        <a:p>
          <a:endParaRPr lang="en-US"/>
        </a:p>
      </dgm:t>
    </dgm:pt>
    <dgm:pt modelId="{44ADBFF0-FA21-4584-AA25-EE68518E7AB0}" type="pres">
      <dgm:prSet presAssocID="{BA17CEA3-F12E-4E8E-9F46-BA8CA4F38D92}" presName="parentText" presStyleLbl="node1" presStyleIdx="2" presStyleCnt="5" custLinFactNeighborX="-40000">
        <dgm:presLayoutVars>
          <dgm:chMax val="0"/>
          <dgm:bulletEnabled val="1"/>
        </dgm:presLayoutVars>
      </dgm:prSet>
      <dgm:spPr/>
      <dgm:t>
        <a:bodyPr/>
        <a:lstStyle/>
        <a:p>
          <a:endParaRPr lang="en-US"/>
        </a:p>
      </dgm:t>
    </dgm:pt>
    <dgm:pt modelId="{E1774279-4E6F-4888-9DF7-C5304F9612CD}" type="pres">
      <dgm:prSet presAssocID="{BA17CEA3-F12E-4E8E-9F46-BA8CA4F38D92}" presName="negativeSpace" presStyleCnt="0"/>
      <dgm:spPr/>
    </dgm:pt>
    <dgm:pt modelId="{3A4050DB-64CA-4863-911B-C297DD6BF019}" type="pres">
      <dgm:prSet presAssocID="{BA17CEA3-F12E-4E8E-9F46-BA8CA4F38D92}" presName="childText" presStyleLbl="conFgAcc1" presStyleIdx="2" presStyleCnt="5">
        <dgm:presLayoutVars>
          <dgm:bulletEnabled val="1"/>
        </dgm:presLayoutVars>
      </dgm:prSet>
      <dgm:spPr/>
      <dgm:t>
        <a:bodyPr/>
        <a:lstStyle/>
        <a:p>
          <a:endParaRPr lang="en-US"/>
        </a:p>
      </dgm:t>
    </dgm:pt>
    <dgm:pt modelId="{E1F54A7A-EBAB-44A8-98A8-DBFFFF89C7D2}" type="pres">
      <dgm:prSet presAssocID="{AD579F3F-8768-4E2F-89CF-0C0D0B2A7281}" presName="spaceBetweenRectangles" presStyleCnt="0"/>
      <dgm:spPr/>
    </dgm:pt>
    <dgm:pt modelId="{896F3C53-5A69-4AC8-897B-0A890394256C}" type="pres">
      <dgm:prSet presAssocID="{5A6DCF32-A0A2-4E09-9DB5-988794732FD2}" presName="parentLin" presStyleCnt="0"/>
      <dgm:spPr/>
    </dgm:pt>
    <dgm:pt modelId="{C730FAFC-22CF-4B4A-A994-D6075B860708}" type="pres">
      <dgm:prSet presAssocID="{5A6DCF32-A0A2-4E09-9DB5-988794732FD2}" presName="parentLeftMargin" presStyleLbl="node1" presStyleIdx="2" presStyleCnt="5"/>
      <dgm:spPr/>
      <dgm:t>
        <a:bodyPr/>
        <a:lstStyle/>
        <a:p>
          <a:endParaRPr lang="en-US"/>
        </a:p>
      </dgm:t>
    </dgm:pt>
    <dgm:pt modelId="{68E280AA-A28C-4758-9017-79F6C2F58C9B}" type="pres">
      <dgm:prSet presAssocID="{5A6DCF32-A0A2-4E09-9DB5-988794732FD2}" presName="parentText" presStyleLbl="node1" presStyleIdx="3" presStyleCnt="5" custLinFactNeighborX="-40000">
        <dgm:presLayoutVars>
          <dgm:chMax val="0"/>
          <dgm:bulletEnabled val="1"/>
        </dgm:presLayoutVars>
      </dgm:prSet>
      <dgm:spPr/>
      <dgm:t>
        <a:bodyPr/>
        <a:lstStyle/>
        <a:p>
          <a:endParaRPr lang="en-US"/>
        </a:p>
      </dgm:t>
    </dgm:pt>
    <dgm:pt modelId="{F54339DE-9F27-4501-8411-D1981A5423C9}" type="pres">
      <dgm:prSet presAssocID="{5A6DCF32-A0A2-4E09-9DB5-988794732FD2}" presName="negativeSpace" presStyleCnt="0"/>
      <dgm:spPr/>
    </dgm:pt>
    <dgm:pt modelId="{4B94050C-CB8B-4AC2-B055-03F6768098B0}" type="pres">
      <dgm:prSet presAssocID="{5A6DCF32-A0A2-4E09-9DB5-988794732FD2}" presName="childText" presStyleLbl="conFgAcc1" presStyleIdx="3" presStyleCnt="5" custLinFactNeighborY="-31940">
        <dgm:presLayoutVars>
          <dgm:bulletEnabled val="1"/>
        </dgm:presLayoutVars>
      </dgm:prSet>
      <dgm:spPr/>
      <dgm:t>
        <a:bodyPr/>
        <a:lstStyle/>
        <a:p>
          <a:endParaRPr lang="en-US"/>
        </a:p>
      </dgm:t>
    </dgm:pt>
    <dgm:pt modelId="{468D3890-27ED-4E9F-8EE0-79AA93DE18E0}" type="pres">
      <dgm:prSet presAssocID="{0ABFFF06-2CA7-485D-9DBB-D6971AA751E8}" presName="spaceBetweenRectangles" presStyleCnt="0"/>
      <dgm:spPr/>
    </dgm:pt>
    <dgm:pt modelId="{6AC97F89-B2F6-49D8-9F5E-204CF7773244}" type="pres">
      <dgm:prSet presAssocID="{DD2972BB-86F5-43ED-95EB-0E6235EE415E}" presName="parentLin" presStyleCnt="0"/>
      <dgm:spPr/>
    </dgm:pt>
    <dgm:pt modelId="{F2D1EC00-5936-4507-A1B3-ADE919C81521}" type="pres">
      <dgm:prSet presAssocID="{DD2972BB-86F5-43ED-95EB-0E6235EE415E}" presName="parentLeftMargin" presStyleLbl="node1" presStyleIdx="3" presStyleCnt="5"/>
      <dgm:spPr/>
      <dgm:t>
        <a:bodyPr/>
        <a:lstStyle/>
        <a:p>
          <a:endParaRPr lang="en-US"/>
        </a:p>
      </dgm:t>
    </dgm:pt>
    <dgm:pt modelId="{39270827-321C-487D-8701-D3C791DADC60}" type="pres">
      <dgm:prSet presAssocID="{DD2972BB-86F5-43ED-95EB-0E6235EE415E}" presName="parentText" presStyleLbl="node1" presStyleIdx="4" presStyleCnt="5" custScaleX="124208" custScaleY="87969" custLinFactNeighborX="-36984">
        <dgm:presLayoutVars>
          <dgm:chMax val="0"/>
          <dgm:bulletEnabled val="1"/>
        </dgm:presLayoutVars>
      </dgm:prSet>
      <dgm:spPr/>
      <dgm:t>
        <a:bodyPr/>
        <a:lstStyle/>
        <a:p>
          <a:endParaRPr lang="en-US"/>
        </a:p>
      </dgm:t>
    </dgm:pt>
    <dgm:pt modelId="{A6E5FD3D-80F8-4246-80C8-41686BF3ECAC}" type="pres">
      <dgm:prSet presAssocID="{DD2972BB-86F5-43ED-95EB-0E6235EE415E}" presName="negativeSpace" presStyleCnt="0"/>
      <dgm:spPr/>
    </dgm:pt>
    <dgm:pt modelId="{E5F8AC0D-C818-46D2-8191-251E5BC620F9}" type="pres">
      <dgm:prSet presAssocID="{DD2972BB-86F5-43ED-95EB-0E6235EE415E}" presName="childText" presStyleLbl="conFgAcc1" presStyleIdx="4" presStyleCnt="5" custLinFactNeighborY="11662">
        <dgm:presLayoutVars>
          <dgm:bulletEnabled val="1"/>
        </dgm:presLayoutVars>
      </dgm:prSet>
      <dgm:spPr/>
      <dgm:t>
        <a:bodyPr/>
        <a:lstStyle/>
        <a:p>
          <a:endParaRPr lang="en-US"/>
        </a:p>
      </dgm:t>
    </dgm:pt>
  </dgm:ptLst>
  <dgm:cxnLst>
    <dgm:cxn modelId="{0A9ED055-4EBD-4AD8-AE0C-714136FDF0C7}" srcId="{BA17CEA3-F12E-4E8E-9F46-BA8CA4F38D92}" destId="{30C1176A-8DBC-42ED-A1F4-8FAABF1F2FB8}" srcOrd="0" destOrd="0" parTransId="{23E3F866-EEDC-4015-9D13-4A81531C2DF8}" sibTransId="{AF0A34E2-7AAC-420F-8A03-E2F08C7C559A}"/>
    <dgm:cxn modelId="{DC0C5441-CA29-4CA8-A98D-264AD57448B0}" type="presOf" srcId="{DD2972BB-86F5-43ED-95EB-0E6235EE415E}" destId="{F2D1EC00-5936-4507-A1B3-ADE919C81521}" srcOrd="0" destOrd="0" presId="urn:microsoft.com/office/officeart/2005/8/layout/list1"/>
    <dgm:cxn modelId="{E0CB7C62-E474-4B5C-A5B7-D073D6ED03B2}" srcId="{DD2972BB-86F5-43ED-95EB-0E6235EE415E}" destId="{FCEE07A2-6879-4BCA-B5D8-8A1206A6B2DA}" srcOrd="1" destOrd="0" parTransId="{B189CD7C-6F8A-4505-8E2A-5A420FE51A8E}" sibTransId="{081D7580-9BC5-440A-8605-DD5F904102F3}"/>
    <dgm:cxn modelId="{A46E48CB-EAD0-4689-8E91-A341803EA531}" srcId="{9E018682-F920-4DE4-848B-9A1180AFE0E6}" destId="{5A6DCF32-A0A2-4E09-9DB5-988794732FD2}" srcOrd="3" destOrd="0" parTransId="{A360EBFB-4919-4192-B2F2-F1915E08FAE4}" sibTransId="{0ABFFF06-2CA7-485D-9DBB-D6971AA751E8}"/>
    <dgm:cxn modelId="{F63481C7-3CDB-4D76-8186-EE88842DC50F}" type="presOf" srcId="{0EAF9682-B1F8-4E02-A34A-E6BC34DCCA96}" destId="{F89E510D-1EE2-46EE-81BE-70A29F00E6DE}" srcOrd="1" destOrd="0" presId="urn:microsoft.com/office/officeart/2005/8/layout/list1"/>
    <dgm:cxn modelId="{1E1BC24A-8093-4781-964C-990D8CE46BE3}" type="presOf" srcId="{BA17CEA3-F12E-4E8E-9F46-BA8CA4F38D92}" destId="{44ADBFF0-FA21-4584-AA25-EE68518E7AB0}" srcOrd="1" destOrd="0" presId="urn:microsoft.com/office/officeart/2005/8/layout/list1"/>
    <dgm:cxn modelId="{D335EBA5-5137-46D3-8A15-D24BAA65ECE0}" srcId="{9E018682-F920-4DE4-848B-9A1180AFE0E6}" destId="{0EAF9682-B1F8-4E02-A34A-E6BC34DCCA96}" srcOrd="0" destOrd="0" parTransId="{51AABED0-CE9E-4EF0-9C33-94D5FD22E4B5}" sibTransId="{29F01021-BD6F-4C1D-B789-253439A9C9DE}"/>
    <dgm:cxn modelId="{E04D6B0F-5700-4C48-AB24-3BB0291459A6}" type="presOf" srcId="{C61545DB-D63E-4269-90EB-D100DB7DECE6}" destId="{4B94050C-CB8B-4AC2-B055-03F6768098B0}" srcOrd="0" destOrd="0" presId="urn:microsoft.com/office/officeart/2005/8/layout/list1"/>
    <dgm:cxn modelId="{842DDB87-7DB0-4C70-93D5-FC051E1A6088}" srcId="{0EAF9682-B1F8-4E02-A34A-E6BC34DCCA96}" destId="{DF4A58D1-10D4-4DC9-8E41-184F4AD022E9}" srcOrd="1" destOrd="0" parTransId="{12A1D81A-2700-4AF8-BA46-2A87F6E89AE2}" sibTransId="{CD2063D4-2165-41E9-8C1C-5B02F7FF3E59}"/>
    <dgm:cxn modelId="{4C4CC5BE-CC66-438B-A6DC-AF56A8E77390}" type="presOf" srcId="{0EAF9682-B1F8-4E02-A34A-E6BC34DCCA96}" destId="{E736F3BE-881B-4B2E-9BA6-B26B41AC01E6}" srcOrd="0" destOrd="0" presId="urn:microsoft.com/office/officeart/2005/8/layout/list1"/>
    <dgm:cxn modelId="{21C7AEFE-5D83-4CBA-91B6-8DC139E9CBE6}" type="presOf" srcId="{5A6DCF32-A0A2-4E09-9DB5-988794732FD2}" destId="{C730FAFC-22CF-4B4A-A994-D6075B860708}" srcOrd="0" destOrd="0" presId="urn:microsoft.com/office/officeart/2005/8/layout/list1"/>
    <dgm:cxn modelId="{06002B1B-7683-4F63-B323-DBE253F9622F}" type="presOf" srcId="{3A238C8B-31F0-40F7-B9EC-E53169E5539B}" destId="{A3A48043-0B63-489A-B90C-A566B8DF0AB2}" srcOrd="0" destOrd="0" presId="urn:microsoft.com/office/officeart/2005/8/layout/list1"/>
    <dgm:cxn modelId="{D119629C-CF78-43E7-A4B9-A12ACC25CE77}" type="presOf" srcId="{9E018682-F920-4DE4-848B-9A1180AFE0E6}" destId="{35B9770D-CA92-443B-8E98-61B8397B238F}" srcOrd="0" destOrd="0" presId="urn:microsoft.com/office/officeart/2005/8/layout/list1"/>
    <dgm:cxn modelId="{49F6D0AB-FA42-40CC-B8AB-828932341361}" srcId="{0EAF9682-B1F8-4E02-A34A-E6BC34DCCA96}" destId="{3A238C8B-31F0-40F7-B9EC-E53169E5539B}" srcOrd="0" destOrd="0" parTransId="{BD484845-0919-4237-BFD4-636E1E810D3F}" sibTransId="{7D267695-1A6C-4A54-9064-D4A2AC20FE80}"/>
    <dgm:cxn modelId="{001D0BFB-7821-41A0-AD2E-358C2974A1E1}" type="presOf" srcId="{84E52467-8046-4272-8513-C5214CBACFA9}" destId="{BFEA3144-CE2A-4821-AB19-102271B4DE2A}" srcOrd="0" destOrd="0" presId="urn:microsoft.com/office/officeart/2005/8/layout/list1"/>
    <dgm:cxn modelId="{3A670532-EE5D-4586-AADC-DEBCEDC577AF}" type="presOf" srcId="{BD8592B6-A92B-4596-A708-B0DC36AA4E1E}" destId="{E2245268-D16B-46BD-AA95-C65F1CB93A07}" srcOrd="0" destOrd="0" presId="urn:microsoft.com/office/officeart/2005/8/layout/list1"/>
    <dgm:cxn modelId="{4779D7E0-B34D-4499-BFD4-B7BD126EB8B7}" type="presOf" srcId="{BA17CEA3-F12E-4E8E-9F46-BA8CA4F38D92}" destId="{44782916-08BC-47AD-99A5-52C4C0BEADDD}" srcOrd="0" destOrd="0" presId="urn:microsoft.com/office/officeart/2005/8/layout/list1"/>
    <dgm:cxn modelId="{03080107-2412-4FA8-BC27-1D93C6E15D3D}" type="presOf" srcId="{30C1176A-8DBC-42ED-A1F4-8FAABF1F2FB8}" destId="{3A4050DB-64CA-4863-911B-C297DD6BF019}" srcOrd="0" destOrd="0" presId="urn:microsoft.com/office/officeart/2005/8/layout/list1"/>
    <dgm:cxn modelId="{B6C57E9F-BC87-4E37-ABB3-26A1A541CFF0}" srcId="{9E018682-F920-4DE4-848B-9A1180AFE0E6}" destId="{BA17CEA3-F12E-4E8E-9F46-BA8CA4F38D92}" srcOrd="2" destOrd="0" parTransId="{FADFE3E4-46B6-44FF-8CB0-48857EB06E3F}" sibTransId="{AD579F3F-8768-4E2F-89CF-0C0D0B2A7281}"/>
    <dgm:cxn modelId="{AEF0BB8F-6986-44C0-AF7A-3D8D17B6052A}" type="presOf" srcId="{DD2972BB-86F5-43ED-95EB-0E6235EE415E}" destId="{39270827-321C-487D-8701-D3C791DADC60}" srcOrd="1" destOrd="0" presId="urn:microsoft.com/office/officeart/2005/8/layout/list1"/>
    <dgm:cxn modelId="{D6954725-EA73-4710-9BF7-87789AB612B1}" srcId="{BD8592B6-A92B-4596-A708-B0DC36AA4E1E}" destId="{84E52467-8046-4272-8513-C5214CBACFA9}" srcOrd="0" destOrd="0" parTransId="{C3F60745-DBA6-4673-B4DC-4FBC61AA2B27}" sibTransId="{A30C493E-E98B-47ED-BF25-9313724E3288}"/>
    <dgm:cxn modelId="{6207CE6D-C96C-4B47-B652-651AAFD76194}" type="presOf" srcId="{5A6DCF32-A0A2-4E09-9DB5-988794732FD2}" destId="{68E280AA-A28C-4758-9017-79F6C2F58C9B}" srcOrd="1" destOrd="0" presId="urn:microsoft.com/office/officeart/2005/8/layout/list1"/>
    <dgm:cxn modelId="{5B22C40F-CE57-4BFE-B3E5-B7F94D59B124}" type="presOf" srcId="{FCEE07A2-6879-4BCA-B5D8-8A1206A6B2DA}" destId="{E5F8AC0D-C818-46D2-8191-251E5BC620F9}" srcOrd="0" destOrd="1" presId="urn:microsoft.com/office/officeart/2005/8/layout/list1"/>
    <dgm:cxn modelId="{B9F6C042-B3A1-42AF-BBAB-B71DD46B2AF7}" type="presOf" srcId="{0BE71C6B-AB23-42F8-8530-ACCE65770C59}" destId="{E5F8AC0D-C818-46D2-8191-251E5BC620F9}" srcOrd="0" destOrd="0" presId="urn:microsoft.com/office/officeart/2005/8/layout/list1"/>
    <dgm:cxn modelId="{11220FF1-A552-439F-A177-966DDF5D71E3}" srcId="{9E018682-F920-4DE4-848B-9A1180AFE0E6}" destId="{DD2972BB-86F5-43ED-95EB-0E6235EE415E}" srcOrd="4" destOrd="0" parTransId="{D39F6C01-923D-4B2C-9441-495951EBA3D8}" sibTransId="{53A88CDB-A6B1-40B6-978D-1514548A3D8B}"/>
    <dgm:cxn modelId="{16EB3EA9-B48A-420F-8A13-435A855617D7}" srcId="{9E018682-F920-4DE4-848B-9A1180AFE0E6}" destId="{BD8592B6-A92B-4596-A708-B0DC36AA4E1E}" srcOrd="1" destOrd="0" parTransId="{032CDFFD-2ADD-45C3-BC6C-7F3780164FFB}" sibTransId="{601A0D86-975E-4E2D-8761-A64AA21CF77A}"/>
    <dgm:cxn modelId="{F5C98BD8-91F1-41FE-8FC8-05DAA651BFB6}" srcId="{5A6DCF32-A0A2-4E09-9DB5-988794732FD2}" destId="{C61545DB-D63E-4269-90EB-D100DB7DECE6}" srcOrd="0" destOrd="0" parTransId="{91D603CA-CFB9-4174-AD55-0685AC2EE06A}" sibTransId="{7488F740-A972-4868-9E13-D3D5CCC97F26}"/>
    <dgm:cxn modelId="{27D4389D-BD9E-4B9B-9A00-F2098BBADE34}" srcId="{DD2972BB-86F5-43ED-95EB-0E6235EE415E}" destId="{0BE71C6B-AB23-42F8-8530-ACCE65770C59}" srcOrd="0" destOrd="0" parTransId="{308B6FAC-DF33-46CE-8CE5-F1646D84FDB5}" sibTransId="{9223DA28-1101-4C6A-AC42-5D5C9AF21025}"/>
    <dgm:cxn modelId="{3889355E-7AE9-4F28-AC79-655875709837}" type="presOf" srcId="{BD8592B6-A92B-4596-A708-B0DC36AA4E1E}" destId="{5218289B-615E-4B7B-A798-6BDA4B91CA8A}" srcOrd="1" destOrd="0" presId="urn:microsoft.com/office/officeart/2005/8/layout/list1"/>
    <dgm:cxn modelId="{4CA192BE-F8E1-4DFB-A416-C5B11091C7F1}" type="presOf" srcId="{DF4A58D1-10D4-4DC9-8E41-184F4AD022E9}" destId="{A3A48043-0B63-489A-B90C-A566B8DF0AB2}" srcOrd="0" destOrd="1" presId="urn:microsoft.com/office/officeart/2005/8/layout/list1"/>
    <dgm:cxn modelId="{30405B20-3FD7-4BFC-92E8-ED16276CB7D2}" type="presParOf" srcId="{35B9770D-CA92-443B-8E98-61B8397B238F}" destId="{0473A6B5-DC7A-437A-B45A-5718DC69EABD}" srcOrd="0" destOrd="0" presId="urn:microsoft.com/office/officeart/2005/8/layout/list1"/>
    <dgm:cxn modelId="{74E93298-ADBF-47D6-A78D-17F872643571}" type="presParOf" srcId="{0473A6B5-DC7A-437A-B45A-5718DC69EABD}" destId="{E736F3BE-881B-4B2E-9BA6-B26B41AC01E6}" srcOrd="0" destOrd="0" presId="urn:microsoft.com/office/officeart/2005/8/layout/list1"/>
    <dgm:cxn modelId="{169732D7-10C2-467F-8A61-B3E7408BC60F}" type="presParOf" srcId="{0473A6B5-DC7A-437A-B45A-5718DC69EABD}" destId="{F89E510D-1EE2-46EE-81BE-70A29F00E6DE}" srcOrd="1" destOrd="0" presId="urn:microsoft.com/office/officeart/2005/8/layout/list1"/>
    <dgm:cxn modelId="{95C1FA70-710D-43DB-8114-92540BB61716}" type="presParOf" srcId="{35B9770D-CA92-443B-8E98-61B8397B238F}" destId="{302E932B-1D19-4F55-8CFF-667490D2A380}" srcOrd="1" destOrd="0" presId="urn:microsoft.com/office/officeart/2005/8/layout/list1"/>
    <dgm:cxn modelId="{B1CEE361-08F3-49A5-A860-4347871E5F29}" type="presParOf" srcId="{35B9770D-CA92-443B-8E98-61B8397B238F}" destId="{A3A48043-0B63-489A-B90C-A566B8DF0AB2}" srcOrd="2" destOrd="0" presId="urn:microsoft.com/office/officeart/2005/8/layout/list1"/>
    <dgm:cxn modelId="{ED42FA7F-0BEC-48EA-99D2-C4F07E5D9F3D}" type="presParOf" srcId="{35B9770D-CA92-443B-8E98-61B8397B238F}" destId="{1C3D44FA-DC0A-46CE-B62A-D6474139B106}" srcOrd="3" destOrd="0" presId="urn:microsoft.com/office/officeart/2005/8/layout/list1"/>
    <dgm:cxn modelId="{EBB00750-D6FF-4A2F-9E79-3AD7387B35D1}" type="presParOf" srcId="{35B9770D-CA92-443B-8E98-61B8397B238F}" destId="{8035124B-3482-406E-B1BE-B7E2A8C82511}" srcOrd="4" destOrd="0" presId="urn:microsoft.com/office/officeart/2005/8/layout/list1"/>
    <dgm:cxn modelId="{1CE51F90-B0D1-437B-8045-5A5235BCFEAD}" type="presParOf" srcId="{8035124B-3482-406E-B1BE-B7E2A8C82511}" destId="{E2245268-D16B-46BD-AA95-C65F1CB93A07}" srcOrd="0" destOrd="0" presId="urn:microsoft.com/office/officeart/2005/8/layout/list1"/>
    <dgm:cxn modelId="{2CDBDAD1-6CFE-416D-A45E-E7483EF483C8}" type="presParOf" srcId="{8035124B-3482-406E-B1BE-B7E2A8C82511}" destId="{5218289B-615E-4B7B-A798-6BDA4B91CA8A}" srcOrd="1" destOrd="0" presId="urn:microsoft.com/office/officeart/2005/8/layout/list1"/>
    <dgm:cxn modelId="{6BD13DE8-1B3F-4EBF-8EA4-3F8317F652AF}" type="presParOf" srcId="{35B9770D-CA92-443B-8E98-61B8397B238F}" destId="{12CEDFA7-AF5B-4B8B-BB60-800A1AE66E0E}" srcOrd="5" destOrd="0" presId="urn:microsoft.com/office/officeart/2005/8/layout/list1"/>
    <dgm:cxn modelId="{21A96D34-1049-4A3E-831E-0DD12915C5E0}" type="presParOf" srcId="{35B9770D-CA92-443B-8E98-61B8397B238F}" destId="{BFEA3144-CE2A-4821-AB19-102271B4DE2A}" srcOrd="6" destOrd="0" presId="urn:microsoft.com/office/officeart/2005/8/layout/list1"/>
    <dgm:cxn modelId="{D16F2A44-639B-40A6-8E5D-6C59EA608DB2}" type="presParOf" srcId="{35B9770D-CA92-443B-8E98-61B8397B238F}" destId="{AB52A36F-C969-4A29-B572-26B02C7718BC}" srcOrd="7" destOrd="0" presId="urn:microsoft.com/office/officeart/2005/8/layout/list1"/>
    <dgm:cxn modelId="{72E346F2-654A-4E94-8370-1F9A06E85830}" type="presParOf" srcId="{35B9770D-CA92-443B-8E98-61B8397B238F}" destId="{144B6846-18CC-4BC7-AEF9-F231609049EC}" srcOrd="8" destOrd="0" presId="urn:microsoft.com/office/officeart/2005/8/layout/list1"/>
    <dgm:cxn modelId="{130303ED-3883-4EF1-B4EC-6B884D514260}" type="presParOf" srcId="{144B6846-18CC-4BC7-AEF9-F231609049EC}" destId="{44782916-08BC-47AD-99A5-52C4C0BEADDD}" srcOrd="0" destOrd="0" presId="urn:microsoft.com/office/officeart/2005/8/layout/list1"/>
    <dgm:cxn modelId="{C7E4BBC4-04CC-416A-8621-D7632E4E9399}" type="presParOf" srcId="{144B6846-18CC-4BC7-AEF9-F231609049EC}" destId="{44ADBFF0-FA21-4584-AA25-EE68518E7AB0}" srcOrd="1" destOrd="0" presId="urn:microsoft.com/office/officeart/2005/8/layout/list1"/>
    <dgm:cxn modelId="{255D776B-953C-4AAE-A10A-B7798702D5AD}" type="presParOf" srcId="{35B9770D-CA92-443B-8E98-61B8397B238F}" destId="{E1774279-4E6F-4888-9DF7-C5304F9612CD}" srcOrd="9" destOrd="0" presId="urn:microsoft.com/office/officeart/2005/8/layout/list1"/>
    <dgm:cxn modelId="{EF3A321E-5158-4448-A2A7-FBBA302EA06F}" type="presParOf" srcId="{35B9770D-CA92-443B-8E98-61B8397B238F}" destId="{3A4050DB-64CA-4863-911B-C297DD6BF019}" srcOrd="10" destOrd="0" presId="urn:microsoft.com/office/officeart/2005/8/layout/list1"/>
    <dgm:cxn modelId="{3FEE1198-0EC6-4212-820A-29489906E0A7}" type="presParOf" srcId="{35B9770D-CA92-443B-8E98-61B8397B238F}" destId="{E1F54A7A-EBAB-44A8-98A8-DBFFFF89C7D2}" srcOrd="11" destOrd="0" presId="urn:microsoft.com/office/officeart/2005/8/layout/list1"/>
    <dgm:cxn modelId="{4C5428EA-97F4-4CE7-87C6-D1B3972D6BDC}" type="presParOf" srcId="{35B9770D-CA92-443B-8E98-61B8397B238F}" destId="{896F3C53-5A69-4AC8-897B-0A890394256C}" srcOrd="12" destOrd="0" presId="urn:microsoft.com/office/officeart/2005/8/layout/list1"/>
    <dgm:cxn modelId="{91EF7036-4CB9-462D-8F66-548A1922713C}" type="presParOf" srcId="{896F3C53-5A69-4AC8-897B-0A890394256C}" destId="{C730FAFC-22CF-4B4A-A994-D6075B860708}" srcOrd="0" destOrd="0" presId="urn:microsoft.com/office/officeart/2005/8/layout/list1"/>
    <dgm:cxn modelId="{D09E46B5-CD57-47D1-B105-428C2B39B899}" type="presParOf" srcId="{896F3C53-5A69-4AC8-897B-0A890394256C}" destId="{68E280AA-A28C-4758-9017-79F6C2F58C9B}" srcOrd="1" destOrd="0" presId="urn:microsoft.com/office/officeart/2005/8/layout/list1"/>
    <dgm:cxn modelId="{335AEE1D-A9B8-424D-9803-E34AC2B71899}" type="presParOf" srcId="{35B9770D-CA92-443B-8E98-61B8397B238F}" destId="{F54339DE-9F27-4501-8411-D1981A5423C9}" srcOrd="13" destOrd="0" presId="urn:microsoft.com/office/officeart/2005/8/layout/list1"/>
    <dgm:cxn modelId="{A3FAE895-EC9F-4FFC-9A48-8A52AACA8EA9}" type="presParOf" srcId="{35B9770D-CA92-443B-8E98-61B8397B238F}" destId="{4B94050C-CB8B-4AC2-B055-03F6768098B0}" srcOrd="14" destOrd="0" presId="urn:microsoft.com/office/officeart/2005/8/layout/list1"/>
    <dgm:cxn modelId="{D17509FC-7807-43A9-9802-EEED6F04DF44}" type="presParOf" srcId="{35B9770D-CA92-443B-8E98-61B8397B238F}" destId="{468D3890-27ED-4E9F-8EE0-79AA93DE18E0}" srcOrd="15" destOrd="0" presId="urn:microsoft.com/office/officeart/2005/8/layout/list1"/>
    <dgm:cxn modelId="{1D78DD7C-A08A-461C-822E-6A790ED7506D}" type="presParOf" srcId="{35B9770D-CA92-443B-8E98-61B8397B238F}" destId="{6AC97F89-B2F6-49D8-9F5E-204CF7773244}" srcOrd="16" destOrd="0" presId="urn:microsoft.com/office/officeart/2005/8/layout/list1"/>
    <dgm:cxn modelId="{F019B3B7-DAD1-415A-B7E2-87BDD2306D7D}" type="presParOf" srcId="{6AC97F89-B2F6-49D8-9F5E-204CF7773244}" destId="{F2D1EC00-5936-4507-A1B3-ADE919C81521}" srcOrd="0" destOrd="0" presId="urn:microsoft.com/office/officeart/2005/8/layout/list1"/>
    <dgm:cxn modelId="{AD24C785-6CDE-4C4C-9FDD-DFFB93167CFA}" type="presParOf" srcId="{6AC97F89-B2F6-49D8-9F5E-204CF7773244}" destId="{39270827-321C-487D-8701-D3C791DADC60}" srcOrd="1" destOrd="0" presId="urn:microsoft.com/office/officeart/2005/8/layout/list1"/>
    <dgm:cxn modelId="{8DF9CF0A-8726-4F48-B291-052CDCDEA828}" type="presParOf" srcId="{35B9770D-CA92-443B-8E98-61B8397B238F}" destId="{A6E5FD3D-80F8-4246-80C8-41686BF3ECAC}" srcOrd="17" destOrd="0" presId="urn:microsoft.com/office/officeart/2005/8/layout/list1"/>
    <dgm:cxn modelId="{56A97AC2-8006-408A-AEDD-8ADBA1F2A1E0}" type="presParOf" srcId="{35B9770D-CA92-443B-8E98-61B8397B238F}" destId="{E5F8AC0D-C818-46D2-8191-251E5BC620F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1" qsCatId="simple" csTypeId="urn:microsoft.com/office/officeart/2005/8/colors/colorful1#3" csCatId="colorful" phldr="1"/>
      <dgm:spPr/>
      <dgm:t>
        <a:bodyPr/>
        <a:lstStyle/>
        <a:p>
          <a:endParaRPr lang="en-US"/>
        </a:p>
      </dgm:t>
    </dgm:pt>
    <dgm:pt modelId="{4E1CD5B7-2CF3-44AA-979B-6F420433627D}">
      <dgm:prSet phldrT="[Text]" custT="1"/>
      <dgm:spPr>
        <a:solidFill>
          <a:schemeClr val="accent2">
            <a:lumMod val="60000"/>
            <a:lumOff val="40000"/>
          </a:schemeClr>
        </a:solidFill>
      </dgm:spPr>
      <dgm:t>
        <a:bodyPr/>
        <a:lstStyle/>
        <a:p>
          <a:r>
            <a:rPr lang="vi-VN" sz="1800" smtClean="0">
              <a:solidFill>
                <a:schemeClr val="tx1"/>
              </a:solidFill>
            </a:rPr>
            <a:t>Trong HTML5, Geolocation API là một đặc điểm kỹ thuật của W3C cho việc cung cấp một cách phù hợp để phát triển các ứng dụng web nhận biết vị trí.</a:t>
          </a:r>
          <a:endParaRPr lang="en-US" sz="1800" dirty="0">
            <a:solidFill>
              <a:schemeClr val="tx1"/>
            </a:solidFill>
          </a:endParaRP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r>
            <a:rPr lang="vi-VN" sz="1800" smtClean="0">
              <a:solidFill>
                <a:schemeClr val="tx1"/>
              </a:solidFill>
            </a:rPr>
            <a:t>Định vị API cung cấp một giao diện cấp cao để lấy thông tin vị trí liên quan đến các thiết bị lưu trữ.</a:t>
          </a:r>
          <a:endParaRPr lang="en-US" sz="1800" dirty="0">
            <a:solidFill>
              <a:schemeClr val="tx1"/>
            </a:solidFill>
          </a:endParaRPr>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a:solidFill>
          <a:schemeClr val="accent4">
            <a:lumMod val="60000"/>
            <a:lumOff val="40000"/>
          </a:schemeClr>
        </a:solidFill>
      </dgm:spPr>
      <dgm:t>
        <a:bodyPr/>
        <a:lstStyle/>
        <a:p>
          <a:r>
            <a:rPr lang="vi-VN" sz="1800" smtClean="0">
              <a:solidFill>
                <a:schemeClr val="tx1"/>
              </a:solidFill>
            </a:rPr>
            <a:t>Giao diện ẩn các chi tiết, chẳng hạn như làm thế nào thông tin được thu thập hoặc có phương pháp được sử dụng để lấy thông tin.</a:t>
          </a:r>
          <a:endParaRPr lang="en-US" sz="1800" dirty="0">
            <a:solidFill>
              <a:schemeClr val="tx1"/>
            </a:solidFill>
          </a:endParaRPr>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32F9483E-A135-41CD-9B8E-5BB23FE4E385}">
      <dgm:prSet phldrT="[Text]" custT="1"/>
      <dgm:spPr>
        <a:solidFill>
          <a:schemeClr val="tx2">
            <a:lumMod val="40000"/>
            <a:lumOff val="60000"/>
          </a:schemeClr>
        </a:solidFill>
      </dgm:spPr>
      <dgm:t>
        <a:bodyPr/>
        <a:lstStyle/>
        <a:p>
          <a:r>
            <a:rPr lang="vi-VN" sz="1800" smtClean="0">
              <a:solidFill>
                <a:schemeClr val="tx1"/>
              </a:solidFill>
            </a:rPr>
            <a:t>Các đối tượng chứa thực hiện Geolocation API là đối tượng Định vị.</a:t>
          </a:r>
          <a:endParaRPr lang="en-US" sz="1800" dirty="0">
            <a:solidFill>
              <a:schemeClr val="tx1"/>
            </a:solidFill>
          </a:endParaRPr>
        </a:p>
      </dgm:t>
    </dgm:pt>
    <dgm:pt modelId="{8400DE60-AB66-4C74-B12F-ABCFD84D948C}" type="parTrans" cxnId="{19D9F5E3-0714-4425-B1DF-ED5653129A86}">
      <dgm:prSet/>
      <dgm:spPr/>
      <dgm:t>
        <a:bodyPr/>
        <a:lstStyle/>
        <a:p>
          <a:endParaRPr lang="en-US">
            <a:solidFill>
              <a:schemeClr val="tx1"/>
            </a:solidFill>
          </a:endParaRPr>
        </a:p>
      </dgm:t>
    </dgm:pt>
    <dgm:pt modelId="{07212A5D-CEB0-4CF0-BA2B-9599A2004670}" type="sibTrans" cxnId="{19D9F5E3-0714-4425-B1DF-ED5653129A86}">
      <dgm:prSet/>
      <dgm:spPr/>
      <dgm:t>
        <a:bodyPr/>
        <a:lstStyle/>
        <a:p>
          <a:endParaRPr lang="en-US">
            <a:solidFill>
              <a:schemeClr val="tx1"/>
            </a:solidFill>
          </a:endParaRPr>
        </a:p>
      </dgm:t>
    </dgm:pt>
    <dgm:pt modelId="{FF2132BF-F09B-49F5-AB31-99E7CE70E1C7}">
      <dgm:prSet phldrT="[Text]" custT="1"/>
      <dgm:spPr>
        <a:solidFill>
          <a:schemeClr val="accent6">
            <a:lumMod val="60000"/>
            <a:lumOff val="40000"/>
          </a:schemeClr>
        </a:solidFill>
      </dgm:spPr>
      <dgm:t>
        <a:bodyPr/>
        <a:lstStyle/>
        <a:p>
          <a:r>
            <a:rPr lang="vi-VN" sz="1800" smtClean="0">
              <a:solidFill>
                <a:schemeClr val="tx1"/>
              </a:solidFill>
            </a:rPr>
            <a:t>Đối tượng này được sử dụng trong JavaScript để lấy thông tin địa lý về các thiết bị lập trình.</a:t>
          </a:r>
          <a:endParaRPr lang="en-US" sz="1800" dirty="0">
            <a:solidFill>
              <a:schemeClr val="tx1"/>
            </a:solidFill>
          </a:endParaRPr>
        </a:p>
      </dgm:t>
    </dgm:pt>
    <dgm:pt modelId="{67247185-BB54-4129-8A20-6808698D348F}" type="parTrans" cxnId="{0BD0C4EB-F750-420E-910C-14F6B2C3678A}">
      <dgm:prSet/>
      <dgm:spPr/>
      <dgm:t>
        <a:bodyPr/>
        <a:lstStyle/>
        <a:p>
          <a:endParaRPr lang="en-US"/>
        </a:p>
      </dgm:t>
    </dgm:pt>
    <dgm:pt modelId="{3AA164DC-391F-4CDC-8793-ABEF635916E8}" type="sibTrans" cxnId="{0BD0C4EB-F750-420E-910C-14F6B2C3678A}">
      <dgm:prSet/>
      <dgm:spPr/>
      <dgm:t>
        <a:bodyPr/>
        <a:lstStyle/>
        <a:p>
          <a:endParaRPr lang="en-US"/>
        </a:p>
      </dgm:t>
    </dgm:pt>
    <dgm:pt modelId="{6BA7DE87-A66C-48CD-8302-C3E280786B56}">
      <dgm:prSet phldrT="[Text]" custT="1"/>
      <dgm:spPr>
        <a:solidFill>
          <a:schemeClr val="accent5">
            <a:lumMod val="40000"/>
            <a:lumOff val="60000"/>
          </a:schemeClr>
        </a:solidFill>
      </dgm:spPr>
      <dgm:t>
        <a:bodyPr/>
        <a:lstStyle/>
        <a:p>
          <a:r>
            <a:rPr lang="en-US" sz="1800" smtClean="0">
              <a:solidFill>
                <a:schemeClr val="tx1"/>
              </a:solidFill>
            </a:rPr>
            <a:t>Trình duyệt xử lý kịch bản và trả về vị trí với Geolocation API.</a:t>
          </a:r>
          <a:endParaRPr lang="en-US" sz="1800" dirty="0">
            <a:solidFill>
              <a:schemeClr val="tx1"/>
            </a:solidFill>
          </a:endParaRPr>
        </a:p>
      </dgm:t>
    </dgm:pt>
    <dgm:pt modelId="{E9C4CAC6-DCAC-4475-B191-CDC042A673EF}" type="parTrans" cxnId="{77DC108E-CA96-4C47-82B2-8627D0C280AD}">
      <dgm:prSet/>
      <dgm:spPr/>
      <dgm:t>
        <a:bodyPr/>
        <a:lstStyle/>
        <a:p>
          <a:endParaRPr lang="en-US"/>
        </a:p>
      </dgm:t>
    </dgm:pt>
    <dgm:pt modelId="{0A8509E2-EEF0-4C44-A978-50903CD33DCD}" type="sibTrans" cxnId="{77DC108E-CA96-4C47-82B2-8627D0C280AD}">
      <dgm:prSet/>
      <dgm:spPr/>
      <dgm:t>
        <a:bodyPr/>
        <a:lstStyle/>
        <a:p>
          <a:endParaRPr lang="en-US"/>
        </a:p>
      </dgm:t>
    </dgm:pt>
    <dgm:pt modelId="{209C3A80-B2DE-4554-A5AA-75AF0BD3AF6E}">
      <dgm:prSet phldrT="[Text]" custT="1"/>
      <dgm:spPr>
        <a:solidFill>
          <a:schemeClr val="accent3">
            <a:lumMod val="60000"/>
            <a:lumOff val="40000"/>
          </a:schemeClr>
        </a:solidFill>
      </dgm:spPr>
      <dgm:t>
        <a:bodyPr/>
        <a:lstStyle/>
        <a:p>
          <a:r>
            <a:rPr lang="vi-VN" sz="1800" smtClean="0">
              <a:solidFill>
                <a:schemeClr val="tx1"/>
              </a:solidFill>
            </a:rPr>
            <a:t>Định vị API được hỗ trợ trên hầu hết các trình duyệt hiện đại có sẵn trên máy tính để bàn và điện thoại di động.</a:t>
          </a:r>
          <a:endParaRPr lang="en-US" sz="1800" dirty="0">
            <a:solidFill>
              <a:schemeClr val="tx1"/>
            </a:solidFill>
          </a:endParaRPr>
        </a:p>
      </dgm:t>
    </dgm:pt>
    <dgm:pt modelId="{EDC8AD2E-F610-418B-9891-7E09F844F4E2}" type="parTrans" cxnId="{8F2F45DB-9906-4B5C-B4DB-A183F95677D9}">
      <dgm:prSet/>
      <dgm:spPr/>
      <dgm:t>
        <a:bodyPr/>
        <a:lstStyle/>
        <a:p>
          <a:endParaRPr lang="en-US"/>
        </a:p>
      </dgm:t>
    </dgm:pt>
    <dgm:pt modelId="{36973717-4239-45B2-9F1F-FEDEFAF86C17}" type="sibTrans" cxnId="{8F2F45DB-9906-4B5C-B4DB-A183F95677D9}">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7" custScaleY="64862" custLinFactNeighborY="-61140">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pt>
    <dgm:pt modelId="{0256FAD6-365E-4CAB-8266-8CECC71F7F52}" type="pres">
      <dgm:prSet presAssocID="{FC2A7E5C-B22A-46C4-9AFD-A55CEAE725CE}" presName="parentText" presStyleLbl="node1" presStyleIdx="1" presStyleCnt="7" custScaleY="63145" custLinFactNeighborY="-8025">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pt>
    <dgm:pt modelId="{A6445519-E36D-458F-8F29-D286534B965D}" type="pres">
      <dgm:prSet presAssocID="{562882C0-AB97-4E3B-8D46-8E574B04BE56}" presName="parentText" presStyleLbl="node1" presStyleIdx="2" presStyleCnt="7" custScaleY="58076" custLinFactNeighborY="1249">
        <dgm:presLayoutVars>
          <dgm:chMax val="0"/>
          <dgm:bulletEnabled val="1"/>
        </dgm:presLayoutVars>
      </dgm:prSet>
      <dgm:spPr/>
      <dgm:t>
        <a:bodyPr/>
        <a:lstStyle/>
        <a:p>
          <a:endParaRPr lang="en-US"/>
        </a:p>
      </dgm:t>
    </dgm:pt>
    <dgm:pt modelId="{A2EE26A5-691E-4C3F-B7EF-20DE69EA838D}" type="pres">
      <dgm:prSet presAssocID="{7363CEF2-942E-416F-BE41-E1618140DA9E}" presName="spacer" presStyleCnt="0"/>
      <dgm:spPr/>
    </dgm:pt>
    <dgm:pt modelId="{02F157C3-4AF0-4564-919C-72DA0052C758}" type="pres">
      <dgm:prSet presAssocID="{32F9483E-A135-41CD-9B8E-5BB23FE4E385}" presName="parentText" presStyleLbl="node1" presStyleIdx="3" presStyleCnt="7" custScaleY="56718" custLinFactNeighborY="-3774">
        <dgm:presLayoutVars>
          <dgm:chMax val="0"/>
          <dgm:bulletEnabled val="1"/>
        </dgm:presLayoutVars>
      </dgm:prSet>
      <dgm:spPr/>
      <dgm:t>
        <a:bodyPr/>
        <a:lstStyle/>
        <a:p>
          <a:endParaRPr lang="en-US"/>
        </a:p>
      </dgm:t>
    </dgm:pt>
    <dgm:pt modelId="{3C7DB9C2-B0E1-49BC-BB9B-F7C0921C4DD2}" type="pres">
      <dgm:prSet presAssocID="{07212A5D-CEB0-4CF0-BA2B-9599A2004670}" presName="spacer" presStyleCnt="0"/>
      <dgm:spPr/>
    </dgm:pt>
    <dgm:pt modelId="{2EB7D3FA-250E-4F56-A9B0-C5AA0134E3BB}" type="pres">
      <dgm:prSet presAssocID="{FF2132BF-F09B-49F5-AB31-99E7CE70E1C7}" presName="parentText" presStyleLbl="node1" presStyleIdx="4" presStyleCnt="7" custScaleY="62263" custLinFactNeighborY="29">
        <dgm:presLayoutVars>
          <dgm:chMax val="0"/>
          <dgm:bulletEnabled val="1"/>
        </dgm:presLayoutVars>
      </dgm:prSet>
      <dgm:spPr/>
      <dgm:t>
        <a:bodyPr/>
        <a:lstStyle/>
        <a:p>
          <a:endParaRPr lang="en-US"/>
        </a:p>
      </dgm:t>
    </dgm:pt>
    <dgm:pt modelId="{8CACE038-891E-47D3-B649-2EB8C1DD8014}" type="pres">
      <dgm:prSet presAssocID="{3AA164DC-391F-4CDC-8793-ABEF635916E8}" presName="spacer" presStyleCnt="0"/>
      <dgm:spPr/>
    </dgm:pt>
    <dgm:pt modelId="{0F147CFF-3E8E-4540-9C52-F4C339712692}" type="pres">
      <dgm:prSet presAssocID="{6BA7DE87-A66C-48CD-8302-C3E280786B56}" presName="parentText" presStyleLbl="node1" presStyleIdx="5" presStyleCnt="7" custScaleY="61314" custLinFactNeighborY="27308">
        <dgm:presLayoutVars>
          <dgm:chMax val="0"/>
          <dgm:bulletEnabled val="1"/>
        </dgm:presLayoutVars>
      </dgm:prSet>
      <dgm:spPr/>
      <dgm:t>
        <a:bodyPr/>
        <a:lstStyle/>
        <a:p>
          <a:endParaRPr lang="en-US"/>
        </a:p>
      </dgm:t>
    </dgm:pt>
    <dgm:pt modelId="{87350487-3035-4B00-9E7A-708521A6225B}" type="pres">
      <dgm:prSet presAssocID="{0A8509E2-EEF0-4C44-A978-50903CD33DCD}" presName="spacer" presStyleCnt="0"/>
      <dgm:spPr/>
    </dgm:pt>
    <dgm:pt modelId="{FA6D5F93-001C-4408-896F-284E44EA4C9E}" type="pres">
      <dgm:prSet presAssocID="{209C3A80-B2DE-4554-A5AA-75AF0BD3AF6E}" presName="parentText" presStyleLbl="node1" presStyleIdx="6" presStyleCnt="7" custScaleY="55508">
        <dgm:presLayoutVars>
          <dgm:chMax val="0"/>
          <dgm:bulletEnabled val="1"/>
        </dgm:presLayoutVars>
      </dgm:prSet>
      <dgm:spPr/>
      <dgm:t>
        <a:bodyPr/>
        <a:lstStyle/>
        <a:p>
          <a:endParaRPr lang="en-US"/>
        </a:p>
      </dgm:t>
    </dgm:pt>
  </dgm:ptLst>
  <dgm:cxnLst>
    <dgm:cxn modelId="{47DEF6AD-C586-4D63-8312-05C296A4660A}" type="presOf" srcId="{32F9483E-A135-41CD-9B8E-5BB23FE4E385}" destId="{02F157C3-4AF0-4564-919C-72DA0052C758}" srcOrd="0" destOrd="0" presId="urn:microsoft.com/office/officeart/2005/8/layout/vList2"/>
    <dgm:cxn modelId="{409360CC-8D67-46A9-A622-C7A0FA5DD4D0}" type="presOf" srcId="{562882C0-AB97-4E3B-8D46-8E574B04BE56}" destId="{A6445519-E36D-458F-8F29-D286534B965D}" srcOrd="0" destOrd="0" presId="urn:microsoft.com/office/officeart/2005/8/layout/vList2"/>
    <dgm:cxn modelId="{E8D95785-E9E4-4618-B268-C90282AF6172}" srcId="{D32F8FCF-EDF2-4321-B49C-D5DF3D295B52}" destId="{562882C0-AB97-4E3B-8D46-8E574B04BE56}" srcOrd="2" destOrd="0" parTransId="{22DAB85A-2AC9-4DDD-B986-E5A7070B9054}" sibTransId="{7363CEF2-942E-416F-BE41-E1618140DA9E}"/>
    <dgm:cxn modelId="{26DF6E9E-5F46-4616-B33E-DB2D426D122B}" type="presOf" srcId="{D32F8FCF-EDF2-4321-B49C-D5DF3D295B52}" destId="{9FF9BD46-DE44-4B30-80ED-AC3A9E213A06}" srcOrd="0" destOrd="0" presId="urn:microsoft.com/office/officeart/2005/8/layout/vList2"/>
    <dgm:cxn modelId="{3CCC4E2E-B897-4FD8-AA95-AA7EA07C0717}" type="presOf" srcId="{FF2132BF-F09B-49F5-AB31-99E7CE70E1C7}" destId="{2EB7D3FA-250E-4F56-A9B0-C5AA0134E3BB}"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19D9F5E3-0714-4425-B1DF-ED5653129A86}" srcId="{D32F8FCF-EDF2-4321-B49C-D5DF3D295B52}" destId="{32F9483E-A135-41CD-9B8E-5BB23FE4E385}" srcOrd="3" destOrd="0" parTransId="{8400DE60-AB66-4C74-B12F-ABCFD84D948C}" sibTransId="{07212A5D-CEB0-4CF0-BA2B-9599A2004670}"/>
    <dgm:cxn modelId="{6914DF15-98DB-4CEE-AD40-36532623F538}" type="presOf" srcId="{209C3A80-B2DE-4554-A5AA-75AF0BD3AF6E}" destId="{FA6D5F93-001C-4408-896F-284E44EA4C9E}" srcOrd="0" destOrd="0" presId="urn:microsoft.com/office/officeart/2005/8/layout/vList2"/>
    <dgm:cxn modelId="{9D494ABA-554B-41A9-BBC7-81C30D457BF4}" type="presOf" srcId="{FC2A7E5C-B22A-46C4-9AFD-A55CEAE725CE}" destId="{0256FAD6-365E-4CAB-8266-8CECC71F7F52}" srcOrd="0" destOrd="0" presId="urn:microsoft.com/office/officeart/2005/8/layout/vList2"/>
    <dgm:cxn modelId="{5BD72BBE-68F7-47FC-B975-6FD2796758DE}" type="presOf" srcId="{4E1CD5B7-2CF3-44AA-979B-6F420433627D}" destId="{388723AB-37EB-4EC2-B7B0-759657273835}" srcOrd="0" destOrd="0" presId="urn:microsoft.com/office/officeart/2005/8/layout/vList2"/>
    <dgm:cxn modelId="{887B986C-81D9-4AF0-9D3F-100F9E770572}" type="presOf" srcId="{6BA7DE87-A66C-48CD-8302-C3E280786B56}" destId="{0F147CFF-3E8E-4540-9C52-F4C339712692}" srcOrd="0" destOrd="0" presId="urn:microsoft.com/office/officeart/2005/8/layout/vList2"/>
    <dgm:cxn modelId="{0BD0C4EB-F750-420E-910C-14F6B2C3678A}" srcId="{D32F8FCF-EDF2-4321-B49C-D5DF3D295B52}" destId="{FF2132BF-F09B-49F5-AB31-99E7CE70E1C7}" srcOrd="4" destOrd="0" parTransId="{67247185-BB54-4129-8A20-6808698D348F}" sibTransId="{3AA164DC-391F-4CDC-8793-ABEF635916E8}"/>
    <dgm:cxn modelId="{8F2F45DB-9906-4B5C-B4DB-A183F95677D9}" srcId="{D32F8FCF-EDF2-4321-B49C-D5DF3D295B52}" destId="{209C3A80-B2DE-4554-A5AA-75AF0BD3AF6E}" srcOrd="6" destOrd="0" parTransId="{EDC8AD2E-F610-418B-9891-7E09F844F4E2}" sibTransId="{36973717-4239-45B2-9F1F-FEDEFAF86C17}"/>
    <dgm:cxn modelId="{2E46F766-50E7-4015-83C1-FEF6484316BF}" srcId="{D32F8FCF-EDF2-4321-B49C-D5DF3D295B52}" destId="{FC2A7E5C-B22A-46C4-9AFD-A55CEAE725CE}" srcOrd="1" destOrd="0" parTransId="{4321AB2E-56BE-4B81-A95D-78D0C600BF84}" sibTransId="{D600FDB0-EB0D-494C-8ECC-EFA51A794305}"/>
    <dgm:cxn modelId="{77DC108E-CA96-4C47-82B2-8627D0C280AD}" srcId="{D32F8FCF-EDF2-4321-B49C-D5DF3D295B52}" destId="{6BA7DE87-A66C-48CD-8302-C3E280786B56}" srcOrd="5" destOrd="0" parTransId="{E9C4CAC6-DCAC-4475-B191-CDC042A673EF}" sibTransId="{0A8509E2-EEF0-4C44-A978-50903CD33DCD}"/>
    <dgm:cxn modelId="{5940AFE9-70DF-44B7-9E66-7541C2119C00}" type="presParOf" srcId="{9FF9BD46-DE44-4B30-80ED-AC3A9E213A06}" destId="{388723AB-37EB-4EC2-B7B0-759657273835}" srcOrd="0" destOrd="0" presId="urn:microsoft.com/office/officeart/2005/8/layout/vList2"/>
    <dgm:cxn modelId="{F99867D4-C035-4EF9-AC83-74972630C05F}" type="presParOf" srcId="{9FF9BD46-DE44-4B30-80ED-AC3A9E213A06}" destId="{D877BAB3-7DBF-46AB-A039-BE8C107F0C8C}" srcOrd="1" destOrd="0" presId="urn:microsoft.com/office/officeart/2005/8/layout/vList2"/>
    <dgm:cxn modelId="{25833517-787B-4681-9217-B3D53E301C7D}" type="presParOf" srcId="{9FF9BD46-DE44-4B30-80ED-AC3A9E213A06}" destId="{0256FAD6-365E-4CAB-8266-8CECC71F7F52}" srcOrd="2" destOrd="0" presId="urn:microsoft.com/office/officeart/2005/8/layout/vList2"/>
    <dgm:cxn modelId="{46874BBD-0BE4-4ED4-A976-CCE7ABEAA145}" type="presParOf" srcId="{9FF9BD46-DE44-4B30-80ED-AC3A9E213A06}" destId="{C88DBDBC-73BA-40D4-ACAA-61468FA8920B}" srcOrd="3" destOrd="0" presId="urn:microsoft.com/office/officeart/2005/8/layout/vList2"/>
    <dgm:cxn modelId="{BC0423FA-3016-4FC2-88DE-FFD38F26D487}" type="presParOf" srcId="{9FF9BD46-DE44-4B30-80ED-AC3A9E213A06}" destId="{A6445519-E36D-458F-8F29-D286534B965D}" srcOrd="4" destOrd="0" presId="urn:microsoft.com/office/officeart/2005/8/layout/vList2"/>
    <dgm:cxn modelId="{99BF4F13-1EF6-4F23-AECE-86F325F8234D}" type="presParOf" srcId="{9FF9BD46-DE44-4B30-80ED-AC3A9E213A06}" destId="{A2EE26A5-691E-4C3F-B7EF-20DE69EA838D}" srcOrd="5" destOrd="0" presId="urn:microsoft.com/office/officeart/2005/8/layout/vList2"/>
    <dgm:cxn modelId="{76CD7F10-0183-4294-A501-C898F4A0161B}" type="presParOf" srcId="{9FF9BD46-DE44-4B30-80ED-AC3A9E213A06}" destId="{02F157C3-4AF0-4564-919C-72DA0052C758}" srcOrd="6" destOrd="0" presId="urn:microsoft.com/office/officeart/2005/8/layout/vList2"/>
    <dgm:cxn modelId="{630C3E27-E988-463E-8554-FC8ABD844B3B}" type="presParOf" srcId="{9FF9BD46-DE44-4B30-80ED-AC3A9E213A06}" destId="{3C7DB9C2-B0E1-49BC-BB9B-F7C0921C4DD2}" srcOrd="7" destOrd="0" presId="urn:microsoft.com/office/officeart/2005/8/layout/vList2"/>
    <dgm:cxn modelId="{D30CA3E4-4201-41A0-A289-F233B9320CF9}" type="presParOf" srcId="{9FF9BD46-DE44-4B30-80ED-AC3A9E213A06}" destId="{2EB7D3FA-250E-4F56-A9B0-C5AA0134E3BB}" srcOrd="8" destOrd="0" presId="urn:microsoft.com/office/officeart/2005/8/layout/vList2"/>
    <dgm:cxn modelId="{13D32DA1-4787-4040-A8E8-F418048DFAF0}" type="presParOf" srcId="{9FF9BD46-DE44-4B30-80ED-AC3A9E213A06}" destId="{8CACE038-891E-47D3-B649-2EB8C1DD8014}" srcOrd="9" destOrd="0" presId="urn:microsoft.com/office/officeart/2005/8/layout/vList2"/>
    <dgm:cxn modelId="{51680AF2-9A75-4EB2-B8E8-B22040955038}" type="presParOf" srcId="{9FF9BD46-DE44-4B30-80ED-AC3A9E213A06}" destId="{0F147CFF-3E8E-4540-9C52-F4C339712692}" srcOrd="10" destOrd="0" presId="urn:microsoft.com/office/officeart/2005/8/layout/vList2"/>
    <dgm:cxn modelId="{4948B9FE-2BEC-4A30-A06C-9F1ECD6EB22E}" type="presParOf" srcId="{9FF9BD46-DE44-4B30-80ED-AC3A9E213A06}" destId="{87350487-3035-4B00-9E7A-708521A6225B}" srcOrd="11" destOrd="0" presId="urn:microsoft.com/office/officeart/2005/8/layout/vList2"/>
    <dgm:cxn modelId="{526EACFC-732A-4C53-8DC1-1FB29394B884}" type="presParOf" srcId="{9FF9BD46-DE44-4B30-80ED-AC3A9E213A06}" destId="{FA6D5F93-001C-4408-896F-284E44EA4C9E}"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1" qsCatId="simple" csTypeId="urn:microsoft.com/office/officeart/2005/8/colors/colorful1#3" csCatId="colorful" phldr="1"/>
      <dgm:spPr/>
      <dgm:t>
        <a:bodyPr/>
        <a:lstStyle/>
        <a:p>
          <a:endParaRPr lang="en-US"/>
        </a:p>
      </dgm:t>
    </dgm:pt>
    <dgm:pt modelId="{4E1CD5B7-2CF3-44AA-979B-6F420433627D}">
      <dgm:prSet phldrT="[Text]" custT="1"/>
      <dgm:spPr>
        <a:solidFill>
          <a:schemeClr val="accent2">
            <a:lumMod val="60000"/>
            <a:lumOff val="40000"/>
          </a:schemeClr>
        </a:solidFill>
      </dgm:spPr>
      <dgm:t>
        <a:bodyPr/>
        <a:lstStyle/>
        <a:p>
          <a:r>
            <a:rPr lang="vi-VN" sz="1800" smtClean="0">
              <a:solidFill>
                <a:schemeClr val="tx1"/>
              </a:solidFill>
            </a:rPr>
            <a:t>Đối tượng Goelocation có sẵn như là một thuộc tính của đối tượng navigator.</a:t>
          </a:r>
          <a:endParaRPr lang="en-US" sz="1800" dirty="0">
            <a:solidFill>
              <a:schemeClr val="tx1"/>
            </a:solidFill>
          </a:endParaRP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r>
            <a:rPr lang="vi-VN" sz="1800" smtClean="0">
              <a:solidFill>
                <a:schemeClr val="tx1"/>
              </a:solidFill>
            </a:rPr>
            <a:t>Các đối tượng điều hướng là một đối tượng trình duyệt cho phép người dùng để lấy thông tin về vị trí cụ thể.</a:t>
          </a:r>
          <a:endParaRPr lang="en-US" sz="1800" dirty="0">
            <a:solidFill>
              <a:schemeClr val="tx1"/>
            </a:solidFill>
          </a:endParaRPr>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2" custScaleY="66920" custLinFactNeighborY="49289">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pt>
    <dgm:pt modelId="{0256FAD6-365E-4CAB-8266-8CECC71F7F52}" type="pres">
      <dgm:prSet presAssocID="{FC2A7E5C-B22A-46C4-9AFD-A55CEAE725CE}" presName="parentText" presStyleLbl="node1" presStyleIdx="1" presStyleCnt="2" custScaleY="66701" custLinFactNeighborY="5701">
        <dgm:presLayoutVars>
          <dgm:chMax val="0"/>
          <dgm:bulletEnabled val="1"/>
        </dgm:presLayoutVars>
      </dgm:prSet>
      <dgm:spPr/>
      <dgm:t>
        <a:bodyPr/>
        <a:lstStyle/>
        <a:p>
          <a:endParaRPr lang="en-US"/>
        </a:p>
      </dgm:t>
    </dgm:pt>
  </dgm:ptLst>
  <dgm:cxnLst>
    <dgm:cxn modelId="{C25E5990-1AEA-4FD8-B5E3-8A3D2AB4B346}" type="presOf" srcId="{D32F8FCF-EDF2-4321-B49C-D5DF3D295B52}" destId="{9FF9BD46-DE44-4B30-80ED-AC3A9E213A06}" srcOrd="0" destOrd="0" presId="urn:microsoft.com/office/officeart/2005/8/layout/vList2"/>
    <dgm:cxn modelId="{6FD7FB4F-D3D9-4726-A9DE-2E4C3543B3A1}" type="presOf" srcId="{FC2A7E5C-B22A-46C4-9AFD-A55CEAE725CE}" destId="{0256FAD6-365E-4CAB-8266-8CECC71F7F52}" srcOrd="0" destOrd="0" presId="urn:microsoft.com/office/officeart/2005/8/layout/vList2"/>
    <dgm:cxn modelId="{53F72892-BBAA-4333-A600-9E1C0776F589}" type="presOf" srcId="{4E1CD5B7-2CF3-44AA-979B-6F420433627D}" destId="{388723AB-37EB-4EC2-B7B0-759657273835}" srcOrd="0" destOrd="0" presId="urn:microsoft.com/office/officeart/2005/8/layout/vList2"/>
    <dgm:cxn modelId="{2E46F766-50E7-4015-83C1-FEF6484316BF}" srcId="{D32F8FCF-EDF2-4321-B49C-D5DF3D295B52}" destId="{FC2A7E5C-B22A-46C4-9AFD-A55CEAE725CE}" srcOrd="1" destOrd="0" parTransId="{4321AB2E-56BE-4B81-A95D-78D0C600BF84}" sibTransId="{D600FDB0-EB0D-494C-8ECC-EFA51A794305}"/>
    <dgm:cxn modelId="{EC90D957-0420-4F9F-B46E-78A7F7B0F39E}" srcId="{D32F8FCF-EDF2-4321-B49C-D5DF3D295B52}" destId="{4E1CD5B7-2CF3-44AA-979B-6F420433627D}" srcOrd="0" destOrd="0" parTransId="{FBC00986-3EA4-4861-B52A-BDA881DCC91F}" sibTransId="{2809EA95-811D-4B67-9AD8-C4A1090D9C07}"/>
    <dgm:cxn modelId="{CA15ADC9-2F19-421E-B5EA-7BE3C4FD5EF9}" type="presParOf" srcId="{9FF9BD46-DE44-4B30-80ED-AC3A9E213A06}" destId="{388723AB-37EB-4EC2-B7B0-759657273835}" srcOrd="0" destOrd="0" presId="urn:microsoft.com/office/officeart/2005/8/layout/vList2"/>
    <dgm:cxn modelId="{94BF740E-92AA-4015-8706-B24A828D37A6}" type="presParOf" srcId="{9FF9BD46-DE44-4B30-80ED-AC3A9E213A06}" destId="{D877BAB3-7DBF-46AB-A039-BE8C107F0C8C}" srcOrd="1" destOrd="0" presId="urn:microsoft.com/office/officeart/2005/8/layout/vList2"/>
    <dgm:cxn modelId="{B96D9100-67BF-40A3-859A-F1B9D41C2056}" type="presParOf" srcId="{9FF9BD46-DE44-4B30-80ED-AC3A9E213A06}" destId="{0256FAD6-365E-4CAB-8266-8CECC71F7F5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1" qsCatId="simple" csTypeId="urn:microsoft.com/office/officeart/2005/8/colors/colorful1#3" csCatId="colorful" phldr="1"/>
      <dgm:spPr/>
      <dgm:t>
        <a:bodyPr/>
        <a:lstStyle/>
        <a:p>
          <a:endParaRPr lang="en-US"/>
        </a:p>
      </dgm:t>
    </dgm:pt>
    <dgm:pt modelId="{4E1CD5B7-2CF3-44AA-979B-6F420433627D}">
      <dgm:prSet phldrT="[Text]" custT="1"/>
      <dgm:spPr>
        <a:solidFill>
          <a:schemeClr val="accent2">
            <a:lumMod val="60000"/>
            <a:lumOff val="40000"/>
          </a:schemeClr>
        </a:solidFill>
      </dgm:spPr>
      <dgm:t>
        <a:bodyPr/>
        <a:lstStyle/>
        <a:p>
          <a:r>
            <a:rPr lang="vi-VN" sz="1800" smtClean="0">
              <a:solidFill>
                <a:schemeClr val="tx1"/>
              </a:solidFill>
            </a:rPr>
            <a:t>Vị trí hiện tại của người sử dụng được lấy ra sử dụng phương thức</a:t>
          </a:r>
          <a:endParaRPr lang="en-US" sz="1800" smtClean="0">
            <a:solidFill>
              <a:schemeClr val="tx1"/>
            </a:solidFill>
          </a:endParaRPr>
        </a:p>
        <a:p>
          <a:r>
            <a:rPr lang="en-US" sz="1800" smtClean="0">
              <a:solidFill>
                <a:schemeClr val="tx1"/>
              </a:solidFill>
              <a:latin typeface="Courier New" pitchFamily="49" charset="0"/>
              <a:cs typeface="Courier New" pitchFamily="49" charset="0"/>
            </a:rPr>
            <a:t>getCurrentPosition(successCallback</a:t>
          </a:r>
          <a:r>
            <a:rPr lang="en-US" sz="1800" dirty="0" smtClean="0">
              <a:solidFill>
                <a:schemeClr val="tx1"/>
              </a:solidFill>
              <a:latin typeface="Courier New" pitchFamily="49" charset="0"/>
              <a:cs typeface="Courier New" pitchFamily="49" charset="0"/>
            </a:rPr>
            <a:t>, </a:t>
          </a:r>
          <a:r>
            <a:rPr lang="en-US" sz="1800" dirty="0" err="1" smtClean="0">
              <a:solidFill>
                <a:schemeClr val="tx1"/>
              </a:solidFill>
              <a:latin typeface="Courier New" pitchFamily="49" charset="0"/>
              <a:cs typeface="Courier New" pitchFamily="49" charset="0"/>
            </a:rPr>
            <a:t>errorCallback</a:t>
          </a:r>
          <a:r>
            <a:rPr lang="en-US" sz="1800" dirty="0" smtClean="0">
              <a:solidFill>
                <a:schemeClr val="tx1"/>
              </a:solidFill>
              <a:latin typeface="Courier New" pitchFamily="49" charset="0"/>
              <a:cs typeface="Courier New" pitchFamily="49" charset="0"/>
            </a:rPr>
            <a:t>, options)</a:t>
          </a:r>
          <a:r>
            <a:rPr lang="en-US" sz="1800" dirty="0" smtClean="0">
              <a:solidFill>
                <a:schemeClr val="tx1"/>
              </a:solidFill>
              <a:latin typeface="Calibri" pitchFamily="34" charset="0"/>
              <a:cs typeface="Calibri" pitchFamily="34" charset="0"/>
            </a:rPr>
            <a:t>.</a:t>
          </a:r>
          <a:endParaRPr lang="en-US" sz="1800" dirty="0">
            <a:solidFill>
              <a:schemeClr val="tx1"/>
            </a:solidFill>
          </a:endParaRP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r>
            <a:rPr lang="vi-VN" sz="1800" smtClean="0">
              <a:solidFill>
                <a:schemeClr val="tx1"/>
              </a:solidFill>
            </a:rPr>
            <a:t>Chức năng này chấp nhận ba tham số, trong đó hai là tùy chọn, errorCallback và các </a:t>
          </a:r>
          <a:r>
            <a:rPr lang="en-US" sz="1800" smtClean="0">
              <a:solidFill>
                <a:schemeClr val="tx1"/>
              </a:solidFill>
            </a:rPr>
            <a:t>Option</a:t>
          </a:r>
          <a:r>
            <a:rPr lang="vi-VN" sz="1800" smtClean="0">
              <a:solidFill>
                <a:schemeClr val="tx1"/>
              </a:solidFill>
            </a:rPr>
            <a:t>.</a:t>
          </a:r>
          <a:endParaRPr lang="en-US" sz="1800" dirty="0">
            <a:solidFill>
              <a:schemeClr val="tx1"/>
            </a:solidFill>
          </a:endParaRPr>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a:solidFill>
          <a:schemeClr val="accent4">
            <a:lumMod val="60000"/>
            <a:lumOff val="40000"/>
          </a:schemeClr>
        </a:solidFill>
      </dgm:spPr>
      <dgm:t>
        <a:bodyPr/>
        <a:lstStyle/>
        <a:p>
          <a:r>
            <a:rPr lang="vi-VN" sz="1800" smtClean="0">
              <a:solidFill>
                <a:schemeClr val="tx1"/>
              </a:solidFill>
            </a:rPr>
            <a:t>Tham số đầu tiên, successCallback là tên của các chức năng đó được gọi sau khi vị trí của một thiết bị được tìm thấy thành công.</a:t>
          </a:r>
          <a:endParaRPr lang="en-US" sz="1800" dirty="0">
            <a:solidFill>
              <a:schemeClr val="tx1"/>
            </a:solidFill>
          </a:endParaRPr>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32F9483E-A135-41CD-9B8E-5BB23FE4E385}">
      <dgm:prSet phldrT="[Text]" custT="1"/>
      <dgm:spPr>
        <a:solidFill>
          <a:schemeClr val="tx2">
            <a:lumMod val="40000"/>
            <a:lumOff val="60000"/>
          </a:schemeClr>
        </a:solidFill>
      </dgm:spPr>
      <dgm:t>
        <a:bodyPr/>
        <a:lstStyle/>
        <a:p>
          <a:r>
            <a:rPr lang="vi-VN" sz="1800" smtClean="0">
              <a:solidFill>
                <a:schemeClr val="tx1"/>
              </a:solidFill>
            </a:rPr>
            <a:t>Tham số thứ hai, errorCallback là tên của các chức năng sẽ được gọi là, nếu một lỗi xảy ra trong lấy vị trí này.</a:t>
          </a:r>
          <a:endParaRPr lang="en-US" sz="1800" dirty="0">
            <a:solidFill>
              <a:schemeClr val="tx1"/>
            </a:solidFill>
          </a:endParaRPr>
        </a:p>
      </dgm:t>
    </dgm:pt>
    <dgm:pt modelId="{8400DE60-AB66-4C74-B12F-ABCFD84D948C}" type="parTrans" cxnId="{19D9F5E3-0714-4425-B1DF-ED5653129A86}">
      <dgm:prSet/>
      <dgm:spPr/>
      <dgm:t>
        <a:bodyPr/>
        <a:lstStyle/>
        <a:p>
          <a:endParaRPr lang="en-US">
            <a:solidFill>
              <a:schemeClr val="tx1"/>
            </a:solidFill>
          </a:endParaRPr>
        </a:p>
      </dgm:t>
    </dgm:pt>
    <dgm:pt modelId="{07212A5D-CEB0-4CF0-BA2B-9599A2004670}" type="sibTrans" cxnId="{19D9F5E3-0714-4425-B1DF-ED5653129A86}">
      <dgm:prSet/>
      <dgm:spPr/>
      <dgm:t>
        <a:bodyPr/>
        <a:lstStyle/>
        <a:p>
          <a:endParaRPr lang="en-US">
            <a:solidFill>
              <a:schemeClr val="tx1"/>
            </a:solidFill>
          </a:endParaRPr>
        </a:p>
      </dgm:t>
    </dgm:pt>
    <dgm:pt modelId="{FF2132BF-F09B-49F5-AB31-99E7CE70E1C7}">
      <dgm:prSet phldrT="[Text]" custT="1"/>
      <dgm:spPr>
        <a:solidFill>
          <a:schemeClr val="bg2">
            <a:lumMod val="75000"/>
          </a:schemeClr>
        </a:solidFill>
      </dgm:spPr>
      <dgm:t>
        <a:bodyPr/>
        <a:lstStyle/>
        <a:p>
          <a:r>
            <a:rPr lang="vi-VN" sz="1800" smtClean="0">
              <a:solidFill>
                <a:schemeClr val="tx1"/>
              </a:solidFill>
            </a:rPr>
            <a:t>Tham số cuối cùng, lựa chọn đại diện cho một đối tượng PositionOptions.</a:t>
          </a:r>
          <a:endParaRPr lang="en-US" sz="1800" dirty="0">
            <a:solidFill>
              <a:schemeClr val="tx1"/>
            </a:solidFill>
          </a:endParaRPr>
        </a:p>
      </dgm:t>
    </dgm:pt>
    <dgm:pt modelId="{67247185-BB54-4129-8A20-6808698D348F}" type="parTrans" cxnId="{0BD0C4EB-F750-420E-910C-14F6B2C3678A}">
      <dgm:prSet/>
      <dgm:spPr/>
      <dgm:t>
        <a:bodyPr/>
        <a:lstStyle/>
        <a:p>
          <a:endParaRPr lang="en-US"/>
        </a:p>
      </dgm:t>
    </dgm:pt>
    <dgm:pt modelId="{3AA164DC-391F-4CDC-8793-ABEF635916E8}" type="sibTrans" cxnId="{0BD0C4EB-F750-420E-910C-14F6B2C3678A}">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5" custScaleY="146131" custLinFactNeighborY="-61140">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pt>
    <dgm:pt modelId="{0256FAD6-365E-4CAB-8266-8CECC71F7F52}" type="pres">
      <dgm:prSet presAssocID="{FC2A7E5C-B22A-46C4-9AFD-A55CEAE725CE}" presName="parentText" presStyleLbl="node1" presStyleIdx="1" presStyleCnt="5" custScaleY="63145" custLinFactNeighborY="-40894">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pt>
    <dgm:pt modelId="{A6445519-E36D-458F-8F29-D286534B965D}" type="pres">
      <dgm:prSet presAssocID="{562882C0-AB97-4E3B-8D46-8E574B04BE56}" presName="parentText" presStyleLbl="node1" presStyleIdx="2" presStyleCnt="5" custScaleY="64052" custLinFactNeighborY="1249">
        <dgm:presLayoutVars>
          <dgm:chMax val="0"/>
          <dgm:bulletEnabled val="1"/>
        </dgm:presLayoutVars>
      </dgm:prSet>
      <dgm:spPr/>
      <dgm:t>
        <a:bodyPr/>
        <a:lstStyle/>
        <a:p>
          <a:endParaRPr lang="en-US"/>
        </a:p>
      </dgm:t>
    </dgm:pt>
    <dgm:pt modelId="{A2EE26A5-691E-4C3F-B7EF-20DE69EA838D}" type="pres">
      <dgm:prSet presAssocID="{7363CEF2-942E-416F-BE41-E1618140DA9E}" presName="spacer" presStyleCnt="0"/>
      <dgm:spPr/>
    </dgm:pt>
    <dgm:pt modelId="{02F157C3-4AF0-4564-919C-72DA0052C758}" type="pres">
      <dgm:prSet presAssocID="{32F9483E-A135-41CD-9B8E-5BB23FE4E385}" presName="parentText" presStyleLbl="node1" presStyleIdx="3" presStyleCnt="5" custScaleY="56718" custLinFactNeighborY="47961">
        <dgm:presLayoutVars>
          <dgm:chMax val="0"/>
          <dgm:bulletEnabled val="1"/>
        </dgm:presLayoutVars>
      </dgm:prSet>
      <dgm:spPr/>
      <dgm:t>
        <a:bodyPr/>
        <a:lstStyle/>
        <a:p>
          <a:endParaRPr lang="en-US"/>
        </a:p>
      </dgm:t>
    </dgm:pt>
    <dgm:pt modelId="{3C7DB9C2-B0E1-49BC-BB9B-F7C0921C4DD2}" type="pres">
      <dgm:prSet presAssocID="{07212A5D-CEB0-4CF0-BA2B-9599A2004670}" presName="spacer" presStyleCnt="0"/>
      <dgm:spPr/>
    </dgm:pt>
    <dgm:pt modelId="{2EB7D3FA-250E-4F56-A9B0-C5AA0134E3BB}" type="pres">
      <dgm:prSet presAssocID="{FF2132BF-F09B-49F5-AB31-99E7CE70E1C7}" presName="parentText" presStyleLbl="node1" presStyleIdx="4" presStyleCnt="5" custScaleY="56287" custLinFactNeighborY="59771">
        <dgm:presLayoutVars>
          <dgm:chMax val="0"/>
          <dgm:bulletEnabled val="1"/>
        </dgm:presLayoutVars>
      </dgm:prSet>
      <dgm:spPr/>
      <dgm:t>
        <a:bodyPr/>
        <a:lstStyle/>
        <a:p>
          <a:endParaRPr lang="en-US"/>
        </a:p>
      </dgm:t>
    </dgm:pt>
  </dgm:ptLst>
  <dgm:cxnLst>
    <dgm:cxn modelId="{FF5151CB-FF0D-4000-AC98-803A7E638FE1}" type="presOf" srcId="{562882C0-AB97-4E3B-8D46-8E574B04BE56}" destId="{A6445519-E36D-458F-8F29-D286534B965D}" srcOrd="0" destOrd="0" presId="urn:microsoft.com/office/officeart/2005/8/layout/vList2"/>
    <dgm:cxn modelId="{E8D95785-E9E4-4618-B268-C90282AF6172}" srcId="{D32F8FCF-EDF2-4321-B49C-D5DF3D295B52}" destId="{562882C0-AB97-4E3B-8D46-8E574B04BE56}" srcOrd="2" destOrd="0" parTransId="{22DAB85A-2AC9-4DDD-B986-E5A7070B9054}" sibTransId="{7363CEF2-942E-416F-BE41-E1618140DA9E}"/>
    <dgm:cxn modelId="{8050FF65-B018-449A-8D11-029C66F44845}" type="presOf" srcId="{FF2132BF-F09B-49F5-AB31-99E7CE70E1C7}" destId="{2EB7D3FA-250E-4F56-A9B0-C5AA0134E3BB}" srcOrd="0" destOrd="0" presId="urn:microsoft.com/office/officeart/2005/8/layout/vList2"/>
    <dgm:cxn modelId="{DFB1336D-B2F0-4106-BBC3-0F0379C52F20}" type="presOf" srcId="{FC2A7E5C-B22A-46C4-9AFD-A55CEAE725CE}" destId="{0256FAD6-365E-4CAB-8266-8CECC71F7F52}"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19D9F5E3-0714-4425-B1DF-ED5653129A86}" srcId="{D32F8FCF-EDF2-4321-B49C-D5DF3D295B52}" destId="{32F9483E-A135-41CD-9B8E-5BB23FE4E385}" srcOrd="3" destOrd="0" parTransId="{8400DE60-AB66-4C74-B12F-ABCFD84D948C}" sibTransId="{07212A5D-CEB0-4CF0-BA2B-9599A2004670}"/>
    <dgm:cxn modelId="{88E594BB-19F4-43D3-B52A-489B02FE8BA5}" type="presOf" srcId="{32F9483E-A135-41CD-9B8E-5BB23FE4E385}" destId="{02F157C3-4AF0-4564-919C-72DA0052C758}" srcOrd="0" destOrd="0" presId="urn:microsoft.com/office/officeart/2005/8/layout/vList2"/>
    <dgm:cxn modelId="{C13E7CE8-116A-4A92-8A89-41C8F504E320}" type="presOf" srcId="{4E1CD5B7-2CF3-44AA-979B-6F420433627D}" destId="{388723AB-37EB-4EC2-B7B0-759657273835}" srcOrd="0" destOrd="0" presId="urn:microsoft.com/office/officeart/2005/8/layout/vList2"/>
    <dgm:cxn modelId="{0BD0C4EB-F750-420E-910C-14F6B2C3678A}" srcId="{D32F8FCF-EDF2-4321-B49C-D5DF3D295B52}" destId="{FF2132BF-F09B-49F5-AB31-99E7CE70E1C7}" srcOrd="4" destOrd="0" parTransId="{67247185-BB54-4129-8A20-6808698D348F}" sibTransId="{3AA164DC-391F-4CDC-8793-ABEF635916E8}"/>
    <dgm:cxn modelId="{2E46F766-50E7-4015-83C1-FEF6484316BF}" srcId="{D32F8FCF-EDF2-4321-B49C-D5DF3D295B52}" destId="{FC2A7E5C-B22A-46C4-9AFD-A55CEAE725CE}" srcOrd="1" destOrd="0" parTransId="{4321AB2E-56BE-4B81-A95D-78D0C600BF84}" sibTransId="{D600FDB0-EB0D-494C-8ECC-EFA51A794305}"/>
    <dgm:cxn modelId="{CD977E79-7CEB-4FE4-B212-2F11E77249B3}" type="presOf" srcId="{D32F8FCF-EDF2-4321-B49C-D5DF3D295B52}" destId="{9FF9BD46-DE44-4B30-80ED-AC3A9E213A06}" srcOrd="0" destOrd="0" presId="urn:microsoft.com/office/officeart/2005/8/layout/vList2"/>
    <dgm:cxn modelId="{6DE6D05A-0CC8-4B34-8776-CF2C8F732977}" type="presParOf" srcId="{9FF9BD46-DE44-4B30-80ED-AC3A9E213A06}" destId="{388723AB-37EB-4EC2-B7B0-759657273835}" srcOrd="0" destOrd="0" presId="urn:microsoft.com/office/officeart/2005/8/layout/vList2"/>
    <dgm:cxn modelId="{CB447F61-4192-4F68-A70F-8F2FAB69B04D}" type="presParOf" srcId="{9FF9BD46-DE44-4B30-80ED-AC3A9E213A06}" destId="{D877BAB3-7DBF-46AB-A039-BE8C107F0C8C}" srcOrd="1" destOrd="0" presId="urn:microsoft.com/office/officeart/2005/8/layout/vList2"/>
    <dgm:cxn modelId="{B8EF4F4F-9DC0-461F-89DC-FEA91A7245AE}" type="presParOf" srcId="{9FF9BD46-DE44-4B30-80ED-AC3A9E213A06}" destId="{0256FAD6-365E-4CAB-8266-8CECC71F7F52}" srcOrd="2" destOrd="0" presId="urn:microsoft.com/office/officeart/2005/8/layout/vList2"/>
    <dgm:cxn modelId="{3CCB4309-0149-47D2-B04A-4E48769126F8}" type="presParOf" srcId="{9FF9BD46-DE44-4B30-80ED-AC3A9E213A06}" destId="{C88DBDBC-73BA-40D4-ACAA-61468FA8920B}" srcOrd="3" destOrd="0" presId="urn:microsoft.com/office/officeart/2005/8/layout/vList2"/>
    <dgm:cxn modelId="{B74D8D1E-BF73-463A-A399-7590B180488A}" type="presParOf" srcId="{9FF9BD46-DE44-4B30-80ED-AC3A9E213A06}" destId="{A6445519-E36D-458F-8F29-D286534B965D}" srcOrd="4" destOrd="0" presId="urn:microsoft.com/office/officeart/2005/8/layout/vList2"/>
    <dgm:cxn modelId="{9FDF845F-F0BF-4EB0-838B-5F72FC6FD758}" type="presParOf" srcId="{9FF9BD46-DE44-4B30-80ED-AC3A9E213A06}" destId="{A2EE26A5-691E-4C3F-B7EF-20DE69EA838D}" srcOrd="5" destOrd="0" presId="urn:microsoft.com/office/officeart/2005/8/layout/vList2"/>
    <dgm:cxn modelId="{7E961FCC-D2E5-40CB-88BC-E9A25AF73108}" type="presParOf" srcId="{9FF9BD46-DE44-4B30-80ED-AC3A9E213A06}" destId="{02F157C3-4AF0-4564-919C-72DA0052C758}" srcOrd="6" destOrd="0" presId="urn:microsoft.com/office/officeart/2005/8/layout/vList2"/>
    <dgm:cxn modelId="{55DA9F59-552C-4CED-AAFD-4ED6FC1D557D}" type="presParOf" srcId="{9FF9BD46-DE44-4B30-80ED-AC3A9E213A06}" destId="{3C7DB9C2-B0E1-49BC-BB9B-F7C0921C4DD2}" srcOrd="7" destOrd="0" presId="urn:microsoft.com/office/officeart/2005/8/layout/vList2"/>
    <dgm:cxn modelId="{CC10C0C6-5379-411A-8230-3548670A02F1}" type="presParOf" srcId="{9FF9BD46-DE44-4B30-80ED-AC3A9E213A06}" destId="{2EB7D3FA-250E-4F56-A9B0-C5AA0134E3B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1" qsCatId="simple" csTypeId="urn:microsoft.com/office/officeart/2005/8/colors/colorful1#3" csCatId="colorful" phldr="1"/>
      <dgm:spPr/>
      <dgm:t>
        <a:bodyPr/>
        <a:lstStyle/>
        <a:p>
          <a:endParaRPr lang="en-US"/>
        </a:p>
      </dgm:t>
    </dgm:pt>
    <dgm:pt modelId="{4E1CD5B7-2CF3-44AA-979B-6F420433627D}">
      <dgm:prSet phldrT="[Text]" custT="1"/>
      <dgm:spPr>
        <a:solidFill>
          <a:schemeClr val="accent2">
            <a:lumMod val="60000"/>
            <a:lumOff val="40000"/>
          </a:schemeClr>
        </a:solidFill>
      </dgm:spPr>
      <dgm:t>
        <a:bodyPr/>
        <a:lstStyle/>
        <a:p>
          <a:r>
            <a:rPr lang="vi-VN" sz="1800" smtClean="0">
              <a:solidFill>
                <a:schemeClr val="tx1"/>
              </a:solidFill>
            </a:rPr>
            <a:t>Google Maps API được sử dụng để hiển thị các địa điểm trên bản đồ dựa trên các giá trị của tọa độ, vĩ độ và kinh độ của họ.</a:t>
          </a:r>
          <a:endParaRPr lang="en-US" sz="1800" dirty="0">
            <a:solidFill>
              <a:schemeClr val="tx1"/>
            </a:solidFill>
          </a:endParaRP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a:solidFill>
          <a:schemeClr val="accent4">
            <a:lumMod val="60000"/>
            <a:lumOff val="40000"/>
          </a:schemeClr>
        </a:solidFill>
      </dgm:spPr>
      <dgm:t>
        <a:bodyPr/>
        <a:lstStyle/>
        <a:p>
          <a:r>
            <a:rPr lang="vi-VN" sz="1800" smtClean="0">
              <a:solidFill>
                <a:schemeClr val="tx1"/>
              </a:solidFill>
            </a:rPr>
            <a:t>Nó chứa một đối tượng bản đồ được thể hiện và hiển thị trên một trang web.</a:t>
          </a:r>
          <a:endParaRPr lang="en-US" sz="1800" dirty="0">
            <a:solidFill>
              <a:schemeClr val="tx1"/>
            </a:solidFill>
          </a:endParaRPr>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9D2C5A9E-E3AF-4EF2-91F1-5A6AAA3C2D0A}">
      <dgm:prSet phldrT="[Text]" custT="1"/>
      <dgm:spPr/>
      <dgm:t>
        <a:bodyPr/>
        <a:lstStyle/>
        <a:p>
          <a:r>
            <a:rPr lang="vi-VN" sz="1800" smtClean="0">
              <a:solidFill>
                <a:schemeClr val="tx1"/>
              </a:solidFill>
            </a:rPr>
            <a:t>Google Maps API phải được cấu hình trong JavaScript, trước khi nó có thể được tham chiếu thêm trên trang.</a:t>
          </a:r>
          <a:endParaRPr lang="en-US" sz="1800" dirty="0">
            <a:solidFill>
              <a:schemeClr val="tx1"/>
            </a:solidFill>
          </a:endParaRPr>
        </a:p>
      </dgm:t>
    </dgm:pt>
    <dgm:pt modelId="{C0CBE012-6FE1-4AC3-BEB6-C0F54619D777}" type="parTrans" cxnId="{0EF2327C-7F41-4D14-8DB7-101DCE7465D0}">
      <dgm:prSet/>
      <dgm:spPr/>
      <dgm:t>
        <a:bodyPr/>
        <a:lstStyle/>
        <a:p>
          <a:endParaRPr lang="en-US"/>
        </a:p>
      </dgm:t>
    </dgm:pt>
    <dgm:pt modelId="{3E4AD99B-8144-4819-8B32-FB25BE9336EF}" type="sibTrans" cxnId="{0EF2327C-7F41-4D14-8DB7-101DCE7465D0}">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66920" custLinFactNeighborY="-7941">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pt>
    <dgm:pt modelId="{849D638E-B48F-46EE-A4F3-ACFBEA04B314}" type="pres">
      <dgm:prSet presAssocID="{9D2C5A9E-E3AF-4EF2-91F1-5A6AAA3C2D0A}" presName="parentText" presStyleLbl="node1" presStyleIdx="1" presStyleCnt="3" custScaleY="72182" custLinFactNeighborY="-6650">
        <dgm:presLayoutVars>
          <dgm:chMax val="0"/>
          <dgm:bulletEnabled val="1"/>
        </dgm:presLayoutVars>
      </dgm:prSet>
      <dgm:spPr/>
      <dgm:t>
        <a:bodyPr/>
        <a:lstStyle/>
        <a:p>
          <a:endParaRPr lang="en-US"/>
        </a:p>
      </dgm:t>
    </dgm:pt>
    <dgm:pt modelId="{8F4D0C9E-49A2-4236-9645-93CC5D72565F}" type="pres">
      <dgm:prSet presAssocID="{3E4AD99B-8144-4819-8B32-FB25BE9336EF}" presName="spacer" presStyleCnt="0"/>
      <dgm:spPr/>
    </dgm:pt>
    <dgm:pt modelId="{0256FAD6-365E-4CAB-8266-8CECC71F7F52}" type="pres">
      <dgm:prSet presAssocID="{FC2A7E5C-B22A-46C4-9AFD-A55CEAE725CE}" presName="parentText" presStyleLbl="node1" presStyleIdx="2" presStyleCnt="3" custScaleY="66701" custLinFactNeighborY="10696">
        <dgm:presLayoutVars>
          <dgm:chMax val="0"/>
          <dgm:bulletEnabled val="1"/>
        </dgm:presLayoutVars>
      </dgm:prSet>
      <dgm:spPr/>
      <dgm:t>
        <a:bodyPr/>
        <a:lstStyle/>
        <a:p>
          <a:endParaRPr lang="en-US"/>
        </a:p>
      </dgm:t>
    </dgm:pt>
  </dgm:ptLst>
  <dgm:cxnLst>
    <dgm:cxn modelId="{55044414-08C9-4A84-A470-05D507835880}" type="presOf" srcId="{9D2C5A9E-E3AF-4EF2-91F1-5A6AAA3C2D0A}" destId="{849D638E-B48F-46EE-A4F3-ACFBEA04B314}" srcOrd="0" destOrd="0" presId="urn:microsoft.com/office/officeart/2005/8/layout/vList2"/>
    <dgm:cxn modelId="{2E46F766-50E7-4015-83C1-FEF6484316BF}" srcId="{D32F8FCF-EDF2-4321-B49C-D5DF3D295B52}" destId="{FC2A7E5C-B22A-46C4-9AFD-A55CEAE725CE}" srcOrd="2" destOrd="0" parTransId="{4321AB2E-56BE-4B81-A95D-78D0C600BF84}" sibTransId="{D600FDB0-EB0D-494C-8ECC-EFA51A794305}"/>
    <dgm:cxn modelId="{EC90D957-0420-4F9F-B46E-78A7F7B0F39E}" srcId="{D32F8FCF-EDF2-4321-B49C-D5DF3D295B52}" destId="{4E1CD5B7-2CF3-44AA-979B-6F420433627D}" srcOrd="0" destOrd="0" parTransId="{FBC00986-3EA4-4861-B52A-BDA881DCC91F}" sibTransId="{2809EA95-811D-4B67-9AD8-C4A1090D9C07}"/>
    <dgm:cxn modelId="{0EF2327C-7F41-4D14-8DB7-101DCE7465D0}" srcId="{D32F8FCF-EDF2-4321-B49C-D5DF3D295B52}" destId="{9D2C5A9E-E3AF-4EF2-91F1-5A6AAA3C2D0A}" srcOrd="1" destOrd="0" parTransId="{C0CBE012-6FE1-4AC3-BEB6-C0F54619D777}" sibTransId="{3E4AD99B-8144-4819-8B32-FB25BE9336EF}"/>
    <dgm:cxn modelId="{204FBC29-2475-43E8-99AA-87FE89CA3041}" type="presOf" srcId="{D32F8FCF-EDF2-4321-B49C-D5DF3D295B52}" destId="{9FF9BD46-DE44-4B30-80ED-AC3A9E213A06}" srcOrd="0" destOrd="0" presId="urn:microsoft.com/office/officeart/2005/8/layout/vList2"/>
    <dgm:cxn modelId="{C25F5A9D-0E7E-4B01-9A09-6AD4D6537B05}" type="presOf" srcId="{FC2A7E5C-B22A-46C4-9AFD-A55CEAE725CE}" destId="{0256FAD6-365E-4CAB-8266-8CECC71F7F52}" srcOrd="0" destOrd="0" presId="urn:microsoft.com/office/officeart/2005/8/layout/vList2"/>
    <dgm:cxn modelId="{20D518EC-0D6D-4911-B4CA-D3F4F612871E}" type="presOf" srcId="{4E1CD5B7-2CF3-44AA-979B-6F420433627D}" destId="{388723AB-37EB-4EC2-B7B0-759657273835}" srcOrd="0" destOrd="0" presId="urn:microsoft.com/office/officeart/2005/8/layout/vList2"/>
    <dgm:cxn modelId="{17A8D8D3-1879-4D08-B3AA-5F466DE72631}" type="presParOf" srcId="{9FF9BD46-DE44-4B30-80ED-AC3A9E213A06}" destId="{388723AB-37EB-4EC2-B7B0-759657273835}" srcOrd="0" destOrd="0" presId="urn:microsoft.com/office/officeart/2005/8/layout/vList2"/>
    <dgm:cxn modelId="{F470DA9E-3F78-4251-8DEE-517BC50E8630}" type="presParOf" srcId="{9FF9BD46-DE44-4B30-80ED-AC3A9E213A06}" destId="{D877BAB3-7DBF-46AB-A039-BE8C107F0C8C}" srcOrd="1" destOrd="0" presId="urn:microsoft.com/office/officeart/2005/8/layout/vList2"/>
    <dgm:cxn modelId="{3C996D1C-5471-43A5-A920-449BDD4A3B94}" type="presParOf" srcId="{9FF9BD46-DE44-4B30-80ED-AC3A9E213A06}" destId="{849D638E-B48F-46EE-A4F3-ACFBEA04B314}" srcOrd="2" destOrd="0" presId="urn:microsoft.com/office/officeart/2005/8/layout/vList2"/>
    <dgm:cxn modelId="{37F82EDC-0735-4402-9210-59E2D7B88E5B}" type="presParOf" srcId="{9FF9BD46-DE44-4B30-80ED-AC3A9E213A06}" destId="{8F4D0C9E-49A2-4236-9645-93CC5D72565F}" srcOrd="3" destOrd="0" presId="urn:microsoft.com/office/officeart/2005/8/layout/vList2"/>
    <dgm:cxn modelId="{D8A94600-077D-4BBA-A47F-64CB76BCA901}" type="presParOf" srcId="{9FF9BD46-DE44-4B30-80ED-AC3A9E213A06}" destId="{0256FAD6-365E-4CAB-8266-8CECC71F7F5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1" qsCatId="simple" csTypeId="urn:microsoft.com/office/officeart/2005/8/colors/colorful1#3" csCatId="colorful" phldr="1"/>
      <dgm:spPr/>
      <dgm:t>
        <a:bodyPr/>
        <a:lstStyle/>
        <a:p>
          <a:endParaRPr lang="en-US"/>
        </a:p>
      </dgm:t>
    </dgm:pt>
    <dgm:pt modelId="{4E1CD5B7-2CF3-44AA-979B-6F420433627D}">
      <dgm:prSet phldrT="[Text]" custT="1"/>
      <dgm:spPr>
        <a:solidFill>
          <a:schemeClr val="accent2">
            <a:lumMod val="60000"/>
            <a:lumOff val="40000"/>
          </a:schemeClr>
        </a:solidFill>
      </dgm:spPr>
      <dgm:t>
        <a:bodyPr/>
        <a:lstStyle/>
        <a:p>
          <a:r>
            <a:rPr lang="vi-VN" sz="1800" smtClean="0">
              <a:solidFill>
                <a:schemeClr val="tx1"/>
              </a:solidFill>
            </a:rPr>
            <a:t>HTML5 xác định các hoạt động kéo-và-thả được dựa trên các sự kiện. Hiện nay, hoạt động kéo-và-thả được hỗ trợ bởi tất cả các trình duyệt chính.</a:t>
          </a:r>
          <a:endParaRPr lang="en-US" sz="1800" dirty="0">
            <a:solidFill>
              <a:schemeClr val="tx1"/>
            </a:solidFill>
          </a:endParaRP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r>
            <a:rPr lang="vi-VN" sz="1800" smtClean="0">
              <a:solidFill>
                <a:schemeClr val="tx1"/>
              </a:solidFill>
            </a:rPr>
            <a:t>Cơ chế dựa trên sự kiện cho phép các </a:t>
          </a:r>
          <a:r>
            <a:rPr lang="en-US" sz="1800" smtClean="0">
              <a:solidFill>
                <a:schemeClr val="tx1"/>
              </a:solidFill>
            </a:rPr>
            <a:t>phần tử </a:t>
          </a:r>
          <a:r>
            <a:rPr lang="vi-VN" sz="1800" smtClean="0">
              <a:solidFill>
                <a:schemeClr val="tx1"/>
              </a:solidFill>
            </a:rPr>
            <a:t>được sao chép, sắp xếp lại, hoặc bị xóa trên một trang web.</a:t>
          </a:r>
          <a:endParaRPr lang="en-US" sz="1800" dirty="0">
            <a:solidFill>
              <a:schemeClr val="tx1"/>
            </a:solidFill>
          </a:endParaRPr>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a:solidFill>
          <a:schemeClr val="accent4">
            <a:lumMod val="60000"/>
            <a:lumOff val="40000"/>
          </a:schemeClr>
        </a:solidFill>
      </dgm:spPr>
      <dgm:t>
        <a:bodyPr/>
        <a:lstStyle/>
        <a:p>
          <a:r>
            <a:rPr lang="vi-VN" sz="1800" smtClean="0">
              <a:solidFill>
                <a:schemeClr val="tx1"/>
              </a:solidFill>
            </a:rPr>
            <a:t>Các thao tác kéo-và-thả liên quan đến việc sử dụng một thiết bị trỏ như chuột trên một phương tiện hình ảnh.</a:t>
          </a:r>
          <a:endParaRPr lang="en-US" sz="1800" dirty="0">
            <a:solidFill>
              <a:schemeClr val="tx1"/>
            </a:solidFill>
          </a:endParaRPr>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32F9483E-A135-41CD-9B8E-5BB23FE4E385}">
      <dgm:prSet phldrT="[Text]" custT="1"/>
      <dgm:spPr>
        <a:solidFill>
          <a:schemeClr val="tx2">
            <a:lumMod val="40000"/>
            <a:lumOff val="60000"/>
          </a:schemeClr>
        </a:solidFill>
      </dgm:spPr>
      <dgm:t>
        <a:bodyPr/>
        <a:lstStyle/>
        <a:p>
          <a:r>
            <a:rPr lang="vi-VN" sz="1800" smtClean="0">
              <a:solidFill>
                <a:schemeClr val="tx1"/>
              </a:solidFill>
            </a:rPr>
            <a:t>Để thực hiện các thao tác kéo, một sự kiện mousedown được kích hoạt sau nhiều sự kiện mousemove.</a:t>
          </a:r>
          <a:endParaRPr lang="en-US" sz="1800" dirty="0">
            <a:solidFill>
              <a:schemeClr val="tx1"/>
            </a:solidFill>
          </a:endParaRPr>
        </a:p>
      </dgm:t>
    </dgm:pt>
    <dgm:pt modelId="{8400DE60-AB66-4C74-B12F-ABCFD84D948C}" type="parTrans" cxnId="{19D9F5E3-0714-4425-B1DF-ED5653129A86}">
      <dgm:prSet/>
      <dgm:spPr/>
      <dgm:t>
        <a:bodyPr/>
        <a:lstStyle/>
        <a:p>
          <a:endParaRPr lang="en-US">
            <a:solidFill>
              <a:schemeClr val="tx1"/>
            </a:solidFill>
          </a:endParaRPr>
        </a:p>
      </dgm:t>
    </dgm:pt>
    <dgm:pt modelId="{07212A5D-CEB0-4CF0-BA2B-9599A2004670}" type="sibTrans" cxnId="{19D9F5E3-0714-4425-B1DF-ED5653129A86}">
      <dgm:prSet/>
      <dgm:spPr/>
      <dgm:t>
        <a:bodyPr/>
        <a:lstStyle/>
        <a:p>
          <a:endParaRPr lang="en-US">
            <a:solidFill>
              <a:schemeClr val="tx1"/>
            </a:solidFill>
          </a:endParaRPr>
        </a:p>
      </dgm:t>
    </dgm:pt>
    <dgm:pt modelId="{FF2132BF-F09B-49F5-AB31-99E7CE70E1C7}">
      <dgm:prSet phldrT="[Text]" custT="1"/>
      <dgm:spPr>
        <a:solidFill>
          <a:schemeClr val="accent6">
            <a:lumMod val="60000"/>
            <a:lumOff val="40000"/>
          </a:schemeClr>
        </a:solidFill>
      </dgm:spPr>
      <dgm:t>
        <a:bodyPr/>
        <a:lstStyle/>
        <a:p>
          <a:r>
            <a:rPr lang="vi-VN" sz="1800" smtClean="0">
              <a:solidFill>
                <a:schemeClr val="tx1"/>
              </a:solidFill>
            </a:rPr>
            <a:t>Tương tự như vậy, các hoạt động thả được thực hiện khi người dùng nhả chuột.</a:t>
          </a:r>
          <a:endParaRPr lang="en-US" sz="1800" dirty="0">
            <a:solidFill>
              <a:schemeClr val="tx1"/>
            </a:solidFill>
          </a:endParaRPr>
        </a:p>
      </dgm:t>
    </dgm:pt>
    <dgm:pt modelId="{67247185-BB54-4129-8A20-6808698D348F}" type="parTrans" cxnId="{0BD0C4EB-F750-420E-910C-14F6B2C3678A}">
      <dgm:prSet/>
      <dgm:spPr/>
      <dgm:t>
        <a:bodyPr/>
        <a:lstStyle/>
        <a:p>
          <a:endParaRPr lang="en-US"/>
        </a:p>
      </dgm:t>
    </dgm:pt>
    <dgm:pt modelId="{3AA164DC-391F-4CDC-8793-ABEF635916E8}" type="sibTrans" cxnId="{0BD0C4EB-F750-420E-910C-14F6B2C3678A}">
      <dgm:prSet/>
      <dgm:spPr/>
      <dgm:t>
        <a:bodyPr/>
        <a:lstStyle/>
        <a:p>
          <a:endParaRPr lang="en-US"/>
        </a:p>
      </dgm:t>
    </dgm:pt>
    <dgm:pt modelId="{6BA7DE87-A66C-48CD-8302-C3E280786B56}">
      <dgm:prSet phldrT="[Text]" custT="1"/>
      <dgm:spPr>
        <a:solidFill>
          <a:schemeClr val="accent5">
            <a:lumMod val="40000"/>
            <a:lumOff val="60000"/>
          </a:schemeClr>
        </a:solidFill>
      </dgm:spPr>
      <dgm:t>
        <a:bodyPr/>
        <a:lstStyle/>
        <a:p>
          <a:r>
            <a:rPr lang="en-US" sz="1800" smtClean="0">
              <a:solidFill>
                <a:schemeClr val="tx1"/>
              </a:solidFill>
            </a:rPr>
            <a:t>Ưu điểm</a:t>
          </a:r>
          <a:r>
            <a:rPr lang="vi-VN" sz="1800" smtClean="0">
              <a:solidFill>
                <a:schemeClr val="tx1"/>
              </a:solidFill>
            </a:rPr>
            <a:t> của cơ chế kéo-và-thả là nó đã mang lại các hoạt động kéo-và-thả vào mức độ trình duyệt.</a:t>
          </a:r>
          <a:endParaRPr lang="en-US" sz="1800" dirty="0">
            <a:solidFill>
              <a:schemeClr val="tx1"/>
            </a:solidFill>
          </a:endParaRPr>
        </a:p>
      </dgm:t>
    </dgm:pt>
    <dgm:pt modelId="{E9C4CAC6-DCAC-4475-B191-CDC042A673EF}" type="parTrans" cxnId="{77DC108E-CA96-4C47-82B2-8627D0C280AD}">
      <dgm:prSet/>
      <dgm:spPr/>
      <dgm:t>
        <a:bodyPr/>
        <a:lstStyle/>
        <a:p>
          <a:endParaRPr lang="en-US"/>
        </a:p>
      </dgm:t>
    </dgm:pt>
    <dgm:pt modelId="{0A8509E2-EEF0-4C44-A978-50903CD33DCD}" type="sibTrans" cxnId="{77DC108E-CA96-4C47-82B2-8627D0C280AD}">
      <dgm:prSet/>
      <dgm:spPr/>
      <dgm:t>
        <a:bodyPr/>
        <a:lstStyle/>
        <a:p>
          <a:endParaRPr lang="en-US"/>
        </a:p>
      </dgm:t>
    </dgm:pt>
    <dgm:pt modelId="{209C3A80-B2DE-4554-A5AA-75AF0BD3AF6E}">
      <dgm:prSet phldrT="[Text]" custT="1"/>
      <dgm:spPr>
        <a:solidFill>
          <a:schemeClr val="accent3">
            <a:lumMod val="60000"/>
            <a:lumOff val="40000"/>
          </a:schemeClr>
        </a:solidFill>
      </dgm:spPr>
      <dgm:t>
        <a:bodyPr/>
        <a:lstStyle/>
        <a:p>
          <a:r>
            <a:rPr lang="vi-VN" sz="1800" smtClean="0">
              <a:solidFill>
                <a:schemeClr val="tx1"/>
              </a:solidFill>
            </a:rPr>
            <a:t>Điều này làm cho các lập trình dễ dàng hơn, do đó loại trừ sự cần thiết của mã JavaScript phức tạp bằng văn bản trong các phiên bản HTML trước đó.</a:t>
          </a:r>
          <a:endParaRPr lang="en-US" sz="1800" dirty="0">
            <a:solidFill>
              <a:schemeClr val="tx1"/>
            </a:solidFill>
          </a:endParaRPr>
        </a:p>
      </dgm:t>
    </dgm:pt>
    <dgm:pt modelId="{EDC8AD2E-F610-418B-9891-7E09F844F4E2}" type="parTrans" cxnId="{8F2F45DB-9906-4B5C-B4DB-A183F95677D9}">
      <dgm:prSet/>
      <dgm:spPr/>
      <dgm:t>
        <a:bodyPr/>
        <a:lstStyle/>
        <a:p>
          <a:endParaRPr lang="en-US"/>
        </a:p>
      </dgm:t>
    </dgm:pt>
    <dgm:pt modelId="{36973717-4239-45B2-9F1F-FEDEFAF86C17}" type="sibTrans" cxnId="{8F2F45DB-9906-4B5C-B4DB-A183F95677D9}">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7" custScaleY="64862" custLinFactNeighborY="-61140">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pt>
    <dgm:pt modelId="{0256FAD6-365E-4CAB-8266-8CECC71F7F52}" type="pres">
      <dgm:prSet presAssocID="{FC2A7E5C-B22A-46C4-9AFD-A55CEAE725CE}" presName="parentText" presStyleLbl="node1" presStyleIdx="1" presStyleCnt="7" custScaleY="63145" custLinFactNeighborY="-8025">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pt>
    <dgm:pt modelId="{A6445519-E36D-458F-8F29-D286534B965D}" type="pres">
      <dgm:prSet presAssocID="{562882C0-AB97-4E3B-8D46-8E574B04BE56}" presName="parentText" presStyleLbl="node1" presStyleIdx="2" presStyleCnt="7" custScaleY="58076" custLinFactNeighborY="1249">
        <dgm:presLayoutVars>
          <dgm:chMax val="0"/>
          <dgm:bulletEnabled val="1"/>
        </dgm:presLayoutVars>
      </dgm:prSet>
      <dgm:spPr/>
      <dgm:t>
        <a:bodyPr/>
        <a:lstStyle/>
        <a:p>
          <a:endParaRPr lang="en-US"/>
        </a:p>
      </dgm:t>
    </dgm:pt>
    <dgm:pt modelId="{A2EE26A5-691E-4C3F-B7EF-20DE69EA838D}" type="pres">
      <dgm:prSet presAssocID="{7363CEF2-942E-416F-BE41-E1618140DA9E}" presName="spacer" presStyleCnt="0"/>
      <dgm:spPr/>
    </dgm:pt>
    <dgm:pt modelId="{02F157C3-4AF0-4564-919C-72DA0052C758}" type="pres">
      <dgm:prSet presAssocID="{32F9483E-A135-41CD-9B8E-5BB23FE4E385}" presName="parentText" presStyleLbl="node1" presStyleIdx="3" presStyleCnt="7" custScaleY="56718" custLinFactNeighborY="-3774">
        <dgm:presLayoutVars>
          <dgm:chMax val="0"/>
          <dgm:bulletEnabled val="1"/>
        </dgm:presLayoutVars>
      </dgm:prSet>
      <dgm:spPr/>
      <dgm:t>
        <a:bodyPr/>
        <a:lstStyle/>
        <a:p>
          <a:endParaRPr lang="en-US"/>
        </a:p>
      </dgm:t>
    </dgm:pt>
    <dgm:pt modelId="{3C7DB9C2-B0E1-49BC-BB9B-F7C0921C4DD2}" type="pres">
      <dgm:prSet presAssocID="{07212A5D-CEB0-4CF0-BA2B-9599A2004670}" presName="spacer" presStyleCnt="0"/>
      <dgm:spPr/>
    </dgm:pt>
    <dgm:pt modelId="{2EB7D3FA-250E-4F56-A9B0-C5AA0134E3BB}" type="pres">
      <dgm:prSet presAssocID="{FF2132BF-F09B-49F5-AB31-99E7CE70E1C7}" presName="parentText" presStyleLbl="node1" presStyleIdx="4" presStyleCnt="7" custScaleY="62263" custLinFactNeighborY="29">
        <dgm:presLayoutVars>
          <dgm:chMax val="0"/>
          <dgm:bulletEnabled val="1"/>
        </dgm:presLayoutVars>
      </dgm:prSet>
      <dgm:spPr/>
      <dgm:t>
        <a:bodyPr/>
        <a:lstStyle/>
        <a:p>
          <a:endParaRPr lang="en-US"/>
        </a:p>
      </dgm:t>
    </dgm:pt>
    <dgm:pt modelId="{8CACE038-891E-47D3-B649-2EB8C1DD8014}" type="pres">
      <dgm:prSet presAssocID="{3AA164DC-391F-4CDC-8793-ABEF635916E8}" presName="spacer" presStyleCnt="0"/>
      <dgm:spPr/>
    </dgm:pt>
    <dgm:pt modelId="{0F147CFF-3E8E-4540-9C52-F4C339712692}" type="pres">
      <dgm:prSet presAssocID="{6BA7DE87-A66C-48CD-8302-C3E280786B56}" presName="parentText" presStyleLbl="node1" presStyleIdx="5" presStyleCnt="7" custScaleY="61314" custLinFactNeighborY="27308">
        <dgm:presLayoutVars>
          <dgm:chMax val="0"/>
          <dgm:bulletEnabled val="1"/>
        </dgm:presLayoutVars>
      </dgm:prSet>
      <dgm:spPr/>
      <dgm:t>
        <a:bodyPr/>
        <a:lstStyle/>
        <a:p>
          <a:endParaRPr lang="en-US"/>
        </a:p>
      </dgm:t>
    </dgm:pt>
    <dgm:pt modelId="{87350487-3035-4B00-9E7A-708521A6225B}" type="pres">
      <dgm:prSet presAssocID="{0A8509E2-EEF0-4C44-A978-50903CD33DCD}" presName="spacer" presStyleCnt="0"/>
      <dgm:spPr/>
    </dgm:pt>
    <dgm:pt modelId="{FA6D5F93-001C-4408-896F-284E44EA4C9E}" type="pres">
      <dgm:prSet presAssocID="{209C3A80-B2DE-4554-A5AA-75AF0BD3AF6E}" presName="parentText" presStyleLbl="node1" presStyleIdx="6" presStyleCnt="7" custScaleY="55508">
        <dgm:presLayoutVars>
          <dgm:chMax val="0"/>
          <dgm:bulletEnabled val="1"/>
        </dgm:presLayoutVars>
      </dgm:prSet>
      <dgm:spPr/>
      <dgm:t>
        <a:bodyPr/>
        <a:lstStyle/>
        <a:p>
          <a:endParaRPr lang="en-US"/>
        </a:p>
      </dgm:t>
    </dgm:pt>
  </dgm:ptLst>
  <dgm:cxnLst>
    <dgm:cxn modelId="{79AF4870-AB45-4299-9235-310687F5DFD2}" type="presOf" srcId="{4E1CD5B7-2CF3-44AA-979B-6F420433627D}" destId="{388723AB-37EB-4EC2-B7B0-759657273835}" srcOrd="0" destOrd="0" presId="urn:microsoft.com/office/officeart/2005/8/layout/vList2"/>
    <dgm:cxn modelId="{4218DCBA-C557-4326-A329-26EDB0BBD24E}" type="presOf" srcId="{FF2132BF-F09B-49F5-AB31-99E7CE70E1C7}" destId="{2EB7D3FA-250E-4F56-A9B0-C5AA0134E3BB}" srcOrd="0" destOrd="0" presId="urn:microsoft.com/office/officeart/2005/8/layout/vList2"/>
    <dgm:cxn modelId="{E8D95785-E9E4-4618-B268-C90282AF6172}" srcId="{D32F8FCF-EDF2-4321-B49C-D5DF3D295B52}" destId="{562882C0-AB97-4E3B-8D46-8E574B04BE56}" srcOrd="2" destOrd="0" parTransId="{22DAB85A-2AC9-4DDD-B986-E5A7070B9054}" sibTransId="{7363CEF2-942E-416F-BE41-E1618140DA9E}"/>
    <dgm:cxn modelId="{06CB8B4E-41B5-4405-BB0D-C41C2BD7A713}" type="presOf" srcId="{D32F8FCF-EDF2-4321-B49C-D5DF3D295B52}" destId="{9FF9BD46-DE44-4B30-80ED-AC3A9E213A06}"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19D9F5E3-0714-4425-B1DF-ED5653129A86}" srcId="{D32F8FCF-EDF2-4321-B49C-D5DF3D295B52}" destId="{32F9483E-A135-41CD-9B8E-5BB23FE4E385}" srcOrd="3" destOrd="0" parTransId="{8400DE60-AB66-4C74-B12F-ABCFD84D948C}" sibTransId="{07212A5D-CEB0-4CF0-BA2B-9599A2004670}"/>
    <dgm:cxn modelId="{316E49F9-0503-4015-9E92-E5E6F392D98F}" type="presOf" srcId="{6BA7DE87-A66C-48CD-8302-C3E280786B56}" destId="{0F147CFF-3E8E-4540-9C52-F4C339712692}" srcOrd="0" destOrd="0" presId="urn:microsoft.com/office/officeart/2005/8/layout/vList2"/>
    <dgm:cxn modelId="{0BD0C4EB-F750-420E-910C-14F6B2C3678A}" srcId="{D32F8FCF-EDF2-4321-B49C-D5DF3D295B52}" destId="{FF2132BF-F09B-49F5-AB31-99E7CE70E1C7}" srcOrd="4" destOrd="0" parTransId="{67247185-BB54-4129-8A20-6808698D348F}" sibTransId="{3AA164DC-391F-4CDC-8793-ABEF635916E8}"/>
    <dgm:cxn modelId="{8F2F45DB-9906-4B5C-B4DB-A183F95677D9}" srcId="{D32F8FCF-EDF2-4321-B49C-D5DF3D295B52}" destId="{209C3A80-B2DE-4554-A5AA-75AF0BD3AF6E}" srcOrd="6" destOrd="0" parTransId="{EDC8AD2E-F610-418B-9891-7E09F844F4E2}" sibTransId="{36973717-4239-45B2-9F1F-FEDEFAF86C17}"/>
    <dgm:cxn modelId="{0D6A3722-39AA-4A47-B911-4E75FAFD4902}" type="presOf" srcId="{FC2A7E5C-B22A-46C4-9AFD-A55CEAE725CE}" destId="{0256FAD6-365E-4CAB-8266-8CECC71F7F52}" srcOrd="0" destOrd="0" presId="urn:microsoft.com/office/officeart/2005/8/layout/vList2"/>
    <dgm:cxn modelId="{D24B2DD1-3BD5-487D-B377-79097AC2CE55}" type="presOf" srcId="{209C3A80-B2DE-4554-A5AA-75AF0BD3AF6E}" destId="{FA6D5F93-001C-4408-896F-284E44EA4C9E}" srcOrd="0" destOrd="0" presId="urn:microsoft.com/office/officeart/2005/8/layout/vList2"/>
    <dgm:cxn modelId="{3431345F-C847-4615-A864-DCFEFDC11C79}" type="presOf" srcId="{562882C0-AB97-4E3B-8D46-8E574B04BE56}" destId="{A6445519-E36D-458F-8F29-D286534B965D}" srcOrd="0" destOrd="0" presId="urn:microsoft.com/office/officeart/2005/8/layout/vList2"/>
    <dgm:cxn modelId="{2E46F766-50E7-4015-83C1-FEF6484316BF}" srcId="{D32F8FCF-EDF2-4321-B49C-D5DF3D295B52}" destId="{FC2A7E5C-B22A-46C4-9AFD-A55CEAE725CE}" srcOrd="1" destOrd="0" parTransId="{4321AB2E-56BE-4B81-A95D-78D0C600BF84}" sibTransId="{D600FDB0-EB0D-494C-8ECC-EFA51A794305}"/>
    <dgm:cxn modelId="{19575188-ACA5-40CA-90B5-A1531CF77AF8}" type="presOf" srcId="{32F9483E-A135-41CD-9B8E-5BB23FE4E385}" destId="{02F157C3-4AF0-4564-919C-72DA0052C758}" srcOrd="0" destOrd="0" presId="urn:microsoft.com/office/officeart/2005/8/layout/vList2"/>
    <dgm:cxn modelId="{77DC108E-CA96-4C47-82B2-8627D0C280AD}" srcId="{D32F8FCF-EDF2-4321-B49C-D5DF3D295B52}" destId="{6BA7DE87-A66C-48CD-8302-C3E280786B56}" srcOrd="5" destOrd="0" parTransId="{E9C4CAC6-DCAC-4475-B191-CDC042A673EF}" sibTransId="{0A8509E2-EEF0-4C44-A978-50903CD33DCD}"/>
    <dgm:cxn modelId="{045F2C44-C134-4D89-B0C2-F754FFF7ABAA}" type="presParOf" srcId="{9FF9BD46-DE44-4B30-80ED-AC3A9E213A06}" destId="{388723AB-37EB-4EC2-B7B0-759657273835}" srcOrd="0" destOrd="0" presId="urn:microsoft.com/office/officeart/2005/8/layout/vList2"/>
    <dgm:cxn modelId="{C6873418-8304-4EFD-87C7-7F0CE6E2506C}" type="presParOf" srcId="{9FF9BD46-DE44-4B30-80ED-AC3A9E213A06}" destId="{D877BAB3-7DBF-46AB-A039-BE8C107F0C8C}" srcOrd="1" destOrd="0" presId="urn:microsoft.com/office/officeart/2005/8/layout/vList2"/>
    <dgm:cxn modelId="{501D816B-C5E7-4524-9C36-66AC0BFC3980}" type="presParOf" srcId="{9FF9BD46-DE44-4B30-80ED-AC3A9E213A06}" destId="{0256FAD6-365E-4CAB-8266-8CECC71F7F52}" srcOrd="2" destOrd="0" presId="urn:microsoft.com/office/officeart/2005/8/layout/vList2"/>
    <dgm:cxn modelId="{DF839B64-53BF-4971-AA37-AAC894AAF4C0}" type="presParOf" srcId="{9FF9BD46-DE44-4B30-80ED-AC3A9E213A06}" destId="{C88DBDBC-73BA-40D4-ACAA-61468FA8920B}" srcOrd="3" destOrd="0" presId="urn:microsoft.com/office/officeart/2005/8/layout/vList2"/>
    <dgm:cxn modelId="{EAB77D46-A5D5-40D0-9032-5BA93A4FB111}" type="presParOf" srcId="{9FF9BD46-DE44-4B30-80ED-AC3A9E213A06}" destId="{A6445519-E36D-458F-8F29-D286534B965D}" srcOrd="4" destOrd="0" presId="urn:microsoft.com/office/officeart/2005/8/layout/vList2"/>
    <dgm:cxn modelId="{441D3DBC-D3CB-41CD-99B1-6EDCACE92AF0}" type="presParOf" srcId="{9FF9BD46-DE44-4B30-80ED-AC3A9E213A06}" destId="{A2EE26A5-691E-4C3F-B7EF-20DE69EA838D}" srcOrd="5" destOrd="0" presId="urn:microsoft.com/office/officeart/2005/8/layout/vList2"/>
    <dgm:cxn modelId="{196B1C93-E9F5-4350-8FAE-29F2A7D7B5C5}" type="presParOf" srcId="{9FF9BD46-DE44-4B30-80ED-AC3A9E213A06}" destId="{02F157C3-4AF0-4564-919C-72DA0052C758}" srcOrd="6" destOrd="0" presId="urn:microsoft.com/office/officeart/2005/8/layout/vList2"/>
    <dgm:cxn modelId="{48031BFC-BE4D-47AB-BA5F-1EB1A299D4DA}" type="presParOf" srcId="{9FF9BD46-DE44-4B30-80ED-AC3A9E213A06}" destId="{3C7DB9C2-B0E1-49BC-BB9B-F7C0921C4DD2}" srcOrd="7" destOrd="0" presId="urn:microsoft.com/office/officeart/2005/8/layout/vList2"/>
    <dgm:cxn modelId="{F907195D-7580-4CFD-9DB2-1349239188E2}" type="presParOf" srcId="{9FF9BD46-DE44-4B30-80ED-AC3A9E213A06}" destId="{2EB7D3FA-250E-4F56-A9B0-C5AA0134E3BB}" srcOrd="8" destOrd="0" presId="urn:microsoft.com/office/officeart/2005/8/layout/vList2"/>
    <dgm:cxn modelId="{76ACC8CA-5DF7-4AC4-9C7B-1AD454B57838}" type="presParOf" srcId="{9FF9BD46-DE44-4B30-80ED-AC3A9E213A06}" destId="{8CACE038-891E-47D3-B649-2EB8C1DD8014}" srcOrd="9" destOrd="0" presId="urn:microsoft.com/office/officeart/2005/8/layout/vList2"/>
    <dgm:cxn modelId="{689EFAD7-876C-4ED0-948E-692A5C2A0B49}" type="presParOf" srcId="{9FF9BD46-DE44-4B30-80ED-AC3A9E213A06}" destId="{0F147CFF-3E8E-4540-9C52-F4C339712692}" srcOrd="10" destOrd="0" presId="urn:microsoft.com/office/officeart/2005/8/layout/vList2"/>
    <dgm:cxn modelId="{8F21724E-8F3C-4BEA-AF2C-D9C5E535D6A3}" type="presParOf" srcId="{9FF9BD46-DE44-4B30-80ED-AC3A9E213A06}" destId="{87350487-3035-4B00-9E7A-708521A6225B}" srcOrd="11" destOrd="0" presId="urn:microsoft.com/office/officeart/2005/8/layout/vList2"/>
    <dgm:cxn modelId="{0F26666D-B71A-40D2-BC71-ED9BA6DC4B97}" type="presParOf" srcId="{9FF9BD46-DE44-4B30-80ED-AC3A9E213A06}" destId="{FA6D5F93-001C-4408-896F-284E44EA4C9E}"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1" qsCatId="simple" csTypeId="urn:microsoft.com/office/officeart/2005/8/colors/colorful1#3" csCatId="colorful" phldr="1"/>
      <dgm:spPr/>
      <dgm:t>
        <a:bodyPr/>
        <a:lstStyle/>
        <a:p>
          <a:endParaRPr lang="en-US"/>
        </a:p>
      </dgm:t>
    </dgm:pt>
    <dgm:pt modelId="{4E1CD5B7-2CF3-44AA-979B-6F420433627D}">
      <dgm:prSet phldrT="[Text]" custT="1"/>
      <dgm:spPr>
        <a:solidFill>
          <a:schemeClr val="accent2">
            <a:lumMod val="60000"/>
            <a:lumOff val="40000"/>
          </a:schemeClr>
        </a:solidFill>
      </dgm:spPr>
      <dgm:t>
        <a:bodyPr/>
        <a:lstStyle/>
        <a:p>
          <a:r>
            <a:rPr lang="vi-VN" sz="1800" smtClean="0">
              <a:solidFill>
                <a:schemeClr val="tx1"/>
              </a:solidFill>
            </a:rPr>
            <a:t>Sau khi các phần tử đã được thiết lập để kéo, nó có thể được </a:t>
          </a:r>
          <a:r>
            <a:rPr lang="en-US" sz="1800" smtClean="0">
              <a:solidFill>
                <a:schemeClr val="tx1"/>
              </a:solidFill>
            </a:rPr>
            <a:t>thả vào</a:t>
          </a:r>
          <a:r>
            <a:rPr lang="vi-VN" sz="1800" smtClean="0">
              <a:solidFill>
                <a:schemeClr val="tx1"/>
              </a:solidFill>
            </a:rPr>
            <a:t> trong một số</a:t>
          </a:r>
          <a:r>
            <a:rPr lang="en-US" sz="1800" smtClean="0">
              <a:solidFill>
                <a:schemeClr val="tx1"/>
              </a:solidFill>
            </a:rPr>
            <a:t> phần tử</a:t>
          </a:r>
          <a:r>
            <a:rPr lang="vi-VN" sz="1800" smtClean="0">
              <a:solidFill>
                <a:schemeClr val="tx1"/>
              </a:solidFill>
            </a:rPr>
            <a:t> trên trang web.</a:t>
          </a:r>
          <a:endParaRPr lang="en-US" sz="1800" dirty="0">
            <a:solidFill>
              <a:schemeClr val="tx1"/>
            </a:solidFill>
          </a:endParaRP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r>
            <a:rPr lang="vi-VN" sz="1800" smtClean="0">
              <a:solidFill>
                <a:schemeClr val="tx1"/>
              </a:solidFill>
            </a:rPr>
            <a:t>Theo mặc định, các </a:t>
          </a:r>
          <a:r>
            <a:rPr lang="en-US" sz="1800" smtClean="0">
              <a:solidFill>
                <a:schemeClr val="tx1"/>
              </a:solidFill>
            </a:rPr>
            <a:t>phần tử </a:t>
          </a:r>
          <a:r>
            <a:rPr lang="vi-VN" sz="1800" smtClean="0">
              <a:solidFill>
                <a:schemeClr val="tx1"/>
              </a:solidFill>
            </a:rPr>
            <a:t>trên trang không được thiết lập để nhận được các </a:t>
          </a:r>
          <a:r>
            <a:rPr lang="en-US" sz="1800" smtClean="0">
              <a:solidFill>
                <a:schemeClr val="tx1"/>
              </a:solidFill>
            </a:rPr>
            <a:t>phần tử</a:t>
          </a:r>
          <a:r>
            <a:rPr lang="vi-VN" sz="1800" smtClean="0">
              <a:solidFill>
                <a:schemeClr val="tx1"/>
              </a:solidFill>
            </a:rPr>
            <a:t> kéo.</a:t>
          </a:r>
          <a:endParaRPr lang="en-US" sz="1800" dirty="0">
            <a:solidFill>
              <a:schemeClr val="tx1"/>
            </a:solidFill>
          </a:endParaRPr>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a:solidFill>
          <a:schemeClr val="accent6">
            <a:lumMod val="40000"/>
            <a:lumOff val="60000"/>
          </a:schemeClr>
        </a:solidFill>
      </dgm:spPr>
      <dgm:t>
        <a:bodyPr/>
        <a:lstStyle/>
        <a:p>
          <a:r>
            <a:rPr lang="vi-VN" sz="1800" smtClean="0">
              <a:solidFill>
                <a:schemeClr val="tx1"/>
              </a:solidFill>
            </a:rPr>
            <a:t>Điều này có thể được thực hiện bằng cách tạo ra </a:t>
          </a:r>
          <a:r>
            <a:rPr lang="en-US" sz="1800" smtClean="0">
              <a:solidFill>
                <a:schemeClr val="tx1"/>
              </a:solidFill>
            </a:rPr>
            <a:t>trình </a:t>
          </a:r>
          <a:r>
            <a:rPr lang="vi-VN" sz="1800" smtClean="0">
              <a:solidFill>
                <a:schemeClr val="tx1"/>
              </a:solidFill>
            </a:rPr>
            <a:t>nghe sự kiện cho các phần tử thả.</a:t>
          </a:r>
          <a:endParaRPr lang="en-US" sz="1800" dirty="0">
            <a:solidFill>
              <a:schemeClr val="tx1"/>
            </a:solidFill>
          </a:endParaRPr>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32F9483E-A135-41CD-9B8E-5BB23FE4E385}">
      <dgm:prSet phldrT="[Text]" custT="1"/>
      <dgm:spPr>
        <a:solidFill>
          <a:schemeClr val="tx2">
            <a:lumMod val="40000"/>
            <a:lumOff val="60000"/>
          </a:schemeClr>
        </a:solidFill>
      </dgm:spPr>
      <dgm:t>
        <a:bodyPr/>
        <a:lstStyle/>
        <a:p>
          <a:r>
            <a:rPr lang="vi-VN" sz="1800" smtClean="0">
              <a:solidFill>
                <a:schemeClr val="tx1"/>
              </a:solidFill>
            </a:rPr>
            <a:t>Các </a:t>
          </a:r>
          <a:r>
            <a:rPr lang="en-US" sz="1800" smtClean="0">
              <a:solidFill>
                <a:schemeClr val="tx1"/>
              </a:solidFill>
            </a:rPr>
            <a:t>phần tử </a:t>
          </a:r>
          <a:r>
            <a:rPr lang="vi-VN" sz="1800" smtClean="0">
              <a:solidFill>
                <a:schemeClr val="tx1"/>
              </a:solidFill>
            </a:rPr>
            <a:t>cũng được gọi là </a:t>
          </a:r>
          <a:r>
            <a:rPr lang="en-US" sz="1800" smtClean="0">
              <a:solidFill>
                <a:schemeClr val="tx1"/>
              </a:solidFill>
            </a:rPr>
            <a:t>phần tử đích.</a:t>
          </a:r>
          <a:endParaRPr lang="en-US" sz="1800" dirty="0">
            <a:solidFill>
              <a:schemeClr val="tx1"/>
            </a:solidFill>
          </a:endParaRPr>
        </a:p>
      </dgm:t>
    </dgm:pt>
    <dgm:pt modelId="{8400DE60-AB66-4C74-B12F-ABCFD84D948C}" type="parTrans" cxnId="{19D9F5E3-0714-4425-B1DF-ED5653129A86}">
      <dgm:prSet/>
      <dgm:spPr/>
      <dgm:t>
        <a:bodyPr/>
        <a:lstStyle/>
        <a:p>
          <a:endParaRPr lang="en-US">
            <a:solidFill>
              <a:schemeClr val="tx1"/>
            </a:solidFill>
          </a:endParaRPr>
        </a:p>
      </dgm:t>
    </dgm:pt>
    <dgm:pt modelId="{07212A5D-CEB0-4CF0-BA2B-9599A2004670}" type="sibTrans" cxnId="{19D9F5E3-0714-4425-B1DF-ED5653129A86}">
      <dgm:prSet/>
      <dgm:spPr/>
      <dgm:t>
        <a:bodyPr/>
        <a:lstStyle/>
        <a:p>
          <a:endParaRPr lang="en-US">
            <a:solidFill>
              <a:schemeClr val="tx1"/>
            </a:solidFill>
          </a:endParaRPr>
        </a:p>
      </dgm:t>
    </dgm:pt>
    <dgm:pt modelId="{23F076AA-B4DE-4198-8717-3E227DA3E4EC}">
      <dgm:prSet phldrT="[Text]" custT="1"/>
      <dgm:spPr>
        <a:solidFill>
          <a:schemeClr val="accent4">
            <a:lumMod val="60000"/>
            <a:lumOff val="40000"/>
          </a:schemeClr>
        </a:solidFill>
      </dgm:spPr>
      <dgm:t>
        <a:bodyPr/>
        <a:lstStyle/>
        <a:p>
          <a:r>
            <a:rPr lang="vi-VN" sz="1800" smtClean="0">
              <a:solidFill>
                <a:schemeClr val="tx1"/>
              </a:solidFill>
            </a:rPr>
            <a:t>Như vậy, hành vi của các </a:t>
          </a:r>
          <a:r>
            <a:rPr lang="en-US" sz="1800" smtClean="0">
              <a:solidFill>
                <a:schemeClr val="tx1"/>
              </a:solidFill>
            </a:rPr>
            <a:t>phần tử</a:t>
          </a:r>
          <a:r>
            <a:rPr lang="vi-VN" sz="1800" smtClean="0">
              <a:solidFill>
                <a:schemeClr val="tx1"/>
              </a:solidFill>
            </a:rPr>
            <a:t> đóng vai trò là một </a:t>
          </a:r>
          <a:r>
            <a:rPr lang="en-US" sz="1800" smtClean="0">
              <a:solidFill>
                <a:schemeClr val="tx1"/>
              </a:solidFill>
            </a:rPr>
            <a:t>phần tử thả </a:t>
          </a:r>
          <a:r>
            <a:rPr lang="vi-VN" sz="1800" smtClean="0">
              <a:solidFill>
                <a:schemeClr val="tx1"/>
              </a:solidFill>
            </a:rPr>
            <a:t>phải được thay đổi</a:t>
          </a:r>
          <a:endParaRPr lang="en-US" sz="1800" dirty="0">
            <a:solidFill>
              <a:schemeClr val="tx1"/>
            </a:solidFill>
          </a:endParaRPr>
        </a:p>
      </dgm:t>
    </dgm:pt>
    <dgm:pt modelId="{610F5D2B-366C-410F-A9B2-FF0133BCA3C7}" type="parTrans" cxnId="{BDBA5935-6474-4BCD-8464-D72A807D23A8}">
      <dgm:prSet/>
      <dgm:spPr/>
      <dgm:t>
        <a:bodyPr/>
        <a:lstStyle/>
        <a:p>
          <a:endParaRPr lang="en-US"/>
        </a:p>
      </dgm:t>
    </dgm:pt>
    <dgm:pt modelId="{592452A3-2C95-4A3A-9E46-80CF1FA77E0A}" type="sibTrans" cxnId="{BDBA5935-6474-4BCD-8464-D72A807D23A8}">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5" custScaleY="66920" custLinFactNeighborY="-61140">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pt>
    <dgm:pt modelId="{0256FAD6-365E-4CAB-8266-8CECC71F7F52}" type="pres">
      <dgm:prSet presAssocID="{FC2A7E5C-B22A-46C4-9AFD-A55CEAE725CE}" presName="parentText" presStyleLbl="node1" presStyleIdx="1" presStyleCnt="5" custScaleY="66701" custLinFactNeighborY="-14678">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pt>
    <dgm:pt modelId="{0223EB70-709F-4622-9C3B-4B3521F174D7}" type="pres">
      <dgm:prSet presAssocID="{23F076AA-B4DE-4198-8717-3E227DA3E4EC}" presName="parentText" presStyleLbl="node1" presStyleIdx="2" presStyleCnt="5" custScaleY="65114">
        <dgm:presLayoutVars>
          <dgm:chMax val="0"/>
          <dgm:bulletEnabled val="1"/>
        </dgm:presLayoutVars>
      </dgm:prSet>
      <dgm:spPr/>
      <dgm:t>
        <a:bodyPr/>
        <a:lstStyle/>
        <a:p>
          <a:endParaRPr lang="en-US"/>
        </a:p>
      </dgm:t>
    </dgm:pt>
    <dgm:pt modelId="{9ADD721E-714B-4CBD-B85D-2C391C1E7A92}" type="pres">
      <dgm:prSet presAssocID="{592452A3-2C95-4A3A-9E46-80CF1FA77E0A}" presName="spacer" presStyleCnt="0"/>
      <dgm:spPr/>
    </dgm:pt>
    <dgm:pt modelId="{A6445519-E36D-458F-8F29-D286534B965D}" type="pres">
      <dgm:prSet presAssocID="{562882C0-AB97-4E3B-8D46-8E574B04BE56}" presName="parentText" presStyleLbl="node1" presStyleIdx="3" presStyleCnt="5" custScaleY="68091" custLinFactNeighborY="15334">
        <dgm:presLayoutVars>
          <dgm:chMax val="0"/>
          <dgm:bulletEnabled val="1"/>
        </dgm:presLayoutVars>
      </dgm:prSet>
      <dgm:spPr/>
      <dgm:t>
        <a:bodyPr/>
        <a:lstStyle/>
        <a:p>
          <a:endParaRPr lang="en-US"/>
        </a:p>
      </dgm:t>
    </dgm:pt>
    <dgm:pt modelId="{A2EE26A5-691E-4C3F-B7EF-20DE69EA838D}" type="pres">
      <dgm:prSet presAssocID="{7363CEF2-942E-416F-BE41-E1618140DA9E}" presName="spacer" presStyleCnt="0"/>
      <dgm:spPr/>
    </dgm:pt>
    <dgm:pt modelId="{02F157C3-4AF0-4564-919C-72DA0052C758}" type="pres">
      <dgm:prSet presAssocID="{32F9483E-A135-41CD-9B8E-5BB23FE4E385}" presName="parentText" presStyleLbl="node1" presStyleIdx="4" presStyleCnt="5" custScaleY="65225" custLinFactNeighborY="53351">
        <dgm:presLayoutVars>
          <dgm:chMax val="0"/>
          <dgm:bulletEnabled val="1"/>
        </dgm:presLayoutVars>
      </dgm:prSet>
      <dgm:spPr/>
      <dgm:t>
        <a:bodyPr/>
        <a:lstStyle/>
        <a:p>
          <a:endParaRPr lang="en-US"/>
        </a:p>
      </dgm:t>
    </dgm:pt>
  </dgm:ptLst>
  <dgm:cxnLst>
    <dgm:cxn modelId="{2E46F766-50E7-4015-83C1-FEF6484316BF}" srcId="{D32F8FCF-EDF2-4321-B49C-D5DF3D295B52}" destId="{FC2A7E5C-B22A-46C4-9AFD-A55CEAE725CE}" srcOrd="1" destOrd="0" parTransId="{4321AB2E-56BE-4B81-A95D-78D0C600BF84}" sibTransId="{D600FDB0-EB0D-494C-8ECC-EFA51A794305}"/>
    <dgm:cxn modelId="{A7E23CD8-98D4-4DB4-A039-2A71002D13C6}" type="presOf" srcId="{23F076AA-B4DE-4198-8717-3E227DA3E4EC}" destId="{0223EB70-709F-4622-9C3B-4B3521F174D7}" srcOrd="0" destOrd="0" presId="urn:microsoft.com/office/officeart/2005/8/layout/vList2"/>
    <dgm:cxn modelId="{BDBA5935-6474-4BCD-8464-D72A807D23A8}" srcId="{D32F8FCF-EDF2-4321-B49C-D5DF3D295B52}" destId="{23F076AA-B4DE-4198-8717-3E227DA3E4EC}" srcOrd="2" destOrd="0" parTransId="{610F5D2B-366C-410F-A9B2-FF0133BCA3C7}" sibTransId="{592452A3-2C95-4A3A-9E46-80CF1FA77E0A}"/>
    <dgm:cxn modelId="{1B1C8B87-8F65-455D-951F-E86DD20F9139}" type="presOf" srcId="{32F9483E-A135-41CD-9B8E-5BB23FE4E385}" destId="{02F157C3-4AF0-4564-919C-72DA0052C758}"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E8D95785-E9E4-4618-B268-C90282AF6172}" srcId="{D32F8FCF-EDF2-4321-B49C-D5DF3D295B52}" destId="{562882C0-AB97-4E3B-8D46-8E574B04BE56}" srcOrd="3" destOrd="0" parTransId="{22DAB85A-2AC9-4DDD-B986-E5A7070B9054}" sibTransId="{7363CEF2-942E-416F-BE41-E1618140DA9E}"/>
    <dgm:cxn modelId="{A0DEB353-649C-4F16-91CE-C3DC5C79A332}" type="presOf" srcId="{FC2A7E5C-B22A-46C4-9AFD-A55CEAE725CE}" destId="{0256FAD6-365E-4CAB-8266-8CECC71F7F52}" srcOrd="0" destOrd="0" presId="urn:microsoft.com/office/officeart/2005/8/layout/vList2"/>
    <dgm:cxn modelId="{570D7550-8CAC-4B2D-A52C-43FEF36E09C1}" type="presOf" srcId="{D32F8FCF-EDF2-4321-B49C-D5DF3D295B52}" destId="{9FF9BD46-DE44-4B30-80ED-AC3A9E213A06}" srcOrd="0" destOrd="0" presId="urn:microsoft.com/office/officeart/2005/8/layout/vList2"/>
    <dgm:cxn modelId="{3F0C6394-EF77-4DD8-9E34-34A856DB553E}" type="presOf" srcId="{562882C0-AB97-4E3B-8D46-8E574B04BE56}" destId="{A6445519-E36D-458F-8F29-D286534B965D}" srcOrd="0" destOrd="0" presId="urn:microsoft.com/office/officeart/2005/8/layout/vList2"/>
    <dgm:cxn modelId="{19D9F5E3-0714-4425-B1DF-ED5653129A86}" srcId="{D32F8FCF-EDF2-4321-B49C-D5DF3D295B52}" destId="{32F9483E-A135-41CD-9B8E-5BB23FE4E385}" srcOrd="4" destOrd="0" parTransId="{8400DE60-AB66-4C74-B12F-ABCFD84D948C}" sibTransId="{07212A5D-CEB0-4CF0-BA2B-9599A2004670}"/>
    <dgm:cxn modelId="{748BDEF4-260A-4858-BFF7-442DD3AF3B2F}" type="presOf" srcId="{4E1CD5B7-2CF3-44AA-979B-6F420433627D}" destId="{388723AB-37EB-4EC2-B7B0-759657273835}" srcOrd="0" destOrd="0" presId="urn:microsoft.com/office/officeart/2005/8/layout/vList2"/>
    <dgm:cxn modelId="{3DC927A0-6B50-4699-A7F4-DDFD849D1005}" type="presParOf" srcId="{9FF9BD46-DE44-4B30-80ED-AC3A9E213A06}" destId="{388723AB-37EB-4EC2-B7B0-759657273835}" srcOrd="0" destOrd="0" presId="urn:microsoft.com/office/officeart/2005/8/layout/vList2"/>
    <dgm:cxn modelId="{7B50C446-A6E3-469F-9C93-1801F2F5A7CE}" type="presParOf" srcId="{9FF9BD46-DE44-4B30-80ED-AC3A9E213A06}" destId="{D877BAB3-7DBF-46AB-A039-BE8C107F0C8C}" srcOrd="1" destOrd="0" presId="urn:microsoft.com/office/officeart/2005/8/layout/vList2"/>
    <dgm:cxn modelId="{974C3CB4-C291-4B6B-93AC-17DE49426261}" type="presParOf" srcId="{9FF9BD46-DE44-4B30-80ED-AC3A9E213A06}" destId="{0256FAD6-365E-4CAB-8266-8CECC71F7F52}" srcOrd="2" destOrd="0" presId="urn:microsoft.com/office/officeart/2005/8/layout/vList2"/>
    <dgm:cxn modelId="{6D896148-57AA-498E-A0DC-34162196F594}" type="presParOf" srcId="{9FF9BD46-DE44-4B30-80ED-AC3A9E213A06}" destId="{C88DBDBC-73BA-40D4-ACAA-61468FA8920B}" srcOrd="3" destOrd="0" presId="urn:microsoft.com/office/officeart/2005/8/layout/vList2"/>
    <dgm:cxn modelId="{5EA1400A-6185-4FDE-A079-EAADCC370A93}" type="presParOf" srcId="{9FF9BD46-DE44-4B30-80ED-AC3A9E213A06}" destId="{0223EB70-709F-4622-9C3B-4B3521F174D7}" srcOrd="4" destOrd="0" presId="urn:microsoft.com/office/officeart/2005/8/layout/vList2"/>
    <dgm:cxn modelId="{FD700FF8-F500-4B21-8952-D40C0C9E7A01}" type="presParOf" srcId="{9FF9BD46-DE44-4B30-80ED-AC3A9E213A06}" destId="{9ADD721E-714B-4CBD-B85D-2C391C1E7A92}" srcOrd="5" destOrd="0" presId="urn:microsoft.com/office/officeart/2005/8/layout/vList2"/>
    <dgm:cxn modelId="{A01E3E9A-4F3B-499E-8A92-DAEB16AE6712}" type="presParOf" srcId="{9FF9BD46-DE44-4B30-80ED-AC3A9E213A06}" destId="{A6445519-E36D-458F-8F29-D286534B965D}" srcOrd="6" destOrd="0" presId="urn:microsoft.com/office/officeart/2005/8/layout/vList2"/>
    <dgm:cxn modelId="{C89572E5-F9D6-4E7D-8655-1467FBDC7E12}" type="presParOf" srcId="{9FF9BD46-DE44-4B30-80ED-AC3A9E213A06}" destId="{A2EE26A5-691E-4C3F-B7EF-20DE69EA838D}" srcOrd="7" destOrd="0" presId="urn:microsoft.com/office/officeart/2005/8/layout/vList2"/>
    <dgm:cxn modelId="{52519112-A897-4E06-B214-BF7E02DE603B}" type="presParOf" srcId="{9FF9BD46-DE44-4B30-80ED-AC3A9E213A06}" destId="{02F157C3-4AF0-4564-919C-72DA0052C75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6FAD6-365E-4CAB-8266-8CECC71F7F52}">
      <dsp:nvSpPr>
        <dsp:cNvPr id="0" name=""/>
        <dsp:cNvSpPr/>
      </dsp:nvSpPr>
      <dsp:spPr>
        <a:xfrm>
          <a:off x="0" y="0"/>
          <a:ext cx="8458200" cy="774158"/>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Định vị trong tính toán thuật ngữ xác định vị trí hiện tại của người dùng trên các thiết bị.</a:t>
          </a:r>
          <a:endParaRPr lang="en-US" sz="1800" kern="1200" dirty="0">
            <a:solidFill>
              <a:schemeClr val="tx1"/>
            </a:solidFill>
          </a:endParaRPr>
        </a:p>
      </dsp:txBody>
      <dsp:txXfrm>
        <a:off x="37791" y="37791"/>
        <a:ext cx="8382618" cy="698576"/>
      </dsp:txXfrm>
    </dsp:sp>
    <dsp:sp modelId="{A6445519-E36D-458F-8F29-D286534B965D}">
      <dsp:nvSpPr>
        <dsp:cNvPr id="0" name=""/>
        <dsp:cNvSpPr/>
      </dsp:nvSpPr>
      <dsp:spPr>
        <a:xfrm>
          <a:off x="0" y="914400"/>
          <a:ext cx="8458200" cy="790291"/>
        </a:xfrm>
        <a:prstGeom prst="roundRect">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Vị trí của người sử dụng được biểu diễn như là một điểm duy nhất mà bao gồm hai thành phần: vĩ độ và kinh độ.</a:t>
          </a:r>
          <a:endParaRPr lang="en-US" sz="1800" kern="1200" dirty="0">
            <a:solidFill>
              <a:schemeClr val="tx1"/>
            </a:solidFill>
          </a:endParaRPr>
        </a:p>
      </dsp:txBody>
      <dsp:txXfrm>
        <a:off x="38579" y="952979"/>
        <a:ext cx="8381042" cy="713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48043-0B63-489A-B90C-A566B8DF0AB2}">
      <dsp:nvSpPr>
        <dsp:cNvPr id="0" name=""/>
        <dsp:cNvSpPr/>
      </dsp:nvSpPr>
      <dsp:spPr>
        <a:xfrm>
          <a:off x="0" y="236544"/>
          <a:ext cx="8077200" cy="945000"/>
        </a:xfrm>
        <a:prstGeom prst="rect">
          <a:avLst/>
        </a:prstGeom>
        <a:solidFill>
          <a:schemeClr val="accent2">
            <a:lumMod val="20000"/>
            <a:lumOff val="8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249936" rIns="626880" bIns="99568" numCol="1" spcCol="1270" anchor="t" anchorCtr="0">
          <a:noAutofit/>
        </a:bodyPr>
        <a:lstStyle/>
        <a:p>
          <a:pPr marL="114300" lvl="1" indent="-114300" algn="l" defTabSz="622300">
            <a:lnSpc>
              <a:spcPct val="90000"/>
            </a:lnSpc>
            <a:spcBef>
              <a:spcPct val="0"/>
            </a:spcBef>
            <a:spcAft>
              <a:spcPct val="15000"/>
            </a:spcAft>
            <a:buChar char="••"/>
          </a:pPr>
          <a:r>
            <a:rPr lang="vi-VN" sz="1400" kern="1200" smtClean="0"/>
            <a:t>GPS là một hệ thống định vị vệ tinh cung cấp thông tin về vị trí trên bất kỳ phần nào trên thế giới. </a:t>
          </a:r>
          <a:endParaRPr lang="en-US" sz="1400" kern="1200" dirty="0"/>
        </a:p>
        <a:p>
          <a:pPr marL="114300" lvl="1" indent="-114300" algn="l" defTabSz="622300">
            <a:lnSpc>
              <a:spcPct val="90000"/>
            </a:lnSpc>
            <a:spcBef>
              <a:spcPct val="0"/>
            </a:spcBef>
            <a:spcAft>
              <a:spcPct val="15000"/>
            </a:spcAft>
            <a:buChar char="••"/>
          </a:pPr>
          <a:r>
            <a:rPr lang="vi-VN" sz="1400" kern="1200" dirty="0" smtClean="0"/>
            <a:t>Hệ thống GPS được duy trì bởi chính phủ Hoa Kỳ.</a:t>
          </a:r>
          <a:endParaRPr lang="en-US" sz="1400" kern="1200" dirty="0" smtClean="0"/>
        </a:p>
      </dsp:txBody>
      <dsp:txXfrm>
        <a:off x="0" y="236544"/>
        <a:ext cx="8077200" cy="945000"/>
      </dsp:txXfrm>
    </dsp:sp>
    <dsp:sp modelId="{F89E510D-1EE2-46EE-81BE-70A29F00E6DE}">
      <dsp:nvSpPr>
        <dsp:cNvPr id="0" name=""/>
        <dsp:cNvSpPr/>
      </dsp:nvSpPr>
      <dsp:spPr>
        <a:xfrm>
          <a:off x="242316" y="48604"/>
          <a:ext cx="7007164" cy="385749"/>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622300">
            <a:lnSpc>
              <a:spcPct val="90000"/>
            </a:lnSpc>
            <a:spcBef>
              <a:spcPct val="0"/>
            </a:spcBef>
            <a:spcAft>
              <a:spcPct val="35000"/>
            </a:spcAft>
          </a:pPr>
          <a:r>
            <a:rPr lang="en-US" sz="1400" b="1" kern="1200" dirty="0" smtClean="0"/>
            <a:t>Global Positioning System (GPS)</a:t>
          </a:r>
          <a:endParaRPr lang="en-US" sz="1400" b="1" kern="1200" dirty="0"/>
        </a:p>
      </dsp:txBody>
      <dsp:txXfrm>
        <a:off x="261147" y="67435"/>
        <a:ext cx="6969502" cy="348087"/>
      </dsp:txXfrm>
    </dsp:sp>
    <dsp:sp modelId="{BFEA3144-CE2A-4821-AB19-102271B4DE2A}">
      <dsp:nvSpPr>
        <dsp:cNvPr id="0" name=""/>
        <dsp:cNvSpPr/>
      </dsp:nvSpPr>
      <dsp:spPr>
        <a:xfrm>
          <a:off x="0" y="1444154"/>
          <a:ext cx="8077200" cy="718200"/>
        </a:xfrm>
        <a:prstGeom prst="rect">
          <a:avLst/>
        </a:prstGeom>
        <a:solidFill>
          <a:schemeClr val="accent2">
            <a:lumMod val="20000"/>
            <a:lumOff val="8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249936" rIns="626880" bIns="99568" numCol="1" spcCol="1270" anchor="t" anchorCtr="0">
          <a:noAutofit/>
        </a:bodyPr>
        <a:lstStyle/>
        <a:p>
          <a:pPr marL="114300" lvl="1" indent="-114300" algn="l" defTabSz="622300">
            <a:lnSpc>
              <a:spcPct val="90000"/>
            </a:lnSpc>
            <a:spcBef>
              <a:spcPct val="0"/>
            </a:spcBef>
            <a:spcAft>
              <a:spcPct val="15000"/>
            </a:spcAft>
            <a:buChar char="••"/>
          </a:pPr>
          <a:r>
            <a:rPr lang="vi-VN" sz="1400" kern="1200" smtClean="0"/>
            <a:t>Thông tin vị trí có thể được bắt nguồn từ địa chỉ IP được gán cho các thiết bị, như máy tính để bàn, máy in, và như vậy kết nối vào một mạng.</a:t>
          </a:r>
          <a:endParaRPr lang="en-US" sz="1400" kern="1200" dirty="0"/>
        </a:p>
      </dsp:txBody>
      <dsp:txXfrm>
        <a:off x="0" y="1444154"/>
        <a:ext cx="8077200" cy="718200"/>
      </dsp:txXfrm>
    </dsp:sp>
    <dsp:sp modelId="{5218289B-615E-4B7B-A798-6BDA4B91CA8A}">
      <dsp:nvSpPr>
        <dsp:cNvPr id="0" name=""/>
        <dsp:cNvSpPr/>
      </dsp:nvSpPr>
      <dsp:spPr>
        <a:xfrm>
          <a:off x="242316" y="1267034"/>
          <a:ext cx="5654040" cy="354240"/>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622300">
            <a:lnSpc>
              <a:spcPct val="90000"/>
            </a:lnSpc>
            <a:spcBef>
              <a:spcPct val="0"/>
            </a:spcBef>
            <a:spcAft>
              <a:spcPct val="35000"/>
            </a:spcAft>
          </a:pPr>
          <a:r>
            <a:rPr lang="en-US" sz="1400" b="1" kern="1200" dirty="0" smtClean="0"/>
            <a:t>IP Address</a:t>
          </a:r>
          <a:endParaRPr lang="en-US" sz="1400" b="1" kern="1200" dirty="0"/>
        </a:p>
      </dsp:txBody>
      <dsp:txXfrm>
        <a:off x="259609" y="1284327"/>
        <a:ext cx="5619454" cy="319654"/>
      </dsp:txXfrm>
    </dsp:sp>
    <dsp:sp modelId="{3A4050DB-64CA-4863-911B-C297DD6BF019}">
      <dsp:nvSpPr>
        <dsp:cNvPr id="0" name=""/>
        <dsp:cNvSpPr/>
      </dsp:nvSpPr>
      <dsp:spPr>
        <a:xfrm>
          <a:off x="0" y="2404274"/>
          <a:ext cx="8077200" cy="538650"/>
        </a:xfrm>
        <a:prstGeom prst="rect">
          <a:avLst/>
        </a:prstGeom>
        <a:solidFill>
          <a:schemeClr val="accent2">
            <a:lumMod val="20000"/>
            <a:lumOff val="8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249936" rIns="626880" bIns="99568" numCol="1" spcCol="1270" anchor="t" anchorCtr="0">
          <a:noAutofit/>
        </a:bodyPr>
        <a:lstStyle/>
        <a:p>
          <a:pPr marL="114300" lvl="1" indent="-114300" algn="l" defTabSz="622300">
            <a:lnSpc>
              <a:spcPct val="90000"/>
            </a:lnSpc>
            <a:spcBef>
              <a:spcPct val="0"/>
            </a:spcBef>
            <a:spcAft>
              <a:spcPct val="15000"/>
            </a:spcAft>
            <a:buChar char="••"/>
          </a:pPr>
          <a:r>
            <a:rPr lang="vi-VN" sz="1400" kern="1200" smtClean="0"/>
            <a:t>Chúng được sử dụng bởi các điện thoại di động.</a:t>
          </a:r>
          <a:endParaRPr lang="en-US" sz="1400" kern="1200" dirty="0"/>
        </a:p>
      </dsp:txBody>
      <dsp:txXfrm>
        <a:off x="0" y="2404274"/>
        <a:ext cx="8077200" cy="538650"/>
      </dsp:txXfrm>
    </dsp:sp>
    <dsp:sp modelId="{44ADBFF0-FA21-4584-AA25-EE68518E7AB0}">
      <dsp:nvSpPr>
        <dsp:cNvPr id="0" name=""/>
        <dsp:cNvSpPr/>
      </dsp:nvSpPr>
      <dsp:spPr>
        <a:xfrm>
          <a:off x="242316" y="2227154"/>
          <a:ext cx="5654040" cy="354240"/>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622300">
            <a:lnSpc>
              <a:spcPct val="90000"/>
            </a:lnSpc>
            <a:spcBef>
              <a:spcPct val="0"/>
            </a:spcBef>
            <a:spcAft>
              <a:spcPct val="35000"/>
            </a:spcAft>
          </a:pPr>
          <a:r>
            <a:rPr lang="en-US" sz="1400" b="1" kern="1200" dirty="0" smtClean="0"/>
            <a:t>GSM/CDMA Cell IDs</a:t>
          </a:r>
          <a:endParaRPr lang="en-US" sz="1400" b="1" kern="1200" dirty="0"/>
        </a:p>
      </dsp:txBody>
      <dsp:txXfrm>
        <a:off x="259609" y="2244447"/>
        <a:ext cx="5619454" cy="319654"/>
      </dsp:txXfrm>
    </dsp:sp>
    <dsp:sp modelId="{4B94050C-CB8B-4AC2-B055-03F6768098B0}">
      <dsp:nvSpPr>
        <dsp:cNvPr id="0" name=""/>
        <dsp:cNvSpPr/>
      </dsp:nvSpPr>
      <dsp:spPr>
        <a:xfrm>
          <a:off x="0" y="3164147"/>
          <a:ext cx="8077200" cy="538650"/>
        </a:xfrm>
        <a:prstGeom prst="rect">
          <a:avLst/>
        </a:prstGeom>
        <a:solidFill>
          <a:schemeClr val="accent2">
            <a:lumMod val="20000"/>
            <a:lumOff val="8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249936" rIns="626880" bIns="99568" numCol="1" spcCol="1270" anchor="t" anchorCtr="0">
          <a:noAutofit/>
        </a:bodyPr>
        <a:lstStyle/>
        <a:p>
          <a:pPr marL="114300" lvl="1" indent="-114300" algn="l" defTabSz="622300">
            <a:lnSpc>
              <a:spcPct val="90000"/>
            </a:lnSpc>
            <a:spcBef>
              <a:spcPct val="0"/>
            </a:spcBef>
            <a:spcAft>
              <a:spcPct val="15000"/>
            </a:spcAft>
            <a:buChar char="••"/>
          </a:pPr>
          <a:r>
            <a:rPr lang="vi-VN" sz="1400" kern="1200" smtClean="0"/>
            <a:t>Chúng được sử dụng bởi các thiết bị có kết nối mạng không dây.</a:t>
          </a:r>
          <a:endParaRPr lang="en-US" sz="1400" kern="1200" dirty="0"/>
        </a:p>
      </dsp:txBody>
      <dsp:txXfrm>
        <a:off x="0" y="3164147"/>
        <a:ext cx="8077200" cy="538650"/>
      </dsp:txXfrm>
    </dsp:sp>
    <dsp:sp modelId="{68E280AA-A28C-4758-9017-79F6C2F58C9B}">
      <dsp:nvSpPr>
        <dsp:cNvPr id="0" name=""/>
        <dsp:cNvSpPr/>
      </dsp:nvSpPr>
      <dsp:spPr>
        <a:xfrm>
          <a:off x="242316" y="3007724"/>
          <a:ext cx="5654040" cy="354240"/>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622300">
            <a:lnSpc>
              <a:spcPct val="90000"/>
            </a:lnSpc>
            <a:spcBef>
              <a:spcPct val="0"/>
            </a:spcBef>
            <a:spcAft>
              <a:spcPct val="35000"/>
            </a:spcAft>
          </a:pPr>
          <a:r>
            <a:rPr lang="en-US" sz="1400" b="1" kern="1200" dirty="0" err="1" smtClean="0"/>
            <a:t>WiFi</a:t>
          </a:r>
          <a:r>
            <a:rPr lang="en-US" sz="1400" b="1" kern="1200" dirty="0" smtClean="0"/>
            <a:t> and Bluetooth MAC address</a:t>
          </a:r>
          <a:endParaRPr lang="en-US" sz="1400" b="1" kern="1200" dirty="0"/>
        </a:p>
      </dsp:txBody>
      <dsp:txXfrm>
        <a:off x="259609" y="3025017"/>
        <a:ext cx="5619454" cy="319654"/>
      </dsp:txXfrm>
    </dsp:sp>
    <dsp:sp modelId="{E5F8AC0D-C818-46D2-8191-251E5BC620F9}">
      <dsp:nvSpPr>
        <dsp:cNvPr id="0" name=""/>
        <dsp:cNvSpPr/>
      </dsp:nvSpPr>
      <dsp:spPr>
        <a:xfrm>
          <a:off x="0" y="3943451"/>
          <a:ext cx="8077200" cy="1134000"/>
        </a:xfrm>
        <a:prstGeom prst="rect">
          <a:avLst/>
        </a:prstGeom>
        <a:solidFill>
          <a:schemeClr val="accent2">
            <a:lumMod val="20000"/>
            <a:lumOff val="8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249936" rIns="626880" bIns="99568" numCol="1" spcCol="1270" anchor="t" anchorCtr="0">
          <a:noAutofit/>
        </a:bodyPr>
        <a:lstStyle/>
        <a:p>
          <a:pPr marL="114300" lvl="1" indent="-114300" algn="l" defTabSz="622300">
            <a:lnSpc>
              <a:spcPct val="90000"/>
            </a:lnSpc>
            <a:spcBef>
              <a:spcPct val="0"/>
            </a:spcBef>
            <a:spcAft>
              <a:spcPct val="15000"/>
            </a:spcAft>
            <a:buChar char="••"/>
          </a:pPr>
          <a:r>
            <a:rPr lang="vi-VN" sz="1400" kern="1200" smtClean="0"/>
            <a:t>Nó là một công cụ phần mềm có thể được sử dụng trên bất kỳ thiết bị yêu cầu cung cấp thông tin địa điểm. </a:t>
          </a:r>
          <a:endParaRPr lang="en-US" sz="1400" kern="1200" dirty="0"/>
        </a:p>
        <a:p>
          <a:pPr marL="114300" lvl="1" indent="-114300" algn="l" defTabSz="622300">
            <a:lnSpc>
              <a:spcPct val="90000"/>
            </a:lnSpc>
            <a:spcBef>
              <a:spcPct val="0"/>
            </a:spcBef>
            <a:spcAft>
              <a:spcPct val="15000"/>
            </a:spcAft>
            <a:buChar char="••"/>
          </a:pPr>
          <a:r>
            <a:rPr lang="vi-VN" sz="1400" kern="1200" dirty="0" smtClean="0"/>
            <a:t>Các thông tin lấy được bằng công cụ dựa trên các dữ liệu được cung cấp bởi người sử dụng. Ví dụ, mã vùng.</a:t>
          </a:r>
          <a:endParaRPr lang="en-US" sz="1400" kern="1200" dirty="0" smtClean="0"/>
        </a:p>
      </dsp:txBody>
      <dsp:txXfrm>
        <a:off x="0" y="3943451"/>
        <a:ext cx="8077200" cy="1134000"/>
      </dsp:txXfrm>
    </dsp:sp>
    <dsp:sp modelId="{39270827-321C-487D-8701-D3C791DADC60}">
      <dsp:nvSpPr>
        <dsp:cNvPr id="0" name=""/>
        <dsp:cNvSpPr/>
      </dsp:nvSpPr>
      <dsp:spPr>
        <a:xfrm>
          <a:off x="254496" y="3788294"/>
          <a:ext cx="7022770" cy="311621"/>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622300">
            <a:lnSpc>
              <a:spcPct val="90000"/>
            </a:lnSpc>
            <a:spcBef>
              <a:spcPct val="0"/>
            </a:spcBef>
            <a:spcAft>
              <a:spcPct val="35000"/>
            </a:spcAft>
          </a:pPr>
          <a:r>
            <a:rPr lang="en-US" sz="1400" b="1" kern="1200" dirty="0" smtClean="0"/>
            <a:t>User Input</a:t>
          </a:r>
          <a:endParaRPr lang="en-US" sz="1400" b="1" kern="1200" dirty="0"/>
        </a:p>
      </dsp:txBody>
      <dsp:txXfrm>
        <a:off x="269708" y="3803506"/>
        <a:ext cx="6992346" cy="2811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679961"/>
        </a:xfrm>
        <a:prstGeom prst="round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Trong HTML5, Geolocation API là một đặc điểm kỹ thuật của W3C cho việc cung cấp một cách phù hợp để phát triển các ứng dụng web nhận biết vị trí.</a:t>
          </a:r>
          <a:endParaRPr lang="en-US" sz="1800" kern="1200" dirty="0">
            <a:solidFill>
              <a:schemeClr val="tx1"/>
            </a:solidFill>
          </a:endParaRPr>
        </a:p>
      </dsp:txBody>
      <dsp:txXfrm>
        <a:off x="33193" y="33193"/>
        <a:ext cx="8315614" cy="613575"/>
      </dsp:txXfrm>
    </dsp:sp>
    <dsp:sp modelId="{0256FAD6-365E-4CAB-8266-8CECC71F7F52}">
      <dsp:nvSpPr>
        <dsp:cNvPr id="0" name=""/>
        <dsp:cNvSpPr/>
      </dsp:nvSpPr>
      <dsp:spPr>
        <a:xfrm>
          <a:off x="0" y="838200"/>
          <a:ext cx="8382000" cy="66196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Định vị API cung cấp một giao diện cấp cao để lấy thông tin vị trí liên quan đến các thiết bị lưu trữ.</a:t>
          </a:r>
          <a:endParaRPr lang="en-US" sz="1800" kern="1200" dirty="0">
            <a:solidFill>
              <a:schemeClr val="tx1"/>
            </a:solidFill>
          </a:endParaRPr>
        </a:p>
      </dsp:txBody>
      <dsp:txXfrm>
        <a:off x="32314" y="870514"/>
        <a:ext cx="8317372" cy="597333"/>
      </dsp:txXfrm>
    </dsp:sp>
    <dsp:sp modelId="{A6445519-E36D-458F-8F29-D286534B965D}">
      <dsp:nvSpPr>
        <dsp:cNvPr id="0" name=""/>
        <dsp:cNvSpPr/>
      </dsp:nvSpPr>
      <dsp:spPr>
        <a:xfrm>
          <a:off x="0" y="1676399"/>
          <a:ext cx="8382000" cy="608822"/>
        </a:xfrm>
        <a:prstGeom prst="roundRect">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Giao diện ẩn các chi tiết, chẳng hạn như làm thế nào thông tin được thu thập hoặc có phương pháp được sử dụng để lấy thông tin.</a:t>
          </a:r>
          <a:endParaRPr lang="en-US" sz="1800" kern="1200" dirty="0">
            <a:solidFill>
              <a:schemeClr val="tx1"/>
            </a:solidFill>
          </a:endParaRPr>
        </a:p>
      </dsp:txBody>
      <dsp:txXfrm>
        <a:off x="29720" y="1706119"/>
        <a:ext cx="8322560" cy="549382"/>
      </dsp:txXfrm>
    </dsp:sp>
    <dsp:sp modelId="{02F157C3-4AF0-4564-919C-72DA0052C758}">
      <dsp:nvSpPr>
        <dsp:cNvPr id="0" name=""/>
        <dsp:cNvSpPr/>
      </dsp:nvSpPr>
      <dsp:spPr>
        <a:xfrm>
          <a:off x="0" y="2438400"/>
          <a:ext cx="8382000" cy="594586"/>
        </a:xfrm>
        <a:prstGeom prst="round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Các đối tượng chứa thực hiện Geolocation API là đối tượng Định vị.</a:t>
          </a:r>
          <a:endParaRPr lang="en-US" sz="1800" kern="1200" dirty="0">
            <a:solidFill>
              <a:schemeClr val="tx1"/>
            </a:solidFill>
          </a:endParaRPr>
        </a:p>
      </dsp:txBody>
      <dsp:txXfrm>
        <a:off x="29025" y="2467425"/>
        <a:ext cx="8323950" cy="536536"/>
      </dsp:txXfrm>
    </dsp:sp>
    <dsp:sp modelId="{2EB7D3FA-250E-4F56-A9B0-C5AA0134E3BB}">
      <dsp:nvSpPr>
        <dsp:cNvPr id="0" name=""/>
        <dsp:cNvSpPr/>
      </dsp:nvSpPr>
      <dsp:spPr>
        <a:xfrm>
          <a:off x="0" y="3200400"/>
          <a:ext cx="8382000" cy="652715"/>
        </a:xfrm>
        <a:prstGeom prst="roundRect">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Đối tượng này được sử dụng trong JavaScript để lấy thông tin địa lý về các thiết bị lập trình.</a:t>
          </a:r>
          <a:endParaRPr lang="en-US" sz="1800" kern="1200" dirty="0">
            <a:solidFill>
              <a:schemeClr val="tx1"/>
            </a:solidFill>
          </a:endParaRPr>
        </a:p>
      </dsp:txBody>
      <dsp:txXfrm>
        <a:off x="31863" y="3232263"/>
        <a:ext cx="8318274" cy="588989"/>
      </dsp:txXfrm>
    </dsp:sp>
    <dsp:sp modelId="{0F147CFF-3E8E-4540-9C52-F4C339712692}">
      <dsp:nvSpPr>
        <dsp:cNvPr id="0" name=""/>
        <dsp:cNvSpPr/>
      </dsp:nvSpPr>
      <dsp:spPr>
        <a:xfrm>
          <a:off x="0" y="4058391"/>
          <a:ext cx="8382000" cy="642766"/>
        </a:xfrm>
        <a:prstGeom prst="roundRect">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smtClean="0">
              <a:solidFill>
                <a:schemeClr val="tx1"/>
              </a:solidFill>
            </a:rPr>
            <a:t>Trình duyệt xử lý kịch bản và trả về vị trí với Geolocation API.</a:t>
          </a:r>
          <a:endParaRPr lang="en-US" sz="1800" kern="1200" dirty="0">
            <a:solidFill>
              <a:schemeClr val="tx1"/>
            </a:solidFill>
          </a:endParaRPr>
        </a:p>
      </dsp:txBody>
      <dsp:txXfrm>
        <a:off x="31377" y="4089768"/>
        <a:ext cx="8319246" cy="580012"/>
      </dsp:txXfrm>
    </dsp:sp>
    <dsp:sp modelId="{FA6D5F93-001C-4408-896F-284E44EA4C9E}">
      <dsp:nvSpPr>
        <dsp:cNvPr id="0" name=""/>
        <dsp:cNvSpPr/>
      </dsp:nvSpPr>
      <dsp:spPr>
        <a:xfrm>
          <a:off x="0" y="4818396"/>
          <a:ext cx="8382000" cy="581901"/>
        </a:xfrm>
        <a:prstGeom prst="roundRect">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Định vị API được hỗ trợ trên hầu hết các trình duyệt hiện đại có sẵn trên máy tính để bàn và điện thoại di động.</a:t>
          </a:r>
          <a:endParaRPr lang="en-US" sz="1800" kern="1200" dirty="0">
            <a:solidFill>
              <a:schemeClr val="tx1"/>
            </a:solidFill>
          </a:endParaRPr>
        </a:p>
      </dsp:txBody>
      <dsp:txXfrm>
        <a:off x="28406" y="4846802"/>
        <a:ext cx="8325188" cy="5250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85520"/>
          <a:ext cx="8458200" cy="676480"/>
        </a:xfrm>
        <a:prstGeom prst="round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Đối tượng Goelocation có sẵn như là một thuộc tính của đối tượng navigator.</a:t>
          </a:r>
          <a:endParaRPr lang="en-US" sz="1800" kern="1200" dirty="0">
            <a:solidFill>
              <a:schemeClr val="tx1"/>
            </a:solidFill>
          </a:endParaRPr>
        </a:p>
      </dsp:txBody>
      <dsp:txXfrm>
        <a:off x="33023" y="118543"/>
        <a:ext cx="8392154" cy="610434"/>
      </dsp:txXfrm>
    </dsp:sp>
    <dsp:sp modelId="{0256FAD6-365E-4CAB-8266-8CECC71F7F52}">
      <dsp:nvSpPr>
        <dsp:cNvPr id="0" name=""/>
        <dsp:cNvSpPr/>
      </dsp:nvSpPr>
      <dsp:spPr>
        <a:xfrm>
          <a:off x="0" y="849732"/>
          <a:ext cx="8458200" cy="67426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Các đối tượng điều hướng là một đối tượng trình duyệt cho phép người dùng để lấy thông tin về vị trí cụ thể.</a:t>
          </a:r>
          <a:endParaRPr lang="en-US" sz="1800" kern="1200" dirty="0">
            <a:solidFill>
              <a:schemeClr val="tx1"/>
            </a:solidFill>
          </a:endParaRPr>
        </a:p>
      </dsp:txBody>
      <dsp:txXfrm>
        <a:off x="32915" y="882647"/>
        <a:ext cx="8392370" cy="6084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1586631"/>
        </a:xfrm>
        <a:prstGeom prst="round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Vị trí hiện tại của người sử dụng được lấy ra sử dụng phương thức</a:t>
          </a:r>
          <a:endParaRPr lang="en-US" sz="1800" kern="1200" smtClean="0">
            <a:solidFill>
              <a:schemeClr val="tx1"/>
            </a:solidFill>
          </a:endParaRPr>
        </a:p>
        <a:p>
          <a:pPr lvl="0" algn="l" defTabSz="800100">
            <a:lnSpc>
              <a:spcPct val="90000"/>
            </a:lnSpc>
            <a:spcBef>
              <a:spcPct val="0"/>
            </a:spcBef>
            <a:spcAft>
              <a:spcPct val="35000"/>
            </a:spcAft>
          </a:pPr>
          <a:r>
            <a:rPr lang="en-US" sz="1800" kern="1200" smtClean="0">
              <a:solidFill>
                <a:schemeClr val="tx1"/>
              </a:solidFill>
              <a:latin typeface="Courier New" pitchFamily="49" charset="0"/>
              <a:cs typeface="Courier New" pitchFamily="49" charset="0"/>
            </a:rPr>
            <a:t>getCurrentPosition(successCallback</a:t>
          </a:r>
          <a:r>
            <a:rPr lang="en-US" sz="1800" kern="1200" dirty="0" smtClean="0">
              <a:solidFill>
                <a:schemeClr val="tx1"/>
              </a:solidFill>
              <a:latin typeface="Courier New" pitchFamily="49" charset="0"/>
              <a:cs typeface="Courier New" pitchFamily="49" charset="0"/>
            </a:rPr>
            <a:t>, </a:t>
          </a:r>
          <a:r>
            <a:rPr lang="en-US" sz="1800" kern="1200" dirty="0" err="1" smtClean="0">
              <a:solidFill>
                <a:schemeClr val="tx1"/>
              </a:solidFill>
              <a:latin typeface="Courier New" pitchFamily="49" charset="0"/>
              <a:cs typeface="Courier New" pitchFamily="49" charset="0"/>
            </a:rPr>
            <a:t>errorCallback</a:t>
          </a:r>
          <a:r>
            <a:rPr lang="en-US" sz="1800" kern="1200" dirty="0" smtClean="0">
              <a:solidFill>
                <a:schemeClr val="tx1"/>
              </a:solidFill>
              <a:latin typeface="Courier New" pitchFamily="49" charset="0"/>
              <a:cs typeface="Courier New" pitchFamily="49" charset="0"/>
            </a:rPr>
            <a:t>, options)</a:t>
          </a:r>
          <a:r>
            <a:rPr lang="en-US" sz="1800" kern="1200" dirty="0" smtClean="0">
              <a:solidFill>
                <a:schemeClr val="tx1"/>
              </a:solidFill>
              <a:latin typeface="Calibri" pitchFamily="34" charset="0"/>
              <a:cs typeface="Calibri" pitchFamily="34" charset="0"/>
            </a:rPr>
            <a:t>.</a:t>
          </a:r>
          <a:endParaRPr lang="en-US" sz="1800" kern="1200" dirty="0">
            <a:solidFill>
              <a:schemeClr val="tx1"/>
            </a:solidFill>
          </a:endParaRPr>
        </a:p>
      </dsp:txBody>
      <dsp:txXfrm>
        <a:off x="77453" y="77453"/>
        <a:ext cx="8227094" cy="1431725"/>
      </dsp:txXfrm>
    </dsp:sp>
    <dsp:sp modelId="{0256FAD6-365E-4CAB-8266-8CECC71F7F52}">
      <dsp:nvSpPr>
        <dsp:cNvPr id="0" name=""/>
        <dsp:cNvSpPr/>
      </dsp:nvSpPr>
      <dsp:spPr>
        <a:xfrm>
          <a:off x="0" y="1692358"/>
          <a:ext cx="8382000" cy="685603"/>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Chức năng này chấp nhận ba tham số, trong đó hai là tùy chọn, errorCallback và các </a:t>
          </a:r>
          <a:r>
            <a:rPr lang="en-US" sz="1800" kern="1200" smtClean="0">
              <a:solidFill>
                <a:schemeClr val="tx1"/>
              </a:solidFill>
            </a:rPr>
            <a:t>Option</a:t>
          </a:r>
          <a:r>
            <a:rPr lang="vi-VN" sz="1800" kern="1200" smtClean="0">
              <a:solidFill>
                <a:schemeClr val="tx1"/>
              </a:solidFill>
            </a:rPr>
            <a:t>.</a:t>
          </a:r>
          <a:endParaRPr lang="en-US" sz="1800" kern="1200" dirty="0">
            <a:solidFill>
              <a:schemeClr val="tx1"/>
            </a:solidFill>
          </a:endParaRPr>
        </a:p>
      </dsp:txBody>
      <dsp:txXfrm>
        <a:off x="33468" y="1725826"/>
        <a:ext cx="8315064" cy="618667"/>
      </dsp:txXfrm>
    </dsp:sp>
    <dsp:sp modelId="{A6445519-E36D-458F-8F29-D286534B965D}">
      <dsp:nvSpPr>
        <dsp:cNvPr id="0" name=""/>
        <dsp:cNvSpPr/>
      </dsp:nvSpPr>
      <dsp:spPr>
        <a:xfrm>
          <a:off x="0" y="2615396"/>
          <a:ext cx="8382000" cy="695450"/>
        </a:xfrm>
        <a:prstGeom prst="roundRect">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Tham số đầu tiên, successCallback là tên của các chức năng đó được gọi sau khi vị trí của một thiết bị được tìm thấy thành công.</a:t>
          </a:r>
          <a:endParaRPr lang="en-US" sz="1800" kern="1200" dirty="0">
            <a:solidFill>
              <a:schemeClr val="tx1"/>
            </a:solidFill>
          </a:endParaRPr>
        </a:p>
      </dsp:txBody>
      <dsp:txXfrm>
        <a:off x="33949" y="2649345"/>
        <a:ext cx="8314102" cy="627552"/>
      </dsp:txXfrm>
    </dsp:sp>
    <dsp:sp modelId="{02F157C3-4AF0-4564-919C-72DA0052C758}">
      <dsp:nvSpPr>
        <dsp:cNvPr id="0" name=""/>
        <dsp:cNvSpPr/>
      </dsp:nvSpPr>
      <dsp:spPr>
        <a:xfrm>
          <a:off x="0" y="3555915"/>
          <a:ext cx="8382000" cy="615821"/>
        </a:xfrm>
        <a:prstGeom prst="round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Tham số thứ hai, errorCallback là tên của các chức năng sẽ được gọi là, nếu một lỗi xảy ra trong lấy vị trí này.</a:t>
          </a:r>
          <a:endParaRPr lang="en-US" sz="1800" kern="1200" dirty="0">
            <a:solidFill>
              <a:schemeClr val="tx1"/>
            </a:solidFill>
          </a:endParaRPr>
        </a:p>
      </dsp:txBody>
      <dsp:txXfrm>
        <a:off x="30062" y="3585977"/>
        <a:ext cx="8321876" cy="555697"/>
      </dsp:txXfrm>
    </dsp:sp>
    <dsp:sp modelId="{2EB7D3FA-250E-4F56-A9B0-C5AA0134E3BB}">
      <dsp:nvSpPr>
        <dsp:cNvPr id="0" name=""/>
        <dsp:cNvSpPr/>
      </dsp:nvSpPr>
      <dsp:spPr>
        <a:xfrm>
          <a:off x="0" y="4265658"/>
          <a:ext cx="8382000" cy="611141"/>
        </a:xfrm>
        <a:prstGeom prst="roundRect">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Tham số cuối cùng, lựa chọn đại diện cho một đối tượng PositionOptions.</a:t>
          </a:r>
          <a:endParaRPr lang="en-US" sz="1800" kern="1200" dirty="0">
            <a:solidFill>
              <a:schemeClr val="tx1"/>
            </a:solidFill>
          </a:endParaRPr>
        </a:p>
      </dsp:txBody>
      <dsp:txXfrm>
        <a:off x="29833" y="4295491"/>
        <a:ext cx="8322334" cy="5514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458200" cy="689008"/>
        </a:xfrm>
        <a:prstGeom prst="round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Google Maps API được sử dụng để hiển thị các địa điểm trên bản đồ dựa trên các giá trị của tọa độ, vĩ độ và kinh độ của họ.</a:t>
          </a:r>
          <a:endParaRPr lang="en-US" sz="1800" kern="1200" dirty="0">
            <a:solidFill>
              <a:schemeClr val="tx1"/>
            </a:solidFill>
          </a:endParaRPr>
        </a:p>
      </dsp:txBody>
      <dsp:txXfrm>
        <a:off x="33635" y="33635"/>
        <a:ext cx="8390930" cy="621738"/>
      </dsp:txXfrm>
    </dsp:sp>
    <dsp:sp modelId="{849D638E-B48F-46EE-A4F3-ACFBEA04B314}">
      <dsp:nvSpPr>
        <dsp:cNvPr id="0" name=""/>
        <dsp:cNvSpPr/>
      </dsp:nvSpPr>
      <dsp:spPr>
        <a:xfrm>
          <a:off x="0" y="838200"/>
          <a:ext cx="8458200" cy="74318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Google Maps API phải được cấu hình trong JavaScript, trước khi nó có thể được tham chiếu thêm trên trang.</a:t>
          </a:r>
          <a:endParaRPr lang="en-US" sz="1800" kern="1200" dirty="0">
            <a:solidFill>
              <a:schemeClr val="tx1"/>
            </a:solidFill>
          </a:endParaRPr>
        </a:p>
      </dsp:txBody>
      <dsp:txXfrm>
        <a:off x="36279" y="874479"/>
        <a:ext cx="8385642" cy="670627"/>
      </dsp:txXfrm>
    </dsp:sp>
    <dsp:sp modelId="{0256FAD6-365E-4CAB-8266-8CECC71F7F52}">
      <dsp:nvSpPr>
        <dsp:cNvPr id="0" name=""/>
        <dsp:cNvSpPr/>
      </dsp:nvSpPr>
      <dsp:spPr>
        <a:xfrm>
          <a:off x="0" y="1751646"/>
          <a:ext cx="8458200" cy="686753"/>
        </a:xfrm>
        <a:prstGeom prst="roundRect">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Nó chứa một đối tượng bản đồ được thể hiện và hiển thị trên một trang web.</a:t>
          </a:r>
          <a:endParaRPr lang="en-US" sz="1800" kern="1200" dirty="0">
            <a:solidFill>
              <a:schemeClr val="tx1"/>
            </a:solidFill>
          </a:endParaRPr>
        </a:p>
      </dsp:txBody>
      <dsp:txXfrm>
        <a:off x="33525" y="1785171"/>
        <a:ext cx="8391150" cy="6197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679961"/>
        </a:xfrm>
        <a:prstGeom prst="round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HTML5 xác định các hoạt động kéo-và-thả được dựa trên các sự kiện. Hiện nay, hoạt động kéo-và-thả được hỗ trợ bởi tất cả các trình duyệt chính.</a:t>
          </a:r>
          <a:endParaRPr lang="en-US" sz="1800" kern="1200" dirty="0">
            <a:solidFill>
              <a:schemeClr val="tx1"/>
            </a:solidFill>
          </a:endParaRPr>
        </a:p>
      </dsp:txBody>
      <dsp:txXfrm>
        <a:off x="33193" y="33193"/>
        <a:ext cx="8315614" cy="613575"/>
      </dsp:txXfrm>
    </dsp:sp>
    <dsp:sp modelId="{0256FAD6-365E-4CAB-8266-8CECC71F7F52}">
      <dsp:nvSpPr>
        <dsp:cNvPr id="0" name=""/>
        <dsp:cNvSpPr/>
      </dsp:nvSpPr>
      <dsp:spPr>
        <a:xfrm>
          <a:off x="0" y="838200"/>
          <a:ext cx="8382000" cy="66196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Cơ chế dựa trên sự kiện cho phép các </a:t>
          </a:r>
          <a:r>
            <a:rPr lang="en-US" sz="1800" kern="1200" smtClean="0">
              <a:solidFill>
                <a:schemeClr val="tx1"/>
              </a:solidFill>
            </a:rPr>
            <a:t>phần tử </a:t>
          </a:r>
          <a:r>
            <a:rPr lang="vi-VN" sz="1800" kern="1200" smtClean="0">
              <a:solidFill>
                <a:schemeClr val="tx1"/>
              </a:solidFill>
            </a:rPr>
            <a:t>được sao chép, sắp xếp lại, hoặc bị xóa trên một trang web.</a:t>
          </a:r>
          <a:endParaRPr lang="en-US" sz="1800" kern="1200" dirty="0">
            <a:solidFill>
              <a:schemeClr val="tx1"/>
            </a:solidFill>
          </a:endParaRPr>
        </a:p>
      </dsp:txBody>
      <dsp:txXfrm>
        <a:off x="32314" y="870514"/>
        <a:ext cx="8317372" cy="597333"/>
      </dsp:txXfrm>
    </dsp:sp>
    <dsp:sp modelId="{A6445519-E36D-458F-8F29-D286534B965D}">
      <dsp:nvSpPr>
        <dsp:cNvPr id="0" name=""/>
        <dsp:cNvSpPr/>
      </dsp:nvSpPr>
      <dsp:spPr>
        <a:xfrm>
          <a:off x="0" y="1676399"/>
          <a:ext cx="8382000" cy="608822"/>
        </a:xfrm>
        <a:prstGeom prst="roundRect">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Các thao tác kéo-và-thả liên quan đến việc sử dụng một thiết bị trỏ như chuột trên một phương tiện hình ảnh.</a:t>
          </a:r>
          <a:endParaRPr lang="en-US" sz="1800" kern="1200" dirty="0">
            <a:solidFill>
              <a:schemeClr val="tx1"/>
            </a:solidFill>
          </a:endParaRPr>
        </a:p>
      </dsp:txBody>
      <dsp:txXfrm>
        <a:off x="29720" y="1706119"/>
        <a:ext cx="8322560" cy="549382"/>
      </dsp:txXfrm>
    </dsp:sp>
    <dsp:sp modelId="{02F157C3-4AF0-4564-919C-72DA0052C758}">
      <dsp:nvSpPr>
        <dsp:cNvPr id="0" name=""/>
        <dsp:cNvSpPr/>
      </dsp:nvSpPr>
      <dsp:spPr>
        <a:xfrm>
          <a:off x="0" y="2438400"/>
          <a:ext cx="8382000" cy="594586"/>
        </a:xfrm>
        <a:prstGeom prst="round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Để thực hiện các thao tác kéo, một sự kiện mousedown được kích hoạt sau nhiều sự kiện mousemove.</a:t>
          </a:r>
          <a:endParaRPr lang="en-US" sz="1800" kern="1200" dirty="0">
            <a:solidFill>
              <a:schemeClr val="tx1"/>
            </a:solidFill>
          </a:endParaRPr>
        </a:p>
      </dsp:txBody>
      <dsp:txXfrm>
        <a:off x="29025" y="2467425"/>
        <a:ext cx="8323950" cy="536536"/>
      </dsp:txXfrm>
    </dsp:sp>
    <dsp:sp modelId="{2EB7D3FA-250E-4F56-A9B0-C5AA0134E3BB}">
      <dsp:nvSpPr>
        <dsp:cNvPr id="0" name=""/>
        <dsp:cNvSpPr/>
      </dsp:nvSpPr>
      <dsp:spPr>
        <a:xfrm>
          <a:off x="0" y="3200400"/>
          <a:ext cx="8382000" cy="652715"/>
        </a:xfrm>
        <a:prstGeom prst="roundRect">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Tương tự như vậy, các hoạt động thả được thực hiện khi người dùng nhả chuột.</a:t>
          </a:r>
          <a:endParaRPr lang="en-US" sz="1800" kern="1200" dirty="0">
            <a:solidFill>
              <a:schemeClr val="tx1"/>
            </a:solidFill>
          </a:endParaRPr>
        </a:p>
      </dsp:txBody>
      <dsp:txXfrm>
        <a:off x="31863" y="3232263"/>
        <a:ext cx="8318274" cy="588989"/>
      </dsp:txXfrm>
    </dsp:sp>
    <dsp:sp modelId="{0F147CFF-3E8E-4540-9C52-F4C339712692}">
      <dsp:nvSpPr>
        <dsp:cNvPr id="0" name=""/>
        <dsp:cNvSpPr/>
      </dsp:nvSpPr>
      <dsp:spPr>
        <a:xfrm>
          <a:off x="0" y="4058391"/>
          <a:ext cx="8382000" cy="642766"/>
        </a:xfrm>
        <a:prstGeom prst="roundRect">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smtClean="0">
              <a:solidFill>
                <a:schemeClr val="tx1"/>
              </a:solidFill>
            </a:rPr>
            <a:t>Ưu điểm</a:t>
          </a:r>
          <a:r>
            <a:rPr lang="vi-VN" sz="1800" kern="1200" smtClean="0">
              <a:solidFill>
                <a:schemeClr val="tx1"/>
              </a:solidFill>
            </a:rPr>
            <a:t> của cơ chế kéo-và-thả là nó đã mang lại các hoạt động kéo-và-thả vào mức độ trình duyệt.</a:t>
          </a:r>
          <a:endParaRPr lang="en-US" sz="1800" kern="1200" dirty="0">
            <a:solidFill>
              <a:schemeClr val="tx1"/>
            </a:solidFill>
          </a:endParaRPr>
        </a:p>
      </dsp:txBody>
      <dsp:txXfrm>
        <a:off x="31377" y="4089768"/>
        <a:ext cx="8319246" cy="580012"/>
      </dsp:txXfrm>
    </dsp:sp>
    <dsp:sp modelId="{FA6D5F93-001C-4408-896F-284E44EA4C9E}">
      <dsp:nvSpPr>
        <dsp:cNvPr id="0" name=""/>
        <dsp:cNvSpPr/>
      </dsp:nvSpPr>
      <dsp:spPr>
        <a:xfrm>
          <a:off x="0" y="4818396"/>
          <a:ext cx="8382000" cy="581901"/>
        </a:xfrm>
        <a:prstGeom prst="roundRect">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Điều này làm cho các lập trình dễ dàng hơn, do đó loại trừ sự cần thiết của mã JavaScript phức tạp bằng văn bản trong các phiên bản HTML trước đó.</a:t>
          </a:r>
          <a:endParaRPr lang="en-US" sz="1800" kern="1200" dirty="0">
            <a:solidFill>
              <a:schemeClr val="tx1"/>
            </a:solidFill>
          </a:endParaRPr>
        </a:p>
      </dsp:txBody>
      <dsp:txXfrm>
        <a:off x="28406" y="4846802"/>
        <a:ext cx="8325188" cy="5250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458200" cy="764172"/>
        </a:xfrm>
        <a:prstGeom prst="round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Sau khi các phần tử đã được thiết lập để kéo, nó có thể được </a:t>
          </a:r>
          <a:r>
            <a:rPr lang="en-US" sz="1800" kern="1200" smtClean="0">
              <a:solidFill>
                <a:schemeClr val="tx1"/>
              </a:solidFill>
            </a:rPr>
            <a:t>thả vào</a:t>
          </a:r>
          <a:r>
            <a:rPr lang="vi-VN" sz="1800" kern="1200" smtClean="0">
              <a:solidFill>
                <a:schemeClr val="tx1"/>
              </a:solidFill>
            </a:rPr>
            <a:t> trong một số</a:t>
          </a:r>
          <a:r>
            <a:rPr lang="en-US" sz="1800" kern="1200" smtClean="0">
              <a:solidFill>
                <a:schemeClr val="tx1"/>
              </a:solidFill>
            </a:rPr>
            <a:t> phần tử</a:t>
          </a:r>
          <a:r>
            <a:rPr lang="vi-VN" sz="1800" kern="1200" smtClean="0">
              <a:solidFill>
                <a:schemeClr val="tx1"/>
              </a:solidFill>
            </a:rPr>
            <a:t> trên trang web.</a:t>
          </a:r>
          <a:endParaRPr lang="en-US" sz="1800" kern="1200" dirty="0">
            <a:solidFill>
              <a:schemeClr val="tx1"/>
            </a:solidFill>
          </a:endParaRPr>
        </a:p>
      </dsp:txBody>
      <dsp:txXfrm>
        <a:off x="37304" y="37304"/>
        <a:ext cx="8383592" cy="689564"/>
      </dsp:txXfrm>
    </dsp:sp>
    <dsp:sp modelId="{0256FAD6-365E-4CAB-8266-8CECC71F7F52}">
      <dsp:nvSpPr>
        <dsp:cNvPr id="0" name=""/>
        <dsp:cNvSpPr/>
      </dsp:nvSpPr>
      <dsp:spPr>
        <a:xfrm>
          <a:off x="0" y="914728"/>
          <a:ext cx="8458200" cy="76167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Theo mặc định, các </a:t>
          </a:r>
          <a:r>
            <a:rPr lang="en-US" sz="1800" kern="1200" smtClean="0">
              <a:solidFill>
                <a:schemeClr val="tx1"/>
              </a:solidFill>
            </a:rPr>
            <a:t>phần tử </a:t>
          </a:r>
          <a:r>
            <a:rPr lang="vi-VN" sz="1800" kern="1200" smtClean="0">
              <a:solidFill>
                <a:schemeClr val="tx1"/>
              </a:solidFill>
            </a:rPr>
            <a:t>trên trang không được thiết lập để nhận được các </a:t>
          </a:r>
          <a:r>
            <a:rPr lang="en-US" sz="1800" kern="1200" smtClean="0">
              <a:solidFill>
                <a:schemeClr val="tx1"/>
              </a:solidFill>
            </a:rPr>
            <a:t>phần tử</a:t>
          </a:r>
          <a:r>
            <a:rPr lang="vi-VN" sz="1800" kern="1200" smtClean="0">
              <a:solidFill>
                <a:schemeClr val="tx1"/>
              </a:solidFill>
            </a:rPr>
            <a:t> kéo.</a:t>
          </a:r>
          <a:endParaRPr lang="en-US" sz="1800" kern="1200" dirty="0">
            <a:solidFill>
              <a:schemeClr val="tx1"/>
            </a:solidFill>
          </a:endParaRPr>
        </a:p>
      </dsp:txBody>
      <dsp:txXfrm>
        <a:off x="37182" y="951910"/>
        <a:ext cx="8383836" cy="687308"/>
      </dsp:txXfrm>
    </dsp:sp>
    <dsp:sp modelId="{0223EB70-709F-4622-9C3B-4B3521F174D7}">
      <dsp:nvSpPr>
        <dsp:cNvPr id="0" name=""/>
        <dsp:cNvSpPr/>
      </dsp:nvSpPr>
      <dsp:spPr>
        <a:xfrm>
          <a:off x="0" y="1877866"/>
          <a:ext cx="8458200" cy="743549"/>
        </a:xfrm>
        <a:prstGeom prst="roundRect">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Như vậy, hành vi của các </a:t>
          </a:r>
          <a:r>
            <a:rPr lang="en-US" sz="1800" kern="1200" smtClean="0">
              <a:solidFill>
                <a:schemeClr val="tx1"/>
              </a:solidFill>
            </a:rPr>
            <a:t>phần tử</a:t>
          </a:r>
          <a:r>
            <a:rPr lang="vi-VN" sz="1800" kern="1200" smtClean="0">
              <a:solidFill>
                <a:schemeClr val="tx1"/>
              </a:solidFill>
            </a:rPr>
            <a:t> đóng vai trò là một </a:t>
          </a:r>
          <a:r>
            <a:rPr lang="en-US" sz="1800" kern="1200" smtClean="0">
              <a:solidFill>
                <a:schemeClr val="tx1"/>
              </a:solidFill>
            </a:rPr>
            <a:t>phần tử thả </a:t>
          </a:r>
          <a:r>
            <a:rPr lang="vi-VN" sz="1800" kern="1200" smtClean="0">
              <a:solidFill>
                <a:schemeClr val="tx1"/>
              </a:solidFill>
            </a:rPr>
            <a:t>phải được thay đổi</a:t>
          </a:r>
          <a:endParaRPr lang="en-US" sz="1800" kern="1200" dirty="0">
            <a:solidFill>
              <a:schemeClr val="tx1"/>
            </a:solidFill>
          </a:endParaRPr>
        </a:p>
      </dsp:txBody>
      <dsp:txXfrm>
        <a:off x="36297" y="1914163"/>
        <a:ext cx="8385606" cy="670955"/>
      </dsp:txXfrm>
    </dsp:sp>
    <dsp:sp modelId="{A6445519-E36D-458F-8F29-D286534B965D}">
      <dsp:nvSpPr>
        <dsp:cNvPr id="0" name=""/>
        <dsp:cNvSpPr/>
      </dsp:nvSpPr>
      <dsp:spPr>
        <a:xfrm>
          <a:off x="0" y="2824035"/>
          <a:ext cx="8458200" cy="777544"/>
        </a:xfrm>
        <a:prstGeom prst="roundRect">
          <a:avLst/>
        </a:prstGeom>
        <a:solidFill>
          <a:schemeClr val="accent6">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Điều này có thể được thực hiện bằng cách tạo ra </a:t>
          </a:r>
          <a:r>
            <a:rPr lang="en-US" sz="1800" kern="1200" smtClean="0">
              <a:solidFill>
                <a:schemeClr val="tx1"/>
              </a:solidFill>
            </a:rPr>
            <a:t>trình </a:t>
          </a:r>
          <a:r>
            <a:rPr lang="vi-VN" sz="1800" kern="1200" smtClean="0">
              <a:solidFill>
                <a:schemeClr val="tx1"/>
              </a:solidFill>
            </a:rPr>
            <a:t>nghe sự kiện cho các phần tử thả.</a:t>
          </a:r>
          <a:endParaRPr lang="en-US" sz="1800" kern="1200" dirty="0">
            <a:solidFill>
              <a:schemeClr val="tx1"/>
            </a:solidFill>
          </a:endParaRPr>
        </a:p>
      </dsp:txBody>
      <dsp:txXfrm>
        <a:off x="37957" y="2861992"/>
        <a:ext cx="8382286" cy="701630"/>
      </dsp:txXfrm>
    </dsp:sp>
    <dsp:sp modelId="{02F157C3-4AF0-4564-919C-72DA0052C758}">
      <dsp:nvSpPr>
        <dsp:cNvPr id="0" name=""/>
        <dsp:cNvSpPr/>
      </dsp:nvSpPr>
      <dsp:spPr>
        <a:xfrm>
          <a:off x="0" y="3750982"/>
          <a:ext cx="8458200" cy="744817"/>
        </a:xfrm>
        <a:prstGeom prst="round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Các </a:t>
          </a:r>
          <a:r>
            <a:rPr lang="en-US" sz="1800" kern="1200" smtClean="0">
              <a:solidFill>
                <a:schemeClr val="tx1"/>
              </a:solidFill>
            </a:rPr>
            <a:t>phần tử </a:t>
          </a:r>
          <a:r>
            <a:rPr lang="vi-VN" sz="1800" kern="1200" smtClean="0">
              <a:solidFill>
                <a:schemeClr val="tx1"/>
              </a:solidFill>
            </a:rPr>
            <a:t>cũng được gọi là </a:t>
          </a:r>
          <a:r>
            <a:rPr lang="en-US" sz="1800" kern="1200" smtClean="0">
              <a:solidFill>
                <a:schemeClr val="tx1"/>
              </a:solidFill>
            </a:rPr>
            <a:t>phần tử đích.</a:t>
          </a:r>
          <a:endParaRPr lang="en-US" sz="1800" kern="1200" dirty="0">
            <a:solidFill>
              <a:schemeClr val="tx1"/>
            </a:solidFill>
          </a:endParaRPr>
        </a:p>
      </dsp:txBody>
      <dsp:txXfrm>
        <a:off x="36359" y="3787341"/>
        <a:ext cx="8385482" cy="6720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70DF8904-1D84-4BB6-AAF3-D34F7B9FEE91}" type="datetime1">
              <a:rPr lang="en-US"/>
              <a:pPr>
                <a:defRPr/>
              </a:pPr>
              <a:t>4/26/2020</a:t>
            </a:fld>
            <a:endParaRPr lang="en-US" dirty="0"/>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2AF2A2C3-5D27-492F-B00E-8D3B8595EC96}" type="slidenum">
              <a:rPr lang="en-US"/>
              <a:pPr>
                <a:defRPr/>
              </a:pPr>
              <a:t>‹#›</a:t>
            </a:fld>
            <a:endParaRPr lang="en-US" dirty="0"/>
          </a:p>
        </p:txBody>
      </p:sp>
    </p:spTree>
    <p:extLst>
      <p:ext uri="{BB962C8B-B14F-4D97-AF65-F5344CB8AC3E}">
        <p14:creationId xmlns:p14="http://schemas.microsoft.com/office/powerpoint/2010/main" val="1952538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A3474123-3793-4D37-AE19-75C97A7D4EB3}" type="datetime1">
              <a:rPr lang="en-US"/>
              <a:pPr>
                <a:defRPr/>
              </a:pPr>
              <a:t>4/26/2020</a:t>
            </a:fld>
            <a:endParaRPr lang="en-US" dirty="0"/>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6AE1F710-3F4D-4CB2-B8EF-AD2B0CD37885}" type="slidenum">
              <a:rPr lang="en-US"/>
              <a:pPr>
                <a:defRPr/>
              </a:pPr>
              <a:t>‹#›</a:t>
            </a:fld>
            <a:endParaRPr lang="en-US" dirty="0"/>
          </a:p>
        </p:txBody>
      </p:sp>
    </p:spTree>
    <p:extLst>
      <p:ext uri="{BB962C8B-B14F-4D97-AF65-F5344CB8AC3E}">
        <p14:creationId xmlns:p14="http://schemas.microsoft.com/office/powerpoint/2010/main" val="1535509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8" name="Text Box 13"/>
          <p:cNvSpPr txBox="1">
            <a:spLocks noChangeArrowheads="1"/>
          </p:cNvSpPr>
          <p:nvPr userDrawn="1"/>
        </p:nvSpPr>
        <p:spPr bwMode="auto">
          <a:xfrm>
            <a:off x="1752600" y="3657600"/>
            <a:ext cx="5867400" cy="523220"/>
          </a:xfrm>
          <a:prstGeom prst="rect">
            <a:avLst/>
          </a:prstGeom>
          <a:noFill/>
          <a:ln w="9525">
            <a:noFill/>
            <a:miter lim="800000"/>
            <a:headEnd/>
            <a:tailEnd/>
          </a:ln>
          <a:effectLst/>
        </p:spPr>
        <p:txBody>
          <a:bodyPr wrap="square">
            <a:spAutoFit/>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pPr algn="ctr">
              <a:lnSpc>
                <a:spcPct val="100000"/>
              </a:lnSpc>
              <a:defRPr/>
            </a:pPr>
            <a:r>
              <a:rPr lang="en-US" sz="2800" b="1" dirty="0" err="1" smtClean="0">
                <a:latin typeface="Book Antiqua" pitchFamily="18" charset="0"/>
              </a:rPr>
              <a:t>Bài</a:t>
            </a:r>
            <a:r>
              <a:rPr lang="en-US" sz="2800" b="1" baseline="0" dirty="0" smtClean="0">
                <a:latin typeface="Book Antiqua" pitchFamily="18" charset="0"/>
              </a:rPr>
              <a:t> </a:t>
            </a:r>
            <a:r>
              <a:rPr lang="en-US" sz="2800" b="1" dirty="0" smtClean="0">
                <a:latin typeface="Book Antiqua" pitchFamily="18" charset="0"/>
              </a:rPr>
              <a:t>11</a:t>
            </a:r>
            <a:endParaRPr lang="en-US" sz="2800" b="1" dirty="0">
              <a:latin typeface="Book Antiqua" pitchFamily="18" charset="0"/>
            </a:endParaRPr>
          </a:p>
        </p:txBody>
      </p:sp>
      <p:sp>
        <p:nvSpPr>
          <p:cNvPr id="39" name="Text Box 11"/>
          <p:cNvSpPr txBox="1">
            <a:spLocks noChangeArrowheads="1"/>
          </p:cNvSpPr>
          <p:nvPr userDrawn="1"/>
        </p:nvSpPr>
        <p:spPr bwMode="auto">
          <a:xfrm>
            <a:off x="1028700" y="1524000"/>
            <a:ext cx="7315200" cy="1477328"/>
          </a:xfrm>
          <a:prstGeom prst="rect">
            <a:avLst/>
          </a:prstGeom>
          <a:noFill/>
          <a:ln w="9525">
            <a:noFill/>
            <a:miter lim="800000"/>
            <a:headEnd/>
            <a:tailEnd/>
          </a:ln>
          <a:effectLst/>
        </p:spPr>
        <p:txBody>
          <a:bodyPr wrap="square">
            <a:spAutoFit/>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pPr algn="ctr">
              <a:lnSpc>
                <a:spcPct val="100000"/>
              </a:lnSpc>
              <a:defRPr/>
            </a:pPr>
            <a:r>
              <a:rPr lang="en-US" sz="4500" b="1" i="1" baseline="0" dirty="0" err="1" smtClean="0">
                <a:effectLst>
                  <a:reflection blurRad="6350" stA="55000" endA="300" endPos="45500" dir="5400000" sy="-100000" algn="bl" rotWithShape="0"/>
                </a:effectLst>
                <a:latin typeface="Book Antiqua" pitchFamily="18" charset="0"/>
              </a:rPr>
              <a:t>Định</a:t>
            </a:r>
            <a:r>
              <a:rPr lang="en-US" sz="4500" b="1" i="1" baseline="0" dirty="0" smtClean="0">
                <a:effectLst>
                  <a:reflection blurRad="6350" stA="55000" endA="300" endPos="45500" dir="5400000" sy="-100000" algn="bl" rotWithShape="0"/>
                </a:effectLst>
                <a:latin typeface="Book Antiqua" pitchFamily="18" charset="0"/>
              </a:rPr>
              <a:t> </a:t>
            </a:r>
            <a:r>
              <a:rPr lang="en-US" sz="4500" b="1" i="1" baseline="0" dirty="0" err="1" smtClean="0">
                <a:effectLst>
                  <a:reflection blurRad="6350" stA="55000" endA="300" endPos="45500" dir="5400000" sy="-100000" algn="bl" rotWithShape="0"/>
                </a:effectLst>
                <a:latin typeface="Book Antiqua" pitchFamily="18" charset="0"/>
              </a:rPr>
              <a:t>vị</a:t>
            </a:r>
            <a:r>
              <a:rPr lang="en-US" sz="4500" b="1" i="1" baseline="0" dirty="0" smtClean="0">
                <a:effectLst>
                  <a:reflection blurRad="6350" stA="55000" endA="300" endPos="45500" dir="5400000" sy="-100000" algn="bl" rotWithShape="0"/>
                </a:effectLst>
                <a:latin typeface="Book Antiqua" pitchFamily="18" charset="0"/>
              </a:rPr>
              <a:t> </a:t>
            </a:r>
            <a:r>
              <a:rPr lang="en-US" sz="4500" b="1" i="1" baseline="0" dirty="0" err="1" smtClean="0">
                <a:effectLst>
                  <a:reflection blurRad="6350" stA="55000" endA="300" endPos="45500" dir="5400000" sy="-100000" algn="bl" rotWithShape="0"/>
                </a:effectLst>
                <a:latin typeface="Book Antiqua" pitchFamily="18" charset="0"/>
              </a:rPr>
              <a:t>đ</a:t>
            </a:r>
            <a:r>
              <a:rPr lang="en-US" sz="4500" b="1" i="1" dirty="0" err="1" smtClean="0">
                <a:effectLst>
                  <a:reflection blurRad="6350" stA="55000" endA="300" endPos="45500" dir="5400000" sy="-100000" algn="bl" rotWithShape="0"/>
                </a:effectLst>
                <a:latin typeface="Book Antiqua" pitchFamily="18" charset="0"/>
              </a:rPr>
              <a:t>ịa</a:t>
            </a:r>
            <a:r>
              <a:rPr lang="en-US" sz="4500" b="1" i="1" baseline="0" dirty="0" smtClean="0">
                <a:effectLst>
                  <a:reflection blurRad="6350" stA="55000" endA="300" endPos="45500" dir="5400000" sy="-100000" algn="bl" rotWithShape="0"/>
                </a:effectLst>
                <a:latin typeface="Book Antiqua" pitchFamily="18" charset="0"/>
              </a:rPr>
              <a:t> </a:t>
            </a:r>
            <a:r>
              <a:rPr lang="en-US" sz="4500" b="1" i="1" baseline="0" dirty="0" err="1" smtClean="0">
                <a:effectLst>
                  <a:reflection blurRad="6350" stA="55000" endA="300" endPos="45500" dir="5400000" sy="-100000" algn="bl" rotWithShape="0"/>
                </a:effectLst>
                <a:latin typeface="Book Antiqua" pitchFamily="18" charset="0"/>
              </a:rPr>
              <a:t>lý</a:t>
            </a:r>
            <a:r>
              <a:rPr lang="en-US" sz="4500" b="1" i="1" baseline="0" dirty="0" smtClean="0">
                <a:effectLst>
                  <a:reflection blurRad="6350" stA="55000" endA="300" endPos="45500" dir="5400000" sy="-100000" algn="bl" rotWithShape="0"/>
                </a:effectLst>
                <a:latin typeface="Book Antiqua" pitchFamily="18" charset="0"/>
              </a:rPr>
              <a:t> </a:t>
            </a:r>
            <a:r>
              <a:rPr lang="en-US" sz="4500" b="1" i="1" baseline="0" dirty="0" err="1" smtClean="0">
                <a:effectLst>
                  <a:reflection blurRad="6350" stA="55000" endA="300" endPos="45500" dir="5400000" sy="-100000" algn="bl" rotWithShape="0"/>
                </a:effectLst>
                <a:latin typeface="Book Antiqua" pitchFamily="18" charset="0"/>
              </a:rPr>
              <a:t>và</a:t>
            </a:r>
            <a:r>
              <a:rPr lang="en-US" sz="4500" b="1" i="1" baseline="0" dirty="0" smtClean="0">
                <a:effectLst>
                  <a:reflection blurRad="6350" stA="55000" endA="300" endPos="45500" dir="5400000" sy="-100000" algn="bl" rotWithShape="0"/>
                </a:effectLst>
                <a:latin typeface="Book Antiqua" pitchFamily="18" charset="0"/>
              </a:rPr>
              <a:t> </a:t>
            </a:r>
            <a:r>
              <a:rPr lang="en-US" sz="4500" b="1" i="1" baseline="0" dirty="0" err="1" smtClean="0">
                <a:effectLst>
                  <a:reflection blurRad="6350" stA="55000" endA="300" endPos="45500" dir="5400000" sy="-100000" algn="bl" rotWithShape="0"/>
                </a:effectLst>
                <a:latin typeface="Book Antiqua" pitchFamily="18" charset="0"/>
              </a:rPr>
              <a:t>các</a:t>
            </a:r>
            <a:r>
              <a:rPr lang="en-US" sz="4500" b="1" i="1" baseline="0" dirty="0" smtClean="0">
                <a:effectLst>
                  <a:reflection blurRad="6350" stA="55000" endA="300" endPos="45500" dir="5400000" sy="-100000" algn="bl" rotWithShape="0"/>
                </a:effectLst>
                <a:latin typeface="Book Antiqua" pitchFamily="18" charset="0"/>
              </a:rPr>
              <a:t> APIs </a:t>
            </a:r>
            <a:r>
              <a:rPr lang="en-US" sz="4500" b="1" i="1" baseline="0" dirty="0" err="1" smtClean="0">
                <a:effectLst>
                  <a:reflection blurRad="6350" stA="55000" endA="300" endPos="45500" dir="5400000" sy="-100000" algn="bl" rotWithShape="0"/>
                </a:effectLst>
                <a:latin typeface="Book Antiqua" pitchFamily="18" charset="0"/>
              </a:rPr>
              <a:t>trong</a:t>
            </a:r>
            <a:r>
              <a:rPr lang="en-US" sz="4500" b="1" i="1" baseline="0" dirty="0" smtClean="0">
                <a:effectLst>
                  <a:reflection blurRad="6350" stA="55000" endA="300" endPos="45500" dir="5400000" sy="-100000" algn="bl" rotWithShape="0"/>
                </a:effectLst>
                <a:latin typeface="Book Antiqua" pitchFamily="18" charset="0"/>
              </a:rPr>
              <a:t> </a:t>
            </a:r>
            <a:r>
              <a:rPr lang="en-US" sz="4500" b="1" i="1" dirty="0" smtClean="0">
                <a:effectLst>
                  <a:reflection blurRad="6350" stA="55000" endA="300" endPos="45500" dir="5400000" sy="-100000" algn="bl" rotWithShape="0"/>
                </a:effectLst>
                <a:latin typeface="Book Antiqua" pitchFamily="18" charset="0"/>
              </a:rPr>
              <a:t>HTML5</a:t>
            </a:r>
            <a:endParaRPr lang="en-US" sz="4500" b="1" i="1" dirty="0">
              <a:effectLst>
                <a:reflection blurRad="6350" stA="55000" endA="300" endPos="45500" dir="5400000" sy="-100000" algn="bl" rotWithShape="0"/>
              </a:effectLst>
              <a:latin typeface="Book Antiqua" pitchFamily="18"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p:txBody>
          <a:bodyPr/>
          <a:lstStyle>
            <a:lvl1pPr>
              <a:defRPr smtClean="0">
                <a:solidFill>
                  <a:schemeClr val="bg1"/>
                </a:solidFill>
              </a:defRPr>
            </a:lvl1pPr>
          </a:lstStyle>
          <a:p>
            <a:pPr>
              <a:defRPr/>
            </a:pPr>
            <a:fld id="{00955DD6-A7F2-49FA-B365-0779B3D93175}" type="slidenum">
              <a:rPr lang="en-US" smtClean="0"/>
              <a:pPr>
                <a:defRPr/>
              </a:pPr>
              <a:t>‹#›</a:t>
            </a:fld>
            <a:endParaRPr lang="en-US"/>
          </a:p>
        </p:txBody>
      </p:sp>
      <p:sp>
        <p:nvSpPr>
          <p:cNvPr id="9" name="Footer Placeholder 4"/>
          <p:cNvSpPr>
            <a:spLocks noGrp="1"/>
          </p:cNvSpPr>
          <p:nvPr>
            <p:ph type="ftr" sz="quarter" idx="11"/>
          </p:nvPr>
        </p:nvSpPr>
        <p:spPr>
          <a:xfrm>
            <a:off x="0" y="6553200"/>
            <a:ext cx="7924800" cy="304799"/>
          </a:xfrm>
        </p:spPr>
        <p:txBody>
          <a:bodyPr/>
          <a:lstStyle>
            <a:lvl1pPr>
              <a:defRPr smtClean="0">
                <a:solidFill>
                  <a:schemeClr val="bg1"/>
                </a:solidFill>
              </a:defRPr>
            </a:lvl1pPr>
          </a:lstStyle>
          <a:p>
            <a:pPr>
              <a:defRPr/>
            </a:pPr>
            <a:r>
              <a:rPr lang="vi-VN" smtClean="0"/>
              <a:t>HTML5/Định vị địa lý và APIs</a:t>
            </a:r>
            <a:endParaRPr lang="en-US" dirty="0"/>
          </a:p>
        </p:txBody>
      </p:sp>
      <p:sp>
        <p:nvSpPr>
          <p:cNvPr id="11" name="Title 1"/>
          <p:cNvSpPr>
            <a:spLocks noGrp="1"/>
          </p:cNvSpPr>
          <p:nvPr>
            <p:ph type="title" hasCustomPrompt="1"/>
          </p:nvPr>
        </p:nvSpPr>
        <p:spPr>
          <a:xfrm>
            <a:off x="0" y="0"/>
            <a:ext cx="8458200" cy="762000"/>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dirty="0"/>
            </a:lvl1pPr>
          </a:lstStyle>
          <a:p>
            <a:pPr lvl="0"/>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Footer Placeholder 4"/>
          <p:cNvSpPr>
            <a:spLocks noGrp="1"/>
          </p:cNvSpPr>
          <p:nvPr>
            <p:ph type="ftr" sz="quarter" idx="3"/>
          </p:nvPr>
        </p:nvSpPr>
        <p:spPr>
          <a:xfrm>
            <a:off x="0" y="6553200"/>
            <a:ext cx="7924800" cy="304799"/>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smtClean="0">
                <a:solidFill>
                  <a:schemeClr val="bg1"/>
                </a:solidFill>
                <a:latin typeface="Calibri" pitchFamily="34" charset="0"/>
              </a:defRPr>
            </a:lvl1pPr>
          </a:lstStyle>
          <a:p>
            <a:pPr>
              <a:defRPr/>
            </a:pPr>
            <a:r>
              <a:rPr lang="vi-VN" smtClean="0"/>
              <a:t>HTML5/Định vị địa lý và APIs</a:t>
            </a:r>
            <a:endParaRPr lang="en-US" dirty="0"/>
          </a:p>
        </p:txBody>
      </p:sp>
      <p:sp>
        <p:nvSpPr>
          <p:cNvPr id="10" name="Slide Number Placeholder 5"/>
          <p:cNvSpPr>
            <a:spLocks noGrp="1"/>
          </p:cNvSpPr>
          <p:nvPr>
            <p:ph type="sldNum" sz="quarter" idx="4"/>
          </p:nvPr>
        </p:nvSpPr>
        <p:spPr>
          <a:xfrm>
            <a:off x="8039100" y="6553201"/>
            <a:ext cx="1104900" cy="304800"/>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a:solidFill>
                  <a:schemeClr val="bg1"/>
                </a:solidFill>
                <a:latin typeface="Calibri" pitchFamily="34" charset="0"/>
              </a:defRPr>
            </a:lvl1pPr>
          </a:lstStyle>
          <a:p>
            <a:pPr>
              <a:defRPr/>
            </a:pPr>
            <a:fld id="{FDB8DBC7-0BCB-4E12-A641-EF030C31DE2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Lst>
  <p:timing>
    <p:tnLst>
      <p:par>
        <p:cTn id="1" dur="indefinite" restart="never" nodeType="tmRoot"/>
      </p:par>
    </p:tnLst>
  </p:timing>
  <p:hf hdr="0" dt="0"/>
  <p:txStyles>
    <p:titleStyle>
      <a:lvl1pPr algn="l" rtl="0" eaLnBrk="0" fontAlgn="base" hangingPunct="0">
        <a:spcBef>
          <a:spcPct val="0"/>
        </a:spcBef>
        <a:spcAft>
          <a:spcPct val="0"/>
        </a:spcAft>
        <a:defRPr sz="4000" b="0" kern="1200">
          <a:solidFill>
            <a:schemeClr val="bg1"/>
          </a:solidFill>
          <a:latin typeface="Calibri" pitchFamily="34" charset="0"/>
          <a:ea typeface="+mj-ea"/>
          <a:cs typeface="+mj-cs"/>
        </a:defRPr>
      </a:lvl1pPr>
      <a:lvl2pPr algn="r" rtl="0" eaLnBrk="0" fontAlgn="base" hangingPunct="0">
        <a:spcBef>
          <a:spcPct val="0"/>
        </a:spcBef>
        <a:spcAft>
          <a:spcPct val="0"/>
        </a:spcAft>
        <a:defRPr sz="2500" b="1">
          <a:solidFill>
            <a:schemeClr val="bg1"/>
          </a:solidFill>
          <a:latin typeface="Arial" charset="0"/>
        </a:defRPr>
      </a:lvl2pPr>
      <a:lvl3pPr algn="r" rtl="0" eaLnBrk="0" fontAlgn="base" hangingPunct="0">
        <a:spcBef>
          <a:spcPct val="0"/>
        </a:spcBef>
        <a:spcAft>
          <a:spcPct val="0"/>
        </a:spcAft>
        <a:defRPr sz="2500" b="1">
          <a:solidFill>
            <a:schemeClr val="bg1"/>
          </a:solidFill>
          <a:latin typeface="Arial" charset="0"/>
        </a:defRPr>
      </a:lvl3pPr>
      <a:lvl4pPr algn="r" rtl="0" eaLnBrk="0" fontAlgn="base" hangingPunct="0">
        <a:spcBef>
          <a:spcPct val="0"/>
        </a:spcBef>
        <a:spcAft>
          <a:spcPct val="0"/>
        </a:spcAft>
        <a:defRPr sz="2500" b="1">
          <a:solidFill>
            <a:schemeClr val="bg1"/>
          </a:solidFill>
          <a:latin typeface="Arial" charset="0"/>
        </a:defRPr>
      </a:lvl4pPr>
      <a:lvl5pPr algn="r" rtl="0" eaLnBrk="0" fontAlgn="base" hangingPunct="0">
        <a:spcBef>
          <a:spcPct val="0"/>
        </a:spcBef>
        <a:spcAft>
          <a:spcPct val="0"/>
        </a:spcAft>
        <a:defRPr sz="2500" b="1">
          <a:solidFill>
            <a:schemeClr val="bg1"/>
          </a:solidFill>
          <a:latin typeface="Arial" charset="0"/>
        </a:defRPr>
      </a:lvl5pPr>
      <a:lvl6pPr marL="457200" algn="r" rtl="0" fontAlgn="base">
        <a:spcBef>
          <a:spcPct val="0"/>
        </a:spcBef>
        <a:spcAft>
          <a:spcPct val="0"/>
        </a:spcAft>
        <a:defRPr sz="2500" b="1">
          <a:solidFill>
            <a:schemeClr val="bg1"/>
          </a:solidFill>
          <a:latin typeface="Calibri" pitchFamily="34" charset="0"/>
        </a:defRPr>
      </a:lvl6pPr>
      <a:lvl7pPr marL="914400" algn="r" rtl="0" fontAlgn="base">
        <a:spcBef>
          <a:spcPct val="0"/>
        </a:spcBef>
        <a:spcAft>
          <a:spcPct val="0"/>
        </a:spcAft>
        <a:defRPr sz="2500" b="1">
          <a:solidFill>
            <a:schemeClr val="bg1"/>
          </a:solidFill>
          <a:latin typeface="Calibri" pitchFamily="34" charset="0"/>
        </a:defRPr>
      </a:lvl7pPr>
      <a:lvl8pPr marL="1371600" algn="r" rtl="0" fontAlgn="base">
        <a:spcBef>
          <a:spcPct val="0"/>
        </a:spcBef>
        <a:spcAft>
          <a:spcPct val="0"/>
        </a:spcAft>
        <a:defRPr sz="2500" b="1">
          <a:solidFill>
            <a:schemeClr val="bg1"/>
          </a:solidFill>
          <a:latin typeface="Calibri" pitchFamily="34" charset="0"/>
        </a:defRPr>
      </a:lvl8pPr>
      <a:lvl9pPr marL="1828800" algn="r" rtl="0" fontAlgn="base">
        <a:spcBef>
          <a:spcPct val="0"/>
        </a:spcBef>
        <a:spcAft>
          <a:spcPct val="0"/>
        </a:spcAft>
        <a:defRPr sz="2500" b="1">
          <a:solidFill>
            <a:schemeClr val="bg1"/>
          </a:solidFill>
          <a:latin typeface="Calibri" pitchFamily="34" charset="0"/>
        </a:defRPr>
      </a:lvl9pPr>
    </p:titleStyle>
    <p:bodyStyle>
      <a:lvl1pPr marL="342900" indent="-342900" algn="l" rtl="0" eaLnBrk="0" fontAlgn="base" hangingPunct="0">
        <a:spcBef>
          <a:spcPct val="20000"/>
        </a:spcBef>
        <a:spcAft>
          <a:spcPct val="0"/>
        </a:spcAft>
        <a:buClr>
          <a:srgbClr val="004E4C"/>
        </a:buClr>
        <a:buSzPct val="50000"/>
        <a:buFont typeface="Wingdings" pitchFamily="2" charset="2"/>
        <a:buChar char="u"/>
        <a:defRPr sz="2800" kern="1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006666"/>
        </a:buClr>
        <a:buSzPct val="50000"/>
        <a:buFont typeface="Wingdings 2" pitchFamily="18" charset="2"/>
        <a:buChar char="²"/>
        <a:defRPr sz="2400" kern="1200">
          <a:solidFill>
            <a:schemeClr val="tx1"/>
          </a:solidFill>
          <a:latin typeface="Calibri" pitchFamily="34" charset="0"/>
          <a:ea typeface="+mn-ea"/>
          <a:cs typeface="+mn-cs"/>
        </a:defRPr>
      </a:lvl2pPr>
      <a:lvl3pPr marL="1143000" indent="-228600" algn="l" rtl="0" eaLnBrk="0" fontAlgn="base" hangingPunct="0">
        <a:spcBef>
          <a:spcPct val="20000"/>
        </a:spcBef>
        <a:spcAft>
          <a:spcPct val="0"/>
        </a:spcAft>
        <a:buClr>
          <a:srgbClr val="006666"/>
        </a:buClr>
        <a:buSzPct val="40000"/>
        <a:buFont typeface="Wingdings 2" pitchFamily="18" charset="2"/>
        <a:buChar char="³"/>
        <a:defRPr sz="2000" kern="1200">
          <a:solidFill>
            <a:schemeClr val="tx1"/>
          </a:solidFill>
          <a:latin typeface="Calibri" pitchFamily="34" charset="0"/>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Calibri" pitchFamily="34" charset="0"/>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tif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10</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smtClean="0">
                <a:solidFill>
                  <a:schemeClr val="tx1"/>
                </a:solidFill>
              </a:rPr>
              <a:t>Các</a:t>
            </a:r>
            <a:r>
              <a:rPr lang="en-US" dirty="0" smtClean="0">
                <a:solidFill>
                  <a:schemeClr val="tx1"/>
                </a:solidFill>
              </a:rPr>
              <a:t> </a:t>
            </a:r>
            <a:r>
              <a:rPr lang="en-US" dirty="0" err="1" smtClean="0">
                <a:solidFill>
                  <a:schemeClr val="tx1"/>
                </a:solidFill>
              </a:rPr>
              <a:t>phương</a:t>
            </a:r>
            <a:r>
              <a:rPr lang="en-US" dirty="0" smtClean="0">
                <a:solidFill>
                  <a:schemeClr val="tx1"/>
                </a:solidFill>
              </a:rPr>
              <a:t> </a:t>
            </a:r>
            <a:r>
              <a:rPr lang="en-US" dirty="0" err="1" smtClean="0">
                <a:solidFill>
                  <a:schemeClr val="tx1"/>
                </a:solidFill>
              </a:rPr>
              <a:t>thức</a:t>
            </a:r>
            <a:r>
              <a:rPr lang="en-US" dirty="0" smtClean="0">
                <a:solidFill>
                  <a:schemeClr val="tx1"/>
                </a:solidFill>
              </a:rPr>
              <a:t> </a:t>
            </a:r>
            <a:r>
              <a:rPr lang="en-US" dirty="0" err="1" smtClean="0">
                <a:solidFill>
                  <a:schemeClr val="tx1"/>
                </a:solidFill>
              </a:rPr>
              <a:t>của</a:t>
            </a:r>
            <a:r>
              <a:rPr lang="en-US" dirty="0" smtClean="0">
                <a:solidFill>
                  <a:schemeClr val="tx1"/>
                </a:solidFill>
              </a:rPr>
              <a:t> </a:t>
            </a:r>
            <a:r>
              <a:rPr lang="en-US" dirty="0" err="1" smtClean="0">
                <a:solidFill>
                  <a:schemeClr val="tx1"/>
                </a:solidFill>
              </a:rPr>
              <a:t>Geolocation</a:t>
            </a:r>
            <a:endParaRPr lang="en-US" dirty="0">
              <a:solidFill>
                <a:schemeClr val="tx1"/>
              </a:solidFill>
            </a:endParaRPr>
          </a:p>
        </p:txBody>
      </p:sp>
      <p:sp>
        <p:nvSpPr>
          <p:cNvPr id="5" name="Rectangle 4"/>
          <p:cNvSpPr/>
          <p:nvPr/>
        </p:nvSpPr>
        <p:spPr>
          <a:xfrm>
            <a:off x="228600" y="914400"/>
            <a:ext cx="8610600" cy="9906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Đối tượng vị trí địa lý cung cấp ba phương pháp có thể được sử dụng để xác định vị trí hiện tại của người dùng. </a:t>
            </a: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Bảng sau liệt kê các phương pháp của đối tượng vị trí địa lý.</a:t>
            </a:r>
            <a:endParaRPr lang="en-US" sz="2800" dirty="0" smtClean="0">
              <a:solidFill>
                <a:schemeClr val="dk1"/>
              </a:solidFill>
              <a:latin typeface="Calibri" pitchFamily="34" charset="0"/>
              <a:cs typeface="Calibri"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710326322"/>
              </p:ext>
            </p:extLst>
          </p:nvPr>
        </p:nvGraphicFramePr>
        <p:xfrm>
          <a:off x="533400" y="2341208"/>
          <a:ext cx="8001000" cy="2215552"/>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3200400"/>
                <a:gridCol w="4800600"/>
              </a:tblGrid>
              <a:tr h="474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smtClean="0">
                          <a:solidFill>
                            <a:schemeClr val="bg1"/>
                          </a:solidFill>
                          <a:latin typeface="+mn-lt"/>
                          <a:ea typeface="+mn-ea"/>
                          <a:cs typeface="+mn-cs"/>
                        </a:rPr>
                        <a:t>Phương thức</a:t>
                      </a:r>
                      <a:endParaRPr lang="en-US" sz="2400" b="1" kern="1200" baseline="30000" dirty="0" smtClean="0">
                        <a:solidFill>
                          <a:schemeClr val="bg1"/>
                        </a:solidFill>
                        <a:latin typeface="+mn-lt"/>
                        <a:ea typeface="+mn-ea"/>
                        <a:cs typeface="+mn-cs"/>
                      </a:endParaRPr>
                    </a:p>
                  </a:txBody>
                  <a:tcPr marT="0" marB="0">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0" kern="1200" baseline="300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smtClean="0">
                          <a:solidFill>
                            <a:schemeClr val="bg1"/>
                          </a:solidFill>
                          <a:latin typeface="+mn-lt"/>
                          <a:ea typeface="+mn-ea"/>
                          <a:cs typeface="+mn-cs"/>
                        </a:rPr>
                        <a:t>Mô tả</a:t>
                      </a:r>
                      <a:endParaRPr lang="en-US" sz="2400" b="1" kern="1200" baseline="30000" dirty="0" smtClean="0">
                        <a:solidFill>
                          <a:schemeClr val="bg1"/>
                        </a:solidFill>
                        <a:latin typeface="+mn-lt"/>
                        <a:ea typeface="+mn-ea"/>
                        <a:cs typeface="+mn-cs"/>
                      </a:endParaRPr>
                    </a:p>
                  </a:txBody>
                  <a:tcPr marT="0" marB="0">
                    <a:solidFill>
                      <a:schemeClr val="accent2">
                        <a:lumMod val="75000"/>
                      </a:schemeClr>
                    </a:solidFill>
                  </a:tcPr>
                </a:tc>
              </a:tr>
              <a:tr h="474894">
                <a:tc>
                  <a:txBody>
                    <a:bodyPr/>
                    <a:lstStyle/>
                    <a:p>
                      <a:endParaRPr lang="en-US" sz="2400" kern="1200" baseline="30000" dirty="0" smtClean="0">
                        <a:solidFill>
                          <a:schemeClr val="dk1"/>
                        </a:solidFill>
                        <a:latin typeface="Courier New" pitchFamily="49" charset="0"/>
                        <a:ea typeface="+mn-ea"/>
                        <a:cs typeface="Courier New" pitchFamily="49" charset="0"/>
                      </a:endParaRPr>
                    </a:p>
                    <a:p>
                      <a:r>
                        <a:rPr lang="en-US" sz="2400" kern="1200" baseline="30000" dirty="0" err="1" smtClean="0">
                          <a:solidFill>
                            <a:schemeClr val="dk1"/>
                          </a:solidFill>
                          <a:latin typeface="Courier New" pitchFamily="49" charset="0"/>
                          <a:ea typeface="+mn-ea"/>
                          <a:cs typeface="Courier New" pitchFamily="49" charset="0"/>
                        </a:rPr>
                        <a:t>getCurrentPosition</a:t>
                      </a:r>
                      <a:r>
                        <a:rPr lang="en-US" sz="2400" kern="1200" baseline="30000" dirty="0" smtClean="0">
                          <a:solidFill>
                            <a:schemeClr val="dk1"/>
                          </a:solidFill>
                          <a:latin typeface="Courier New" pitchFamily="49" charset="0"/>
                          <a:ea typeface="+mn-ea"/>
                          <a:cs typeface="Courier New" pitchFamily="49" charset="0"/>
                        </a:rPr>
                        <a:t>()</a:t>
                      </a:r>
                    </a:p>
                  </a:txBody>
                  <a:tcPr marT="0" marB="0">
                    <a:solidFill>
                      <a:schemeClr val="accent3">
                        <a:lumMod val="40000"/>
                        <a:lumOff val="60000"/>
                      </a:schemeClr>
                    </a:solidFill>
                  </a:tcPr>
                </a:tc>
                <a:tc>
                  <a:txBody>
                    <a:bodyPr/>
                    <a:lstStyle/>
                    <a:p>
                      <a:endParaRPr lang="en-US" sz="2400" kern="1200" baseline="30000" dirty="0" smtClean="0">
                        <a:solidFill>
                          <a:schemeClr val="dk1"/>
                        </a:solidFill>
                        <a:latin typeface="+mn-lt"/>
                        <a:ea typeface="+mn-ea"/>
                        <a:cs typeface="+mn-cs"/>
                      </a:endParaRPr>
                    </a:p>
                    <a:p>
                      <a:r>
                        <a:rPr lang="vi-VN" sz="2400" kern="1200" baseline="30000" smtClean="0">
                          <a:solidFill>
                            <a:schemeClr val="dk1"/>
                          </a:solidFill>
                          <a:latin typeface="+mn-lt"/>
                          <a:ea typeface="+mn-ea"/>
                          <a:cs typeface="+mn-cs"/>
                        </a:rPr>
                        <a:t>ruy xuất thông tin vị trí địa lý hiện tại của người sử dụng</a:t>
                      </a:r>
                      <a:endParaRPr lang="en-US" sz="2400" kern="1200" baseline="30000" dirty="0" smtClean="0">
                        <a:solidFill>
                          <a:schemeClr val="dk1"/>
                        </a:solidFill>
                        <a:latin typeface="+mn-lt"/>
                        <a:ea typeface="+mn-ea"/>
                        <a:cs typeface="+mn-cs"/>
                      </a:endParaRPr>
                    </a:p>
                  </a:txBody>
                  <a:tcPr marT="0" marB="0">
                    <a:solidFill>
                      <a:schemeClr val="accent3">
                        <a:lumMod val="40000"/>
                        <a:lumOff val="60000"/>
                      </a:schemeClr>
                    </a:solidFill>
                  </a:tcPr>
                </a:tc>
              </a:tr>
              <a:tr h="474894">
                <a:tc>
                  <a:txBody>
                    <a:bodyPr/>
                    <a:lstStyle/>
                    <a:p>
                      <a:endParaRPr lang="en-US" sz="2400" kern="1200" baseline="30000" dirty="0" smtClean="0">
                        <a:solidFill>
                          <a:schemeClr val="dk1"/>
                        </a:solidFill>
                        <a:latin typeface="Courier New" pitchFamily="49" charset="0"/>
                        <a:ea typeface="+mn-ea"/>
                        <a:cs typeface="Courier New" pitchFamily="49" charset="0"/>
                      </a:endParaRPr>
                    </a:p>
                    <a:p>
                      <a:r>
                        <a:rPr lang="en-US" sz="2400" kern="1200" baseline="30000" dirty="0" err="1" smtClean="0">
                          <a:solidFill>
                            <a:schemeClr val="dk1"/>
                          </a:solidFill>
                          <a:latin typeface="Courier New" pitchFamily="49" charset="0"/>
                          <a:ea typeface="+mn-ea"/>
                          <a:cs typeface="Courier New" pitchFamily="49" charset="0"/>
                        </a:rPr>
                        <a:t>watchPosition</a:t>
                      </a:r>
                      <a:r>
                        <a:rPr lang="en-US" sz="2400" kern="1200" baseline="30000" dirty="0" smtClean="0">
                          <a:solidFill>
                            <a:schemeClr val="dk1"/>
                          </a:solidFill>
                          <a:latin typeface="Courier New" pitchFamily="49" charset="0"/>
                          <a:ea typeface="+mn-ea"/>
                          <a:cs typeface="Courier New" pitchFamily="49" charset="0"/>
                        </a:rPr>
                        <a:t>()</a:t>
                      </a:r>
                    </a:p>
                  </a:txBody>
                  <a:tcPr marT="0" marB="0">
                    <a:solidFill>
                      <a:schemeClr val="accent2">
                        <a:lumMod val="20000"/>
                        <a:lumOff val="80000"/>
                      </a:schemeClr>
                    </a:solidFill>
                  </a:tcPr>
                </a:tc>
                <a:tc>
                  <a:txBody>
                    <a:bodyPr/>
                    <a:lstStyle/>
                    <a:p>
                      <a:endParaRPr lang="en-US" sz="2400" kern="1200" baseline="30000" dirty="0" smtClean="0">
                        <a:solidFill>
                          <a:schemeClr val="dk1"/>
                        </a:solidFill>
                        <a:latin typeface="+mn-lt"/>
                        <a:ea typeface="+mn-ea"/>
                        <a:cs typeface="+mn-cs"/>
                      </a:endParaRPr>
                    </a:p>
                    <a:p>
                      <a:r>
                        <a:rPr lang="vi-VN" sz="2400" kern="1200" baseline="30000" smtClean="0">
                          <a:solidFill>
                            <a:schemeClr val="dk1"/>
                          </a:solidFill>
                          <a:latin typeface="+mn-lt"/>
                          <a:ea typeface="+mn-ea"/>
                          <a:cs typeface="+mn-cs"/>
                        </a:rPr>
                        <a:t>Truy xuất thông tin địa lý của các thiết bị đều đặn</a:t>
                      </a:r>
                      <a:endParaRPr lang="en-US" sz="2400" kern="1200" baseline="30000" dirty="0" smtClean="0">
                        <a:solidFill>
                          <a:schemeClr val="dk1"/>
                        </a:solidFill>
                        <a:latin typeface="+mn-lt"/>
                        <a:ea typeface="+mn-ea"/>
                        <a:cs typeface="+mn-cs"/>
                      </a:endParaRPr>
                    </a:p>
                  </a:txBody>
                  <a:tcPr marT="0" marB="0">
                    <a:solidFill>
                      <a:schemeClr val="accent2">
                        <a:lumMod val="20000"/>
                        <a:lumOff val="80000"/>
                      </a:schemeClr>
                    </a:solidFill>
                  </a:tcPr>
                </a:tc>
              </a:tr>
              <a:tr h="508672">
                <a:tc>
                  <a:txBody>
                    <a:bodyPr/>
                    <a:lstStyle/>
                    <a:p>
                      <a:endParaRPr lang="en-US" sz="2400" kern="1200" baseline="30000" dirty="0" smtClean="0">
                        <a:solidFill>
                          <a:schemeClr val="dk1"/>
                        </a:solidFill>
                        <a:latin typeface="Courier New" pitchFamily="49" charset="0"/>
                        <a:ea typeface="+mn-ea"/>
                        <a:cs typeface="Courier New" pitchFamily="49" charset="0"/>
                      </a:endParaRPr>
                    </a:p>
                    <a:p>
                      <a:r>
                        <a:rPr lang="en-US" sz="2400" kern="1200" baseline="30000" dirty="0" err="1" smtClean="0">
                          <a:solidFill>
                            <a:schemeClr val="dk1"/>
                          </a:solidFill>
                          <a:latin typeface="Courier New" pitchFamily="49" charset="0"/>
                          <a:ea typeface="+mn-ea"/>
                          <a:cs typeface="Courier New" pitchFamily="49" charset="0"/>
                        </a:rPr>
                        <a:t>clearWatch</a:t>
                      </a:r>
                      <a:r>
                        <a:rPr lang="en-US" sz="2400" kern="1200" baseline="30000" dirty="0" smtClean="0">
                          <a:solidFill>
                            <a:schemeClr val="dk1"/>
                          </a:solidFill>
                          <a:latin typeface="Courier New" pitchFamily="49" charset="0"/>
                          <a:ea typeface="+mn-ea"/>
                          <a:cs typeface="Courier New" pitchFamily="49" charset="0"/>
                        </a:rPr>
                        <a:t>()</a:t>
                      </a:r>
                    </a:p>
                  </a:txBody>
                  <a:tcPr marT="0" marB="0">
                    <a:solidFill>
                      <a:schemeClr val="accent3">
                        <a:lumMod val="40000"/>
                        <a:lumOff val="60000"/>
                      </a:schemeClr>
                    </a:solidFill>
                  </a:tcPr>
                </a:tc>
                <a:tc>
                  <a:txBody>
                    <a:bodyPr/>
                    <a:lstStyle/>
                    <a:p>
                      <a:endParaRPr lang="en-US" sz="2400" kern="1200" baseline="30000" dirty="0" smtClean="0">
                        <a:solidFill>
                          <a:schemeClr val="dk1"/>
                        </a:solidFill>
                        <a:latin typeface="+mn-lt"/>
                        <a:ea typeface="+mn-ea"/>
                        <a:cs typeface="+mn-cs"/>
                      </a:endParaRPr>
                    </a:p>
                    <a:p>
                      <a:r>
                        <a:rPr lang="en-US" sz="2400" kern="1200" baseline="30000" smtClean="0">
                          <a:solidFill>
                            <a:schemeClr val="dk1"/>
                          </a:solidFill>
                          <a:latin typeface="+mn-lt"/>
                          <a:ea typeface="+mn-ea"/>
                          <a:cs typeface="+mn-cs"/>
                        </a:rPr>
                        <a:t>Chấm dứt quá trình xem hiện tại</a:t>
                      </a:r>
                      <a:endParaRPr lang="en-US" sz="2400" kern="1200" baseline="30000" dirty="0" smtClean="0">
                        <a:solidFill>
                          <a:schemeClr val="dk1"/>
                        </a:solidFill>
                        <a:latin typeface="+mn-lt"/>
                        <a:ea typeface="+mn-ea"/>
                        <a:cs typeface="+mn-cs"/>
                      </a:endParaRPr>
                    </a:p>
                  </a:txBody>
                  <a:tcPr marT="0" marB="0">
                    <a:solidFill>
                      <a:schemeClr val="accent3">
                        <a:lumMod val="40000"/>
                        <a:lumOff val="6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11</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a:solidFill>
                  <a:schemeClr val="tx1"/>
                </a:solidFill>
              </a:rPr>
              <a:t>Lấy</a:t>
            </a:r>
            <a:r>
              <a:rPr lang="en-US" dirty="0">
                <a:solidFill>
                  <a:schemeClr val="tx1"/>
                </a:solidFill>
              </a:rPr>
              <a:t> </a:t>
            </a:r>
            <a:r>
              <a:rPr lang="en-US" dirty="0" err="1">
                <a:solidFill>
                  <a:schemeClr val="tx1"/>
                </a:solidFill>
              </a:rPr>
              <a:t>thông</a:t>
            </a:r>
            <a:r>
              <a:rPr lang="en-US" dirty="0">
                <a:solidFill>
                  <a:schemeClr val="tx1"/>
                </a:solidFill>
              </a:rPr>
              <a:t> tin </a:t>
            </a:r>
            <a:r>
              <a:rPr lang="en-US" dirty="0" err="1">
                <a:solidFill>
                  <a:schemeClr val="tx1"/>
                </a:solidFill>
              </a:rPr>
              <a:t>tài</a:t>
            </a:r>
            <a:r>
              <a:rPr lang="en-US" dirty="0">
                <a:solidFill>
                  <a:schemeClr val="tx1"/>
                </a:solidFill>
              </a:rPr>
              <a:t> </a:t>
            </a:r>
            <a:r>
              <a:rPr lang="en-US" dirty="0" err="1">
                <a:solidFill>
                  <a:schemeClr val="tx1"/>
                </a:solidFill>
              </a:rPr>
              <a:t>khoản</a:t>
            </a:r>
            <a:r>
              <a:rPr lang="en-US" dirty="0">
                <a:solidFill>
                  <a:schemeClr val="tx1"/>
                </a:solidFill>
              </a:rPr>
              <a:t> 1-5</a:t>
            </a:r>
          </a:p>
        </p:txBody>
      </p:sp>
      <p:graphicFrame>
        <p:nvGraphicFramePr>
          <p:cNvPr id="5" name="Diagram 4"/>
          <p:cNvGraphicFramePr/>
          <p:nvPr>
            <p:extLst>
              <p:ext uri="{D42A27DB-BD31-4B8C-83A1-F6EECF244321}">
                <p14:modId xmlns:p14="http://schemas.microsoft.com/office/powerpoint/2010/main" val="847476695"/>
              </p:ext>
            </p:extLst>
          </p:nvPr>
        </p:nvGraphicFramePr>
        <p:xfrm>
          <a:off x="304800" y="1066800"/>
          <a:ext cx="83820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graphicEl>
                                              <a:dgm id="{388723AB-37EB-4EC2-B7B0-759657273835}"/>
                                            </p:graphicEl>
                                          </p:spTgt>
                                        </p:tgtEl>
                                        <p:attrNameLst>
                                          <p:attrName>style.visibility</p:attrName>
                                        </p:attrNameLst>
                                      </p:cBhvr>
                                      <p:to>
                                        <p:strVal val="visible"/>
                                      </p:to>
                                    </p:set>
                                    <p:animEffect transition="in" filter="wipe(left)">
                                      <p:cBhvr>
                                        <p:cTn id="7" dur="1000"/>
                                        <p:tgtEl>
                                          <p:spTgt spid="5">
                                            <p:graphicEl>
                                              <a:dgm id="{388723AB-37EB-4EC2-B7B0-75965727383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0256FAD6-365E-4CAB-8266-8CECC71F7F52}"/>
                                            </p:graphicEl>
                                          </p:spTgt>
                                        </p:tgtEl>
                                        <p:attrNameLst>
                                          <p:attrName>style.visibility</p:attrName>
                                        </p:attrNameLst>
                                      </p:cBhvr>
                                      <p:to>
                                        <p:strVal val="visible"/>
                                      </p:to>
                                    </p:set>
                                    <p:animEffect transition="in" filter="wipe(left)">
                                      <p:cBhvr>
                                        <p:cTn id="12" dur="1000"/>
                                        <p:tgtEl>
                                          <p:spTgt spid="5">
                                            <p:graphicEl>
                                              <a:dgm id="{0256FAD6-365E-4CAB-8266-8CECC71F7F5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dgm id="{A6445519-E36D-458F-8F29-D286534B965D}"/>
                                            </p:graphicEl>
                                          </p:spTgt>
                                        </p:tgtEl>
                                        <p:attrNameLst>
                                          <p:attrName>style.visibility</p:attrName>
                                        </p:attrNameLst>
                                      </p:cBhvr>
                                      <p:to>
                                        <p:strVal val="visible"/>
                                      </p:to>
                                    </p:set>
                                    <p:animEffect transition="in" filter="wipe(left)">
                                      <p:cBhvr>
                                        <p:cTn id="17" dur="1000"/>
                                        <p:tgtEl>
                                          <p:spTgt spid="5">
                                            <p:graphicEl>
                                              <a:dgm id="{A6445519-E36D-458F-8F29-D286534B965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02F157C3-4AF0-4564-919C-72DA0052C758}"/>
                                            </p:graphicEl>
                                          </p:spTgt>
                                        </p:tgtEl>
                                        <p:attrNameLst>
                                          <p:attrName>style.visibility</p:attrName>
                                        </p:attrNameLst>
                                      </p:cBhvr>
                                      <p:to>
                                        <p:strVal val="visible"/>
                                      </p:to>
                                    </p:set>
                                    <p:animEffect transition="in" filter="wipe(left)">
                                      <p:cBhvr>
                                        <p:cTn id="22" dur="1000"/>
                                        <p:tgtEl>
                                          <p:spTgt spid="5">
                                            <p:graphicEl>
                                              <a:dgm id="{02F157C3-4AF0-4564-919C-72DA0052C75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2EB7D3FA-250E-4F56-A9B0-C5AA0134E3BB}"/>
                                            </p:graphicEl>
                                          </p:spTgt>
                                        </p:tgtEl>
                                        <p:attrNameLst>
                                          <p:attrName>style.visibility</p:attrName>
                                        </p:attrNameLst>
                                      </p:cBhvr>
                                      <p:to>
                                        <p:strVal val="visible"/>
                                      </p:to>
                                    </p:set>
                                    <p:animEffect transition="in" filter="wipe(left)">
                                      <p:cBhvr>
                                        <p:cTn id="27" dur="1000"/>
                                        <p:tgtEl>
                                          <p:spTgt spid="5">
                                            <p:graphicEl>
                                              <a:dgm id="{2EB7D3FA-250E-4F56-A9B0-C5AA0134E3B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12</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a:solidFill>
                  <a:schemeClr val="tx1"/>
                </a:solidFill>
              </a:rPr>
              <a:t>Lấy</a:t>
            </a:r>
            <a:r>
              <a:rPr lang="en-US" dirty="0">
                <a:solidFill>
                  <a:schemeClr val="tx1"/>
                </a:solidFill>
              </a:rPr>
              <a:t> </a:t>
            </a:r>
            <a:r>
              <a:rPr lang="en-US" dirty="0" err="1">
                <a:solidFill>
                  <a:schemeClr val="tx1"/>
                </a:solidFill>
              </a:rPr>
              <a:t>thông</a:t>
            </a:r>
            <a:r>
              <a:rPr lang="en-US" dirty="0">
                <a:solidFill>
                  <a:schemeClr val="tx1"/>
                </a:solidFill>
              </a:rPr>
              <a:t> tin </a:t>
            </a:r>
            <a:r>
              <a:rPr lang="en-US" dirty="0" err="1">
                <a:solidFill>
                  <a:schemeClr val="tx1"/>
                </a:solidFill>
              </a:rPr>
              <a:t>tài</a:t>
            </a:r>
            <a:r>
              <a:rPr lang="en-US" dirty="0">
                <a:solidFill>
                  <a:schemeClr val="tx1"/>
                </a:solidFill>
              </a:rPr>
              <a:t> </a:t>
            </a:r>
            <a:r>
              <a:rPr lang="en-US" dirty="0" err="1">
                <a:solidFill>
                  <a:schemeClr val="tx1"/>
                </a:solidFill>
              </a:rPr>
              <a:t>khoản</a:t>
            </a:r>
            <a:r>
              <a:rPr lang="en-US" dirty="0">
                <a:solidFill>
                  <a:schemeClr val="tx1"/>
                </a:solidFill>
              </a:rPr>
              <a:t> 2-5</a:t>
            </a:r>
          </a:p>
        </p:txBody>
      </p:sp>
      <p:sp>
        <p:nvSpPr>
          <p:cNvPr id="5" name="Rectangle 4"/>
          <p:cNvSpPr/>
          <p:nvPr/>
        </p:nvSpPr>
        <p:spPr>
          <a:xfrm>
            <a:off x="228600" y="838200"/>
            <a:ext cx="8610600" cy="6096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en-US" sz="2800" baseline="30000" smtClean="0">
                <a:latin typeface="Calibri" pitchFamily="34" charset="0"/>
                <a:cs typeface="Calibri" pitchFamily="34" charset="0"/>
              </a:rPr>
              <a:t>Ví</a:t>
            </a:r>
            <a:r>
              <a:rPr lang="en-US" sz="2800" smtClean="0">
                <a:latin typeface="Calibri" pitchFamily="34" charset="0"/>
                <a:cs typeface="Calibri" pitchFamily="34" charset="0"/>
              </a:rPr>
              <a:t> </a:t>
            </a:r>
            <a:r>
              <a:rPr lang="en-US" sz="2800" baseline="30000">
                <a:latin typeface="Calibri" pitchFamily="34" charset="0"/>
                <a:cs typeface="Calibri" pitchFamily="34" charset="0"/>
              </a:rPr>
              <a:t>dụ</a:t>
            </a:r>
            <a:endParaRPr lang="en-US" sz="2800" baseline="30000" dirty="0">
              <a:latin typeface="Calibri" pitchFamily="34" charset="0"/>
              <a:cs typeface="Calibri" pitchFamily="34" charset="0"/>
            </a:endParaRPr>
          </a:p>
        </p:txBody>
      </p:sp>
      <p:sp>
        <p:nvSpPr>
          <p:cNvPr id="6" name="TextBox 5"/>
          <p:cNvSpPr txBox="1"/>
          <p:nvPr/>
        </p:nvSpPr>
        <p:spPr>
          <a:xfrm>
            <a:off x="762000" y="1447800"/>
            <a:ext cx="8153400" cy="5309146"/>
          </a:xfrm>
          <a:prstGeom prst="rect">
            <a:avLst/>
          </a:prstGeom>
          <a:noFill/>
        </p:spPr>
        <p:txBody>
          <a:bodyPr wrap="square" rtlCol="0">
            <a:spAutoFit/>
          </a:bodyPr>
          <a:lstStyle/>
          <a:p>
            <a:pPr>
              <a:lnSpc>
                <a:spcPts val="1000"/>
              </a:lnSpc>
            </a:pPr>
            <a:r>
              <a:rPr lang="en-GB" sz="2400" baseline="30000" dirty="0" smtClean="0"/>
              <a:t>&lt;!DOCTYPE html&gt;</a:t>
            </a:r>
          </a:p>
          <a:p>
            <a:pPr>
              <a:lnSpc>
                <a:spcPts val="1000"/>
              </a:lnSpc>
            </a:pPr>
            <a:r>
              <a:rPr lang="en-GB" sz="2400" baseline="30000" dirty="0" smtClean="0"/>
              <a:t>&lt;html &gt;</a:t>
            </a:r>
          </a:p>
          <a:p>
            <a:pPr>
              <a:lnSpc>
                <a:spcPts val="1000"/>
              </a:lnSpc>
            </a:pPr>
            <a:r>
              <a:rPr lang="en-GB" sz="2400" baseline="30000" dirty="0" smtClean="0"/>
              <a:t> &lt;head&gt;</a:t>
            </a:r>
          </a:p>
          <a:p>
            <a:pPr>
              <a:lnSpc>
                <a:spcPts val="1000"/>
              </a:lnSpc>
            </a:pPr>
            <a:r>
              <a:rPr lang="en-GB" sz="2400" baseline="30000" dirty="0" smtClean="0"/>
              <a:t>  &lt;title&gt;</a:t>
            </a:r>
            <a:r>
              <a:rPr lang="en-GB" sz="2400" baseline="30000" dirty="0" err="1" smtClean="0"/>
              <a:t>Geolocation</a:t>
            </a:r>
            <a:r>
              <a:rPr lang="en-GB" sz="2400" baseline="30000" dirty="0" smtClean="0"/>
              <a:t> API&lt;/title&gt;</a:t>
            </a:r>
          </a:p>
          <a:p>
            <a:pPr>
              <a:lnSpc>
                <a:spcPts val="1000"/>
              </a:lnSpc>
            </a:pPr>
            <a:r>
              <a:rPr lang="en-GB" sz="2400" baseline="30000" dirty="0" smtClean="0"/>
              <a:t>  &lt;script&gt;</a:t>
            </a:r>
          </a:p>
          <a:p>
            <a:pPr>
              <a:lnSpc>
                <a:spcPts val="1000"/>
              </a:lnSpc>
            </a:pPr>
            <a:r>
              <a:rPr lang="en-GB" sz="2400" baseline="30000" dirty="0" smtClean="0"/>
              <a:t>   function </a:t>
            </a:r>
            <a:r>
              <a:rPr lang="en-GB" sz="2400" baseline="30000" dirty="0" err="1" smtClean="0"/>
              <a:t>getLocation</a:t>
            </a:r>
            <a:r>
              <a:rPr lang="en-GB" sz="2400" baseline="30000" dirty="0" smtClean="0"/>
              <a:t>()</a:t>
            </a:r>
          </a:p>
          <a:p>
            <a:pPr>
              <a:lnSpc>
                <a:spcPts val="1000"/>
              </a:lnSpc>
            </a:pPr>
            <a:r>
              <a:rPr lang="en-GB" sz="2400" baseline="30000" dirty="0" smtClean="0"/>
              <a:t>   {</a:t>
            </a:r>
          </a:p>
          <a:p>
            <a:pPr>
              <a:lnSpc>
                <a:spcPts val="1000"/>
              </a:lnSpc>
            </a:pPr>
            <a:r>
              <a:rPr lang="en-GB" sz="2400" baseline="30000" dirty="0" smtClean="0"/>
              <a:t>       if (</a:t>
            </a:r>
            <a:r>
              <a:rPr lang="en-GB" sz="2400" baseline="30000" dirty="0" err="1" smtClean="0"/>
              <a:t>navigator.geolocation</a:t>
            </a:r>
            <a:r>
              <a:rPr lang="en-GB" sz="2400" baseline="30000" dirty="0" smtClean="0"/>
              <a:t>) {</a:t>
            </a:r>
          </a:p>
          <a:p>
            <a:pPr>
              <a:lnSpc>
                <a:spcPts val="1000"/>
              </a:lnSpc>
            </a:pPr>
            <a:r>
              <a:rPr lang="en-GB" sz="2400" baseline="30000" dirty="0" smtClean="0"/>
              <a:t>        </a:t>
            </a:r>
            <a:r>
              <a:rPr lang="en-GB" sz="2400" baseline="30000" dirty="0" err="1" smtClean="0"/>
              <a:t>navigator.geolocation.getCurrentPosition</a:t>
            </a:r>
            <a:r>
              <a:rPr lang="en-GB" sz="2400" baseline="30000" dirty="0" smtClean="0"/>
              <a:t>(</a:t>
            </a:r>
            <a:r>
              <a:rPr lang="en-GB" sz="2400" baseline="30000" dirty="0" err="1" smtClean="0"/>
              <a:t>showPosition</a:t>
            </a:r>
            <a:r>
              <a:rPr lang="en-GB" sz="2400" baseline="30000" dirty="0" smtClean="0"/>
              <a:t>);</a:t>
            </a:r>
          </a:p>
          <a:p>
            <a:pPr>
              <a:lnSpc>
                <a:spcPts val="1000"/>
              </a:lnSpc>
            </a:pPr>
            <a:r>
              <a:rPr lang="en-GB" sz="2400" baseline="30000" dirty="0" smtClean="0"/>
              <a:t>       }</a:t>
            </a:r>
          </a:p>
          <a:p>
            <a:pPr>
              <a:lnSpc>
                <a:spcPts val="1000"/>
              </a:lnSpc>
            </a:pPr>
            <a:r>
              <a:rPr lang="en-GB" sz="2400" baseline="30000" dirty="0" smtClean="0"/>
              <a:t>       else{</a:t>
            </a:r>
          </a:p>
          <a:p>
            <a:pPr>
              <a:lnSpc>
                <a:spcPts val="1000"/>
              </a:lnSpc>
            </a:pPr>
            <a:r>
              <a:rPr lang="en-US" sz="2400" baseline="30000" dirty="0" smtClean="0"/>
              <a:t>         alert (“</a:t>
            </a:r>
            <a:r>
              <a:rPr lang="en-US" sz="2400" baseline="30000" dirty="0" err="1" smtClean="0"/>
              <a:t>Geolocation</a:t>
            </a:r>
            <a:r>
              <a:rPr lang="en-US" sz="2400" baseline="30000" dirty="0" smtClean="0"/>
              <a:t> is not supported in this browser.”);</a:t>
            </a:r>
          </a:p>
          <a:p>
            <a:pPr>
              <a:lnSpc>
                <a:spcPts val="1000"/>
              </a:lnSpc>
            </a:pPr>
            <a:r>
              <a:rPr lang="en-GB" sz="2400" baseline="30000" dirty="0" smtClean="0"/>
              <a:t>       }</a:t>
            </a:r>
          </a:p>
          <a:p>
            <a:pPr>
              <a:lnSpc>
                <a:spcPts val="1000"/>
              </a:lnSpc>
            </a:pPr>
            <a:r>
              <a:rPr lang="en-GB" sz="2400" baseline="30000" dirty="0" smtClean="0"/>
              <a:t>   } </a:t>
            </a:r>
          </a:p>
          <a:p>
            <a:pPr>
              <a:lnSpc>
                <a:spcPts val="1000"/>
              </a:lnSpc>
            </a:pPr>
            <a:r>
              <a:rPr lang="en-US" sz="2400" baseline="30000" dirty="0" smtClean="0"/>
              <a:t>   function </a:t>
            </a:r>
            <a:r>
              <a:rPr lang="en-US" sz="2400" baseline="30000" dirty="0" err="1" smtClean="0"/>
              <a:t>showPosition</a:t>
            </a:r>
            <a:r>
              <a:rPr lang="en-US" sz="2400" baseline="30000" dirty="0" smtClean="0"/>
              <a:t>(position)</a:t>
            </a:r>
          </a:p>
          <a:p>
            <a:pPr>
              <a:lnSpc>
                <a:spcPts val="1000"/>
              </a:lnSpc>
            </a:pPr>
            <a:r>
              <a:rPr lang="en-US" sz="2400" baseline="30000" dirty="0" smtClean="0"/>
              <a:t>   {</a:t>
            </a:r>
          </a:p>
          <a:p>
            <a:pPr>
              <a:lnSpc>
                <a:spcPts val="1000"/>
              </a:lnSpc>
            </a:pPr>
            <a:r>
              <a:rPr lang="en-US" sz="2400" baseline="30000" dirty="0" smtClean="0"/>
              <a:t>    alert(‘Latitude: ‘ + </a:t>
            </a:r>
            <a:r>
              <a:rPr lang="en-US" sz="2400" baseline="30000" dirty="0" err="1" smtClean="0"/>
              <a:t>position.coords.latitude</a:t>
            </a:r>
            <a:r>
              <a:rPr lang="en-US" sz="2400" baseline="30000" dirty="0" smtClean="0"/>
              <a:t> + ‘\n’ + </a:t>
            </a:r>
          </a:p>
          <a:p>
            <a:pPr>
              <a:lnSpc>
                <a:spcPts val="1000"/>
              </a:lnSpc>
            </a:pPr>
            <a:r>
              <a:rPr lang="en-US" sz="2400" baseline="30000" dirty="0" smtClean="0"/>
              <a:t>          ‘Longitude: ‘ +  </a:t>
            </a:r>
            <a:r>
              <a:rPr lang="en-US" sz="2400" baseline="30000" dirty="0" err="1" smtClean="0"/>
              <a:t>position.coords.longitude</a:t>
            </a:r>
            <a:r>
              <a:rPr lang="en-US" sz="2400" baseline="30000" dirty="0" smtClean="0"/>
              <a:t>);</a:t>
            </a:r>
          </a:p>
          <a:p>
            <a:pPr>
              <a:lnSpc>
                <a:spcPts val="1000"/>
              </a:lnSpc>
            </a:pPr>
            <a:r>
              <a:rPr lang="en-US" sz="2400" baseline="30000" dirty="0" smtClean="0"/>
              <a:t>   }</a:t>
            </a:r>
          </a:p>
          <a:p>
            <a:pPr>
              <a:lnSpc>
                <a:spcPts val="1000"/>
              </a:lnSpc>
            </a:pPr>
            <a:r>
              <a:rPr lang="en-US" sz="2400" baseline="30000" dirty="0" smtClean="0"/>
              <a:t>   &lt;/script&gt;</a:t>
            </a:r>
          </a:p>
          <a:p>
            <a:pPr>
              <a:lnSpc>
                <a:spcPts val="1000"/>
              </a:lnSpc>
            </a:pPr>
            <a:r>
              <a:rPr lang="en-US" sz="2400" baseline="30000" dirty="0" smtClean="0"/>
              <a:t> &lt;/head&gt;</a:t>
            </a:r>
            <a:r>
              <a:rPr lang="en-GB" sz="2400" baseline="30000" dirty="0" smtClean="0"/>
              <a:t>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13</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a:solidFill>
                  <a:schemeClr val="tx1"/>
                </a:solidFill>
              </a:rPr>
              <a:t>Lấy</a:t>
            </a:r>
            <a:r>
              <a:rPr lang="en-US" dirty="0">
                <a:solidFill>
                  <a:schemeClr val="tx1"/>
                </a:solidFill>
              </a:rPr>
              <a:t> </a:t>
            </a:r>
            <a:r>
              <a:rPr lang="en-US" dirty="0" err="1">
                <a:solidFill>
                  <a:schemeClr val="tx1"/>
                </a:solidFill>
              </a:rPr>
              <a:t>thông</a:t>
            </a:r>
            <a:r>
              <a:rPr lang="en-US" dirty="0">
                <a:solidFill>
                  <a:schemeClr val="tx1"/>
                </a:solidFill>
              </a:rPr>
              <a:t> tin </a:t>
            </a:r>
            <a:r>
              <a:rPr lang="en-US" dirty="0" err="1">
                <a:solidFill>
                  <a:schemeClr val="tx1"/>
                </a:solidFill>
              </a:rPr>
              <a:t>tài</a:t>
            </a:r>
            <a:r>
              <a:rPr lang="en-US" dirty="0">
                <a:solidFill>
                  <a:schemeClr val="tx1"/>
                </a:solidFill>
              </a:rPr>
              <a:t> </a:t>
            </a:r>
            <a:r>
              <a:rPr lang="en-US" dirty="0" err="1">
                <a:solidFill>
                  <a:schemeClr val="tx1"/>
                </a:solidFill>
              </a:rPr>
              <a:t>khoản</a:t>
            </a:r>
            <a:r>
              <a:rPr lang="en-US" dirty="0">
                <a:solidFill>
                  <a:schemeClr val="tx1"/>
                </a:solidFill>
              </a:rPr>
              <a:t> 3-5</a:t>
            </a:r>
          </a:p>
        </p:txBody>
      </p:sp>
      <p:sp>
        <p:nvSpPr>
          <p:cNvPr id="5" name="TextBox 4"/>
          <p:cNvSpPr txBox="1"/>
          <p:nvPr/>
        </p:nvSpPr>
        <p:spPr>
          <a:xfrm>
            <a:off x="762000" y="1013113"/>
            <a:ext cx="8153400" cy="1349087"/>
          </a:xfrm>
          <a:prstGeom prst="rect">
            <a:avLst/>
          </a:prstGeom>
          <a:noFill/>
        </p:spPr>
        <p:txBody>
          <a:bodyPr wrap="square" rtlCol="0">
            <a:spAutoFit/>
          </a:bodyPr>
          <a:lstStyle/>
          <a:p>
            <a:pPr>
              <a:lnSpc>
                <a:spcPts val="1000"/>
              </a:lnSpc>
            </a:pPr>
            <a:r>
              <a:rPr lang="en-GB" sz="2400" baseline="30000" dirty="0" smtClean="0"/>
              <a:t>&lt;body&gt;</a:t>
            </a:r>
          </a:p>
          <a:p>
            <a:pPr>
              <a:lnSpc>
                <a:spcPts val="1000"/>
              </a:lnSpc>
            </a:pPr>
            <a:r>
              <a:rPr lang="en-US" sz="2400" baseline="30000" dirty="0" smtClean="0"/>
              <a:t> </a:t>
            </a:r>
            <a:r>
              <a:rPr lang="en-US" sz="2400" dirty="0" smtClean="0"/>
              <a:t> </a:t>
            </a:r>
            <a:r>
              <a:rPr lang="en-US" sz="2400" baseline="30000" dirty="0" smtClean="0"/>
              <a:t>&lt;input type=”button” value=” Display Location” </a:t>
            </a:r>
          </a:p>
          <a:p>
            <a:pPr>
              <a:lnSpc>
                <a:spcPts val="1000"/>
              </a:lnSpc>
            </a:pPr>
            <a:r>
              <a:rPr lang="en-GB" sz="2400" baseline="30000" dirty="0" smtClean="0"/>
              <a:t>   </a:t>
            </a:r>
            <a:r>
              <a:rPr lang="en-GB" sz="2400" baseline="30000" dirty="0" err="1" smtClean="0"/>
              <a:t>onClick</a:t>
            </a:r>
            <a:r>
              <a:rPr lang="en-GB" sz="2400" baseline="30000" dirty="0" smtClean="0"/>
              <a:t>=”</a:t>
            </a:r>
            <a:r>
              <a:rPr lang="en-GB" sz="2400" baseline="30000" dirty="0" err="1" smtClean="0"/>
              <a:t>getLocation</a:t>
            </a:r>
            <a:r>
              <a:rPr lang="en-GB" sz="2400" baseline="30000" dirty="0" smtClean="0"/>
              <a:t>()”/&gt; </a:t>
            </a:r>
          </a:p>
          <a:p>
            <a:pPr>
              <a:lnSpc>
                <a:spcPts val="1000"/>
              </a:lnSpc>
            </a:pPr>
            <a:r>
              <a:rPr lang="en-GB" sz="2400" baseline="30000" dirty="0" smtClean="0"/>
              <a:t>&lt;/body&gt;</a:t>
            </a:r>
          </a:p>
          <a:p>
            <a:pPr>
              <a:lnSpc>
                <a:spcPts val="1000"/>
              </a:lnSpc>
            </a:pPr>
            <a:r>
              <a:rPr lang="en-GB" sz="2400" baseline="30000" dirty="0" smtClean="0"/>
              <a:t>&lt;/html&gt;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14</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a:solidFill>
                  <a:schemeClr val="tx1"/>
                </a:solidFill>
              </a:rPr>
              <a:t>Lấy</a:t>
            </a:r>
            <a:r>
              <a:rPr lang="en-US" dirty="0">
                <a:solidFill>
                  <a:schemeClr val="tx1"/>
                </a:solidFill>
              </a:rPr>
              <a:t> </a:t>
            </a:r>
            <a:r>
              <a:rPr lang="en-US" dirty="0" err="1">
                <a:solidFill>
                  <a:schemeClr val="tx1"/>
                </a:solidFill>
              </a:rPr>
              <a:t>thông</a:t>
            </a:r>
            <a:r>
              <a:rPr lang="en-US" dirty="0">
                <a:solidFill>
                  <a:schemeClr val="tx1"/>
                </a:solidFill>
              </a:rPr>
              <a:t> tin </a:t>
            </a:r>
            <a:r>
              <a:rPr lang="en-US" dirty="0" err="1">
                <a:solidFill>
                  <a:schemeClr val="tx1"/>
                </a:solidFill>
              </a:rPr>
              <a:t>tài</a:t>
            </a:r>
            <a:r>
              <a:rPr lang="en-US" dirty="0">
                <a:solidFill>
                  <a:schemeClr val="tx1"/>
                </a:solidFill>
              </a:rPr>
              <a:t> </a:t>
            </a:r>
            <a:r>
              <a:rPr lang="en-US" dirty="0" err="1">
                <a:solidFill>
                  <a:schemeClr val="tx1"/>
                </a:solidFill>
              </a:rPr>
              <a:t>khoản</a:t>
            </a:r>
            <a:r>
              <a:rPr lang="en-US" dirty="0">
                <a:solidFill>
                  <a:schemeClr val="tx1"/>
                </a:solidFill>
              </a:rPr>
              <a:t> 4-5</a:t>
            </a:r>
          </a:p>
        </p:txBody>
      </p:sp>
      <p:sp>
        <p:nvSpPr>
          <p:cNvPr id="5" name="Rectangle 4"/>
          <p:cNvSpPr/>
          <p:nvPr/>
        </p:nvSpPr>
        <p:spPr>
          <a:xfrm>
            <a:off x="228600" y="914400"/>
            <a:ext cx="8153400" cy="3810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Bảng sau liệt kê các thuộc tính của đối tượng vị trí.</a:t>
            </a:r>
            <a:endParaRPr lang="en-US" sz="2800" dirty="0" smtClean="0">
              <a:solidFill>
                <a:schemeClr val="dk1"/>
              </a:solidFill>
              <a:latin typeface="Calibri" pitchFamily="34" charset="0"/>
              <a:cs typeface="Calibri"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101403609"/>
              </p:ext>
            </p:extLst>
          </p:nvPr>
        </p:nvGraphicFramePr>
        <p:xfrm>
          <a:off x="609600" y="1295400"/>
          <a:ext cx="8001000" cy="195072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905000"/>
                <a:gridCol w="6096000"/>
              </a:tblGrid>
              <a:tr h="474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smtClean="0">
                          <a:solidFill>
                            <a:schemeClr val="bg1"/>
                          </a:solidFill>
                          <a:latin typeface="+mn-lt"/>
                          <a:ea typeface="+mn-ea"/>
                          <a:cs typeface="+mn-cs"/>
                        </a:rPr>
                        <a:t>Thuộc tính</a:t>
                      </a:r>
                      <a:endParaRPr lang="en-US" sz="2400" b="1" kern="1200" baseline="30000" dirty="0" smtClean="0">
                        <a:solidFill>
                          <a:schemeClr val="bg1"/>
                        </a:solidFill>
                        <a:latin typeface="+mn-lt"/>
                        <a:ea typeface="+mn-ea"/>
                        <a:cs typeface="+mn-cs"/>
                      </a:endParaRPr>
                    </a:p>
                  </a:txBody>
                  <a:tcPr marT="0" marB="0">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0" kern="1200" baseline="300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smtClean="0">
                          <a:solidFill>
                            <a:schemeClr val="bg1"/>
                          </a:solidFill>
                          <a:latin typeface="+mn-lt"/>
                          <a:ea typeface="+mn-ea"/>
                          <a:cs typeface="+mn-cs"/>
                        </a:rPr>
                        <a:t>Mô tả</a:t>
                      </a:r>
                      <a:endParaRPr lang="en-US" sz="2400" b="1" kern="1200" baseline="30000" dirty="0" smtClean="0">
                        <a:solidFill>
                          <a:schemeClr val="bg1"/>
                        </a:solidFill>
                        <a:latin typeface="+mn-lt"/>
                        <a:ea typeface="+mn-ea"/>
                        <a:cs typeface="+mn-cs"/>
                      </a:endParaRPr>
                    </a:p>
                  </a:txBody>
                  <a:tcPr marT="0" marB="0">
                    <a:solidFill>
                      <a:schemeClr val="accent2">
                        <a:lumMod val="75000"/>
                      </a:schemeClr>
                    </a:solidFill>
                  </a:tcPr>
                </a:tc>
              </a:tr>
              <a:tr h="474894">
                <a:tc>
                  <a:txBody>
                    <a:bodyPr/>
                    <a:lstStyle/>
                    <a:p>
                      <a:endParaRPr lang="en-US" sz="2400" kern="1200" baseline="30000" dirty="0" smtClean="0">
                        <a:solidFill>
                          <a:schemeClr val="dk1"/>
                        </a:solidFill>
                        <a:latin typeface="Courier New" pitchFamily="49" charset="0"/>
                        <a:ea typeface="+mn-ea"/>
                        <a:cs typeface="Courier New" pitchFamily="49" charset="0"/>
                      </a:endParaRPr>
                    </a:p>
                    <a:p>
                      <a:r>
                        <a:rPr lang="en-US" sz="2400" kern="1200" baseline="30000" dirty="0" err="1" smtClean="0">
                          <a:solidFill>
                            <a:schemeClr val="dk1"/>
                          </a:solidFill>
                          <a:latin typeface="Courier New" pitchFamily="49" charset="0"/>
                          <a:ea typeface="+mn-ea"/>
                          <a:cs typeface="Courier New" pitchFamily="49" charset="0"/>
                        </a:rPr>
                        <a:t>coords</a:t>
                      </a:r>
                      <a:endParaRPr lang="en-US" sz="2400" kern="1200" baseline="30000" dirty="0" smtClean="0">
                        <a:solidFill>
                          <a:schemeClr val="dk1"/>
                        </a:solidFill>
                        <a:latin typeface="Courier New" pitchFamily="49" charset="0"/>
                        <a:ea typeface="+mn-ea"/>
                        <a:cs typeface="Courier New" pitchFamily="49" charset="0"/>
                      </a:endParaRPr>
                    </a:p>
                  </a:txBody>
                  <a:tcPr marT="0" marB="0">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kern="1200" baseline="300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baseline="30000" smtClean="0">
                          <a:solidFill>
                            <a:schemeClr val="dk1"/>
                          </a:solidFill>
                          <a:latin typeface="+mn-lt"/>
                          <a:ea typeface="+mn-ea"/>
                          <a:cs typeface="+mn-cs"/>
                        </a:rPr>
                        <a:t>Một đối tượng </a:t>
                      </a:r>
                      <a:r>
                        <a:rPr lang="en-US" sz="2400" kern="1200" baseline="30000" smtClean="0">
                          <a:solidFill>
                            <a:schemeClr val="dk1"/>
                          </a:solidFill>
                          <a:latin typeface="+mn-lt"/>
                          <a:ea typeface="+mn-ea"/>
                          <a:cs typeface="+mn-cs"/>
                        </a:rPr>
                        <a:t>của kiểu các t</a:t>
                      </a:r>
                      <a:r>
                        <a:rPr lang="vi-VN" sz="2400" kern="1200" baseline="30000" smtClean="0">
                          <a:solidFill>
                            <a:schemeClr val="dk1"/>
                          </a:solidFill>
                          <a:latin typeface="+mn-lt"/>
                          <a:ea typeface="+mn-ea"/>
                          <a:cs typeface="+mn-cs"/>
                        </a:rPr>
                        <a:t>ọa </a:t>
                      </a:r>
                      <a:r>
                        <a:rPr lang="en-US" sz="2400" kern="1200" baseline="30000" smtClean="0">
                          <a:solidFill>
                            <a:schemeClr val="dk1"/>
                          </a:solidFill>
                          <a:latin typeface="+mn-lt"/>
                          <a:ea typeface="+mn-ea"/>
                          <a:cs typeface="+mn-cs"/>
                        </a:rPr>
                        <a:t>độ </a:t>
                      </a:r>
                      <a:r>
                        <a:rPr lang="vi-VN" sz="2400" kern="1200" baseline="30000" smtClean="0">
                          <a:solidFill>
                            <a:schemeClr val="dk1"/>
                          </a:solidFill>
                          <a:latin typeface="+mn-lt"/>
                          <a:ea typeface="+mn-ea"/>
                          <a:cs typeface="+mn-cs"/>
                        </a:rPr>
                        <a:t>cung cấp đặc tính khác nhau, chẳng hạn như vĩ độ, kinh độ, độ cao, độ chính xác, tốc độ, và như vậy.</a:t>
                      </a:r>
                      <a:endParaRPr lang="en-US" sz="2400" kern="1200" baseline="30000" dirty="0" smtClean="0">
                        <a:solidFill>
                          <a:schemeClr val="dk1"/>
                        </a:solidFill>
                        <a:latin typeface="+mn-lt"/>
                        <a:ea typeface="+mn-ea"/>
                        <a:cs typeface="+mn-cs"/>
                      </a:endParaRPr>
                    </a:p>
                  </a:txBody>
                  <a:tcPr marT="0" marB="0">
                    <a:solidFill>
                      <a:schemeClr val="accent3">
                        <a:lumMod val="40000"/>
                        <a:lumOff val="60000"/>
                      </a:schemeClr>
                    </a:solidFill>
                  </a:tcPr>
                </a:tc>
              </a:tr>
              <a:tr h="474894">
                <a:tc>
                  <a:txBody>
                    <a:bodyPr/>
                    <a:lstStyle/>
                    <a:p>
                      <a:endParaRPr lang="en-US" sz="2400" kern="1200" baseline="30000" dirty="0" smtClean="0">
                        <a:solidFill>
                          <a:schemeClr val="dk1"/>
                        </a:solidFill>
                        <a:latin typeface="Courier New" pitchFamily="49" charset="0"/>
                        <a:ea typeface="+mn-ea"/>
                        <a:cs typeface="Courier New" pitchFamily="49" charset="0"/>
                      </a:endParaRPr>
                    </a:p>
                    <a:p>
                      <a:r>
                        <a:rPr lang="en-US" sz="2400" kern="1200" baseline="30000" dirty="0" smtClean="0">
                          <a:solidFill>
                            <a:schemeClr val="dk1"/>
                          </a:solidFill>
                          <a:latin typeface="Courier New" pitchFamily="49" charset="0"/>
                          <a:ea typeface="+mn-ea"/>
                          <a:cs typeface="Courier New" pitchFamily="49" charset="0"/>
                        </a:rPr>
                        <a:t>timestamp</a:t>
                      </a:r>
                    </a:p>
                  </a:txBody>
                  <a:tcPr marT="0" marB="0">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kern="1200" baseline="300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baseline="30000" smtClean="0">
                          <a:solidFill>
                            <a:schemeClr val="dk1"/>
                          </a:solidFill>
                          <a:latin typeface="+mn-lt"/>
                          <a:ea typeface="+mn-ea"/>
                          <a:cs typeface="+mn-cs"/>
                        </a:rPr>
                        <a:t>Một đối tượng kiểu </a:t>
                      </a:r>
                      <a:r>
                        <a:rPr lang="en-US" sz="2400" kern="1200" baseline="30000" dirty="0" err="1" smtClean="0">
                          <a:solidFill>
                            <a:schemeClr val="dk1"/>
                          </a:solidFill>
                          <a:latin typeface="+mn-lt"/>
                          <a:ea typeface="+mn-ea"/>
                          <a:cs typeface="+mn-cs"/>
                        </a:rPr>
                        <a:t>DOMTimeStamp</a:t>
                      </a:r>
                      <a:r>
                        <a:rPr lang="en-US" sz="2400" kern="1200" baseline="30000" dirty="0" smtClean="0">
                          <a:solidFill>
                            <a:schemeClr val="dk1"/>
                          </a:solidFill>
                          <a:latin typeface="+mn-lt"/>
                          <a:ea typeface="+mn-ea"/>
                          <a:cs typeface="+mn-cs"/>
                        </a:rPr>
                        <a:t>.</a:t>
                      </a:r>
                      <a:endParaRPr lang="en-US" sz="3200" kern="1200" baseline="30000" dirty="0" smtClean="0">
                        <a:solidFill>
                          <a:schemeClr val="dk1"/>
                        </a:solidFill>
                        <a:latin typeface="+mn-lt"/>
                        <a:ea typeface="+mn-ea"/>
                        <a:cs typeface="+mn-cs"/>
                      </a:endParaRPr>
                    </a:p>
                  </a:txBody>
                  <a:tcPr marT="0" marB="0">
                    <a:solidFill>
                      <a:schemeClr val="accent2">
                        <a:lumMod val="20000"/>
                        <a:lumOff val="80000"/>
                      </a:schemeClr>
                    </a:solidFill>
                  </a:tcPr>
                </a:tc>
              </a:tr>
            </a:tbl>
          </a:graphicData>
        </a:graphic>
      </p:graphicFrame>
      <p:sp>
        <p:nvSpPr>
          <p:cNvPr id="7" name="Rectangle 6"/>
          <p:cNvSpPr/>
          <p:nvPr/>
        </p:nvSpPr>
        <p:spPr>
          <a:xfrm>
            <a:off x="228600" y="3200400"/>
            <a:ext cx="8382000" cy="10668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en-US" sz="2800" baseline="30000" smtClean="0">
                <a:latin typeface="Calibri" pitchFamily="34" charset="0"/>
                <a:cs typeface="Calibri" pitchFamily="34" charset="0"/>
              </a:rPr>
              <a:t>Hình</a:t>
            </a:r>
            <a:r>
              <a:rPr lang="en-US" sz="2800" smtClean="0">
                <a:latin typeface="Calibri" pitchFamily="34" charset="0"/>
                <a:cs typeface="Calibri" pitchFamily="34" charset="0"/>
              </a:rPr>
              <a:t> </a:t>
            </a:r>
            <a:r>
              <a:rPr lang="en-US" sz="2800" baseline="30000">
                <a:latin typeface="Calibri" pitchFamily="34" charset="0"/>
                <a:cs typeface="Calibri" pitchFamily="34" charset="0"/>
              </a:rPr>
              <a:t>sau sẽ hiển thị thông báo khi trang web chứa định vị địa lý. </a:t>
            </a:r>
            <a:endParaRPr lang="en-US" sz="2800" baseline="30000" dirty="0">
              <a:latin typeface="Calibri" pitchFamily="34" charset="0"/>
              <a:cs typeface="Calibri" pitchFamily="34" charset="0"/>
            </a:endParaRPr>
          </a:p>
        </p:txBody>
      </p:sp>
      <p:pic>
        <p:nvPicPr>
          <p:cNvPr id="8" name="Picture 7" descr="Figure 19.3.tif"/>
          <p:cNvPicPr>
            <a:picLocks noChangeAspect="1"/>
          </p:cNvPicPr>
          <p:nvPr/>
        </p:nvPicPr>
        <p:blipFill>
          <a:blip r:embed="rId2"/>
          <a:stretch>
            <a:fillRect/>
          </a:stretch>
        </p:blipFill>
        <p:spPr>
          <a:xfrm>
            <a:off x="1143000" y="4191000"/>
            <a:ext cx="6687127" cy="609600"/>
          </a:xfrm>
          <a:prstGeom prst="rect">
            <a:avLst/>
          </a:prstGeom>
        </p:spPr>
      </p:pic>
      <p:sp>
        <p:nvSpPr>
          <p:cNvPr id="9" name="Rectangle 8"/>
          <p:cNvSpPr/>
          <p:nvPr/>
        </p:nvSpPr>
        <p:spPr>
          <a:xfrm>
            <a:off x="228600" y="4953000"/>
            <a:ext cx="8382000" cy="10668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Trình duyệt tìm kiếm sự cho phép của người sử dụng để chia sẻ thông tin vị trí của họ với ứng dụng.</a:t>
            </a:r>
            <a:endParaRPr lang="en-US" sz="2800" dirty="0" smtClean="0">
              <a:solidFill>
                <a:schemeClr val="dk1"/>
              </a:solidFill>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ou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15</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a:solidFill>
                  <a:schemeClr val="tx1"/>
                </a:solidFill>
              </a:rPr>
              <a:t>Lấy</a:t>
            </a:r>
            <a:r>
              <a:rPr lang="en-US" dirty="0">
                <a:solidFill>
                  <a:schemeClr val="tx1"/>
                </a:solidFill>
              </a:rPr>
              <a:t> </a:t>
            </a:r>
            <a:r>
              <a:rPr lang="en-US" dirty="0" err="1">
                <a:solidFill>
                  <a:schemeClr val="tx1"/>
                </a:solidFill>
              </a:rPr>
              <a:t>thông</a:t>
            </a:r>
            <a:r>
              <a:rPr lang="en-US" dirty="0">
                <a:solidFill>
                  <a:schemeClr val="tx1"/>
                </a:solidFill>
              </a:rPr>
              <a:t> tin </a:t>
            </a:r>
            <a:r>
              <a:rPr lang="en-US" dirty="0" err="1">
                <a:solidFill>
                  <a:schemeClr val="tx1"/>
                </a:solidFill>
              </a:rPr>
              <a:t>tài</a:t>
            </a:r>
            <a:r>
              <a:rPr lang="en-US" dirty="0">
                <a:solidFill>
                  <a:schemeClr val="tx1"/>
                </a:solidFill>
              </a:rPr>
              <a:t> </a:t>
            </a:r>
            <a:r>
              <a:rPr lang="en-US" dirty="0" err="1">
                <a:solidFill>
                  <a:schemeClr val="tx1"/>
                </a:solidFill>
              </a:rPr>
              <a:t>khoản</a:t>
            </a:r>
            <a:r>
              <a:rPr lang="en-US" dirty="0">
                <a:solidFill>
                  <a:schemeClr val="tx1"/>
                </a:solidFill>
              </a:rPr>
              <a:t> 5-5</a:t>
            </a:r>
          </a:p>
        </p:txBody>
      </p:sp>
      <p:sp>
        <p:nvSpPr>
          <p:cNvPr id="5" name="Rectangle 4"/>
          <p:cNvSpPr/>
          <p:nvPr/>
        </p:nvSpPr>
        <p:spPr>
          <a:xfrm>
            <a:off x="228600" y="838200"/>
            <a:ext cx="8382000" cy="10668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Hình dưới đây cho thấy một thông điệp hiển thị vị trí hiện tại của người sử dụng, khi nút Chia sẻ địa điểm được nhấp.</a:t>
            </a:r>
            <a:endParaRPr lang="en-US" sz="2800" dirty="0" smtClean="0">
              <a:solidFill>
                <a:schemeClr val="dk1"/>
              </a:solidFill>
              <a:latin typeface="Calibri" pitchFamily="34" charset="0"/>
              <a:cs typeface="Calibri" pitchFamily="34" charset="0"/>
            </a:endParaRPr>
          </a:p>
        </p:txBody>
      </p:sp>
      <p:pic>
        <p:nvPicPr>
          <p:cNvPr id="6" name="Picture 5" descr="Figure 19.4.tif"/>
          <p:cNvPicPr>
            <a:picLocks noChangeAspect="1"/>
          </p:cNvPicPr>
          <p:nvPr/>
        </p:nvPicPr>
        <p:blipFill>
          <a:blip r:embed="rId2"/>
          <a:stretch>
            <a:fillRect/>
          </a:stretch>
        </p:blipFill>
        <p:spPr>
          <a:xfrm>
            <a:off x="1676399" y="1905000"/>
            <a:ext cx="5757863" cy="2362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16</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smtClean="0">
                <a:solidFill>
                  <a:schemeClr val="tx1"/>
                </a:solidFill>
              </a:rPr>
              <a:t>Điều</a:t>
            </a:r>
            <a:r>
              <a:rPr lang="en-US" dirty="0" smtClean="0">
                <a:solidFill>
                  <a:schemeClr val="tx1"/>
                </a:solidFill>
              </a:rPr>
              <a:t> </a:t>
            </a:r>
            <a:r>
              <a:rPr lang="en-US" dirty="0" err="1" smtClean="0">
                <a:solidFill>
                  <a:schemeClr val="tx1"/>
                </a:solidFill>
              </a:rPr>
              <a:t>khiển</a:t>
            </a:r>
            <a:r>
              <a:rPr lang="en-US" dirty="0" smtClean="0">
                <a:solidFill>
                  <a:schemeClr val="tx1"/>
                </a:solidFill>
              </a:rPr>
              <a:t> </a:t>
            </a:r>
            <a:r>
              <a:rPr lang="en-US" dirty="0" err="1" smtClean="0">
                <a:solidFill>
                  <a:schemeClr val="tx1"/>
                </a:solidFill>
              </a:rPr>
              <a:t>lỗi</a:t>
            </a:r>
            <a:r>
              <a:rPr lang="en-US" dirty="0" smtClean="0">
                <a:solidFill>
                  <a:schemeClr val="tx1"/>
                </a:solidFill>
              </a:rPr>
              <a:t> 1-4</a:t>
            </a:r>
            <a:endParaRPr lang="en-US" dirty="0">
              <a:solidFill>
                <a:schemeClr val="tx1"/>
              </a:solidFill>
            </a:endParaRPr>
          </a:p>
        </p:txBody>
      </p:sp>
      <p:sp>
        <p:nvSpPr>
          <p:cNvPr id="5" name="Rectangle 4"/>
          <p:cNvSpPr/>
          <p:nvPr/>
        </p:nvSpPr>
        <p:spPr>
          <a:xfrm>
            <a:off x="228600" y="685800"/>
            <a:ext cx="8382000" cy="16764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Một ứng dụng có thể thất bại trong việc thu thập thông tin vị trí địa lý. Trong trường hợp đó, các đối tượng định vị gọi là </a:t>
            </a:r>
            <a:r>
              <a:rPr lang="vi-VN" sz="2800" baseline="30000" smtClean="0">
                <a:latin typeface="Calibri" pitchFamily="34" charset="0"/>
                <a:cs typeface="Calibri" pitchFamily="34" charset="0"/>
              </a:rPr>
              <a:t>một</a:t>
            </a:r>
            <a:r>
              <a:rPr lang="en-US" sz="2800" baseline="30000">
                <a:latin typeface="Calibri" pitchFamily="34" charset="0"/>
                <a:cs typeface="Calibri" pitchFamily="34" charset="0"/>
              </a:rPr>
              <a:t> </a:t>
            </a:r>
            <a:r>
              <a:rPr lang="en-US" sz="2800" baseline="30000" smtClean="0">
                <a:latin typeface="Calibri" pitchFamily="34" charset="0"/>
                <a:cs typeface="Calibri" pitchFamily="34" charset="0"/>
              </a:rPr>
              <a:t>hàm</a:t>
            </a:r>
            <a:r>
              <a:rPr lang="vi-VN" sz="2800" baseline="30000" smtClean="0">
                <a:latin typeface="Calibri" pitchFamily="34" charset="0"/>
                <a:cs typeface="Calibri" pitchFamily="34" charset="0"/>
              </a:rPr>
              <a:t> </a:t>
            </a:r>
            <a:r>
              <a:rPr lang="vi-VN" sz="2800" baseline="30000">
                <a:latin typeface="Calibri" pitchFamily="34" charset="0"/>
                <a:cs typeface="Calibri" pitchFamily="34" charset="0"/>
              </a:rPr>
              <a:t>errorCallback </a:t>
            </a:r>
            <a:r>
              <a:rPr lang="vi-VN" sz="2800" baseline="30000" smtClean="0">
                <a:latin typeface="Calibri" pitchFamily="34" charset="0"/>
                <a:cs typeface="Calibri" pitchFamily="34" charset="0"/>
              </a:rPr>
              <a:t>(). </a:t>
            </a:r>
            <a:endParaRPr lang="vi-VN" sz="2800" baseline="30000">
              <a:latin typeface="Calibri" pitchFamily="34" charset="0"/>
              <a:cs typeface="Calibri" pitchFamily="34" charset="0"/>
            </a:endParaRP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Các </a:t>
            </a:r>
            <a:r>
              <a:rPr lang="en-US" sz="2800" baseline="30000" smtClean="0">
                <a:latin typeface="Calibri" pitchFamily="34" charset="0"/>
                <a:cs typeface="Calibri" pitchFamily="34" charset="0"/>
              </a:rPr>
              <a:t>hàm</a:t>
            </a:r>
            <a:r>
              <a:rPr lang="en-US" sz="2800" smtClean="0">
                <a:latin typeface="Calibri" pitchFamily="34" charset="0"/>
                <a:cs typeface="Calibri" pitchFamily="34" charset="0"/>
              </a:rPr>
              <a:t> </a:t>
            </a:r>
            <a:r>
              <a:rPr lang="vi-VN" sz="2800" baseline="30000" smtClean="0">
                <a:latin typeface="Calibri" pitchFamily="34" charset="0"/>
                <a:cs typeface="Calibri" pitchFamily="34" charset="0"/>
              </a:rPr>
              <a:t>errorCallback </a:t>
            </a:r>
            <a:r>
              <a:rPr lang="vi-VN" sz="2800" baseline="30000">
                <a:latin typeface="Calibri" pitchFamily="34" charset="0"/>
                <a:cs typeface="Calibri" pitchFamily="34" charset="0"/>
              </a:rPr>
              <a:t>() </a:t>
            </a:r>
            <a:r>
              <a:rPr lang="vi-VN" sz="2800" baseline="30000" smtClean="0">
                <a:latin typeface="Calibri" pitchFamily="34" charset="0"/>
                <a:cs typeface="Calibri" pitchFamily="34" charset="0"/>
              </a:rPr>
              <a:t>xử </a:t>
            </a:r>
            <a:r>
              <a:rPr lang="vi-VN" sz="2800" baseline="30000">
                <a:latin typeface="Calibri" pitchFamily="34" charset="0"/>
                <a:cs typeface="Calibri" pitchFamily="34" charset="0"/>
              </a:rPr>
              <a:t>lý lỗi bằng cách lấy một đối tượng PostionError từ API.</a:t>
            </a:r>
            <a:endParaRPr lang="en-US" sz="2800" dirty="0" smtClean="0">
              <a:solidFill>
                <a:schemeClr val="dk1"/>
              </a:solidFill>
              <a:latin typeface="Calibri" pitchFamily="34" charset="0"/>
              <a:cs typeface="Calibri" pitchFamily="34" charset="0"/>
            </a:endParaRPr>
          </a:p>
        </p:txBody>
      </p:sp>
      <p:grpSp>
        <p:nvGrpSpPr>
          <p:cNvPr id="6" name="Group 5"/>
          <p:cNvGrpSpPr/>
          <p:nvPr/>
        </p:nvGrpSpPr>
        <p:grpSpPr>
          <a:xfrm>
            <a:off x="381000" y="2209800"/>
            <a:ext cx="8382000" cy="457200"/>
            <a:chOff x="0" y="924398"/>
            <a:chExt cx="8382000" cy="600405"/>
          </a:xfrm>
          <a:solidFill>
            <a:srgbClr val="C00000"/>
          </a:solidFill>
        </p:grpSpPr>
        <p:sp>
          <p:nvSpPr>
            <p:cNvPr id="7" name="Rounded Rectangle 6"/>
            <p:cNvSpPr/>
            <p:nvPr/>
          </p:nvSpPr>
          <p:spPr>
            <a:xfrm>
              <a:off x="0" y="924398"/>
              <a:ext cx="8382000" cy="600405"/>
            </a:xfrm>
            <a:prstGeom prst="roundRect">
              <a:avLst/>
            </a:pr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8" name="Rounded Rectangle 4"/>
            <p:cNvSpPr/>
            <p:nvPr/>
          </p:nvSpPr>
          <p:spPr>
            <a:xfrm>
              <a:off x="29309" y="953707"/>
              <a:ext cx="8323382" cy="54178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defTabSz="800100">
                <a:lnSpc>
                  <a:spcPct val="90000"/>
                </a:lnSpc>
                <a:spcBef>
                  <a:spcPct val="0"/>
                </a:spcBef>
                <a:spcAft>
                  <a:spcPct val="35000"/>
                </a:spcAft>
                <a:buFont typeface="Wingdings" pitchFamily="2" charset="2"/>
                <a:buChar char="Ø"/>
              </a:pPr>
              <a:r>
                <a:rPr lang="en-US" sz="2000" dirty="0" smtClean="0">
                  <a:solidFill>
                    <a:schemeClr val="bg1"/>
                  </a:solidFill>
                </a:rPr>
                <a:t> </a:t>
              </a:r>
              <a:r>
                <a:rPr lang="en-US" sz="2000" b="1" dirty="0" smtClean="0">
                  <a:solidFill>
                    <a:schemeClr val="bg1"/>
                  </a:solidFill>
                  <a:latin typeface="Calibri" pitchFamily="34" charset="0"/>
                  <a:cs typeface="Calibri" pitchFamily="34" charset="0"/>
                </a:rPr>
                <a:t>HTML</a:t>
              </a:r>
              <a:r>
                <a:rPr lang="en-US" sz="2000" dirty="0" smtClean="0">
                  <a:solidFill>
                    <a:schemeClr val="bg1"/>
                  </a:solidFill>
                  <a:latin typeface="Calibri" pitchFamily="34" charset="0"/>
                  <a:cs typeface="Calibri" pitchFamily="34" charset="0"/>
                </a:rPr>
                <a:t> </a:t>
              </a:r>
              <a:endParaRPr lang="en-US" sz="2000" kern="1200" dirty="0">
                <a:solidFill>
                  <a:schemeClr val="bg1"/>
                </a:solidFill>
                <a:latin typeface="Calibri" pitchFamily="34" charset="0"/>
                <a:cs typeface="Calibri" pitchFamily="34" charset="0"/>
              </a:endParaRPr>
            </a:p>
          </p:txBody>
        </p:sp>
      </p:grpSp>
      <p:sp>
        <p:nvSpPr>
          <p:cNvPr id="9" name="Rectangle 8"/>
          <p:cNvSpPr/>
          <p:nvPr/>
        </p:nvSpPr>
        <p:spPr>
          <a:xfrm>
            <a:off x="228600" y="2743200"/>
            <a:ext cx="8610600" cy="10668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Đối tượng PositionError chứa thông tin liên quan đến các lỗi xảy ra trong khi tìm kiếm các vị trí địa lý của người dùng. </a:t>
            </a: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Bảng sau liệt kê các thuộc tính của đối tượng PositionError.</a:t>
            </a:r>
            <a:endParaRPr lang="en-US" sz="2800" dirty="0" smtClean="0">
              <a:solidFill>
                <a:schemeClr val="dk1"/>
              </a:solidFill>
              <a:latin typeface="Calibri" pitchFamily="34" charset="0"/>
              <a:cs typeface="Calibri"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16170084"/>
              </p:ext>
            </p:extLst>
          </p:nvPr>
        </p:nvGraphicFramePr>
        <p:xfrm>
          <a:off x="609600" y="3855720"/>
          <a:ext cx="8001000" cy="170688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905000"/>
                <a:gridCol w="6096000"/>
              </a:tblGrid>
              <a:tr h="474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smtClean="0">
                          <a:solidFill>
                            <a:schemeClr val="bg1"/>
                          </a:solidFill>
                          <a:latin typeface="+mn-lt"/>
                          <a:ea typeface="+mn-ea"/>
                          <a:cs typeface="+mn-cs"/>
                        </a:rPr>
                        <a:t>Thuộc tính</a:t>
                      </a:r>
                      <a:endParaRPr lang="en-US" sz="2400" b="1" kern="1200" baseline="30000" dirty="0" smtClean="0">
                        <a:solidFill>
                          <a:schemeClr val="bg1"/>
                        </a:solidFill>
                        <a:latin typeface="+mn-lt"/>
                        <a:ea typeface="+mn-ea"/>
                        <a:cs typeface="+mn-cs"/>
                      </a:endParaRPr>
                    </a:p>
                  </a:txBody>
                  <a:tcPr marT="0" marB="0">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0" kern="1200" baseline="300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smtClean="0">
                          <a:solidFill>
                            <a:schemeClr val="bg1"/>
                          </a:solidFill>
                          <a:latin typeface="+mn-lt"/>
                          <a:ea typeface="+mn-ea"/>
                          <a:cs typeface="+mn-cs"/>
                        </a:rPr>
                        <a:t>Mô tả</a:t>
                      </a:r>
                      <a:endParaRPr lang="en-US" sz="2400" b="1" kern="1200" baseline="30000" dirty="0" smtClean="0">
                        <a:solidFill>
                          <a:schemeClr val="bg1"/>
                        </a:solidFill>
                        <a:latin typeface="+mn-lt"/>
                        <a:ea typeface="+mn-ea"/>
                        <a:cs typeface="+mn-cs"/>
                      </a:endParaRPr>
                    </a:p>
                  </a:txBody>
                  <a:tcPr marT="0" marB="0">
                    <a:solidFill>
                      <a:schemeClr val="accent2">
                        <a:lumMod val="75000"/>
                      </a:schemeClr>
                    </a:solidFill>
                  </a:tcPr>
                </a:tc>
              </a:tr>
              <a:tr h="474894">
                <a:tc>
                  <a:txBody>
                    <a:bodyPr/>
                    <a:lstStyle/>
                    <a:p>
                      <a:endParaRPr lang="en-US" sz="2400" kern="1200" baseline="30000" dirty="0" smtClean="0">
                        <a:solidFill>
                          <a:schemeClr val="dk1"/>
                        </a:solidFill>
                        <a:latin typeface="Courier New" pitchFamily="49" charset="0"/>
                        <a:ea typeface="+mn-ea"/>
                        <a:cs typeface="Courier New" pitchFamily="49" charset="0"/>
                      </a:endParaRPr>
                    </a:p>
                    <a:p>
                      <a:r>
                        <a:rPr lang="en-US" sz="2400" kern="1200" baseline="30000" dirty="0" smtClean="0">
                          <a:solidFill>
                            <a:schemeClr val="dk1"/>
                          </a:solidFill>
                          <a:latin typeface="Courier New" pitchFamily="49" charset="0"/>
                          <a:ea typeface="+mn-ea"/>
                          <a:cs typeface="Courier New" pitchFamily="49" charset="0"/>
                        </a:rPr>
                        <a:t>code</a:t>
                      </a:r>
                    </a:p>
                  </a:txBody>
                  <a:tcPr marT="0" marB="0">
                    <a:solidFill>
                      <a:schemeClr val="accent3">
                        <a:lumMod val="40000"/>
                        <a:lumOff val="60000"/>
                      </a:schemeClr>
                    </a:solidFill>
                  </a:tcPr>
                </a:tc>
                <a:tc>
                  <a:txBody>
                    <a:bodyPr/>
                    <a:lstStyle/>
                    <a:p>
                      <a:endParaRPr lang="en-US" sz="2400" kern="1200" baseline="30000" dirty="0" smtClean="0">
                        <a:solidFill>
                          <a:schemeClr val="dk1"/>
                        </a:solidFill>
                        <a:latin typeface="+mn-lt"/>
                        <a:ea typeface="+mn-ea"/>
                        <a:cs typeface="+mn-cs"/>
                      </a:endParaRPr>
                    </a:p>
                    <a:p>
                      <a:r>
                        <a:rPr lang="en-US" sz="2400" kern="1200" baseline="30000" smtClean="0">
                          <a:solidFill>
                            <a:schemeClr val="dk1"/>
                          </a:solidFill>
                          <a:latin typeface="+mn-lt"/>
                          <a:ea typeface="+mn-ea"/>
                          <a:cs typeface="+mn-cs"/>
                        </a:rPr>
                        <a:t>Trả về giá trị số cho các loại lỗi xảy ra.</a:t>
                      </a:r>
                      <a:endParaRPr lang="en-US" sz="2400" kern="1200" baseline="30000" dirty="0" smtClean="0">
                        <a:solidFill>
                          <a:schemeClr val="dk1"/>
                        </a:solidFill>
                        <a:latin typeface="+mn-lt"/>
                        <a:ea typeface="+mn-ea"/>
                        <a:cs typeface="+mn-cs"/>
                      </a:endParaRPr>
                    </a:p>
                  </a:txBody>
                  <a:tcPr marT="0" marB="0">
                    <a:solidFill>
                      <a:schemeClr val="accent3">
                        <a:lumMod val="40000"/>
                        <a:lumOff val="60000"/>
                      </a:schemeClr>
                    </a:solidFill>
                  </a:tcPr>
                </a:tc>
              </a:tr>
              <a:tr h="474894">
                <a:tc>
                  <a:txBody>
                    <a:bodyPr/>
                    <a:lstStyle/>
                    <a:p>
                      <a:endParaRPr lang="en-US" sz="2400" kern="1200" baseline="30000" dirty="0" smtClean="0">
                        <a:solidFill>
                          <a:schemeClr val="dk1"/>
                        </a:solidFill>
                        <a:latin typeface="Courier New" pitchFamily="49" charset="0"/>
                        <a:ea typeface="+mn-ea"/>
                        <a:cs typeface="Courier New" pitchFamily="49" charset="0"/>
                      </a:endParaRPr>
                    </a:p>
                    <a:p>
                      <a:r>
                        <a:rPr lang="en-US" sz="2400" kern="1200" baseline="30000" dirty="0" smtClean="0">
                          <a:solidFill>
                            <a:schemeClr val="dk1"/>
                          </a:solidFill>
                          <a:latin typeface="Courier New" pitchFamily="49" charset="0"/>
                          <a:ea typeface="+mn-ea"/>
                          <a:cs typeface="Courier New" pitchFamily="49" charset="0"/>
                        </a:rPr>
                        <a:t>message</a:t>
                      </a:r>
                    </a:p>
                  </a:txBody>
                  <a:tcPr marT="0" marB="0">
                    <a:solidFill>
                      <a:schemeClr val="accent2">
                        <a:lumMod val="20000"/>
                        <a:lumOff val="80000"/>
                      </a:schemeClr>
                    </a:solidFill>
                  </a:tcPr>
                </a:tc>
                <a:tc>
                  <a:txBody>
                    <a:bodyPr/>
                    <a:lstStyle/>
                    <a:p>
                      <a:endParaRPr lang="en-US" sz="2400" kern="1200" baseline="30000" dirty="0" smtClean="0">
                        <a:solidFill>
                          <a:schemeClr val="dk1"/>
                        </a:solidFill>
                        <a:latin typeface="+mn-lt"/>
                        <a:ea typeface="+mn-ea"/>
                        <a:cs typeface="+mn-cs"/>
                      </a:endParaRPr>
                    </a:p>
                    <a:p>
                      <a:r>
                        <a:rPr lang="vi-VN" sz="2400" kern="1200" baseline="30000" smtClean="0">
                          <a:solidFill>
                            <a:schemeClr val="dk1"/>
                          </a:solidFill>
                          <a:latin typeface="+mn-lt"/>
                          <a:ea typeface="+mn-ea"/>
                          <a:cs typeface="+mn-cs"/>
                        </a:rPr>
                        <a:t>Trả về một thông điệp mô tả chi tiết các lỗi gặp phải. Tin nhắn có thể được sử dụng để gỡ lỗi.</a:t>
                      </a:r>
                      <a:endParaRPr lang="en-US" sz="2400" kern="1200" baseline="30000" dirty="0" smtClean="0">
                        <a:solidFill>
                          <a:schemeClr val="dk1"/>
                        </a:solidFill>
                        <a:latin typeface="+mn-lt"/>
                        <a:ea typeface="+mn-ea"/>
                        <a:cs typeface="+mn-cs"/>
                      </a:endParaRPr>
                    </a:p>
                  </a:txBody>
                  <a:tcPr marT="0" marB="0">
                    <a:solidFill>
                      <a:schemeClr val="accent2">
                        <a:lumMod val="20000"/>
                        <a:lumOff val="8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17</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a:solidFill>
                  <a:schemeClr val="tx1"/>
                </a:solidFill>
              </a:rPr>
              <a:t>Điều</a:t>
            </a:r>
            <a:r>
              <a:rPr lang="en-US" dirty="0">
                <a:solidFill>
                  <a:schemeClr val="tx1"/>
                </a:solidFill>
              </a:rPr>
              <a:t> </a:t>
            </a:r>
            <a:r>
              <a:rPr lang="en-US" dirty="0" err="1">
                <a:solidFill>
                  <a:schemeClr val="tx1"/>
                </a:solidFill>
              </a:rPr>
              <a:t>khiển</a:t>
            </a:r>
            <a:r>
              <a:rPr lang="en-US" dirty="0">
                <a:solidFill>
                  <a:schemeClr val="tx1"/>
                </a:solidFill>
              </a:rPr>
              <a:t> </a:t>
            </a:r>
            <a:r>
              <a:rPr lang="en-US" dirty="0" err="1">
                <a:solidFill>
                  <a:schemeClr val="tx1"/>
                </a:solidFill>
              </a:rPr>
              <a:t>lỗi</a:t>
            </a:r>
            <a:r>
              <a:rPr lang="en-US" dirty="0">
                <a:solidFill>
                  <a:schemeClr val="tx1"/>
                </a:solidFill>
              </a:rPr>
              <a:t> 2-4</a:t>
            </a:r>
          </a:p>
        </p:txBody>
      </p:sp>
      <p:sp>
        <p:nvSpPr>
          <p:cNvPr id="5" name="Rectangle 4"/>
          <p:cNvSpPr/>
          <p:nvPr/>
        </p:nvSpPr>
        <p:spPr>
          <a:xfrm>
            <a:off x="228600" y="914400"/>
            <a:ext cx="8610600" cy="6096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Bảng sau liệt kê các mã lỗi khác nhau được trả về bởi các mã thuộc tính của đối tượng PositionError.</a:t>
            </a:r>
            <a:endParaRPr lang="en-US" sz="2800" dirty="0" smtClean="0">
              <a:solidFill>
                <a:schemeClr val="dk1"/>
              </a:solidFill>
              <a:latin typeface="Calibri" pitchFamily="34" charset="0"/>
              <a:cs typeface="Calibri"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572024235"/>
              </p:ext>
            </p:extLst>
          </p:nvPr>
        </p:nvGraphicFramePr>
        <p:xfrm>
          <a:off x="609600" y="1524000"/>
          <a:ext cx="8001000" cy="2496083"/>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762000"/>
                <a:gridCol w="2286000"/>
                <a:gridCol w="4953000"/>
              </a:tblGrid>
              <a:tr h="4719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smtClean="0">
                          <a:solidFill>
                            <a:schemeClr val="bg1"/>
                          </a:solidFill>
                          <a:latin typeface="+mn-lt"/>
                          <a:ea typeface="+mn-ea"/>
                          <a:cs typeface="+mn-cs"/>
                        </a:rPr>
                        <a:t>Mã</a:t>
                      </a:r>
                      <a:endParaRPr lang="en-US" sz="2400" b="1" kern="1200" baseline="30000" dirty="0" smtClean="0">
                        <a:solidFill>
                          <a:schemeClr val="bg1"/>
                        </a:solidFill>
                        <a:latin typeface="+mn-lt"/>
                        <a:ea typeface="+mn-ea"/>
                        <a:cs typeface="+mn-cs"/>
                      </a:endParaRPr>
                    </a:p>
                  </a:txBody>
                  <a:tcPr marT="0" marB="0">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smtClean="0">
                          <a:solidFill>
                            <a:schemeClr val="bg1"/>
                          </a:solidFill>
                          <a:latin typeface="+mn-lt"/>
                          <a:ea typeface="+mn-ea"/>
                          <a:cs typeface="+mn-cs"/>
                        </a:rPr>
                        <a:t>Hằng số</a:t>
                      </a:r>
                      <a:endParaRPr lang="en-US" sz="2400" b="1" kern="1200" baseline="30000" dirty="0" smtClean="0">
                        <a:solidFill>
                          <a:schemeClr val="bg1"/>
                        </a:solidFill>
                        <a:latin typeface="+mn-lt"/>
                        <a:ea typeface="+mn-ea"/>
                        <a:cs typeface="+mn-cs"/>
                      </a:endParaRPr>
                    </a:p>
                  </a:txBody>
                  <a:tcPr marT="0" marB="0">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0" kern="1200" baseline="300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smtClean="0">
                          <a:solidFill>
                            <a:schemeClr val="bg1"/>
                          </a:solidFill>
                          <a:latin typeface="+mn-lt"/>
                          <a:ea typeface="+mn-ea"/>
                          <a:cs typeface="+mn-cs"/>
                        </a:rPr>
                        <a:t>Mô tả</a:t>
                      </a:r>
                      <a:endParaRPr lang="en-US" sz="2400" b="1" kern="1200" baseline="30000" dirty="0" smtClean="0">
                        <a:solidFill>
                          <a:schemeClr val="bg1"/>
                        </a:solidFill>
                        <a:latin typeface="+mn-lt"/>
                        <a:ea typeface="+mn-ea"/>
                        <a:cs typeface="+mn-cs"/>
                      </a:endParaRPr>
                    </a:p>
                  </a:txBody>
                  <a:tcPr marT="0" marB="0">
                    <a:solidFill>
                      <a:schemeClr val="accent2">
                        <a:lumMod val="75000"/>
                      </a:schemeClr>
                    </a:solidFill>
                  </a:tcPr>
                </a:tc>
              </a:tr>
              <a:tr h="707923">
                <a:tc>
                  <a:txBody>
                    <a:bodyPr/>
                    <a:lstStyle/>
                    <a:p>
                      <a:pPr algn="ctr"/>
                      <a:endParaRPr lang="en-US" sz="2400" kern="1200" baseline="30000" dirty="0" smtClean="0">
                        <a:solidFill>
                          <a:schemeClr val="dk1"/>
                        </a:solidFill>
                        <a:latin typeface="Courier New" pitchFamily="49" charset="0"/>
                        <a:ea typeface="+mn-ea"/>
                        <a:cs typeface="Courier New" pitchFamily="49" charset="0"/>
                      </a:endParaRPr>
                    </a:p>
                    <a:p>
                      <a:pPr algn="ctr"/>
                      <a:r>
                        <a:rPr lang="en-US" sz="2400" kern="1200" baseline="30000" dirty="0" smtClean="0">
                          <a:solidFill>
                            <a:schemeClr val="dk1"/>
                          </a:solidFill>
                          <a:latin typeface="Courier New" pitchFamily="49" charset="0"/>
                          <a:ea typeface="+mn-ea"/>
                          <a:cs typeface="Courier New" pitchFamily="49" charset="0"/>
                        </a:rPr>
                        <a:t>1</a:t>
                      </a:r>
                    </a:p>
                  </a:txBody>
                  <a:tcPr marT="0" marB="0">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smtClean="0">
                          <a:solidFill>
                            <a:schemeClr val="dk1"/>
                          </a:solidFill>
                          <a:latin typeface="+mn-lt"/>
                          <a:ea typeface="+mn-ea"/>
                          <a:cs typeface="+mn-cs"/>
                        </a:rPr>
                        <a:t>PERMISSION_DENIED</a:t>
                      </a:r>
                      <a:endParaRPr lang="en-US" sz="3600" kern="1200" baseline="30000" dirty="0" smtClean="0">
                        <a:solidFill>
                          <a:schemeClr val="dk1"/>
                        </a:solidFill>
                        <a:latin typeface="+mn-lt"/>
                        <a:ea typeface="+mn-ea"/>
                        <a:cs typeface="+mn-cs"/>
                      </a:endParaRPr>
                    </a:p>
                  </a:txBody>
                  <a:tcPr marT="0" marB="0">
                    <a:solidFill>
                      <a:schemeClr val="accent3">
                        <a:lumMod val="40000"/>
                        <a:lumOff val="60000"/>
                      </a:schemeClr>
                    </a:solidFill>
                  </a:tcPr>
                </a:tc>
                <a:tc>
                  <a:txBody>
                    <a:bodyPr/>
                    <a:lstStyle/>
                    <a:p>
                      <a:endParaRPr lang="en-US" sz="2400" kern="1200" baseline="30000" dirty="0" smtClean="0">
                        <a:solidFill>
                          <a:schemeClr val="dk1"/>
                        </a:solidFill>
                        <a:latin typeface="+mn-lt"/>
                        <a:ea typeface="+mn-ea"/>
                        <a:cs typeface="+mn-cs"/>
                      </a:endParaRPr>
                    </a:p>
                    <a:p>
                      <a:r>
                        <a:rPr lang="en-US" sz="2400" kern="1200" baseline="30000" smtClean="0">
                          <a:solidFill>
                            <a:schemeClr val="dk1"/>
                          </a:solidFill>
                          <a:latin typeface="+mn-lt"/>
                          <a:ea typeface="+mn-ea"/>
                          <a:cs typeface="+mn-cs"/>
                        </a:rPr>
                        <a:t>Ứng dụng không có quyền truy cập Geolocation API.</a:t>
                      </a:r>
                      <a:endParaRPr lang="en-US" sz="2400" kern="1200" baseline="30000" dirty="0" smtClean="0">
                        <a:solidFill>
                          <a:schemeClr val="dk1"/>
                        </a:solidFill>
                        <a:latin typeface="+mn-lt"/>
                        <a:ea typeface="+mn-ea"/>
                        <a:cs typeface="+mn-cs"/>
                      </a:endParaRPr>
                    </a:p>
                  </a:txBody>
                  <a:tcPr marT="0" marB="0">
                    <a:solidFill>
                      <a:schemeClr val="accent3">
                        <a:lumMod val="40000"/>
                        <a:lumOff val="60000"/>
                      </a:schemeClr>
                    </a:solidFill>
                  </a:tcPr>
                </a:tc>
              </a:tr>
              <a:tr h="550606">
                <a:tc>
                  <a:txBody>
                    <a:bodyPr/>
                    <a:lstStyle/>
                    <a:p>
                      <a:pPr algn="ctr"/>
                      <a:endParaRPr lang="en-US" sz="2400" kern="1200" baseline="30000" dirty="0" smtClean="0">
                        <a:solidFill>
                          <a:schemeClr val="dk1"/>
                        </a:solidFill>
                        <a:latin typeface="Courier New" pitchFamily="49" charset="0"/>
                        <a:ea typeface="+mn-ea"/>
                        <a:cs typeface="Courier New" pitchFamily="49" charset="0"/>
                      </a:endParaRPr>
                    </a:p>
                    <a:p>
                      <a:pPr algn="ctr"/>
                      <a:r>
                        <a:rPr lang="en-US" sz="2400" kern="1200" baseline="30000" dirty="0" smtClean="0">
                          <a:solidFill>
                            <a:schemeClr val="dk1"/>
                          </a:solidFill>
                          <a:latin typeface="Courier New" pitchFamily="49" charset="0"/>
                          <a:ea typeface="+mn-ea"/>
                          <a:cs typeface="Courier New" pitchFamily="49" charset="0"/>
                        </a:rPr>
                        <a:t>2</a:t>
                      </a:r>
                    </a:p>
                  </a:txBody>
                  <a:tcPr marT="0" marB="0">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smtClean="0">
                          <a:solidFill>
                            <a:schemeClr val="dk1"/>
                          </a:solidFill>
                          <a:latin typeface="+mn-lt"/>
                          <a:ea typeface="+mn-ea"/>
                          <a:cs typeface="+mn-cs"/>
                        </a:rPr>
                        <a:t>POSITION_UNAVAILABLE</a:t>
                      </a:r>
                      <a:endParaRPr lang="en-US" sz="3600" kern="1200" baseline="30000" dirty="0" smtClean="0">
                        <a:solidFill>
                          <a:schemeClr val="dk1"/>
                        </a:solidFill>
                        <a:latin typeface="+mn-lt"/>
                        <a:ea typeface="+mn-ea"/>
                        <a:cs typeface="+mn-cs"/>
                      </a:endParaRPr>
                    </a:p>
                  </a:txBody>
                  <a:tcPr marT="0" marB="0">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3200" kern="1200" baseline="30000" dirty="0" smtClean="0">
                        <a:solidFill>
                          <a:schemeClr val="dk1"/>
                        </a:solidFill>
                        <a:latin typeface="+mn-lt"/>
                        <a:ea typeface="+mn-ea"/>
                        <a:cs typeface="+mn-cs"/>
                      </a:endParaRPr>
                    </a:p>
                    <a:p>
                      <a:r>
                        <a:rPr lang="vi-VN" sz="2400" kern="1200" baseline="30000" smtClean="0">
                          <a:solidFill>
                            <a:schemeClr val="dk1"/>
                          </a:solidFill>
                          <a:latin typeface="+mn-lt"/>
                          <a:ea typeface="+mn-ea"/>
                          <a:cs typeface="+mn-cs"/>
                        </a:rPr>
                        <a:t>Vị trí của các thiết bị không có thể đạt được.</a:t>
                      </a:r>
                      <a:endParaRPr lang="en-US" sz="2400" kern="1200" baseline="30000" dirty="0" smtClean="0">
                        <a:solidFill>
                          <a:schemeClr val="dk1"/>
                        </a:solidFill>
                        <a:latin typeface="+mn-lt"/>
                        <a:ea typeface="+mn-ea"/>
                        <a:cs typeface="+mn-cs"/>
                      </a:endParaRPr>
                    </a:p>
                  </a:txBody>
                  <a:tcPr marT="0" marB="0">
                    <a:solidFill>
                      <a:schemeClr val="accent2">
                        <a:lumMod val="20000"/>
                        <a:lumOff val="80000"/>
                      </a:schemeClr>
                    </a:solidFill>
                  </a:tcPr>
                </a:tc>
              </a:tr>
              <a:tr h="707923">
                <a:tc>
                  <a:txBody>
                    <a:bodyPr/>
                    <a:lstStyle/>
                    <a:p>
                      <a:pPr algn="ctr"/>
                      <a:endParaRPr lang="en-US" sz="2400" kern="1200" baseline="30000" dirty="0" smtClean="0">
                        <a:solidFill>
                          <a:schemeClr val="dk1"/>
                        </a:solidFill>
                        <a:latin typeface="Courier New" pitchFamily="49" charset="0"/>
                        <a:ea typeface="+mn-ea"/>
                        <a:cs typeface="Courier New" pitchFamily="49" charset="0"/>
                      </a:endParaRPr>
                    </a:p>
                    <a:p>
                      <a:pPr algn="ctr"/>
                      <a:r>
                        <a:rPr lang="en-US" sz="2400" kern="1200" baseline="30000" dirty="0" smtClean="0">
                          <a:solidFill>
                            <a:schemeClr val="dk1"/>
                          </a:solidFill>
                          <a:latin typeface="Courier New" pitchFamily="49" charset="0"/>
                          <a:ea typeface="+mn-ea"/>
                          <a:cs typeface="Courier New" pitchFamily="49" charset="0"/>
                        </a:rPr>
                        <a:t>3</a:t>
                      </a:r>
                    </a:p>
                  </a:txBody>
                  <a:tcPr marT="0" marB="0">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smtClean="0">
                          <a:solidFill>
                            <a:schemeClr val="dk1"/>
                          </a:solidFill>
                          <a:latin typeface="+mn-lt"/>
                          <a:ea typeface="+mn-ea"/>
                          <a:cs typeface="+mn-cs"/>
                        </a:rPr>
                        <a:t>TIMEOUT</a:t>
                      </a:r>
                      <a:endParaRPr lang="en-US" sz="3600" kern="1200" baseline="30000" dirty="0" smtClean="0">
                        <a:solidFill>
                          <a:schemeClr val="dk1"/>
                        </a:solidFill>
                        <a:latin typeface="+mn-lt"/>
                        <a:ea typeface="+mn-ea"/>
                        <a:cs typeface="+mn-cs"/>
                      </a:endParaRPr>
                    </a:p>
                  </a:txBody>
                  <a:tcPr marT="0" marB="0">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kern="1200" baseline="300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baseline="30000" smtClean="0">
                          <a:solidFill>
                            <a:schemeClr val="dk1"/>
                          </a:solidFill>
                          <a:latin typeface="+mn-lt"/>
                          <a:ea typeface="+mn-ea"/>
                          <a:cs typeface="+mn-cs"/>
                        </a:rPr>
                        <a:t>Không thể lấy thông tin vị trí trong khoảng thời gian quy định.</a:t>
                      </a:r>
                      <a:endParaRPr lang="en-US" sz="4000" kern="1200" baseline="30000" dirty="0" smtClean="0">
                        <a:solidFill>
                          <a:schemeClr val="dk1"/>
                        </a:solidFill>
                        <a:latin typeface="+mn-lt"/>
                        <a:ea typeface="+mn-ea"/>
                        <a:cs typeface="+mn-cs"/>
                      </a:endParaRPr>
                    </a:p>
                  </a:txBody>
                  <a:tcPr marT="0" marB="0">
                    <a:solidFill>
                      <a:schemeClr val="accent3">
                        <a:lumMod val="40000"/>
                        <a:lumOff val="60000"/>
                      </a:schemeClr>
                    </a:solidFill>
                  </a:tcPr>
                </a:tc>
              </a:tr>
            </a:tbl>
          </a:graphicData>
        </a:graphic>
      </p:graphicFrame>
      <p:sp>
        <p:nvSpPr>
          <p:cNvPr id="7" name="Rectangle 6"/>
          <p:cNvSpPr/>
          <p:nvPr/>
        </p:nvSpPr>
        <p:spPr>
          <a:xfrm>
            <a:off x="228600" y="4267200"/>
            <a:ext cx="8763000" cy="6096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Mã số câu liên quan chứng minh các thói quen xử lý lỗi cho mã định vị.</a:t>
            </a:r>
            <a:endParaRPr lang="en-US" sz="2800" dirty="0" smtClean="0">
              <a:solidFill>
                <a:schemeClr val="dk1"/>
              </a:solidFill>
              <a:latin typeface="Calibri" pitchFamily="34" charset="0"/>
              <a:cs typeface="Calibri" pitchFamily="34" charset="0"/>
            </a:endParaRPr>
          </a:p>
        </p:txBody>
      </p:sp>
      <p:sp>
        <p:nvSpPr>
          <p:cNvPr id="8" name="TextBox 7"/>
          <p:cNvSpPr txBox="1"/>
          <p:nvPr/>
        </p:nvSpPr>
        <p:spPr>
          <a:xfrm>
            <a:off x="762000" y="4921883"/>
            <a:ext cx="8153400" cy="1326517"/>
          </a:xfrm>
          <a:prstGeom prst="rect">
            <a:avLst/>
          </a:prstGeom>
          <a:noFill/>
        </p:spPr>
        <p:txBody>
          <a:bodyPr wrap="square" rtlCol="0">
            <a:spAutoFit/>
          </a:bodyPr>
          <a:lstStyle/>
          <a:p>
            <a:r>
              <a:rPr lang="en-GB" sz="2400" baseline="30000" dirty="0" smtClean="0"/>
              <a:t>&lt;!DOCTYPE html&gt;</a:t>
            </a:r>
          </a:p>
          <a:p>
            <a:r>
              <a:rPr lang="en-GB" sz="2400" baseline="30000" dirty="0" smtClean="0"/>
              <a:t>&lt;html&gt;</a:t>
            </a:r>
          </a:p>
          <a:p>
            <a:r>
              <a:rPr lang="en-GB" sz="2400" baseline="30000" dirty="0" smtClean="0"/>
              <a:t>&lt;head&gt;</a:t>
            </a:r>
          </a:p>
          <a:p>
            <a:r>
              <a:rPr lang="en-GB" sz="2400" baseline="30000" dirty="0" smtClean="0"/>
              <a:t>    </a:t>
            </a:r>
            <a:r>
              <a:rPr lang="en-US" sz="2400" baseline="30000" dirty="0" smtClean="0"/>
              <a:t>&lt;title&gt;Handling Error&lt;/title&gt;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8"/>
                                        </p:tgtEl>
                                        <p:attrNameLst>
                                          <p:attrName>style.visibility</p:attrName>
                                        </p:attrNameLst>
                                      </p:cBhvr>
                                      <p:to>
                                        <p:strVal val="visible"/>
                                      </p:to>
                                    </p:set>
                                    <p:anim calcmode="discrete" valueType="clr">
                                      <p:cBhvr override="childStyle">
                                        <p:cTn id="17"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8"/>
                                        </p:tgtEl>
                                        <p:attrNameLst>
                                          <p:attrName>fillcolor</p:attrName>
                                        </p:attrNameLst>
                                      </p:cBhvr>
                                      <p:tavLst>
                                        <p:tav tm="0">
                                          <p:val>
                                            <p:clrVal>
                                              <a:schemeClr val="accent2"/>
                                            </p:clrVal>
                                          </p:val>
                                        </p:tav>
                                        <p:tav tm="50000">
                                          <p:val>
                                            <p:clrVal>
                                              <a:schemeClr val="hlink"/>
                                            </p:clrVal>
                                          </p:val>
                                        </p:tav>
                                      </p:tavLst>
                                    </p:anim>
                                    <p:set>
                                      <p:cBhvr>
                                        <p:cTn id="19" dur="80"/>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18</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a:solidFill>
                  <a:schemeClr val="tx1"/>
                </a:solidFill>
              </a:rPr>
              <a:t>Điều</a:t>
            </a:r>
            <a:r>
              <a:rPr lang="en-US" dirty="0">
                <a:solidFill>
                  <a:schemeClr val="tx1"/>
                </a:solidFill>
              </a:rPr>
              <a:t> </a:t>
            </a:r>
            <a:r>
              <a:rPr lang="en-US" dirty="0" err="1">
                <a:solidFill>
                  <a:schemeClr val="tx1"/>
                </a:solidFill>
              </a:rPr>
              <a:t>khiển</a:t>
            </a:r>
            <a:r>
              <a:rPr lang="en-US" dirty="0">
                <a:solidFill>
                  <a:schemeClr val="tx1"/>
                </a:solidFill>
              </a:rPr>
              <a:t> </a:t>
            </a:r>
            <a:r>
              <a:rPr lang="en-US" dirty="0" err="1">
                <a:solidFill>
                  <a:schemeClr val="tx1"/>
                </a:solidFill>
              </a:rPr>
              <a:t>lỗi</a:t>
            </a:r>
            <a:r>
              <a:rPr lang="en-US" dirty="0">
                <a:solidFill>
                  <a:schemeClr val="tx1"/>
                </a:solidFill>
              </a:rPr>
              <a:t> 3-4</a:t>
            </a:r>
          </a:p>
        </p:txBody>
      </p:sp>
      <p:sp>
        <p:nvSpPr>
          <p:cNvPr id="5" name="TextBox 4"/>
          <p:cNvSpPr txBox="1"/>
          <p:nvPr/>
        </p:nvSpPr>
        <p:spPr>
          <a:xfrm>
            <a:off x="762000" y="914400"/>
            <a:ext cx="8153400" cy="5811847"/>
          </a:xfrm>
          <a:prstGeom prst="rect">
            <a:avLst/>
          </a:prstGeom>
          <a:noFill/>
        </p:spPr>
        <p:txBody>
          <a:bodyPr wrap="square" rtlCol="0">
            <a:spAutoFit/>
          </a:bodyPr>
          <a:lstStyle/>
          <a:p>
            <a:pPr>
              <a:lnSpc>
                <a:spcPts val="1000"/>
              </a:lnSpc>
            </a:pPr>
            <a:r>
              <a:rPr lang="en-US" sz="2400" baseline="30000" dirty="0" smtClean="0"/>
              <a:t>&lt;script&gt;</a:t>
            </a:r>
          </a:p>
          <a:p>
            <a:pPr>
              <a:lnSpc>
                <a:spcPts val="1000"/>
              </a:lnSpc>
            </a:pPr>
            <a:r>
              <a:rPr lang="en-US" sz="2400" baseline="30000" dirty="0" smtClean="0"/>
              <a:t>   function </a:t>
            </a:r>
            <a:r>
              <a:rPr lang="en-US" sz="2400" baseline="30000" dirty="0" err="1" smtClean="0"/>
              <a:t>getLocation</a:t>
            </a:r>
            <a:r>
              <a:rPr lang="en-US" sz="2400" baseline="30000" dirty="0" smtClean="0"/>
              <a:t>()</a:t>
            </a:r>
          </a:p>
          <a:p>
            <a:pPr>
              <a:lnSpc>
                <a:spcPts val="1000"/>
              </a:lnSpc>
            </a:pPr>
            <a:r>
              <a:rPr lang="en-US" sz="2400" baseline="30000" dirty="0" smtClean="0"/>
              <a:t>   {</a:t>
            </a:r>
          </a:p>
          <a:p>
            <a:pPr>
              <a:lnSpc>
                <a:spcPts val="1000"/>
              </a:lnSpc>
            </a:pPr>
            <a:r>
              <a:rPr lang="en-US" sz="2400" baseline="30000" dirty="0" smtClean="0"/>
              <a:t>     function </a:t>
            </a:r>
            <a:r>
              <a:rPr lang="en-US" sz="2400" baseline="30000" dirty="0" err="1" smtClean="0"/>
              <a:t>showPosition</a:t>
            </a:r>
            <a:r>
              <a:rPr lang="en-US" sz="2400" baseline="30000" dirty="0" smtClean="0"/>
              <a:t>(position)</a:t>
            </a:r>
          </a:p>
          <a:p>
            <a:pPr>
              <a:lnSpc>
                <a:spcPts val="1000"/>
              </a:lnSpc>
            </a:pPr>
            <a:r>
              <a:rPr lang="en-US" sz="2400" baseline="30000" dirty="0" smtClean="0"/>
              <a:t>     {</a:t>
            </a:r>
          </a:p>
          <a:p>
            <a:pPr>
              <a:lnSpc>
                <a:spcPts val="1000"/>
              </a:lnSpc>
            </a:pPr>
            <a:r>
              <a:rPr lang="en-US" sz="2400" baseline="30000" dirty="0" smtClean="0"/>
              <a:t>       alert(‘Latitude: ‘ + </a:t>
            </a:r>
            <a:r>
              <a:rPr lang="en-US" sz="2400" baseline="30000" dirty="0" err="1" smtClean="0"/>
              <a:t>position.coords.latitude</a:t>
            </a:r>
            <a:r>
              <a:rPr lang="en-US" sz="2400" baseline="30000" dirty="0" smtClean="0"/>
              <a:t> + ‘\n’ + </a:t>
            </a:r>
          </a:p>
          <a:p>
            <a:pPr>
              <a:lnSpc>
                <a:spcPts val="1000"/>
              </a:lnSpc>
            </a:pPr>
            <a:r>
              <a:rPr lang="en-US" sz="2400" baseline="30000" dirty="0" smtClean="0"/>
              <a:t>       ‘Longitude: ‘ + </a:t>
            </a:r>
            <a:r>
              <a:rPr lang="en-US" sz="2400" baseline="30000" dirty="0" err="1" smtClean="0"/>
              <a:t>position.coords.longitude</a:t>
            </a:r>
            <a:r>
              <a:rPr lang="en-US" sz="2400" baseline="30000" dirty="0" smtClean="0"/>
              <a:t>);    </a:t>
            </a:r>
          </a:p>
          <a:p>
            <a:pPr>
              <a:lnSpc>
                <a:spcPts val="1000"/>
              </a:lnSpc>
            </a:pPr>
            <a:r>
              <a:rPr lang="en-US" sz="2400" baseline="30000" dirty="0" smtClean="0"/>
              <a:t>   }</a:t>
            </a:r>
          </a:p>
          <a:p>
            <a:pPr>
              <a:lnSpc>
                <a:spcPts val="1000"/>
              </a:lnSpc>
            </a:pPr>
            <a:r>
              <a:rPr lang="en-US" sz="2400" baseline="30000" dirty="0" smtClean="0"/>
              <a:t>   function </a:t>
            </a:r>
            <a:r>
              <a:rPr lang="en-US" sz="2400" baseline="30000" dirty="0" err="1" smtClean="0"/>
              <a:t>errorHandler</a:t>
            </a:r>
            <a:r>
              <a:rPr lang="en-US" sz="2400" baseline="30000" dirty="0" smtClean="0"/>
              <a:t>(error) {</a:t>
            </a:r>
          </a:p>
          <a:p>
            <a:pPr>
              <a:lnSpc>
                <a:spcPts val="1000"/>
              </a:lnSpc>
            </a:pPr>
            <a:r>
              <a:rPr lang="en-US" sz="2400" baseline="30000" dirty="0" smtClean="0"/>
              <a:t>    switch (</a:t>
            </a:r>
            <a:r>
              <a:rPr lang="en-US" sz="2400" baseline="30000" dirty="0" err="1" smtClean="0"/>
              <a:t>error.code</a:t>
            </a:r>
            <a:r>
              <a:rPr lang="en-US" sz="2400" baseline="30000" dirty="0" smtClean="0"/>
              <a:t>) {</a:t>
            </a:r>
          </a:p>
          <a:p>
            <a:pPr>
              <a:lnSpc>
                <a:spcPts val="1000"/>
              </a:lnSpc>
            </a:pPr>
            <a:r>
              <a:rPr lang="en-US" sz="2400" baseline="30000" dirty="0" smtClean="0"/>
              <a:t>     case </a:t>
            </a:r>
            <a:r>
              <a:rPr lang="en-US" sz="2400" baseline="30000" dirty="0" err="1" smtClean="0"/>
              <a:t>error.PERMISSION_DENIED</a:t>
            </a:r>
            <a:r>
              <a:rPr lang="en-US" sz="2400" baseline="30000" dirty="0" smtClean="0"/>
              <a:t>:</a:t>
            </a:r>
          </a:p>
          <a:p>
            <a:pPr>
              <a:lnSpc>
                <a:spcPts val="1000"/>
              </a:lnSpc>
            </a:pPr>
            <a:r>
              <a:rPr lang="en-US" sz="2400" baseline="30000" dirty="0" smtClean="0"/>
              <a:t>     alert (‘You have denied access to your position.’);</a:t>
            </a:r>
          </a:p>
          <a:p>
            <a:pPr>
              <a:lnSpc>
                <a:spcPts val="1000"/>
              </a:lnSpc>
            </a:pPr>
            <a:r>
              <a:rPr lang="en-US" sz="2400" baseline="30000" dirty="0" smtClean="0"/>
              <a:t>     break;</a:t>
            </a:r>
          </a:p>
          <a:p>
            <a:pPr>
              <a:lnSpc>
                <a:spcPts val="1000"/>
              </a:lnSpc>
            </a:pPr>
            <a:r>
              <a:rPr lang="en-US" sz="2400" baseline="30000" dirty="0" smtClean="0"/>
              <a:t>     case </a:t>
            </a:r>
            <a:r>
              <a:rPr lang="en-US" sz="2400" baseline="30000" dirty="0" err="1" smtClean="0"/>
              <a:t>error.POSITION_UNAVAILABLE</a:t>
            </a:r>
            <a:r>
              <a:rPr lang="en-US" sz="2400" baseline="30000" dirty="0" smtClean="0"/>
              <a:t>:</a:t>
            </a:r>
          </a:p>
          <a:p>
            <a:pPr>
              <a:lnSpc>
                <a:spcPts val="1000"/>
              </a:lnSpc>
            </a:pPr>
            <a:r>
              <a:rPr lang="en-US" sz="2400" baseline="30000" dirty="0" smtClean="0"/>
              <a:t>       alert (‘There was a problem getting your position.’);</a:t>
            </a:r>
          </a:p>
          <a:p>
            <a:pPr>
              <a:lnSpc>
                <a:spcPts val="1000"/>
              </a:lnSpc>
            </a:pPr>
            <a:r>
              <a:rPr lang="en-US" sz="2400" baseline="30000" dirty="0" smtClean="0"/>
              <a:t>     break;</a:t>
            </a:r>
          </a:p>
          <a:p>
            <a:pPr>
              <a:lnSpc>
                <a:spcPts val="1000"/>
              </a:lnSpc>
            </a:pPr>
            <a:r>
              <a:rPr lang="en-US" sz="2400" baseline="30000" dirty="0" smtClean="0"/>
              <a:t>     case </a:t>
            </a:r>
            <a:r>
              <a:rPr lang="en-US" sz="2400" baseline="30000" dirty="0" err="1" smtClean="0"/>
              <a:t>error.TIMEOUT</a:t>
            </a:r>
            <a:r>
              <a:rPr lang="en-US" sz="2400" baseline="30000" dirty="0" smtClean="0"/>
              <a:t>:</a:t>
            </a:r>
          </a:p>
          <a:p>
            <a:pPr>
              <a:lnSpc>
                <a:spcPts val="1000"/>
              </a:lnSpc>
            </a:pPr>
            <a:r>
              <a:rPr lang="en-US" sz="2400" baseline="30000" dirty="0" smtClean="0"/>
              <a:t>       alert (‘The application has timed out attempting to      </a:t>
            </a:r>
          </a:p>
          <a:p>
            <a:pPr>
              <a:lnSpc>
                <a:spcPts val="1000"/>
              </a:lnSpc>
            </a:pPr>
            <a:r>
              <a:rPr lang="en-US" sz="2400" baseline="30000" dirty="0" smtClean="0"/>
              <a:t>               get your position.’);        </a:t>
            </a:r>
          </a:p>
          <a:p>
            <a:pPr>
              <a:lnSpc>
                <a:spcPts val="1000"/>
              </a:lnSpc>
            </a:pPr>
            <a:r>
              <a:rPr lang="en-US" sz="2400" baseline="30000" dirty="0" smtClean="0"/>
              <a:t>     break;</a:t>
            </a:r>
          </a:p>
          <a:p>
            <a:pPr>
              <a:lnSpc>
                <a:spcPts val="1000"/>
              </a:lnSpc>
            </a:pPr>
            <a:r>
              <a:rPr lang="en-US" sz="2400" baseline="30000" dirty="0" smtClean="0"/>
              <a:t>  }</a:t>
            </a:r>
          </a:p>
          <a:p>
            <a:pPr>
              <a:lnSpc>
                <a:spcPts val="1000"/>
              </a:lnSpc>
            </a:pPr>
            <a:r>
              <a:rPr lang="en-US" sz="2400" baseline="30000" dirty="0" smtClean="0"/>
              <a:t>}</a:t>
            </a:r>
          </a:p>
          <a:p>
            <a:pPr>
              <a:lnSpc>
                <a:spcPts val="1000"/>
              </a:lnSpc>
            </a:pPr>
            <a:r>
              <a:rPr lang="en-US" sz="2400" baseline="30000" dirty="0" smtClean="0"/>
              <a:t>&lt;/script&gt; &lt;/head&gt;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19</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a:solidFill>
                  <a:schemeClr val="tx1"/>
                </a:solidFill>
              </a:rPr>
              <a:t>Điều</a:t>
            </a:r>
            <a:r>
              <a:rPr lang="en-US" dirty="0">
                <a:solidFill>
                  <a:schemeClr val="tx1"/>
                </a:solidFill>
              </a:rPr>
              <a:t> </a:t>
            </a:r>
            <a:r>
              <a:rPr lang="en-US" dirty="0" err="1">
                <a:solidFill>
                  <a:schemeClr val="tx1"/>
                </a:solidFill>
              </a:rPr>
              <a:t>khiển</a:t>
            </a:r>
            <a:r>
              <a:rPr lang="en-US" dirty="0">
                <a:solidFill>
                  <a:schemeClr val="tx1"/>
                </a:solidFill>
              </a:rPr>
              <a:t> </a:t>
            </a:r>
            <a:r>
              <a:rPr lang="en-US" dirty="0" err="1">
                <a:solidFill>
                  <a:schemeClr val="tx1"/>
                </a:solidFill>
              </a:rPr>
              <a:t>lỗi</a:t>
            </a:r>
            <a:r>
              <a:rPr lang="en-US" dirty="0">
                <a:solidFill>
                  <a:schemeClr val="tx1"/>
                </a:solidFill>
              </a:rPr>
              <a:t> 4-4</a:t>
            </a:r>
          </a:p>
        </p:txBody>
      </p:sp>
      <p:sp>
        <p:nvSpPr>
          <p:cNvPr id="5" name="TextBox 4"/>
          <p:cNvSpPr txBox="1"/>
          <p:nvPr/>
        </p:nvSpPr>
        <p:spPr>
          <a:xfrm>
            <a:off x="762000" y="914400"/>
            <a:ext cx="8153400" cy="1036181"/>
          </a:xfrm>
          <a:prstGeom prst="rect">
            <a:avLst/>
          </a:prstGeom>
          <a:noFill/>
        </p:spPr>
        <p:txBody>
          <a:bodyPr wrap="square" rtlCol="0">
            <a:spAutoFit/>
          </a:bodyPr>
          <a:lstStyle/>
          <a:p>
            <a:pPr>
              <a:lnSpc>
                <a:spcPts val="1000"/>
              </a:lnSpc>
            </a:pPr>
            <a:r>
              <a:rPr lang="en-GB" sz="2400" baseline="30000" dirty="0" smtClean="0"/>
              <a:t>&lt;body&gt;</a:t>
            </a:r>
          </a:p>
          <a:p>
            <a:pPr>
              <a:lnSpc>
                <a:spcPts val="1000"/>
              </a:lnSpc>
            </a:pPr>
            <a:r>
              <a:rPr lang="en-US" sz="2400" baseline="30000" dirty="0" smtClean="0"/>
              <a:t>    &lt;input type=”button” value=”Display Location”</a:t>
            </a:r>
          </a:p>
          <a:p>
            <a:pPr>
              <a:lnSpc>
                <a:spcPts val="1000"/>
              </a:lnSpc>
            </a:pPr>
            <a:r>
              <a:rPr lang="en-GB" sz="2400" baseline="30000" dirty="0" smtClean="0"/>
              <a:t>           </a:t>
            </a:r>
            <a:r>
              <a:rPr lang="en-GB" sz="2400" baseline="30000" dirty="0" err="1" smtClean="0"/>
              <a:t>onClick</a:t>
            </a:r>
            <a:r>
              <a:rPr lang="en-GB" sz="2400" baseline="30000" dirty="0" smtClean="0"/>
              <a:t>=”</a:t>
            </a:r>
            <a:r>
              <a:rPr lang="en-GB" sz="2400" baseline="30000" dirty="0" err="1" smtClean="0"/>
              <a:t>getLocation</a:t>
            </a:r>
            <a:r>
              <a:rPr lang="en-GB" sz="2400" baseline="30000" dirty="0" smtClean="0"/>
              <a:t>()”/&gt; </a:t>
            </a:r>
          </a:p>
          <a:p>
            <a:pPr>
              <a:lnSpc>
                <a:spcPts val="1000"/>
              </a:lnSpc>
            </a:pPr>
            <a:r>
              <a:rPr lang="en-GB" sz="2400" baseline="30000" dirty="0" smtClean="0"/>
              <a:t>&lt;/body&gt; &lt;/html&gt;</a:t>
            </a:r>
            <a:endParaRPr lang="en-US" sz="2400" dirty="0"/>
          </a:p>
        </p:txBody>
      </p:sp>
      <p:pic>
        <p:nvPicPr>
          <p:cNvPr id="8" name="Picture 7" descr="Figure 19.5.tif"/>
          <p:cNvPicPr>
            <a:picLocks noChangeAspect="1"/>
          </p:cNvPicPr>
          <p:nvPr/>
        </p:nvPicPr>
        <p:blipFill>
          <a:blip r:embed="rId2"/>
          <a:srcRect r="3114" b="5556"/>
          <a:stretch>
            <a:fillRect/>
          </a:stretch>
        </p:blipFill>
        <p:spPr>
          <a:xfrm>
            <a:off x="2133600" y="2514600"/>
            <a:ext cx="3792071" cy="1371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4" presetClass="entr" presetSubtype="32"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ox(out)">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2</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5" name="Title 4"/>
          <p:cNvSpPr>
            <a:spLocks noGrp="1"/>
          </p:cNvSpPr>
          <p:nvPr>
            <p:ph type="title"/>
          </p:nvPr>
        </p:nvSpPr>
        <p:spPr/>
        <p:txBody>
          <a:bodyPr/>
          <a:lstStyle/>
          <a:p>
            <a:r>
              <a:rPr lang="en-US" dirty="0" err="1" smtClean="0">
                <a:solidFill>
                  <a:schemeClr val="tx1"/>
                </a:solidFill>
              </a:rPr>
              <a:t>Mục</a:t>
            </a:r>
            <a:r>
              <a:rPr lang="en-US" dirty="0" smtClean="0">
                <a:solidFill>
                  <a:schemeClr val="tx1"/>
                </a:solidFill>
              </a:rPr>
              <a:t> </a:t>
            </a:r>
            <a:r>
              <a:rPr lang="en-US" dirty="0" err="1" smtClean="0">
                <a:solidFill>
                  <a:schemeClr val="tx1"/>
                </a:solidFill>
              </a:rPr>
              <a:t>tiêu</a:t>
            </a:r>
            <a:endParaRPr lang="en-US" dirty="0">
              <a:solidFill>
                <a:schemeClr val="tx1"/>
              </a:solidFill>
            </a:endParaRPr>
          </a:p>
        </p:txBody>
      </p:sp>
      <p:sp>
        <p:nvSpPr>
          <p:cNvPr id="6" name="Rectangle 5"/>
          <p:cNvSpPr/>
          <p:nvPr/>
        </p:nvSpPr>
        <p:spPr>
          <a:xfrm>
            <a:off x="152400" y="914400"/>
            <a:ext cx="8839200" cy="2133600"/>
          </a:xfrm>
          <a:prstGeom prst="rect">
            <a:avLst/>
          </a:prstGeom>
        </p:spPr>
        <p:txBody>
          <a:bodyPr wrap="square" anchor="ctr" anchorCtr="0">
            <a:noAutofit/>
          </a:bodyPr>
          <a:lstStyle/>
          <a:p>
            <a:pPr marL="457200" indent="-274320">
              <a:lnSpc>
                <a:spcPct val="150000"/>
              </a:lnSpc>
              <a:spcBef>
                <a:spcPts val="0"/>
              </a:spcBef>
              <a:buClr>
                <a:srgbClr val="AC1418"/>
              </a:buClr>
              <a:buFont typeface="Wingdings" pitchFamily="2" charset="2"/>
              <a:buChar char=""/>
            </a:pPr>
            <a:r>
              <a:rPr lang="vi-VN" sz="3200" baseline="30000" dirty="0">
                <a:latin typeface="Calibri" pitchFamily="34" charset="0"/>
                <a:cs typeface="Calibri" pitchFamily="34" charset="0"/>
              </a:rPr>
              <a:t>Giải thích vị trí địa lý và sử dụng nó trong HTML5</a:t>
            </a:r>
          </a:p>
          <a:p>
            <a:pPr marL="457200" indent="-274320">
              <a:lnSpc>
                <a:spcPct val="150000"/>
              </a:lnSpc>
              <a:spcBef>
                <a:spcPts val="0"/>
              </a:spcBef>
              <a:buClr>
                <a:srgbClr val="AC1418"/>
              </a:buClr>
              <a:buFont typeface="Wingdings" pitchFamily="2" charset="2"/>
              <a:buChar char=""/>
            </a:pPr>
            <a:r>
              <a:rPr lang="vi-VN" sz="3200" baseline="30000" dirty="0">
                <a:latin typeface="Calibri" pitchFamily="34" charset="0"/>
                <a:cs typeface="Calibri" pitchFamily="34" charset="0"/>
              </a:rPr>
              <a:t>Giải thích các API của Google Maps</a:t>
            </a:r>
          </a:p>
          <a:p>
            <a:pPr marL="457200" indent="-274320">
              <a:lnSpc>
                <a:spcPct val="150000"/>
              </a:lnSpc>
              <a:spcBef>
                <a:spcPts val="0"/>
              </a:spcBef>
              <a:buClr>
                <a:srgbClr val="AC1418"/>
              </a:buClr>
              <a:buFont typeface="Wingdings" pitchFamily="2" charset="2"/>
              <a:buChar char=""/>
            </a:pPr>
            <a:r>
              <a:rPr lang="vi-VN" sz="3200" baseline="30000" dirty="0">
                <a:latin typeface="Calibri" pitchFamily="34" charset="0"/>
                <a:cs typeface="Calibri" pitchFamily="34" charset="0"/>
              </a:rPr>
              <a:t>Giải thích các hoạt động kéo-và-thả trong </a:t>
            </a:r>
            <a:r>
              <a:rPr lang="vi-VN" sz="3200" baseline="30000" dirty="0" smtClean="0">
                <a:latin typeface="Calibri" pitchFamily="34" charset="0"/>
                <a:cs typeface="Calibri" pitchFamily="34" charset="0"/>
              </a:rPr>
              <a:t>HTML5</a:t>
            </a:r>
            <a:endParaRPr lang="vi-VN" sz="3200" baseline="30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20</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smtClean="0">
                <a:solidFill>
                  <a:schemeClr val="tx1"/>
                </a:solidFill>
              </a:rPr>
              <a:t>Đối</a:t>
            </a:r>
            <a:r>
              <a:rPr lang="en-US" dirty="0" smtClean="0">
                <a:solidFill>
                  <a:schemeClr val="tx1"/>
                </a:solidFill>
              </a:rPr>
              <a:t> </a:t>
            </a:r>
            <a:r>
              <a:rPr lang="en-US" dirty="0" err="1" smtClean="0">
                <a:solidFill>
                  <a:schemeClr val="tx1"/>
                </a:solidFill>
              </a:rPr>
              <a:t>tượng</a:t>
            </a:r>
            <a:r>
              <a:rPr lang="en-US" dirty="0" smtClean="0">
                <a:solidFill>
                  <a:schemeClr val="tx1"/>
                </a:solidFill>
              </a:rPr>
              <a:t> </a:t>
            </a:r>
            <a:r>
              <a:rPr lang="en-US" dirty="0" err="1" smtClean="0">
                <a:solidFill>
                  <a:schemeClr val="tx1"/>
                </a:solidFill>
              </a:rPr>
              <a:t>PositionOptions</a:t>
            </a:r>
            <a:r>
              <a:rPr lang="en-US" dirty="0" smtClean="0">
                <a:solidFill>
                  <a:schemeClr val="tx1"/>
                </a:solidFill>
              </a:rPr>
              <a:t> 1-3</a:t>
            </a:r>
            <a:endParaRPr lang="en-US" dirty="0">
              <a:solidFill>
                <a:schemeClr val="tx1"/>
              </a:solidFill>
            </a:endParaRPr>
          </a:p>
        </p:txBody>
      </p:sp>
      <p:sp>
        <p:nvSpPr>
          <p:cNvPr id="5" name="Rectangle 4"/>
          <p:cNvSpPr/>
          <p:nvPr/>
        </p:nvSpPr>
        <p:spPr>
          <a:xfrm>
            <a:off x="228600" y="838200"/>
            <a:ext cx="8610600" cy="21336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vi-VN" sz="2800" baseline="30000">
                <a:cs typeface="Courier New" pitchFamily="49" charset="0"/>
              </a:rPr>
              <a:t>đối tượng </a:t>
            </a:r>
            <a:r>
              <a:rPr lang="vi-VN" sz="2800" baseline="30000" smtClean="0">
                <a:cs typeface="Courier New" pitchFamily="49" charset="0"/>
              </a:rPr>
              <a:t>PositionOptions là </a:t>
            </a:r>
            <a:r>
              <a:rPr lang="vi-VN" sz="2800" baseline="30000">
                <a:cs typeface="Courier New" pitchFamily="49" charset="0"/>
              </a:rPr>
              <a:t>một tham số tùy chọn thứ ba thông qua </a:t>
            </a:r>
            <a:r>
              <a:rPr lang="en-US" sz="2800" baseline="30000" smtClean="0">
                <a:cs typeface="Courier New" pitchFamily="49" charset="0"/>
              </a:rPr>
              <a:t>phương thức</a:t>
            </a:r>
            <a:r>
              <a:rPr lang="vi-VN" sz="2800" baseline="30000" smtClean="0">
                <a:cs typeface="Courier New" pitchFamily="49" charset="0"/>
              </a:rPr>
              <a:t> getCurrentPosition(). </a:t>
            </a:r>
            <a:endParaRPr lang="vi-VN" sz="2800" baseline="30000">
              <a:cs typeface="Courier New" pitchFamily="49" charset="0"/>
            </a:endParaRPr>
          </a:p>
          <a:p>
            <a:pPr lvl="1" indent="-274320">
              <a:lnSpc>
                <a:spcPts val="2100"/>
              </a:lnSpc>
              <a:spcBef>
                <a:spcPts val="0"/>
              </a:spcBef>
              <a:buClr>
                <a:srgbClr val="AC1418"/>
              </a:buClr>
              <a:buFont typeface="Wingdings" pitchFamily="2" charset="2"/>
              <a:buChar char=""/>
            </a:pPr>
            <a:r>
              <a:rPr lang="vi-VN" sz="2800" baseline="30000">
                <a:cs typeface="Courier New" pitchFamily="49" charset="0"/>
              </a:rPr>
              <a:t>Đối tượng này xác định </a:t>
            </a:r>
            <a:r>
              <a:rPr lang="en-US" sz="2800" baseline="30000" smtClean="0">
                <a:cs typeface="Courier New" pitchFamily="49" charset="0"/>
              </a:rPr>
              <a:t>thuộc tính</a:t>
            </a:r>
            <a:r>
              <a:rPr lang="vi-VN" sz="2800" baseline="30000" smtClean="0">
                <a:cs typeface="Courier New" pitchFamily="49" charset="0"/>
              </a:rPr>
              <a:t> </a:t>
            </a:r>
            <a:r>
              <a:rPr lang="vi-VN" sz="2800" baseline="30000">
                <a:cs typeface="Courier New" pitchFamily="49" charset="0"/>
              </a:rPr>
              <a:t>đó là tùy chọn và được sử dụng bởi một ứng dụng trong khi lấy các thông tin định vị. </a:t>
            </a:r>
          </a:p>
          <a:p>
            <a:pPr lvl="1" indent="-274320">
              <a:lnSpc>
                <a:spcPts val="2100"/>
              </a:lnSpc>
              <a:spcBef>
                <a:spcPts val="0"/>
              </a:spcBef>
              <a:buClr>
                <a:srgbClr val="AC1418"/>
              </a:buClr>
              <a:buFont typeface="Wingdings" pitchFamily="2" charset="2"/>
              <a:buChar char=""/>
            </a:pPr>
            <a:r>
              <a:rPr lang="vi-VN" sz="2800" baseline="30000">
                <a:cs typeface="Courier New" pitchFamily="49" charset="0"/>
              </a:rPr>
              <a:t>Bảng sau liệt kê các thuộc tính của đối tượng PositionOptions.</a:t>
            </a:r>
            <a:endParaRPr lang="en-US" sz="2800" dirty="0" smtClean="0">
              <a:solidFill>
                <a:schemeClr val="dk1"/>
              </a:solidFill>
              <a:latin typeface="Calibri" pitchFamily="34" charset="0"/>
              <a:cs typeface="Calibri"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863928460"/>
              </p:ext>
            </p:extLst>
          </p:nvPr>
        </p:nvGraphicFramePr>
        <p:xfrm>
          <a:off x="609600" y="2987040"/>
          <a:ext cx="8001000" cy="268224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2514600"/>
                <a:gridCol w="5486400"/>
              </a:tblGrid>
              <a:tr h="474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smtClean="0">
                          <a:solidFill>
                            <a:schemeClr val="bg1"/>
                          </a:solidFill>
                          <a:latin typeface="+mn-lt"/>
                          <a:ea typeface="+mn-ea"/>
                          <a:cs typeface="+mn-cs"/>
                        </a:rPr>
                        <a:t>Thuộc tính</a:t>
                      </a:r>
                      <a:endParaRPr lang="en-US" sz="2400" b="1" kern="1200" baseline="30000" dirty="0" smtClean="0">
                        <a:solidFill>
                          <a:schemeClr val="bg1"/>
                        </a:solidFill>
                        <a:latin typeface="+mn-lt"/>
                        <a:ea typeface="+mn-ea"/>
                        <a:cs typeface="+mn-cs"/>
                      </a:endParaRPr>
                    </a:p>
                  </a:txBody>
                  <a:tcPr marT="0" marB="0">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0" kern="1200" baseline="300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smtClean="0">
                          <a:solidFill>
                            <a:schemeClr val="bg1"/>
                          </a:solidFill>
                          <a:latin typeface="+mn-lt"/>
                          <a:ea typeface="+mn-ea"/>
                          <a:cs typeface="+mn-cs"/>
                        </a:rPr>
                        <a:t>Mô tả</a:t>
                      </a:r>
                      <a:endParaRPr lang="en-US" sz="2400" b="1" kern="1200" baseline="30000" dirty="0" smtClean="0">
                        <a:solidFill>
                          <a:schemeClr val="bg1"/>
                        </a:solidFill>
                        <a:latin typeface="+mn-lt"/>
                        <a:ea typeface="+mn-ea"/>
                        <a:cs typeface="+mn-cs"/>
                      </a:endParaRPr>
                    </a:p>
                  </a:txBody>
                  <a:tcPr marT="0" marB="0">
                    <a:solidFill>
                      <a:schemeClr val="accent2">
                        <a:lumMod val="75000"/>
                      </a:schemeClr>
                    </a:solidFill>
                  </a:tcPr>
                </a:tc>
              </a:tr>
              <a:tr h="474894">
                <a:tc>
                  <a:txBody>
                    <a:bodyPr/>
                    <a:lstStyle/>
                    <a:p>
                      <a:endParaRPr lang="en-US" sz="3200" kern="1200" baseline="30000" dirty="0" smtClean="0">
                        <a:solidFill>
                          <a:schemeClr val="dk1"/>
                        </a:solidFill>
                        <a:latin typeface="Courier New" pitchFamily="49" charset="0"/>
                        <a:ea typeface="+mn-ea"/>
                        <a:cs typeface="Courier New" pitchFamily="49" charset="0"/>
                      </a:endParaRPr>
                    </a:p>
                    <a:p>
                      <a:r>
                        <a:rPr lang="en-US" sz="2400" kern="1200" baseline="30000" dirty="0" err="1" smtClean="0">
                          <a:solidFill>
                            <a:schemeClr val="dk1"/>
                          </a:solidFill>
                          <a:latin typeface="Courier New" pitchFamily="49" charset="0"/>
                          <a:ea typeface="+mn-ea"/>
                          <a:cs typeface="Courier New" pitchFamily="49" charset="0"/>
                        </a:rPr>
                        <a:t>enableHighAccuracy</a:t>
                      </a:r>
                      <a:endParaRPr lang="en-US" sz="2400" kern="1200" baseline="30000" dirty="0" smtClean="0">
                        <a:solidFill>
                          <a:schemeClr val="dk1"/>
                        </a:solidFill>
                        <a:latin typeface="Courier New" pitchFamily="49" charset="0"/>
                        <a:ea typeface="+mn-ea"/>
                        <a:cs typeface="Courier New" pitchFamily="49" charset="0"/>
                      </a:endParaRPr>
                    </a:p>
                  </a:txBody>
                  <a:tcPr marT="0" marB="0">
                    <a:solidFill>
                      <a:schemeClr val="accent3">
                        <a:lumMod val="40000"/>
                        <a:lumOff val="60000"/>
                      </a:schemeClr>
                    </a:solidFill>
                  </a:tcPr>
                </a:tc>
                <a:tc>
                  <a:txBody>
                    <a:bodyPr/>
                    <a:lstStyle/>
                    <a:p>
                      <a:endParaRPr lang="en-US" sz="2400" kern="1200" baseline="30000" dirty="0" smtClean="0">
                        <a:solidFill>
                          <a:schemeClr val="dk1"/>
                        </a:solidFill>
                        <a:latin typeface="+mn-lt"/>
                        <a:ea typeface="+mn-ea"/>
                        <a:cs typeface="+mn-cs"/>
                      </a:endParaRPr>
                    </a:p>
                    <a:p>
                      <a:r>
                        <a:rPr lang="vi-VN" sz="2400" kern="1200" baseline="30000" smtClean="0">
                          <a:solidFill>
                            <a:schemeClr val="dk1"/>
                          </a:solidFill>
                          <a:latin typeface="+mn-lt"/>
                          <a:ea typeface="+mn-ea"/>
                          <a:cs typeface="+mn-cs"/>
                        </a:rPr>
                        <a:t>Chỉ ra rằng ứng dụng muốn nhận được kết quả chính xác nhất cho định vị. Giá trị mặc định của thuộc tính là </a:t>
                      </a:r>
                      <a:r>
                        <a:rPr lang="en-US" sz="2400" kern="1200" baseline="30000" smtClean="0">
                          <a:solidFill>
                            <a:schemeClr val="dk1"/>
                          </a:solidFill>
                          <a:latin typeface="+mn-lt"/>
                          <a:ea typeface="+mn-ea"/>
                          <a:cs typeface="+mn-cs"/>
                        </a:rPr>
                        <a:t>false</a:t>
                      </a:r>
                      <a:r>
                        <a:rPr lang="vi-VN" sz="2400" kern="1200" baseline="30000" smtClean="0">
                          <a:solidFill>
                            <a:schemeClr val="dk1"/>
                          </a:solidFill>
                          <a:latin typeface="+mn-lt"/>
                          <a:ea typeface="+mn-ea"/>
                          <a:cs typeface="+mn-cs"/>
                        </a:rPr>
                        <a:t>.</a:t>
                      </a:r>
                      <a:endParaRPr lang="en-US" sz="2400" kern="1200" baseline="30000" dirty="0" smtClean="0">
                        <a:solidFill>
                          <a:schemeClr val="dk1"/>
                        </a:solidFill>
                        <a:latin typeface="+mn-lt"/>
                        <a:ea typeface="+mn-ea"/>
                        <a:cs typeface="+mn-cs"/>
                      </a:endParaRPr>
                    </a:p>
                  </a:txBody>
                  <a:tcPr marT="0" marB="0">
                    <a:solidFill>
                      <a:schemeClr val="accent3">
                        <a:lumMod val="40000"/>
                        <a:lumOff val="60000"/>
                      </a:schemeClr>
                    </a:solidFill>
                  </a:tcPr>
                </a:tc>
              </a:tr>
              <a:tr h="474894">
                <a:tc>
                  <a:txBody>
                    <a:bodyPr/>
                    <a:lstStyle/>
                    <a:p>
                      <a:endParaRPr lang="en-US" sz="3200" kern="1200" baseline="30000" dirty="0" smtClean="0">
                        <a:solidFill>
                          <a:schemeClr val="dk1"/>
                        </a:solidFill>
                        <a:latin typeface="Courier New" pitchFamily="49" charset="0"/>
                        <a:ea typeface="+mn-ea"/>
                        <a:cs typeface="Courier New" pitchFamily="49" charset="0"/>
                      </a:endParaRPr>
                    </a:p>
                    <a:p>
                      <a:r>
                        <a:rPr lang="en-US" sz="2400" kern="1200" baseline="30000" dirty="0" err="1" smtClean="0">
                          <a:solidFill>
                            <a:schemeClr val="dk1"/>
                          </a:solidFill>
                          <a:latin typeface="Courier New" pitchFamily="49" charset="0"/>
                          <a:ea typeface="+mn-ea"/>
                          <a:cs typeface="Courier New" pitchFamily="49" charset="0"/>
                        </a:rPr>
                        <a:t>maximumAge</a:t>
                      </a:r>
                      <a:endParaRPr lang="en-US" sz="2400" kern="1200" baseline="30000" dirty="0" smtClean="0">
                        <a:solidFill>
                          <a:schemeClr val="dk1"/>
                        </a:solidFill>
                        <a:latin typeface="Courier New" pitchFamily="49" charset="0"/>
                        <a:ea typeface="+mn-ea"/>
                        <a:cs typeface="Courier New" pitchFamily="49" charset="0"/>
                      </a:endParaRPr>
                    </a:p>
                  </a:txBody>
                  <a:tcPr marT="0" marB="0">
                    <a:solidFill>
                      <a:schemeClr val="accent2">
                        <a:lumMod val="20000"/>
                        <a:lumOff val="80000"/>
                      </a:schemeClr>
                    </a:solidFill>
                  </a:tcPr>
                </a:tc>
                <a:tc>
                  <a:txBody>
                    <a:bodyPr/>
                    <a:lstStyle/>
                    <a:p>
                      <a:endParaRPr lang="en-US" sz="2400" kern="1200" baseline="30000" dirty="0" smtClean="0">
                        <a:solidFill>
                          <a:schemeClr val="dk1"/>
                        </a:solidFill>
                        <a:latin typeface="+mn-lt"/>
                        <a:ea typeface="+mn-ea"/>
                        <a:cs typeface="+mn-cs"/>
                      </a:endParaRPr>
                    </a:p>
                    <a:p>
                      <a:r>
                        <a:rPr lang="en-US" sz="2400" kern="1200" baseline="30000" smtClean="0">
                          <a:solidFill>
                            <a:schemeClr val="dk1"/>
                          </a:solidFill>
                          <a:latin typeface="+mn-lt"/>
                          <a:ea typeface="+mn-ea"/>
                          <a:cs typeface="+mn-cs"/>
                        </a:rPr>
                        <a:t>Lấy</a:t>
                      </a:r>
                      <a:r>
                        <a:rPr lang="vi-VN" sz="2400" kern="1200" baseline="30000" smtClean="0">
                          <a:solidFill>
                            <a:schemeClr val="dk1"/>
                          </a:solidFill>
                          <a:latin typeface="+mn-lt"/>
                          <a:ea typeface="+mn-ea"/>
                          <a:cs typeface="+mn-cs"/>
                        </a:rPr>
                        <a:t> đối tượng vị trí lưu trữ có </a:t>
                      </a:r>
                      <a:r>
                        <a:rPr lang="en-US" sz="2400" kern="1200" baseline="30000" smtClean="0">
                          <a:solidFill>
                            <a:schemeClr val="dk1"/>
                          </a:solidFill>
                          <a:latin typeface="+mn-lt"/>
                          <a:ea typeface="+mn-ea"/>
                          <a:cs typeface="+mn-cs"/>
                        </a:rPr>
                        <a:t>thời gian </a:t>
                      </a:r>
                      <a:r>
                        <a:rPr lang="vi-VN" sz="2400" kern="1200" baseline="30000" smtClean="0">
                          <a:solidFill>
                            <a:schemeClr val="dk1"/>
                          </a:solidFill>
                          <a:latin typeface="+mn-lt"/>
                          <a:ea typeface="+mn-ea"/>
                          <a:cs typeface="+mn-cs"/>
                        </a:rPr>
                        <a:t>là </a:t>
                      </a:r>
                      <a:r>
                        <a:rPr lang="en-US" sz="2400" kern="1200" baseline="30000" smtClean="0">
                          <a:solidFill>
                            <a:schemeClr val="dk1"/>
                          </a:solidFill>
                          <a:latin typeface="+mn-lt"/>
                          <a:ea typeface="+mn-ea"/>
                          <a:cs typeface="+mn-cs"/>
                        </a:rPr>
                        <a:t>nhỏ</a:t>
                      </a:r>
                      <a:r>
                        <a:rPr lang="vi-VN" sz="2400" kern="1200" baseline="30000" smtClean="0">
                          <a:solidFill>
                            <a:schemeClr val="dk1"/>
                          </a:solidFill>
                          <a:latin typeface="+mn-lt"/>
                          <a:ea typeface="+mn-ea"/>
                          <a:cs typeface="+mn-cs"/>
                        </a:rPr>
                        <a:t> hơn giới hạn quy định maximumAge (trong mili giây).</a:t>
                      </a:r>
                      <a:endParaRPr lang="en-US" sz="2400" kern="1200" baseline="30000" dirty="0" smtClean="0">
                        <a:solidFill>
                          <a:schemeClr val="dk1"/>
                        </a:solidFill>
                        <a:latin typeface="+mn-lt"/>
                        <a:ea typeface="+mn-ea"/>
                        <a:cs typeface="+mn-cs"/>
                      </a:endParaRPr>
                    </a:p>
                  </a:txBody>
                  <a:tcPr marT="0" marB="0">
                    <a:solidFill>
                      <a:schemeClr val="accent2">
                        <a:lumMod val="20000"/>
                        <a:lumOff val="80000"/>
                      </a:schemeClr>
                    </a:solidFill>
                  </a:tcPr>
                </a:tc>
              </a:tr>
              <a:tr h="474894">
                <a:tc>
                  <a:txBody>
                    <a:bodyPr/>
                    <a:lstStyle/>
                    <a:p>
                      <a:endParaRPr lang="en-US" sz="2400" kern="1200" baseline="30000" smtClean="0">
                        <a:solidFill>
                          <a:schemeClr val="dk1"/>
                        </a:solidFill>
                        <a:latin typeface="Courier New" pitchFamily="49" charset="0"/>
                        <a:ea typeface="+mn-ea"/>
                        <a:cs typeface="Courier New" pitchFamily="49" charset="0"/>
                      </a:endParaRPr>
                    </a:p>
                    <a:p>
                      <a:r>
                        <a:rPr lang="en-US" sz="2400" kern="1200" baseline="30000" smtClean="0">
                          <a:solidFill>
                            <a:schemeClr val="dk1"/>
                          </a:solidFill>
                          <a:latin typeface="Courier New" pitchFamily="49" charset="0"/>
                          <a:ea typeface="+mn-ea"/>
                          <a:cs typeface="Courier New" pitchFamily="49" charset="0"/>
                        </a:rPr>
                        <a:t>timeout</a:t>
                      </a:r>
                      <a:endParaRPr lang="en-US" sz="2400" kern="1200" baseline="30000" dirty="0" smtClean="0">
                        <a:solidFill>
                          <a:schemeClr val="dk1"/>
                        </a:solidFill>
                        <a:latin typeface="Courier New" pitchFamily="49" charset="0"/>
                        <a:ea typeface="+mn-ea"/>
                        <a:cs typeface="Courier New" pitchFamily="49" charset="0"/>
                      </a:endParaRPr>
                    </a:p>
                  </a:txBody>
                  <a:tcPr marT="0" marB="0">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kern="1200" baseline="300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baseline="30000" smtClean="0">
                          <a:solidFill>
                            <a:schemeClr val="dk1"/>
                          </a:solidFill>
                          <a:latin typeface="+mn-lt"/>
                          <a:ea typeface="+mn-ea"/>
                          <a:cs typeface="+mn-cs"/>
                        </a:rPr>
                        <a:t>Chỉ ra độ dài thời gian tối đa (trong mili giây) mà ứng dụng có thể chờ đợi để có được vị trí các đối tượng.</a:t>
                      </a:r>
                      <a:endParaRPr lang="en-US" sz="2400" kern="1200" baseline="30000" dirty="0" smtClean="0">
                        <a:solidFill>
                          <a:schemeClr val="dk1"/>
                        </a:solidFill>
                        <a:latin typeface="+mn-lt"/>
                        <a:ea typeface="+mn-ea"/>
                        <a:cs typeface="+mn-cs"/>
                      </a:endParaRPr>
                    </a:p>
                  </a:txBody>
                  <a:tcPr marT="0" marB="0">
                    <a:solidFill>
                      <a:schemeClr val="accent3">
                        <a:lumMod val="40000"/>
                        <a:lumOff val="6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up)">
                                      <p:cBhvr>
                                        <p:cTn id="10" dur="500"/>
                                        <p:tgtEl>
                                          <p:spTgt spid="5">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up)">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solidFill>
                  <a:schemeClr val="tx1"/>
                </a:solidFill>
              </a:rPr>
              <a:pPr>
                <a:defRPr/>
              </a:pPr>
              <a:t>21</a:t>
            </a:fld>
            <a:endParaRPr lang="en-US">
              <a:solidFill>
                <a:schemeClr val="tx1"/>
              </a:solidFill>
            </a:endParaRPr>
          </a:p>
        </p:txBody>
      </p:sp>
      <p:sp>
        <p:nvSpPr>
          <p:cNvPr id="3" name="Footer Placeholder 2"/>
          <p:cNvSpPr>
            <a:spLocks noGrp="1"/>
          </p:cNvSpPr>
          <p:nvPr>
            <p:ph type="ftr" sz="quarter" idx="11"/>
          </p:nvPr>
        </p:nvSpPr>
        <p:spPr/>
        <p:txBody>
          <a:bodyPr/>
          <a:lstStyle/>
          <a:p>
            <a:pPr>
              <a:defRPr/>
            </a:pPr>
            <a:r>
              <a:rPr lang="vi-VN" smtClean="0">
                <a:solidFill>
                  <a:schemeClr val="tx1"/>
                </a:solidFill>
              </a:rPr>
              <a:t>HTML5/Định vị địa lý và APIs</a:t>
            </a:r>
            <a:endParaRPr lang="en-US" dirty="0">
              <a:solidFill>
                <a:schemeClr val="tx1"/>
              </a:solidFill>
            </a:endParaRPr>
          </a:p>
        </p:txBody>
      </p:sp>
      <p:sp>
        <p:nvSpPr>
          <p:cNvPr id="4" name="Title 3"/>
          <p:cNvSpPr>
            <a:spLocks noGrp="1"/>
          </p:cNvSpPr>
          <p:nvPr>
            <p:ph type="title"/>
          </p:nvPr>
        </p:nvSpPr>
        <p:spPr/>
        <p:txBody>
          <a:bodyPr/>
          <a:lstStyle/>
          <a:p>
            <a:r>
              <a:rPr lang="en-US">
                <a:solidFill>
                  <a:schemeClr val="tx1"/>
                </a:solidFill>
              </a:rPr>
              <a:t>Đối tượng PositionOptions 2-3</a:t>
            </a:r>
            <a:endParaRPr lang="en-US" dirty="0">
              <a:solidFill>
                <a:schemeClr val="tx1"/>
              </a:solidFill>
            </a:endParaRPr>
          </a:p>
        </p:txBody>
      </p:sp>
      <p:sp>
        <p:nvSpPr>
          <p:cNvPr id="5" name="Rectangle 4"/>
          <p:cNvSpPr/>
          <p:nvPr/>
        </p:nvSpPr>
        <p:spPr>
          <a:xfrm>
            <a:off x="304800" y="914400"/>
            <a:ext cx="8610600" cy="6096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en-US" sz="2800" baseline="30000" smtClean="0">
                <a:latin typeface="Calibri" pitchFamily="34" charset="0"/>
                <a:cs typeface="Calibri" pitchFamily="34" charset="0"/>
              </a:rPr>
              <a:t>Ví dụ</a:t>
            </a:r>
            <a:endParaRPr lang="en-US" sz="2800" dirty="0" smtClean="0">
              <a:latin typeface="Calibri" pitchFamily="34" charset="0"/>
              <a:cs typeface="Calibri" pitchFamily="34" charset="0"/>
            </a:endParaRPr>
          </a:p>
        </p:txBody>
      </p:sp>
      <p:sp>
        <p:nvSpPr>
          <p:cNvPr id="6" name="TextBox 5"/>
          <p:cNvSpPr txBox="1"/>
          <p:nvPr/>
        </p:nvSpPr>
        <p:spPr>
          <a:xfrm>
            <a:off x="762000" y="1654502"/>
            <a:ext cx="8153400" cy="4365298"/>
          </a:xfrm>
          <a:prstGeom prst="rect">
            <a:avLst/>
          </a:prstGeom>
          <a:noFill/>
        </p:spPr>
        <p:txBody>
          <a:bodyPr wrap="square" rtlCol="0">
            <a:spAutoFit/>
          </a:bodyPr>
          <a:lstStyle/>
          <a:p>
            <a:pPr>
              <a:lnSpc>
                <a:spcPts val="1000"/>
              </a:lnSpc>
            </a:pPr>
            <a:r>
              <a:rPr lang="en-GB" sz="2400" baseline="30000" dirty="0" smtClean="0"/>
              <a:t>&lt;script&gt;</a:t>
            </a:r>
          </a:p>
          <a:p>
            <a:pPr>
              <a:lnSpc>
                <a:spcPts val="1000"/>
              </a:lnSpc>
            </a:pPr>
            <a:r>
              <a:rPr lang="en-GB" sz="2400" baseline="30000" dirty="0" smtClean="0"/>
              <a:t> </a:t>
            </a:r>
            <a:r>
              <a:rPr lang="en-GB" sz="2400" dirty="0" smtClean="0"/>
              <a:t>  </a:t>
            </a:r>
            <a:r>
              <a:rPr lang="en-GB" sz="2400" baseline="30000" dirty="0" err="1" smtClean="0"/>
              <a:t>var</a:t>
            </a:r>
            <a:r>
              <a:rPr lang="en-GB" sz="2400" baseline="30000" dirty="0" smtClean="0"/>
              <a:t> options = {</a:t>
            </a:r>
          </a:p>
          <a:p>
            <a:pPr>
              <a:lnSpc>
                <a:spcPts val="1000"/>
              </a:lnSpc>
            </a:pPr>
            <a:r>
              <a:rPr lang="en-GB" sz="2400" baseline="30000" dirty="0" smtClean="0"/>
              <a:t>                    </a:t>
            </a:r>
            <a:r>
              <a:rPr lang="en-GB" sz="2400" baseline="30000" dirty="0" err="1" smtClean="0"/>
              <a:t>enableHighAccuracy</a:t>
            </a:r>
            <a:r>
              <a:rPr lang="en-GB" sz="2400" baseline="30000" dirty="0" smtClean="0"/>
              <a:t>: true,</a:t>
            </a:r>
          </a:p>
          <a:p>
            <a:pPr>
              <a:lnSpc>
                <a:spcPts val="1000"/>
              </a:lnSpc>
            </a:pPr>
            <a:r>
              <a:rPr lang="en-GB" sz="2400" baseline="30000" dirty="0" smtClean="0"/>
              <a:t>                    </a:t>
            </a:r>
            <a:r>
              <a:rPr lang="en-GB" sz="2400" baseline="30000" dirty="0" err="1" smtClean="0"/>
              <a:t>maximumAge</a:t>
            </a:r>
            <a:r>
              <a:rPr lang="en-GB" sz="2400" baseline="30000" dirty="0" smtClean="0"/>
              <a:t>: 50000,</a:t>
            </a:r>
          </a:p>
          <a:p>
            <a:pPr>
              <a:lnSpc>
                <a:spcPts val="1000"/>
              </a:lnSpc>
            </a:pPr>
            <a:r>
              <a:rPr lang="en-GB" sz="2400" baseline="30000" dirty="0" smtClean="0"/>
              <a:t>                    timeout: 60000</a:t>
            </a:r>
          </a:p>
          <a:p>
            <a:pPr>
              <a:lnSpc>
                <a:spcPts val="1000"/>
              </a:lnSpc>
            </a:pPr>
            <a:r>
              <a:rPr lang="en-GB" sz="2400" baseline="30000" dirty="0" smtClean="0"/>
              <a:t>                  };</a:t>
            </a:r>
          </a:p>
          <a:p>
            <a:pPr>
              <a:lnSpc>
                <a:spcPts val="1000"/>
              </a:lnSpc>
            </a:pPr>
            <a:r>
              <a:rPr lang="en-GB" sz="2400" baseline="30000" dirty="0" smtClean="0"/>
              <a:t>    function </a:t>
            </a:r>
            <a:r>
              <a:rPr lang="en-GB" sz="2400" baseline="30000" dirty="0" err="1" smtClean="0"/>
              <a:t>getLocation</a:t>
            </a:r>
            <a:r>
              <a:rPr lang="en-GB" sz="2400" baseline="30000" dirty="0" smtClean="0"/>
              <a:t>() {</a:t>
            </a:r>
          </a:p>
          <a:p>
            <a:pPr>
              <a:lnSpc>
                <a:spcPts val="1000"/>
              </a:lnSpc>
            </a:pPr>
            <a:r>
              <a:rPr lang="en-GB" sz="2400" baseline="30000" dirty="0" smtClean="0"/>
              <a:t>      if (</a:t>
            </a:r>
            <a:r>
              <a:rPr lang="en-GB" sz="2400" baseline="30000" dirty="0" err="1" smtClean="0"/>
              <a:t>navigator.geolocation</a:t>
            </a:r>
            <a:r>
              <a:rPr lang="en-GB" sz="2400" baseline="30000" dirty="0" smtClean="0"/>
              <a:t>)   {</a:t>
            </a:r>
          </a:p>
          <a:p>
            <a:pPr>
              <a:lnSpc>
                <a:spcPts val="1000"/>
              </a:lnSpc>
            </a:pPr>
            <a:r>
              <a:rPr lang="en-GB" sz="2400" baseline="30000" dirty="0" smtClean="0"/>
              <a:t>         </a:t>
            </a:r>
            <a:r>
              <a:rPr lang="en-GB" sz="2400" baseline="30000" dirty="0" err="1" smtClean="0"/>
              <a:t>navigator.geolocation.getCurrentPosition</a:t>
            </a:r>
            <a:r>
              <a:rPr lang="en-GB" sz="2400" baseline="30000" dirty="0" smtClean="0"/>
              <a:t>(</a:t>
            </a:r>
            <a:r>
              <a:rPr lang="en-GB" sz="2400" baseline="30000" dirty="0" err="1" smtClean="0"/>
              <a:t>showPosition</a:t>
            </a:r>
            <a:r>
              <a:rPr lang="en-GB" sz="2400" baseline="30000" dirty="0" smtClean="0"/>
              <a:t>, </a:t>
            </a:r>
          </a:p>
          <a:p>
            <a:pPr>
              <a:lnSpc>
                <a:spcPts val="1000"/>
              </a:lnSpc>
            </a:pPr>
            <a:r>
              <a:rPr lang="en-GB" sz="2400" baseline="30000" dirty="0" smtClean="0"/>
              <a:t>         </a:t>
            </a:r>
            <a:r>
              <a:rPr lang="en-GB" sz="2400" baseline="30000" dirty="0" err="1" smtClean="0"/>
              <a:t>errorHandler</a:t>
            </a:r>
            <a:r>
              <a:rPr lang="en-GB" sz="2400" baseline="30000" dirty="0" smtClean="0"/>
              <a:t>, options);</a:t>
            </a:r>
          </a:p>
          <a:p>
            <a:pPr>
              <a:lnSpc>
                <a:spcPts val="1000"/>
              </a:lnSpc>
            </a:pPr>
            <a:r>
              <a:rPr lang="en-GB" sz="2400" baseline="30000" dirty="0" smtClean="0"/>
              <a:t>      }</a:t>
            </a:r>
          </a:p>
          <a:p>
            <a:pPr>
              <a:lnSpc>
                <a:spcPts val="1000"/>
              </a:lnSpc>
            </a:pPr>
            <a:r>
              <a:rPr lang="en-GB" sz="2400" baseline="30000" dirty="0" smtClean="0"/>
              <a:t>      else{</a:t>
            </a:r>
          </a:p>
          <a:p>
            <a:pPr>
              <a:lnSpc>
                <a:spcPts val="1000"/>
              </a:lnSpc>
            </a:pPr>
            <a:r>
              <a:rPr lang="en-US" sz="2400" baseline="30000" dirty="0" smtClean="0"/>
              <a:t>        alert (“</a:t>
            </a:r>
            <a:r>
              <a:rPr lang="en-US" sz="2400" baseline="30000" dirty="0" err="1" smtClean="0"/>
              <a:t>Geolocation</a:t>
            </a:r>
            <a:r>
              <a:rPr lang="en-US" sz="2400" baseline="30000" dirty="0" smtClean="0"/>
              <a:t> is not supported in this browser.”);</a:t>
            </a:r>
          </a:p>
          <a:p>
            <a:pPr>
              <a:lnSpc>
                <a:spcPts val="1000"/>
              </a:lnSpc>
            </a:pPr>
            <a:r>
              <a:rPr lang="en-GB" sz="2400" baseline="30000" dirty="0" smtClean="0"/>
              <a:t>      }</a:t>
            </a:r>
          </a:p>
          <a:p>
            <a:pPr>
              <a:lnSpc>
                <a:spcPts val="1000"/>
              </a:lnSpc>
            </a:pPr>
            <a:r>
              <a:rPr lang="en-GB" sz="2400" baseline="30000" dirty="0" smtClean="0"/>
              <a:t>}</a:t>
            </a:r>
          </a:p>
          <a:p>
            <a:pPr>
              <a:lnSpc>
                <a:spcPts val="1000"/>
              </a:lnSpc>
            </a:pPr>
            <a:r>
              <a:rPr lang="en-GB" sz="2400" baseline="30000" dirty="0" smtClean="0"/>
              <a:t>. . .</a:t>
            </a:r>
          </a:p>
          <a:p>
            <a:pPr>
              <a:lnSpc>
                <a:spcPts val="1000"/>
              </a:lnSpc>
            </a:pPr>
            <a:r>
              <a:rPr lang="en-GB" sz="2400" baseline="30000" dirty="0" smtClean="0"/>
              <a:t>&lt;/script&gt;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22</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a:solidFill>
                  <a:schemeClr val="tx1"/>
                </a:solidFill>
              </a:rPr>
              <a:t>Đối</a:t>
            </a:r>
            <a:r>
              <a:rPr lang="en-US" dirty="0">
                <a:solidFill>
                  <a:schemeClr val="tx1"/>
                </a:solidFill>
              </a:rPr>
              <a:t> </a:t>
            </a:r>
            <a:r>
              <a:rPr lang="en-US" dirty="0" err="1">
                <a:solidFill>
                  <a:schemeClr val="tx1"/>
                </a:solidFill>
              </a:rPr>
              <a:t>tượng</a:t>
            </a:r>
            <a:r>
              <a:rPr lang="en-US" dirty="0">
                <a:solidFill>
                  <a:schemeClr val="tx1"/>
                </a:solidFill>
              </a:rPr>
              <a:t> </a:t>
            </a:r>
            <a:r>
              <a:rPr lang="en-US" dirty="0" err="1">
                <a:solidFill>
                  <a:schemeClr val="tx1"/>
                </a:solidFill>
              </a:rPr>
              <a:t>PositionOptions</a:t>
            </a:r>
            <a:r>
              <a:rPr lang="en-US" dirty="0">
                <a:solidFill>
                  <a:schemeClr val="tx1"/>
                </a:solidFill>
              </a:rPr>
              <a:t> 3-3</a:t>
            </a:r>
          </a:p>
        </p:txBody>
      </p:sp>
      <p:sp>
        <p:nvSpPr>
          <p:cNvPr id="5" name="Rectangle 4"/>
          <p:cNvSpPr/>
          <p:nvPr/>
        </p:nvSpPr>
        <p:spPr>
          <a:xfrm>
            <a:off x="304800" y="914400"/>
            <a:ext cx="8610600" cy="32766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Trong </a:t>
            </a:r>
            <a:r>
              <a:rPr lang="en-US" sz="2800" baseline="30000" smtClean="0">
                <a:latin typeface="Calibri" pitchFamily="34" charset="0"/>
                <a:cs typeface="Calibri" pitchFamily="34" charset="0"/>
              </a:rPr>
              <a:t>đoạn mã trên</a:t>
            </a:r>
            <a:r>
              <a:rPr lang="vi-VN" sz="2800" baseline="30000" smtClean="0">
                <a:latin typeface="Calibri" pitchFamily="34" charset="0"/>
                <a:cs typeface="Calibri" pitchFamily="34" charset="0"/>
              </a:rPr>
              <a:t>, </a:t>
            </a:r>
            <a:r>
              <a:rPr lang="vi-VN" sz="2800" baseline="30000">
                <a:latin typeface="Calibri" pitchFamily="34" charset="0"/>
                <a:cs typeface="Calibri" pitchFamily="34" charset="0"/>
              </a:rPr>
              <a:t>một đối tượng tên là </a:t>
            </a:r>
            <a:r>
              <a:rPr lang="en-US" sz="2800" baseline="30000" smtClean="0">
                <a:latin typeface="Calibri" pitchFamily="34" charset="0"/>
                <a:cs typeface="Calibri" pitchFamily="34" charset="0"/>
              </a:rPr>
              <a:t>options</a:t>
            </a:r>
            <a:r>
              <a:rPr lang="vi-VN" sz="2800" baseline="30000" smtClean="0">
                <a:latin typeface="Calibri" pitchFamily="34" charset="0"/>
                <a:cs typeface="Calibri" pitchFamily="34" charset="0"/>
              </a:rPr>
              <a:t> </a:t>
            </a:r>
            <a:r>
              <a:rPr lang="vi-VN" sz="2800" baseline="30000">
                <a:latin typeface="Calibri" pitchFamily="34" charset="0"/>
                <a:cs typeface="Calibri" pitchFamily="34" charset="0"/>
              </a:rPr>
              <a:t>được thiết lập với các thuộc tính. </a:t>
            </a:r>
          </a:p>
          <a:p>
            <a:pPr lvl="1" indent="-274320">
              <a:lnSpc>
                <a:spcPts val="2100"/>
              </a:lnSpc>
              <a:spcBef>
                <a:spcPts val="0"/>
              </a:spcBef>
              <a:buClr>
                <a:srgbClr val="AC1418"/>
              </a:buClr>
              <a:buFont typeface="Wingdings" pitchFamily="2" charset="2"/>
              <a:buChar char=""/>
            </a:pPr>
            <a:endParaRPr lang="vi-VN" sz="2800" baseline="30000">
              <a:latin typeface="Calibri" pitchFamily="34" charset="0"/>
              <a:cs typeface="Calibri" pitchFamily="34" charset="0"/>
            </a:endParaRP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Thuộc tính, maximumAge cho phép các ứng dụng để sử dụng một đối tượng vị trí lưu trữ mà không phải là lớn hơn 50 giây. </a:t>
            </a:r>
          </a:p>
          <a:p>
            <a:pPr lvl="1" indent="-274320">
              <a:lnSpc>
                <a:spcPts val="2100"/>
              </a:lnSpc>
              <a:spcBef>
                <a:spcPts val="0"/>
              </a:spcBef>
              <a:buClr>
                <a:srgbClr val="AC1418"/>
              </a:buClr>
              <a:buFont typeface="Wingdings" pitchFamily="2" charset="2"/>
              <a:buChar char=""/>
            </a:pPr>
            <a:endParaRPr lang="vi-VN" sz="2800" baseline="30000">
              <a:latin typeface="Calibri" pitchFamily="34" charset="0"/>
              <a:cs typeface="Calibri" pitchFamily="34" charset="0"/>
            </a:endParaRP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Ngoài ra, giới hạn thời gian chờ được thiết lập đến 60 giây cho một ứng dụng, trước khi thông báo lỗi. </a:t>
            </a:r>
          </a:p>
          <a:p>
            <a:pPr lvl="1" indent="-274320">
              <a:lnSpc>
                <a:spcPts val="2100"/>
              </a:lnSpc>
              <a:spcBef>
                <a:spcPts val="0"/>
              </a:spcBef>
              <a:buClr>
                <a:srgbClr val="AC1418"/>
              </a:buClr>
              <a:buFont typeface="Wingdings" pitchFamily="2" charset="2"/>
              <a:buChar char=""/>
            </a:pPr>
            <a:endParaRPr lang="vi-VN" sz="2800" baseline="30000">
              <a:latin typeface="Calibri" pitchFamily="34" charset="0"/>
              <a:cs typeface="Calibri" pitchFamily="34" charset="0"/>
            </a:endParaRP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Các tùy chọn được </a:t>
            </a:r>
            <a:r>
              <a:rPr lang="en-US" sz="2800" baseline="30000" smtClean="0">
                <a:latin typeface="Calibri" pitchFamily="34" charset="0"/>
                <a:cs typeface="Calibri" pitchFamily="34" charset="0"/>
              </a:rPr>
              <a:t>truyền vào</a:t>
            </a:r>
            <a:r>
              <a:rPr lang="en-US" sz="2800" smtClean="0">
                <a:latin typeface="Calibri" pitchFamily="34" charset="0"/>
                <a:cs typeface="Calibri" pitchFamily="34" charset="0"/>
              </a:rPr>
              <a:t> </a:t>
            </a:r>
            <a:r>
              <a:rPr lang="vi-VN" sz="2800" baseline="30000" smtClean="0">
                <a:latin typeface="Calibri" pitchFamily="34" charset="0"/>
                <a:cs typeface="Calibri" pitchFamily="34" charset="0"/>
              </a:rPr>
              <a:t>là </a:t>
            </a:r>
            <a:r>
              <a:rPr lang="vi-VN" sz="2800" baseline="30000">
                <a:latin typeface="Calibri" pitchFamily="34" charset="0"/>
                <a:cs typeface="Calibri" pitchFamily="34" charset="0"/>
              </a:rPr>
              <a:t>tham số thứ ba </a:t>
            </a:r>
            <a:r>
              <a:rPr lang="en-US" sz="2800" baseline="30000" smtClean="0">
                <a:latin typeface="Calibri" pitchFamily="34" charset="0"/>
                <a:cs typeface="Calibri" pitchFamily="34" charset="0"/>
              </a:rPr>
              <a:t>của phương thức</a:t>
            </a:r>
            <a:r>
              <a:rPr lang="en-US" sz="2800" smtClean="0">
                <a:latin typeface="Calibri" pitchFamily="34" charset="0"/>
                <a:cs typeface="Calibri" pitchFamily="34" charset="0"/>
              </a:rPr>
              <a:t> </a:t>
            </a:r>
            <a:r>
              <a:rPr lang="vi-VN" sz="2800" baseline="30000" smtClean="0">
                <a:latin typeface="Calibri" pitchFamily="34" charset="0"/>
                <a:cs typeface="Calibri" pitchFamily="34" charset="0"/>
              </a:rPr>
              <a:t> </a:t>
            </a:r>
            <a:r>
              <a:rPr lang="vi-VN" sz="2800" baseline="30000">
                <a:latin typeface="Calibri" pitchFamily="34" charset="0"/>
                <a:cs typeface="Calibri" pitchFamily="34" charset="0"/>
              </a:rPr>
              <a:t>getCurrentPosition </a:t>
            </a:r>
            <a:r>
              <a:rPr lang="vi-VN" sz="2800" baseline="30000" smtClean="0">
                <a:latin typeface="Calibri" pitchFamily="34" charset="0"/>
                <a:cs typeface="Calibri" pitchFamily="34" charset="0"/>
              </a:rPr>
              <a:t>(</a:t>
            </a:r>
            <a:r>
              <a:rPr lang="en-US" sz="2800" baseline="30000" smtClean="0">
                <a:latin typeface="Calibri" pitchFamily="34" charset="0"/>
                <a:cs typeface="Calibri" pitchFamily="34" charset="0"/>
              </a:rPr>
              <a:t>)</a:t>
            </a:r>
            <a:r>
              <a:rPr lang="vi-VN" sz="2800" baseline="30000" smtClean="0">
                <a:latin typeface="Calibri" pitchFamily="34" charset="0"/>
                <a:cs typeface="Calibri" pitchFamily="34" charset="0"/>
              </a:rPr>
              <a:t>.</a:t>
            </a:r>
            <a:endParaRPr lang="en-US" sz="2800" dirty="0" smtClean="0">
              <a:solidFill>
                <a:schemeClr val="dk1"/>
              </a:solidFill>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up)">
                                      <p:cBhvr>
                                        <p:cTn id="10" dur="500"/>
                                        <p:tgtEl>
                                          <p:spTgt spid="5">
                                            <p:txEl>
                                              <p:pRg st="2" end="2"/>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wipe(up)">
                                      <p:cBhvr>
                                        <p:cTn id="13" dur="500"/>
                                        <p:tgtEl>
                                          <p:spTgt spid="5">
                                            <p:txEl>
                                              <p:pRg st="4" end="4"/>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wipe(up)">
                                      <p:cBhvr>
                                        <p:cTn id="16"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23</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smtClean="0">
                <a:solidFill>
                  <a:schemeClr val="tx1"/>
                </a:solidFill>
              </a:rPr>
              <a:t>Google Maps API 1-5</a:t>
            </a:r>
            <a:endParaRPr lang="en-US" dirty="0">
              <a:solidFill>
                <a:schemeClr val="tx1"/>
              </a:solidFill>
            </a:endParaRPr>
          </a:p>
        </p:txBody>
      </p:sp>
      <p:graphicFrame>
        <p:nvGraphicFramePr>
          <p:cNvPr id="5" name="Diagram 4"/>
          <p:cNvGraphicFramePr/>
          <p:nvPr>
            <p:extLst>
              <p:ext uri="{D42A27DB-BD31-4B8C-83A1-F6EECF244321}">
                <p14:modId xmlns:p14="http://schemas.microsoft.com/office/powerpoint/2010/main" val="1527315589"/>
              </p:ext>
            </p:extLst>
          </p:nvPr>
        </p:nvGraphicFramePr>
        <p:xfrm>
          <a:off x="304800" y="914400"/>
          <a:ext cx="8458200" cy="243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81000" y="4184524"/>
            <a:ext cx="1371600" cy="306366"/>
          </a:xfrm>
          <a:prstGeom prst="rect">
            <a:avLst/>
          </a:prstGeom>
        </p:spPr>
        <p:txBody>
          <a:bodyPr wrap="square" anchor="ctr" anchorCtr="0">
            <a:spAutoFit/>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r>
              <a:rPr lang="en-US" sz="2800" b="1" baseline="30000" smtClean="0">
                <a:latin typeface="Calibri" pitchFamily="34" charset="0"/>
                <a:cs typeface="Calibri" pitchFamily="34" charset="0"/>
              </a:rPr>
              <a:t>Cú pháp:</a:t>
            </a:r>
            <a:endParaRPr lang="en-US" sz="2800" b="1" baseline="30000" dirty="0" smtClean="0">
              <a:latin typeface="Calibri" pitchFamily="34" charset="0"/>
              <a:cs typeface="Calibri" pitchFamily="34" charset="0"/>
            </a:endParaRPr>
          </a:p>
        </p:txBody>
      </p:sp>
      <p:sp>
        <p:nvSpPr>
          <p:cNvPr id="7" name="TextBox 6"/>
          <p:cNvSpPr txBox="1"/>
          <p:nvPr/>
        </p:nvSpPr>
        <p:spPr>
          <a:xfrm>
            <a:off x="457200" y="4572000"/>
            <a:ext cx="7837402" cy="578620"/>
          </a:xfrm>
          <a:prstGeom prst="rect">
            <a:avLst/>
          </a:prstGeom>
          <a:noFill/>
        </p:spPr>
        <p:txBody>
          <a:bodyPr wrap="none" rtlCol="0">
            <a:spAutoFit/>
          </a:bodyPr>
          <a:lstStyle/>
          <a:p>
            <a:r>
              <a:rPr lang="en-US" sz="2400" baseline="30000" dirty="0" smtClean="0"/>
              <a:t>&lt;script </a:t>
            </a:r>
            <a:r>
              <a:rPr lang="en-US" sz="2400" baseline="30000" dirty="0" err="1" smtClean="0"/>
              <a:t>src</a:t>
            </a:r>
            <a:r>
              <a:rPr lang="en-US" sz="2400" baseline="30000" dirty="0" smtClean="0"/>
              <a:t>=”http://maps.google.com/maps/api/js?sensor=false”&gt;</a:t>
            </a:r>
          </a:p>
          <a:p>
            <a:r>
              <a:rPr lang="en-US" sz="2400" baseline="30000" dirty="0" smtClean="0"/>
              <a:t>&lt;/script&gt; </a:t>
            </a:r>
          </a:p>
        </p:txBody>
      </p:sp>
      <p:sp>
        <p:nvSpPr>
          <p:cNvPr id="8" name="Rectangle 7"/>
          <p:cNvSpPr/>
          <p:nvPr/>
        </p:nvSpPr>
        <p:spPr>
          <a:xfrm>
            <a:off x="228600" y="3505200"/>
            <a:ext cx="8153400" cy="6096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en-US" sz="2800" baseline="30000">
                <a:latin typeface="Calibri" pitchFamily="34" charset="0"/>
                <a:cs typeface="Calibri" pitchFamily="34" charset="0"/>
              </a:rPr>
              <a:t>Sau cú pháp cho thấy cấu hình của Google Maps API trong JavaScript.</a:t>
            </a:r>
            <a:endParaRPr lang="en-US" sz="2800" dirty="0" smtClean="0">
              <a:solidFill>
                <a:schemeClr val="dk1"/>
              </a:solidFill>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graphicEl>
                                              <a:dgm id="{388723AB-37EB-4EC2-B7B0-759657273835}"/>
                                            </p:graphicEl>
                                          </p:spTgt>
                                        </p:tgtEl>
                                        <p:attrNameLst>
                                          <p:attrName>style.visibility</p:attrName>
                                        </p:attrNameLst>
                                      </p:cBhvr>
                                      <p:to>
                                        <p:strVal val="visible"/>
                                      </p:to>
                                    </p:set>
                                    <p:animEffect transition="in" filter="wipe(left)">
                                      <p:cBhvr>
                                        <p:cTn id="7" dur="1000"/>
                                        <p:tgtEl>
                                          <p:spTgt spid="5">
                                            <p:graphicEl>
                                              <a:dgm id="{388723AB-37EB-4EC2-B7B0-759657273835}"/>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graphicEl>
                                              <a:dgm id="{849D638E-B48F-46EE-A4F3-ACFBEA04B314}"/>
                                            </p:graphicEl>
                                          </p:spTgt>
                                        </p:tgtEl>
                                        <p:attrNameLst>
                                          <p:attrName>style.visibility</p:attrName>
                                        </p:attrNameLst>
                                      </p:cBhvr>
                                      <p:to>
                                        <p:strVal val="visible"/>
                                      </p:to>
                                    </p:set>
                                    <p:animEffect transition="in" filter="wipe(left)">
                                      <p:cBhvr>
                                        <p:cTn id="11" dur="1000"/>
                                        <p:tgtEl>
                                          <p:spTgt spid="5">
                                            <p:graphicEl>
                                              <a:dgm id="{849D638E-B48F-46EE-A4F3-ACFBEA04B314}"/>
                                            </p:graphic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5">
                                            <p:graphicEl>
                                              <a:dgm id="{0256FAD6-365E-4CAB-8266-8CECC71F7F52}"/>
                                            </p:graphicEl>
                                          </p:spTgt>
                                        </p:tgtEl>
                                        <p:attrNameLst>
                                          <p:attrName>style.visibility</p:attrName>
                                        </p:attrNameLst>
                                      </p:cBhvr>
                                      <p:to>
                                        <p:strVal val="visible"/>
                                      </p:to>
                                    </p:set>
                                    <p:animEffect transition="in" filter="wipe(left)">
                                      <p:cBhvr>
                                        <p:cTn id="15" dur="1000"/>
                                        <p:tgtEl>
                                          <p:spTgt spid="5">
                                            <p:graphicEl>
                                              <a:dgm id="{0256FAD6-365E-4CAB-8266-8CECC71F7F52}"/>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par>
                                <p:cTn id="26" presetID="27" presetClass="entr" presetSubtype="0" fill="hold" grpId="0" nodeType="withEffect">
                                  <p:stCondLst>
                                    <p:cond delay="0"/>
                                  </p:stCondLst>
                                  <p:iterate type="lt">
                                    <p:tmPct val="50000"/>
                                  </p:iterate>
                                  <p:childTnLst>
                                    <p:set>
                                      <p:cBhvr>
                                        <p:cTn id="27" dur="1" fill="hold">
                                          <p:stCondLst>
                                            <p:cond delay="0"/>
                                          </p:stCondLst>
                                        </p:cTn>
                                        <p:tgtEl>
                                          <p:spTgt spid="7"/>
                                        </p:tgtEl>
                                        <p:attrNameLst>
                                          <p:attrName>style.visibility</p:attrName>
                                        </p:attrNameLst>
                                      </p:cBhvr>
                                      <p:to>
                                        <p:strVal val="visible"/>
                                      </p:to>
                                    </p:set>
                                    <p:anim calcmode="discrete" valueType="clr">
                                      <p:cBhvr override="childStyle">
                                        <p:cTn id="28"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
                                        </p:tgtEl>
                                        <p:attrNameLst>
                                          <p:attrName>fillcolor</p:attrName>
                                        </p:attrNameLst>
                                      </p:cBhvr>
                                      <p:tavLst>
                                        <p:tav tm="0">
                                          <p:val>
                                            <p:clrVal>
                                              <a:schemeClr val="accent2"/>
                                            </p:clrVal>
                                          </p:val>
                                        </p:tav>
                                        <p:tav tm="50000">
                                          <p:val>
                                            <p:clrVal>
                                              <a:schemeClr val="hlink"/>
                                            </p:clrVal>
                                          </p:val>
                                        </p:tav>
                                      </p:tavLst>
                                    </p:anim>
                                    <p:set>
                                      <p:cBhvr>
                                        <p:cTn id="30" dur="80"/>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24</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smtClean="0">
                <a:solidFill>
                  <a:schemeClr val="tx1"/>
                </a:solidFill>
              </a:rPr>
              <a:t>Google Maps API 2-5</a:t>
            </a:r>
            <a:endParaRPr lang="en-US" dirty="0">
              <a:solidFill>
                <a:schemeClr val="tx1"/>
              </a:solidFill>
            </a:endParaRPr>
          </a:p>
        </p:txBody>
      </p:sp>
      <p:sp>
        <p:nvSpPr>
          <p:cNvPr id="5" name="Rectangle 4"/>
          <p:cNvSpPr/>
          <p:nvPr/>
        </p:nvSpPr>
        <p:spPr>
          <a:xfrm>
            <a:off x="228600" y="838200"/>
            <a:ext cx="8763000" cy="6858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en-US" sz="2800" baseline="30000" smtClean="0">
                <a:latin typeface="Calibri" pitchFamily="34" charset="0"/>
                <a:cs typeface="Calibri" pitchFamily="34" charset="0"/>
              </a:rPr>
              <a:t>Ví dụ</a:t>
            </a:r>
            <a:endParaRPr lang="en-US" sz="2800" dirty="0" smtClean="0">
              <a:solidFill>
                <a:schemeClr val="dk1"/>
              </a:solidFill>
              <a:latin typeface="Calibri" pitchFamily="34" charset="0"/>
              <a:cs typeface="Calibri" pitchFamily="34" charset="0"/>
            </a:endParaRPr>
          </a:p>
        </p:txBody>
      </p:sp>
      <p:sp>
        <p:nvSpPr>
          <p:cNvPr id="6" name="TextBox 5"/>
          <p:cNvSpPr txBox="1"/>
          <p:nvPr/>
        </p:nvSpPr>
        <p:spPr>
          <a:xfrm>
            <a:off x="762000" y="1676400"/>
            <a:ext cx="8153400" cy="2985433"/>
          </a:xfrm>
          <a:prstGeom prst="rect">
            <a:avLst/>
          </a:prstGeom>
          <a:noFill/>
        </p:spPr>
        <p:txBody>
          <a:bodyPr wrap="square" rtlCol="0">
            <a:spAutoFit/>
          </a:bodyPr>
          <a:lstStyle/>
          <a:p>
            <a:pPr>
              <a:lnSpc>
                <a:spcPts val="1000"/>
              </a:lnSpc>
            </a:pPr>
            <a:r>
              <a:rPr lang="en-GB" sz="2400" baseline="30000" dirty="0" smtClean="0"/>
              <a:t>&lt;!DOCTYPE html&gt;</a:t>
            </a:r>
          </a:p>
          <a:p>
            <a:pPr>
              <a:lnSpc>
                <a:spcPts val="1000"/>
              </a:lnSpc>
            </a:pPr>
            <a:r>
              <a:rPr lang="en-GB" sz="2400" baseline="30000" dirty="0" smtClean="0"/>
              <a:t>&lt;html&gt;</a:t>
            </a:r>
          </a:p>
          <a:p>
            <a:pPr>
              <a:lnSpc>
                <a:spcPts val="1000"/>
              </a:lnSpc>
            </a:pPr>
            <a:r>
              <a:rPr lang="en-GB" sz="2400" baseline="30000" dirty="0" smtClean="0"/>
              <a:t>  &lt;head&gt;</a:t>
            </a:r>
          </a:p>
          <a:p>
            <a:pPr>
              <a:lnSpc>
                <a:spcPts val="1000"/>
              </a:lnSpc>
            </a:pPr>
            <a:r>
              <a:rPr lang="en-US" sz="2400" baseline="30000" dirty="0" smtClean="0"/>
              <a:t>  &lt;title&gt; Load and Initialize Google Maps &lt;/title&gt;</a:t>
            </a:r>
          </a:p>
          <a:p>
            <a:pPr>
              <a:lnSpc>
                <a:spcPts val="1000"/>
              </a:lnSpc>
            </a:pPr>
            <a:r>
              <a:rPr lang="en-GB" sz="2400" baseline="30000" dirty="0" smtClean="0"/>
              <a:t>    &lt;style&gt;</a:t>
            </a:r>
          </a:p>
          <a:p>
            <a:pPr>
              <a:lnSpc>
                <a:spcPts val="1000"/>
              </a:lnSpc>
            </a:pPr>
            <a:r>
              <a:rPr lang="en-GB" sz="2400" baseline="30000" dirty="0" smtClean="0"/>
              <a:t>	  html { height: 100% }</a:t>
            </a:r>
          </a:p>
          <a:p>
            <a:pPr>
              <a:lnSpc>
                <a:spcPts val="1000"/>
              </a:lnSpc>
            </a:pPr>
            <a:r>
              <a:rPr lang="en-US" sz="2400" baseline="30000" dirty="0" smtClean="0"/>
              <a:t>      body { height: 100%; width: 100%; margin: 10% }</a:t>
            </a:r>
          </a:p>
          <a:p>
            <a:pPr>
              <a:lnSpc>
                <a:spcPts val="1000"/>
              </a:lnSpc>
            </a:pPr>
            <a:r>
              <a:rPr lang="en-US" sz="2400" baseline="30000" dirty="0" smtClean="0"/>
              <a:t>      #</a:t>
            </a:r>
            <a:r>
              <a:rPr lang="en-US" sz="2400" baseline="30000" dirty="0" err="1" smtClean="0"/>
              <a:t>map_canvas</a:t>
            </a:r>
            <a:r>
              <a:rPr lang="en-US" sz="2400" baseline="30000" dirty="0" smtClean="0"/>
              <a:t> { height: 50%; width: 50% }</a:t>
            </a:r>
          </a:p>
          <a:p>
            <a:pPr>
              <a:lnSpc>
                <a:spcPts val="1000"/>
              </a:lnSpc>
            </a:pPr>
            <a:r>
              <a:rPr lang="en-GB" sz="2400" baseline="30000" dirty="0" smtClean="0"/>
              <a:t>    &lt;/style&gt;</a:t>
            </a:r>
          </a:p>
          <a:p>
            <a:pPr>
              <a:lnSpc>
                <a:spcPts val="1000"/>
              </a:lnSpc>
            </a:pPr>
            <a:r>
              <a:rPr lang="en-US" sz="2400" baseline="30000" dirty="0" smtClean="0"/>
              <a:t>&lt;script </a:t>
            </a:r>
          </a:p>
          <a:p>
            <a:pPr>
              <a:lnSpc>
                <a:spcPts val="1000"/>
              </a:lnSpc>
            </a:pPr>
            <a:r>
              <a:rPr lang="en-US" sz="2400" baseline="30000" dirty="0" smtClean="0"/>
              <a:t>  </a:t>
            </a:r>
            <a:r>
              <a:rPr lang="en-US" sz="2400" baseline="30000" dirty="0" err="1" smtClean="0"/>
              <a:t>src</a:t>
            </a:r>
            <a:r>
              <a:rPr lang="en-US" sz="2400" baseline="30000" dirty="0" smtClean="0"/>
              <a:t>=”http://maps.google.com/maps/api/js?sensor=false”&gt;</a:t>
            </a:r>
          </a:p>
          <a:p>
            <a:pPr>
              <a:lnSpc>
                <a:spcPts val="1000"/>
              </a:lnSpc>
            </a:pPr>
            <a:r>
              <a:rPr lang="en-US" sz="2400" baseline="30000" dirty="0" smtClean="0"/>
              <a:t>&lt;/script&gt;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25</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smtClean="0">
                <a:solidFill>
                  <a:schemeClr val="tx1"/>
                </a:solidFill>
              </a:rPr>
              <a:t>Google Maps API 3-5</a:t>
            </a:r>
            <a:endParaRPr lang="en-US" dirty="0">
              <a:solidFill>
                <a:schemeClr val="tx1"/>
              </a:solidFill>
            </a:endParaRPr>
          </a:p>
        </p:txBody>
      </p:sp>
      <p:sp>
        <p:nvSpPr>
          <p:cNvPr id="6" name="TextBox 5"/>
          <p:cNvSpPr txBox="1"/>
          <p:nvPr/>
        </p:nvSpPr>
        <p:spPr>
          <a:xfrm>
            <a:off x="762000" y="976967"/>
            <a:ext cx="8153400" cy="5750292"/>
          </a:xfrm>
          <a:prstGeom prst="rect">
            <a:avLst/>
          </a:prstGeom>
          <a:noFill/>
        </p:spPr>
        <p:txBody>
          <a:bodyPr wrap="square" rtlCol="0">
            <a:spAutoFit/>
          </a:bodyPr>
          <a:lstStyle/>
          <a:p>
            <a:pPr>
              <a:lnSpc>
                <a:spcPts val="1000"/>
              </a:lnSpc>
            </a:pPr>
            <a:r>
              <a:rPr lang="en-US" sz="2400" baseline="30000" dirty="0" smtClean="0"/>
              <a:t>function initialize()</a:t>
            </a:r>
          </a:p>
          <a:p>
            <a:pPr>
              <a:lnSpc>
                <a:spcPts val="1000"/>
              </a:lnSpc>
            </a:pPr>
            <a:r>
              <a:rPr lang="en-US" sz="2400" baseline="30000" dirty="0" smtClean="0"/>
              <a:t> {</a:t>
            </a:r>
            <a:r>
              <a:rPr lang="en-GB" sz="2400" baseline="30000" dirty="0" smtClean="0"/>
              <a:t> </a:t>
            </a:r>
          </a:p>
          <a:p>
            <a:pPr>
              <a:lnSpc>
                <a:spcPts val="1000"/>
              </a:lnSpc>
            </a:pPr>
            <a:r>
              <a:rPr lang="en-GB" sz="2400" baseline="30000" dirty="0" smtClean="0"/>
              <a:t>   // Loading Google Maps</a:t>
            </a:r>
          </a:p>
          <a:p>
            <a:pPr>
              <a:lnSpc>
                <a:spcPts val="1000"/>
              </a:lnSpc>
            </a:pPr>
            <a:r>
              <a:rPr lang="en-GB" sz="2400" baseline="30000" dirty="0" smtClean="0"/>
              <a:t>    </a:t>
            </a:r>
            <a:r>
              <a:rPr lang="en-GB" sz="2400" baseline="30000" dirty="0" err="1" smtClean="0"/>
              <a:t>var</a:t>
            </a:r>
            <a:r>
              <a:rPr lang="en-GB" sz="2400" baseline="30000" dirty="0" smtClean="0"/>
              <a:t> num = new </a:t>
            </a:r>
            <a:r>
              <a:rPr lang="en-GB" sz="2400" baseline="30000" dirty="0" err="1" smtClean="0"/>
              <a:t>google.maps.LatLng</a:t>
            </a:r>
            <a:r>
              <a:rPr lang="en-GB" sz="2400" baseline="30000" dirty="0" smtClean="0"/>
              <a:t>(51.528663,-0.173171);</a:t>
            </a:r>
          </a:p>
          <a:p>
            <a:pPr>
              <a:lnSpc>
                <a:spcPts val="1000"/>
              </a:lnSpc>
            </a:pPr>
            <a:r>
              <a:rPr lang="en-GB" sz="2400" baseline="30000" dirty="0" smtClean="0"/>
              <a:t>    </a:t>
            </a:r>
            <a:r>
              <a:rPr lang="en-GB" sz="2400" baseline="30000" dirty="0" err="1" smtClean="0"/>
              <a:t>var</a:t>
            </a:r>
            <a:r>
              <a:rPr lang="en-GB" sz="2400" baseline="30000" dirty="0" smtClean="0"/>
              <a:t> </a:t>
            </a:r>
            <a:r>
              <a:rPr lang="en-GB" sz="2400" baseline="30000" dirty="0" err="1" smtClean="0"/>
              <a:t>myOptions</a:t>
            </a:r>
            <a:r>
              <a:rPr lang="en-GB" sz="2400" baseline="30000" dirty="0" smtClean="0"/>
              <a:t> = {</a:t>
            </a:r>
          </a:p>
          <a:p>
            <a:pPr>
              <a:lnSpc>
                <a:spcPts val="1000"/>
              </a:lnSpc>
            </a:pPr>
            <a:r>
              <a:rPr lang="en-GB" sz="2400" baseline="30000" dirty="0" smtClean="0"/>
              <a:t>                zoom: 16,</a:t>
            </a:r>
          </a:p>
          <a:p>
            <a:pPr>
              <a:lnSpc>
                <a:spcPts val="1000"/>
              </a:lnSpc>
            </a:pPr>
            <a:r>
              <a:rPr lang="en-GB" sz="2400" baseline="30000" dirty="0" smtClean="0"/>
              <a:t>                </a:t>
            </a:r>
            <a:r>
              <a:rPr lang="en-GB" sz="2400" baseline="30000" dirty="0" err="1" smtClean="0"/>
              <a:t>center</a:t>
            </a:r>
            <a:r>
              <a:rPr lang="en-GB" sz="2400" baseline="30000" dirty="0" smtClean="0"/>
              <a:t>: num,</a:t>
            </a:r>
          </a:p>
          <a:p>
            <a:pPr>
              <a:lnSpc>
                <a:spcPts val="1000"/>
              </a:lnSpc>
            </a:pPr>
            <a:r>
              <a:rPr lang="en-GB" sz="2400" baseline="30000" dirty="0" smtClean="0"/>
              <a:t>	         </a:t>
            </a:r>
            <a:r>
              <a:rPr lang="en-GB" sz="2400" baseline="30000" dirty="0" err="1" smtClean="0"/>
              <a:t>mapTypeId</a:t>
            </a:r>
            <a:r>
              <a:rPr lang="en-GB" sz="2400" baseline="30000" dirty="0" smtClean="0"/>
              <a:t>: </a:t>
            </a:r>
            <a:r>
              <a:rPr lang="en-GB" sz="2400" baseline="30000" dirty="0" err="1" smtClean="0"/>
              <a:t>google.maps.MapTypeId.HYBRID</a:t>
            </a:r>
            <a:endParaRPr lang="en-GB" sz="2400" baseline="30000" dirty="0" smtClean="0"/>
          </a:p>
          <a:p>
            <a:pPr>
              <a:lnSpc>
                <a:spcPts val="1000"/>
              </a:lnSpc>
            </a:pPr>
            <a:r>
              <a:rPr lang="en-GB" sz="2400" baseline="30000" dirty="0" smtClean="0"/>
              <a:t>        };</a:t>
            </a:r>
          </a:p>
          <a:p>
            <a:pPr>
              <a:lnSpc>
                <a:spcPts val="1000"/>
              </a:lnSpc>
            </a:pPr>
            <a:r>
              <a:rPr lang="en-GB" sz="2400" baseline="30000" dirty="0" smtClean="0"/>
              <a:t>    </a:t>
            </a:r>
            <a:r>
              <a:rPr lang="en-GB" sz="2400" baseline="30000" dirty="0" err="1" smtClean="0"/>
              <a:t>var</a:t>
            </a:r>
            <a:r>
              <a:rPr lang="en-GB" sz="2400" baseline="30000" dirty="0" smtClean="0"/>
              <a:t> </a:t>
            </a:r>
            <a:r>
              <a:rPr lang="en-GB" sz="2400" baseline="30000" dirty="0" err="1" smtClean="0"/>
              <a:t>mymap</a:t>
            </a:r>
            <a:r>
              <a:rPr lang="en-GB" sz="2400" baseline="30000" dirty="0" smtClean="0"/>
              <a:t> = new </a:t>
            </a:r>
            <a:r>
              <a:rPr lang="en-GB" sz="2400" baseline="30000" dirty="0" err="1" smtClean="0"/>
              <a:t>google.maps.Map</a:t>
            </a:r>
            <a:r>
              <a:rPr lang="en-GB" sz="2400" baseline="30000" dirty="0" smtClean="0"/>
              <a:t>(</a:t>
            </a:r>
            <a:r>
              <a:rPr lang="en-GB" sz="2400" baseline="30000" dirty="0" err="1" smtClean="0"/>
              <a:t>document.getElementById</a:t>
            </a:r>
            <a:r>
              <a:rPr lang="en-GB" sz="2400" baseline="30000" dirty="0" smtClean="0"/>
              <a:t>(“   </a:t>
            </a:r>
          </a:p>
          <a:p>
            <a:pPr>
              <a:lnSpc>
                <a:spcPts val="1000"/>
              </a:lnSpc>
            </a:pPr>
            <a:r>
              <a:rPr lang="en-GB" sz="2400" baseline="30000" dirty="0" smtClean="0"/>
              <a:t>                </a:t>
            </a:r>
            <a:r>
              <a:rPr lang="en-GB" sz="2400" baseline="30000" dirty="0" err="1" smtClean="0"/>
              <a:t>map_canvas</a:t>
            </a:r>
            <a:r>
              <a:rPr lang="en-GB" sz="2400" baseline="30000" dirty="0" smtClean="0"/>
              <a:t>”), </a:t>
            </a:r>
            <a:r>
              <a:rPr lang="en-GB" sz="2400" baseline="30000" dirty="0" err="1" smtClean="0"/>
              <a:t>myOptions</a:t>
            </a:r>
            <a:r>
              <a:rPr lang="en-GB" sz="2400" baseline="30000" dirty="0" smtClean="0"/>
              <a:t>);</a:t>
            </a:r>
          </a:p>
          <a:p>
            <a:pPr>
              <a:lnSpc>
                <a:spcPts val="1000"/>
              </a:lnSpc>
            </a:pPr>
            <a:r>
              <a:rPr lang="en-GB" sz="2400" baseline="30000" dirty="0" smtClean="0"/>
              <a:t>    </a:t>
            </a:r>
            <a:r>
              <a:rPr lang="en-GB" sz="2400" baseline="30000" dirty="0" err="1" smtClean="0"/>
              <a:t>var</a:t>
            </a:r>
            <a:r>
              <a:rPr lang="en-GB" sz="2400" baseline="30000" dirty="0" smtClean="0"/>
              <a:t> marker = new </a:t>
            </a:r>
            <a:r>
              <a:rPr lang="en-GB" sz="2400" baseline="30000" dirty="0" err="1" smtClean="0"/>
              <a:t>google.maps.Marker</a:t>
            </a:r>
            <a:r>
              <a:rPr lang="en-GB" sz="2400" baseline="30000" dirty="0" smtClean="0"/>
              <a:t>({</a:t>
            </a:r>
          </a:p>
          <a:p>
            <a:pPr>
              <a:lnSpc>
                <a:spcPts val="1000"/>
              </a:lnSpc>
            </a:pPr>
            <a:r>
              <a:rPr lang="en-GB" sz="2400" baseline="30000" dirty="0" smtClean="0"/>
              <a:t>                  position: num,</a:t>
            </a:r>
          </a:p>
          <a:p>
            <a:pPr>
              <a:lnSpc>
                <a:spcPts val="1000"/>
              </a:lnSpc>
            </a:pPr>
            <a:r>
              <a:rPr lang="en-GB" sz="2400" baseline="30000" dirty="0" smtClean="0"/>
              <a:t>                  map: </a:t>
            </a:r>
            <a:r>
              <a:rPr lang="en-GB" sz="2400" baseline="30000" dirty="0" err="1" smtClean="0"/>
              <a:t>mymap</a:t>
            </a:r>
            <a:r>
              <a:rPr lang="en-GB" sz="2400" baseline="30000" dirty="0" smtClean="0"/>
              <a:t>,</a:t>
            </a:r>
          </a:p>
          <a:p>
            <a:pPr>
              <a:lnSpc>
                <a:spcPts val="1000"/>
              </a:lnSpc>
            </a:pPr>
            <a:r>
              <a:rPr lang="en-US" sz="2400" baseline="30000" dirty="0" smtClean="0"/>
              <a:t>                  title:”Lord’s Cricket Ground, London!”</a:t>
            </a:r>
          </a:p>
          <a:p>
            <a:pPr>
              <a:lnSpc>
                <a:spcPts val="1000"/>
              </a:lnSpc>
            </a:pPr>
            <a:r>
              <a:rPr lang="en-GB" sz="2400" baseline="30000" dirty="0" smtClean="0"/>
              <a:t>                });	</a:t>
            </a:r>
          </a:p>
          <a:p>
            <a:pPr>
              <a:lnSpc>
                <a:spcPts val="1000"/>
              </a:lnSpc>
            </a:pPr>
            <a:r>
              <a:rPr lang="en-GB" sz="2400" baseline="30000" dirty="0" smtClean="0"/>
              <a:t>  }</a:t>
            </a:r>
          </a:p>
          <a:p>
            <a:pPr>
              <a:lnSpc>
                <a:spcPts val="1000"/>
              </a:lnSpc>
            </a:pPr>
            <a:r>
              <a:rPr lang="en-GB" sz="2400" baseline="30000" dirty="0" smtClean="0"/>
              <a:t>&lt;/script&gt;</a:t>
            </a:r>
          </a:p>
          <a:p>
            <a:pPr>
              <a:lnSpc>
                <a:spcPts val="1000"/>
              </a:lnSpc>
            </a:pPr>
            <a:r>
              <a:rPr lang="en-GB" sz="2400" baseline="30000" dirty="0" smtClean="0"/>
              <a:t>&lt;/head&gt;</a:t>
            </a:r>
          </a:p>
          <a:p>
            <a:pPr>
              <a:lnSpc>
                <a:spcPts val="1000"/>
              </a:lnSpc>
            </a:pPr>
            <a:r>
              <a:rPr lang="en-GB" sz="2400" baseline="30000" dirty="0" smtClean="0"/>
              <a:t>    &lt;body </a:t>
            </a:r>
            <a:r>
              <a:rPr lang="en-GB" sz="2400" baseline="30000" dirty="0" err="1" smtClean="0"/>
              <a:t>onload</a:t>
            </a:r>
            <a:r>
              <a:rPr lang="en-GB" sz="2400" baseline="30000" dirty="0" smtClean="0"/>
              <a:t>=”initialize()”&gt;</a:t>
            </a:r>
          </a:p>
          <a:p>
            <a:pPr>
              <a:lnSpc>
                <a:spcPts val="1000"/>
              </a:lnSpc>
            </a:pPr>
            <a:r>
              <a:rPr lang="en-GB" sz="2400" baseline="30000" dirty="0" smtClean="0"/>
              <a:t>       &lt;div id=”</a:t>
            </a:r>
            <a:r>
              <a:rPr lang="en-GB" sz="2400" baseline="30000" dirty="0" err="1" smtClean="0"/>
              <a:t>map_canvas</a:t>
            </a:r>
            <a:r>
              <a:rPr lang="en-GB" sz="2400" baseline="30000" dirty="0" smtClean="0"/>
              <a:t>”&gt;&lt;/div&gt;</a:t>
            </a:r>
          </a:p>
          <a:p>
            <a:pPr>
              <a:lnSpc>
                <a:spcPts val="1000"/>
              </a:lnSpc>
            </a:pPr>
            <a:r>
              <a:rPr lang="en-GB" sz="2400" baseline="30000" dirty="0" smtClean="0"/>
              <a:t>    &lt;/body&gt;</a:t>
            </a:r>
          </a:p>
          <a:p>
            <a:pPr>
              <a:lnSpc>
                <a:spcPts val="1000"/>
              </a:lnSpc>
            </a:pPr>
            <a:r>
              <a:rPr lang="en-GB" sz="2400" baseline="30000" dirty="0" smtClean="0"/>
              <a:t>&lt;/html&gt;</a:t>
            </a:r>
            <a:endParaRPr lang="en-US" sz="2400" baseline="30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26</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smtClean="0">
                <a:solidFill>
                  <a:schemeClr val="tx1"/>
                </a:solidFill>
              </a:rPr>
              <a:t>Google Maps API 4-5</a:t>
            </a:r>
            <a:endParaRPr lang="en-US" dirty="0">
              <a:solidFill>
                <a:schemeClr val="tx1"/>
              </a:solidFill>
            </a:endParaRPr>
          </a:p>
        </p:txBody>
      </p:sp>
      <p:sp>
        <p:nvSpPr>
          <p:cNvPr id="5" name="Rectangle 4"/>
          <p:cNvSpPr/>
          <p:nvPr/>
        </p:nvSpPr>
        <p:spPr>
          <a:xfrm>
            <a:off x="228600" y="990600"/>
            <a:ext cx="8763000" cy="4572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en-US" sz="2800" baseline="30000">
                <a:latin typeface="Calibri" pitchFamily="34" charset="0"/>
                <a:cs typeface="Calibri" pitchFamily="34" charset="0"/>
              </a:rPr>
              <a:t>Bảng sau liệt kê một số thuộc tính myOptions.</a:t>
            </a:r>
            <a:endParaRPr lang="en-US" sz="2800" dirty="0" smtClean="0">
              <a:solidFill>
                <a:schemeClr val="dk1"/>
              </a:solidFill>
              <a:latin typeface="Calibri" pitchFamily="34" charset="0"/>
              <a:cs typeface="Calibri"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60210424"/>
              </p:ext>
            </p:extLst>
          </p:nvPr>
        </p:nvGraphicFramePr>
        <p:xfrm>
          <a:off x="609600" y="1706880"/>
          <a:ext cx="8001000" cy="341376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447800"/>
                <a:gridCol w="6553200"/>
              </a:tblGrid>
              <a:tr h="474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smtClean="0">
                          <a:solidFill>
                            <a:schemeClr val="bg1"/>
                          </a:solidFill>
                          <a:latin typeface="+mn-lt"/>
                          <a:ea typeface="+mn-ea"/>
                          <a:cs typeface="+mn-cs"/>
                        </a:rPr>
                        <a:t>Thuộc tính</a:t>
                      </a:r>
                      <a:endParaRPr lang="en-US" sz="2400" b="1" kern="1200" baseline="30000" dirty="0" smtClean="0">
                        <a:solidFill>
                          <a:schemeClr val="bg1"/>
                        </a:solidFill>
                        <a:latin typeface="+mn-lt"/>
                        <a:ea typeface="+mn-ea"/>
                        <a:cs typeface="+mn-cs"/>
                      </a:endParaRPr>
                    </a:p>
                  </a:txBody>
                  <a:tcPr marT="0" marB="0">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0" kern="1200" baseline="300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smtClean="0">
                          <a:solidFill>
                            <a:schemeClr val="bg1"/>
                          </a:solidFill>
                          <a:latin typeface="+mn-lt"/>
                          <a:ea typeface="+mn-ea"/>
                          <a:cs typeface="+mn-cs"/>
                        </a:rPr>
                        <a:t>Mô tả</a:t>
                      </a:r>
                      <a:endParaRPr lang="en-US" sz="2400" b="1" kern="1200" baseline="30000" dirty="0" smtClean="0">
                        <a:solidFill>
                          <a:schemeClr val="bg1"/>
                        </a:solidFill>
                        <a:latin typeface="+mn-lt"/>
                        <a:ea typeface="+mn-ea"/>
                        <a:cs typeface="+mn-cs"/>
                      </a:endParaRPr>
                    </a:p>
                  </a:txBody>
                  <a:tcPr marT="0" marB="0">
                    <a:solidFill>
                      <a:schemeClr val="accent2">
                        <a:lumMod val="75000"/>
                      </a:schemeClr>
                    </a:solidFill>
                  </a:tcPr>
                </a:tc>
              </a:tr>
              <a:tr h="474894">
                <a:tc>
                  <a:txBody>
                    <a:bodyPr/>
                    <a:lstStyle/>
                    <a:p>
                      <a:endParaRPr lang="en-US" sz="2400" kern="1200" baseline="30000" dirty="0" smtClean="0">
                        <a:solidFill>
                          <a:schemeClr val="dk1"/>
                        </a:solidFill>
                        <a:latin typeface="Courier New" pitchFamily="49" charset="0"/>
                        <a:ea typeface="+mn-ea"/>
                        <a:cs typeface="Courier New" pitchFamily="49" charset="0"/>
                      </a:endParaRPr>
                    </a:p>
                    <a:p>
                      <a:r>
                        <a:rPr lang="en-US" sz="2400" kern="1200" baseline="30000" dirty="0" smtClean="0">
                          <a:solidFill>
                            <a:schemeClr val="dk1"/>
                          </a:solidFill>
                          <a:latin typeface="Courier New" pitchFamily="49" charset="0"/>
                          <a:ea typeface="+mn-ea"/>
                          <a:cs typeface="Courier New" pitchFamily="49" charset="0"/>
                        </a:rPr>
                        <a:t>zoom</a:t>
                      </a:r>
                    </a:p>
                  </a:txBody>
                  <a:tcPr marT="0" marB="0">
                    <a:solidFill>
                      <a:schemeClr val="accent3">
                        <a:lumMod val="40000"/>
                        <a:lumOff val="60000"/>
                      </a:schemeClr>
                    </a:solidFill>
                  </a:tcPr>
                </a:tc>
                <a:tc>
                  <a:txBody>
                    <a:bodyPr/>
                    <a:lstStyle/>
                    <a:p>
                      <a:endParaRPr lang="en-US" sz="2400" kern="1200" baseline="30000" dirty="0" smtClean="0">
                        <a:solidFill>
                          <a:schemeClr val="dk1"/>
                        </a:solidFill>
                        <a:latin typeface="+mn-lt"/>
                        <a:ea typeface="+mn-ea"/>
                        <a:cs typeface="+mn-cs"/>
                      </a:endParaRPr>
                    </a:p>
                    <a:p>
                      <a:r>
                        <a:rPr lang="vi-VN" sz="2400" kern="1200" baseline="30000" smtClean="0">
                          <a:solidFill>
                            <a:schemeClr val="dk1"/>
                          </a:solidFill>
                          <a:latin typeface="+mn-lt"/>
                          <a:ea typeface="+mn-ea"/>
                          <a:cs typeface="+mn-cs"/>
                        </a:rPr>
                        <a:t>Thiết lập độ phân giải ban đầu mà bản đồ được hiển thị. Một giá trị hiển thị thấp hơn 0 đại diện cho một bản đồ đầy đủ của Trái Đất. Tương tự như vậy, một giá trị zoom cao sẽ hiển thị một bản đồ với độ phân giải cao.</a:t>
                      </a:r>
                      <a:endParaRPr lang="en-US" sz="2400" kern="1200" baseline="30000" dirty="0" smtClean="0">
                        <a:solidFill>
                          <a:schemeClr val="dk1"/>
                        </a:solidFill>
                        <a:latin typeface="+mn-lt"/>
                        <a:ea typeface="+mn-ea"/>
                        <a:cs typeface="+mn-cs"/>
                      </a:endParaRPr>
                    </a:p>
                  </a:txBody>
                  <a:tcPr marT="0" marB="0">
                    <a:solidFill>
                      <a:schemeClr val="accent3">
                        <a:lumMod val="40000"/>
                        <a:lumOff val="60000"/>
                      </a:schemeClr>
                    </a:solidFill>
                  </a:tcPr>
                </a:tc>
              </a:tr>
              <a:tr h="474894">
                <a:tc>
                  <a:txBody>
                    <a:bodyPr/>
                    <a:lstStyle/>
                    <a:p>
                      <a:endParaRPr lang="en-US" sz="2400" kern="1200" baseline="30000" dirty="0" smtClean="0">
                        <a:solidFill>
                          <a:schemeClr val="dk1"/>
                        </a:solidFill>
                        <a:latin typeface="Courier New" pitchFamily="49" charset="0"/>
                        <a:ea typeface="+mn-ea"/>
                        <a:cs typeface="Courier New" pitchFamily="49" charset="0"/>
                      </a:endParaRPr>
                    </a:p>
                    <a:p>
                      <a:r>
                        <a:rPr lang="en-US" sz="2400" kern="1200" baseline="30000" dirty="0" smtClean="0">
                          <a:solidFill>
                            <a:schemeClr val="dk1"/>
                          </a:solidFill>
                          <a:latin typeface="Courier New" pitchFamily="49" charset="0"/>
                          <a:ea typeface="+mn-ea"/>
                          <a:cs typeface="Courier New" pitchFamily="49" charset="0"/>
                        </a:rPr>
                        <a:t>center</a:t>
                      </a:r>
                    </a:p>
                  </a:txBody>
                  <a:tcPr marT="0" marB="0">
                    <a:solidFill>
                      <a:schemeClr val="accent2">
                        <a:lumMod val="20000"/>
                        <a:lumOff val="80000"/>
                      </a:schemeClr>
                    </a:solidFill>
                  </a:tcPr>
                </a:tc>
                <a:tc>
                  <a:txBody>
                    <a:bodyPr/>
                    <a:lstStyle/>
                    <a:p>
                      <a:endParaRPr lang="en-US" sz="2400" kern="1200" baseline="30000" dirty="0" smtClean="0">
                        <a:solidFill>
                          <a:schemeClr val="dk1"/>
                        </a:solidFill>
                        <a:latin typeface="+mn-lt"/>
                        <a:ea typeface="+mn-ea"/>
                        <a:cs typeface="+mn-cs"/>
                      </a:endParaRPr>
                    </a:p>
                    <a:p>
                      <a:r>
                        <a:rPr lang="en-US" sz="2400" kern="1200" baseline="30000" smtClean="0">
                          <a:solidFill>
                            <a:schemeClr val="dk1"/>
                          </a:solidFill>
                          <a:latin typeface="+mn-lt"/>
                          <a:ea typeface="+mn-ea"/>
                          <a:cs typeface="+mn-cs"/>
                        </a:rPr>
                        <a:t>T</a:t>
                      </a:r>
                      <a:r>
                        <a:rPr lang="vi-VN" sz="2400" kern="1200" baseline="30000" smtClean="0">
                          <a:solidFill>
                            <a:schemeClr val="dk1"/>
                          </a:solidFill>
                          <a:latin typeface="+mn-lt"/>
                          <a:ea typeface="+mn-ea"/>
                          <a:cs typeface="+mn-cs"/>
                        </a:rPr>
                        <a:t>rung tâm bản đồ trên một điểm cụ thể bằng cách tạo ra một đối tượng kiểu LatLng nắm giữ các tọa độ địa điểm.</a:t>
                      </a:r>
                      <a:endParaRPr lang="en-US" sz="2400" kern="1200" baseline="30000" dirty="0" smtClean="0">
                        <a:solidFill>
                          <a:schemeClr val="dk1"/>
                        </a:solidFill>
                        <a:latin typeface="+mn-lt"/>
                        <a:ea typeface="+mn-ea"/>
                        <a:cs typeface="+mn-cs"/>
                      </a:endParaRPr>
                    </a:p>
                  </a:txBody>
                  <a:tcPr marT="0" marB="0">
                    <a:solidFill>
                      <a:schemeClr val="accent2">
                        <a:lumMod val="20000"/>
                        <a:lumOff val="80000"/>
                      </a:schemeClr>
                    </a:solidFill>
                  </a:tcPr>
                </a:tc>
              </a:tr>
              <a:tr h="474894">
                <a:tc>
                  <a:txBody>
                    <a:bodyPr/>
                    <a:lstStyle/>
                    <a:p>
                      <a:endParaRPr lang="en-US" sz="2400" kern="1200" baseline="30000" dirty="0" smtClean="0">
                        <a:solidFill>
                          <a:schemeClr val="dk1"/>
                        </a:solidFill>
                        <a:latin typeface="Courier New" pitchFamily="49" charset="0"/>
                        <a:ea typeface="+mn-ea"/>
                        <a:cs typeface="Courier New" pitchFamily="49" charset="0"/>
                      </a:endParaRPr>
                    </a:p>
                    <a:p>
                      <a:r>
                        <a:rPr lang="en-US" sz="2400" kern="1200" baseline="30000" dirty="0" err="1" smtClean="0">
                          <a:solidFill>
                            <a:schemeClr val="dk1"/>
                          </a:solidFill>
                          <a:latin typeface="Courier New" pitchFamily="49" charset="0"/>
                          <a:ea typeface="+mn-ea"/>
                          <a:cs typeface="Courier New" pitchFamily="49" charset="0"/>
                        </a:rPr>
                        <a:t>mapTypeId</a:t>
                      </a:r>
                      <a:endParaRPr lang="en-US" sz="2400" kern="1200" baseline="30000" dirty="0" smtClean="0">
                        <a:solidFill>
                          <a:schemeClr val="dk1"/>
                        </a:solidFill>
                        <a:latin typeface="Courier New" pitchFamily="49" charset="0"/>
                        <a:ea typeface="+mn-ea"/>
                        <a:cs typeface="Courier New" pitchFamily="49" charset="0"/>
                      </a:endParaRPr>
                    </a:p>
                  </a:txBody>
                  <a:tcPr marT="0" marB="0">
                    <a:solidFill>
                      <a:schemeClr val="accent3">
                        <a:lumMod val="40000"/>
                        <a:lumOff val="60000"/>
                      </a:schemeClr>
                    </a:solidFill>
                  </a:tcPr>
                </a:tc>
                <a:tc>
                  <a:txBody>
                    <a:bodyPr/>
                    <a:lstStyle/>
                    <a:p>
                      <a:endParaRPr lang="en-US" sz="2400" kern="1200" baseline="30000" dirty="0" smtClean="0">
                        <a:solidFill>
                          <a:schemeClr val="dk1"/>
                        </a:solidFill>
                        <a:latin typeface="+mn-lt"/>
                        <a:ea typeface="+mn-ea"/>
                        <a:cs typeface="+mn-cs"/>
                      </a:endParaRPr>
                    </a:p>
                    <a:p>
                      <a:r>
                        <a:rPr lang="vi-VN" sz="2400" kern="1200" baseline="30000" smtClean="0">
                          <a:solidFill>
                            <a:schemeClr val="dk1"/>
                          </a:solidFill>
                          <a:latin typeface="+mn-lt"/>
                          <a:ea typeface="+mn-ea"/>
                          <a:cs typeface="+mn-cs"/>
                        </a:rPr>
                        <a:t>Đặt một loại bản đồ </a:t>
                      </a:r>
                      <a:r>
                        <a:rPr lang="en-US" sz="2400" kern="1200" baseline="30000" smtClean="0">
                          <a:solidFill>
                            <a:schemeClr val="dk1"/>
                          </a:solidFill>
                          <a:latin typeface="+mn-lt"/>
                          <a:ea typeface="+mn-ea"/>
                          <a:cs typeface="+mn-cs"/>
                        </a:rPr>
                        <a:t>khởi đầu</a:t>
                      </a:r>
                      <a:r>
                        <a:rPr lang="vi-VN" sz="2400" kern="1200" baseline="30000" smtClean="0">
                          <a:solidFill>
                            <a:schemeClr val="dk1"/>
                          </a:solidFill>
                          <a:latin typeface="+mn-lt"/>
                          <a:ea typeface="+mn-ea"/>
                          <a:cs typeface="+mn-cs"/>
                        </a:rPr>
                        <a:t>. Các loại bản đồ hỗ trợ là: LỘ TRÌNH cho bình thường, VỆ TINH cho các tấm nhiếp ảnh, HYBRID cho đường và tên thành phố, và các tính năng TERRAIN nước.</a:t>
                      </a:r>
                      <a:endParaRPr lang="en-US" sz="2400" kern="1200" baseline="30000" dirty="0" smtClean="0">
                        <a:solidFill>
                          <a:schemeClr val="dk1"/>
                        </a:solidFill>
                        <a:latin typeface="+mn-lt"/>
                        <a:ea typeface="+mn-ea"/>
                        <a:cs typeface="+mn-cs"/>
                      </a:endParaRPr>
                    </a:p>
                  </a:txBody>
                  <a:tcPr marT="0" marB="0">
                    <a:solidFill>
                      <a:schemeClr val="accent3">
                        <a:lumMod val="40000"/>
                        <a:lumOff val="6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27</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smtClean="0">
                <a:solidFill>
                  <a:schemeClr val="tx1"/>
                </a:solidFill>
              </a:rPr>
              <a:t>Google Maps API 5-5</a:t>
            </a:r>
            <a:endParaRPr lang="en-US" dirty="0">
              <a:solidFill>
                <a:schemeClr val="tx1"/>
              </a:solidFill>
            </a:endParaRPr>
          </a:p>
        </p:txBody>
      </p:sp>
      <p:sp>
        <p:nvSpPr>
          <p:cNvPr id="5" name="Rectangle 4"/>
          <p:cNvSpPr/>
          <p:nvPr/>
        </p:nvSpPr>
        <p:spPr>
          <a:xfrm>
            <a:off x="152400" y="990600"/>
            <a:ext cx="8763000" cy="4572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Hình dưới đây hiển thị các đối tượng trên trang web tập trung vào Cricket Ground của Chúa ở London.</a:t>
            </a:r>
            <a:endParaRPr lang="en-US" sz="2800" dirty="0" smtClean="0">
              <a:solidFill>
                <a:schemeClr val="dk1"/>
              </a:solidFill>
              <a:latin typeface="Calibri" pitchFamily="34" charset="0"/>
              <a:cs typeface="Calibri" pitchFamily="34" charset="0"/>
            </a:endParaRPr>
          </a:p>
        </p:txBody>
      </p:sp>
      <p:pic>
        <p:nvPicPr>
          <p:cNvPr id="6" name="Picture 5" descr="Figure 19.6.tif"/>
          <p:cNvPicPr>
            <a:picLocks noChangeAspect="1"/>
          </p:cNvPicPr>
          <p:nvPr/>
        </p:nvPicPr>
        <p:blipFill>
          <a:blip r:embed="rId2"/>
          <a:stretch>
            <a:fillRect/>
          </a:stretch>
        </p:blipFill>
        <p:spPr>
          <a:xfrm>
            <a:off x="914400" y="1524000"/>
            <a:ext cx="7676444" cy="3657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28</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smtClean="0">
                <a:solidFill>
                  <a:schemeClr val="tx1"/>
                </a:solidFill>
              </a:rPr>
              <a:t>Theo </a:t>
            </a:r>
            <a:r>
              <a:rPr lang="en-US" dirty="0" err="1" smtClean="0">
                <a:solidFill>
                  <a:schemeClr val="tx1"/>
                </a:solidFill>
              </a:rPr>
              <a:t>dõi</a:t>
            </a:r>
            <a:r>
              <a:rPr lang="en-US" dirty="0" smtClean="0">
                <a:solidFill>
                  <a:schemeClr val="tx1"/>
                </a:solidFill>
              </a:rPr>
              <a:t> </a:t>
            </a:r>
            <a:r>
              <a:rPr lang="en-US" dirty="0" err="1" smtClean="0">
                <a:solidFill>
                  <a:schemeClr val="tx1"/>
                </a:solidFill>
              </a:rPr>
              <a:t>vị</a:t>
            </a:r>
            <a:r>
              <a:rPr lang="en-US" dirty="0" smtClean="0">
                <a:solidFill>
                  <a:schemeClr val="tx1"/>
                </a:solidFill>
              </a:rPr>
              <a:t> </a:t>
            </a:r>
            <a:r>
              <a:rPr lang="en-US" dirty="0" err="1" smtClean="0">
                <a:solidFill>
                  <a:schemeClr val="tx1"/>
                </a:solidFill>
              </a:rPr>
              <a:t>trí</a:t>
            </a:r>
            <a:r>
              <a:rPr lang="en-US" dirty="0" smtClean="0">
                <a:solidFill>
                  <a:schemeClr val="tx1"/>
                </a:solidFill>
              </a:rPr>
              <a:t> </a:t>
            </a:r>
            <a:r>
              <a:rPr lang="en-US" dirty="0" err="1" smtClean="0">
                <a:solidFill>
                  <a:schemeClr val="tx1"/>
                </a:solidFill>
              </a:rPr>
              <a:t>người</a:t>
            </a:r>
            <a:r>
              <a:rPr lang="en-US" dirty="0" smtClean="0">
                <a:solidFill>
                  <a:schemeClr val="tx1"/>
                </a:solidFill>
              </a:rPr>
              <a:t> </a:t>
            </a:r>
            <a:r>
              <a:rPr lang="en-US" dirty="0" err="1" smtClean="0">
                <a:solidFill>
                  <a:schemeClr val="tx1"/>
                </a:solidFill>
              </a:rPr>
              <a:t>dùng</a:t>
            </a:r>
            <a:r>
              <a:rPr lang="en-US" dirty="0" smtClean="0">
                <a:solidFill>
                  <a:schemeClr val="tx1"/>
                </a:solidFill>
              </a:rPr>
              <a:t> 1-3</a:t>
            </a:r>
            <a:endParaRPr lang="en-US" dirty="0">
              <a:solidFill>
                <a:schemeClr val="tx1"/>
              </a:solidFill>
            </a:endParaRPr>
          </a:p>
        </p:txBody>
      </p:sp>
      <p:sp>
        <p:nvSpPr>
          <p:cNvPr id="5" name="Rectangle 4"/>
          <p:cNvSpPr/>
          <p:nvPr/>
        </p:nvSpPr>
        <p:spPr>
          <a:xfrm>
            <a:off x="228600" y="990600"/>
            <a:ext cx="8763000" cy="9906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Định vị các đối tượng được sử dụng bởi các API của Google Maps để hiển thị các thông tin định vị trong các ứng dụng. </a:t>
            </a:r>
          </a:p>
          <a:p>
            <a:pPr lvl="1" indent="-274320">
              <a:lnSpc>
                <a:spcPts val="2100"/>
              </a:lnSpc>
              <a:spcBef>
                <a:spcPts val="0"/>
              </a:spcBef>
              <a:buClr>
                <a:srgbClr val="AC1418"/>
              </a:buClr>
              <a:buFont typeface="Wingdings" pitchFamily="2" charset="2"/>
              <a:buChar char=""/>
            </a:pPr>
            <a:r>
              <a:rPr lang="en-US" sz="2800" baseline="30000" smtClean="0">
                <a:latin typeface="Calibri" pitchFamily="34" charset="0"/>
                <a:cs typeface="Calibri" pitchFamily="34" charset="0"/>
              </a:rPr>
              <a:t>Ví dụ</a:t>
            </a:r>
            <a:endParaRPr lang="en-US" sz="2800" dirty="0" smtClean="0">
              <a:solidFill>
                <a:schemeClr val="dk1"/>
              </a:solidFill>
              <a:latin typeface="Calibri" pitchFamily="34" charset="0"/>
              <a:cs typeface="Calibri" pitchFamily="34" charset="0"/>
            </a:endParaRPr>
          </a:p>
        </p:txBody>
      </p:sp>
      <p:sp>
        <p:nvSpPr>
          <p:cNvPr id="6" name="TextBox 5"/>
          <p:cNvSpPr txBox="1"/>
          <p:nvPr/>
        </p:nvSpPr>
        <p:spPr>
          <a:xfrm>
            <a:off x="762000" y="2286000"/>
            <a:ext cx="8153400" cy="4079065"/>
          </a:xfrm>
          <a:prstGeom prst="rect">
            <a:avLst/>
          </a:prstGeom>
          <a:noFill/>
        </p:spPr>
        <p:txBody>
          <a:bodyPr wrap="square" rtlCol="0">
            <a:spAutoFit/>
          </a:bodyPr>
          <a:lstStyle/>
          <a:p>
            <a:pPr>
              <a:lnSpc>
                <a:spcPts val="1000"/>
              </a:lnSpc>
            </a:pPr>
            <a:r>
              <a:rPr lang="en-GB" sz="2400" baseline="30000" dirty="0" smtClean="0"/>
              <a:t>&lt;!DOCTYPE html&gt;</a:t>
            </a:r>
          </a:p>
          <a:p>
            <a:pPr>
              <a:lnSpc>
                <a:spcPts val="1000"/>
              </a:lnSpc>
            </a:pPr>
            <a:r>
              <a:rPr lang="en-GB" sz="2400" baseline="30000" dirty="0" smtClean="0"/>
              <a:t>&lt;html </a:t>
            </a:r>
            <a:r>
              <a:rPr lang="en-GB" sz="2400" baseline="30000" dirty="0" err="1" smtClean="0"/>
              <a:t>lang</a:t>
            </a:r>
            <a:r>
              <a:rPr lang="en-GB" sz="2400" baseline="30000" dirty="0" smtClean="0"/>
              <a:t>=”en”&gt;</a:t>
            </a:r>
          </a:p>
          <a:p>
            <a:pPr>
              <a:lnSpc>
                <a:spcPts val="1000"/>
              </a:lnSpc>
            </a:pPr>
            <a:r>
              <a:rPr lang="en-GB" sz="2400" baseline="30000" dirty="0" smtClean="0"/>
              <a:t>  &lt;head&gt;</a:t>
            </a:r>
          </a:p>
          <a:p>
            <a:pPr>
              <a:lnSpc>
                <a:spcPts val="1000"/>
              </a:lnSpc>
            </a:pPr>
            <a:r>
              <a:rPr lang="en-GB" sz="2400" baseline="30000" dirty="0" smtClean="0"/>
              <a:t>  &lt;style&gt;</a:t>
            </a:r>
          </a:p>
          <a:p>
            <a:pPr>
              <a:lnSpc>
                <a:spcPts val="1000"/>
              </a:lnSpc>
            </a:pPr>
            <a:r>
              <a:rPr lang="en-GB" sz="2400" baseline="30000" dirty="0" smtClean="0"/>
              <a:t>        html, body {</a:t>
            </a:r>
          </a:p>
          <a:p>
            <a:pPr>
              <a:lnSpc>
                <a:spcPts val="1000"/>
              </a:lnSpc>
            </a:pPr>
            <a:r>
              <a:rPr lang="en-GB" sz="2400" baseline="30000" dirty="0" smtClean="0"/>
              <a:t>        width: 100%;</a:t>
            </a:r>
          </a:p>
          <a:p>
            <a:pPr>
              <a:lnSpc>
                <a:spcPts val="1000"/>
              </a:lnSpc>
            </a:pPr>
            <a:r>
              <a:rPr lang="en-GB" sz="2400" baseline="30000" dirty="0" smtClean="0"/>
              <a:t>        height: 100%;</a:t>
            </a:r>
          </a:p>
          <a:p>
            <a:pPr>
              <a:lnSpc>
                <a:spcPts val="1000"/>
              </a:lnSpc>
            </a:pPr>
            <a:r>
              <a:rPr lang="en-GB" sz="2400" baseline="30000" dirty="0" smtClean="0"/>
              <a:t>        padding: 10%</a:t>
            </a:r>
          </a:p>
          <a:p>
            <a:pPr>
              <a:lnSpc>
                <a:spcPts val="1000"/>
              </a:lnSpc>
            </a:pPr>
            <a:r>
              <a:rPr lang="en-GB" sz="2400" baseline="30000" dirty="0" smtClean="0"/>
              <a:t>    }</a:t>
            </a:r>
          </a:p>
          <a:p>
            <a:pPr>
              <a:lnSpc>
                <a:spcPts val="1000"/>
              </a:lnSpc>
            </a:pPr>
            <a:r>
              <a:rPr lang="en-GB" sz="2400" baseline="30000" dirty="0" smtClean="0"/>
              <a:t>    #</a:t>
            </a:r>
            <a:r>
              <a:rPr lang="en-GB" sz="2400" baseline="30000" dirty="0" err="1" smtClean="0"/>
              <a:t>map_canvas</a:t>
            </a:r>
            <a:r>
              <a:rPr lang="en-GB" sz="2400" baseline="30000" dirty="0" smtClean="0"/>
              <a:t> {</a:t>
            </a:r>
          </a:p>
          <a:p>
            <a:pPr>
              <a:lnSpc>
                <a:spcPts val="1000"/>
              </a:lnSpc>
            </a:pPr>
            <a:r>
              <a:rPr lang="en-GB" sz="2400" baseline="30000" dirty="0" smtClean="0"/>
              <a:t>        height: 50%;</a:t>
            </a:r>
          </a:p>
          <a:p>
            <a:pPr>
              <a:lnSpc>
                <a:spcPts val="1000"/>
              </a:lnSpc>
            </a:pPr>
            <a:r>
              <a:rPr lang="en-GB" sz="2400" baseline="30000" dirty="0" smtClean="0"/>
              <a:t>        width: 50%;</a:t>
            </a:r>
          </a:p>
          <a:p>
            <a:pPr>
              <a:lnSpc>
                <a:spcPts val="1000"/>
              </a:lnSpc>
            </a:pPr>
            <a:r>
              <a:rPr lang="en-US" sz="2400" baseline="30000" dirty="0" smtClean="0"/>
              <a:t>    }</a:t>
            </a:r>
          </a:p>
          <a:p>
            <a:pPr>
              <a:lnSpc>
                <a:spcPts val="1000"/>
              </a:lnSpc>
            </a:pPr>
            <a:r>
              <a:rPr lang="en-US" sz="2400" baseline="30000" dirty="0" smtClean="0"/>
              <a:t>  &lt;/style&gt;</a:t>
            </a:r>
          </a:p>
          <a:p>
            <a:pPr>
              <a:lnSpc>
                <a:spcPts val="1000"/>
              </a:lnSpc>
            </a:pPr>
            <a:r>
              <a:rPr lang="en-US" sz="2400" baseline="30000" dirty="0" smtClean="0"/>
              <a:t>&lt;script </a:t>
            </a:r>
            <a:r>
              <a:rPr lang="en-US" sz="2400" baseline="30000" dirty="0" err="1" smtClean="0"/>
              <a:t>src</a:t>
            </a:r>
            <a:r>
              <a:rPr lang="en-US" sz="2400" baseline="30000" dirty="0" smtClean="0"/>
              <a:t>=”http://maps.google.com/maps/api/js?sensor=false”&gt;</a:t>
            </a:r>
          </a:p>
          <a:p>
            <a:pPr>
              <a:lnSpc>
                <a:spcPts val="1000"/>
              </a:lnSpc>
            </a:pPr>
            <a:r>
              <a:rPr lang="en-US" sz="2400" baseline="30000" dirty="0" smtClean="0"/>
              <a:t>&lt;/script&gt;</a:t>
            </a:r>
          </a:p>
        </p:txBody>
      </p:sp>
      <p:sp>
        <p:nvSpPr>
          <p:cNvPr id="7" name="TextBox 6"/>
          <p:cNvSpPr txBox="1"/>
          <p:nvPr/>
        </p:nvSpPr>
        <p:spPr>
          <a:xfrm>
            <a:off x="762000" y="2286000"/>
            <a:ext cx="8153400" cy="2923877"/>
          </a:xfrm>
          <a:prstGeom prst="rect">
            <a:avLst/>
          </a:prstGeom>
          <a:noFill/>
        </p:spPr>
        <p:txBody>
          <a:bodyPr wrap="square" rtlCol="0">
            <a:spAutoFit/>
          </a:bodyPr>
          <a:lstStyle/>
          <a:p>
            <a:r>
              <a:rPr lang="en-US" sz="2400" baseline="30000" dirty="0" smtClean="0"/>
              <a:t>&lt;script&gt;</a:t>
            </a:r>
          </a:p>
          <a:p>
            <a:r>
              <a:rPr lang="en-US" sz="2400" baseline="30000" dirty="0" smtClean="0"/>
              <a:t>    // Check support for </a:t>
            </a:r>
            <a:r>
              <a:rPr lang="en-US" sz="2400" baseline="30000" dirty="0" err="1" smtClean="0"/>
              <a:t>Geolocation</a:t>
            </a:r>
            <a:r>
              <a:rPr lang="en-US" sz="2400" baseline="30000" dirty="0" smtClean="0"/>
              <a:t> in the browser</a:t>
            </a:r>
          </a:p>
          <a:p>
            <a:r>
              <a:rPr lang="en-US" sz="2400" baseline="30000" dirty="0" smtClean="0"/>
              <a:t>     if (</a:t>
            </a:r>
            <a:r>
              <a:rPr lang="en-US" sz="2400" baseline="30000" dirty="0" err="1" smtClean="0"/>
              <a:t>navigator.geolocation</a:t>
            </a:r>
            <a:r>
              <a:rPr lang="en-US" sz="2400" baseline="30000" dirty="0" smtClean="0"/>
              <a:t>) {</a:t>
            </a:r>
          </a:p>
          <a:p>
            <a:r>
              <a:rPr lang="en-US" sz="2400" baseline="30000" dirty="0" smtClean="0"/>
              <a:t>      // Locate position and invoke function</a:t>
            </a:r>
          </a:p>
          <a:p>
            <a:r>
              <a:rPr lang="en-US" sz="2400" baseline="30000" dirty="0" smtClean="0"/>
              <a:t>       </a:t>
            </a:r>
            <a:r>
              <a:rPr lang="en-US" sz="2400" baseline="30000" dirty="0" err="1" smtClean="0"/>
              <a:t>navigator.geolocation.getCurrentPosition</a:t>
            </a:r>
            <a:r>
              <a:rPr lang="en-US" sz="2400" baseline="30000" dirty="0" smtClean="0"/>
              <a:t>(</a:t>
            </a:r>
            <a:r>
              <a:rPr lang="en-US" sz="2400" baseline="30000" dirty="0" err="1" smtClean="0"/>
              <a:t>displayPosition</a:t>
            </a:r>
            <a:r>
              <a:rPr lang="en-US" sz="2400" baseline="30000" dirty="0" smtClean="0"/>
              <a:t>, </a:t>
            </a:r>
          </a:p>
          <a:p>
            <a:r>
              <a:rPr lang="en-US" sz="2400" baseline="30000" dirty="0" smtClean="0"/>
              <a:t>       </a:t>
            </a:r>
            <a:r>
              <a:rPr lang="en-US" sz="2400" baseline="30000" dirty="0" err="1" smtClean="0"/>
              <a:t>errorFunction</a:t>
            </a:r>
            <a:r>
              <a:rPr lang="en-US" sz="2400" baseline="30000" dirty="0" smtClean="0"/>
              <a:t>);</a:t>
            </a:r>
          </a:p>
          <a:p>
            <a:r>
              <a:rPr lang="en-US" sz="2400" baseline="30000" dirty="0" smtClean="0"/>
              <a:t>    } </a:t>
            </a:r>
          </a:p>
          <a:p>
            <a:r>
              <a:rPr lang="en-US" sz="2400" baseline="30000" dirty="0" smtClean="0"/>
              <a:t>    else {</a:t>
            </a:r>
          </a:p>
          <a:p>
            <a:r>
              <a:rPr lang="en-US" sz="2400" baseline="30000" dirty="0" smtClean="0"/>
              <a:t>       alert(‘</a:t>
            </a:r>
            <a:r>
              <a:rPr lang="en-US" sz="2400" baseline="30000" dirty="0" err="1" smtClean="0"/>
              <a:t>Geolocation</a:t>
            </a:r>
            <a:r>
              <a:rPr lang="en-US" sz="2400" baseline="30000" dirty="0" smtClean="0"/>
              <a:t> is not enabled in your browser’);</a:t>
            </a:r>
          </a:p>
          <a:p>
            <a:r>
              <a:rPr lang="en-US" sz="2400" baseline="300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7"/>
                                        </p:tgtEl>
                                        <p:attrNameLst>
                                          <p:attrName>style.visibility</p:attrName>
                                        </p:attrNameLst>
                                      </p:cBhvr>
                                      <p:to>
                                        <p:strVal val="visible"/>
                                      </p:to>
                                    </p:set>
                                    <p:anim calcmode="discrete" valueType="clr">
                                      <p:cBhvr override="childStyle">
                                        <p:cTn id="14"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
                                        </p:tgtEl>
                                        <p:attrNameLst>
                                          <p:attrName>fillcolor</p:attrName>
                                        </p:attrNameLst>
                                      </p:cBhvr>
                                      <p:tavLst>
                                        <p:tav tm="0">
                                          <p:val>
                                            <p:clrVal>
                                              <a:schemeClr val="accent2"/>
                                            </p:clrVal>
                                          </p:val>
                                        </p:tav>
                                        <p:tav tm="50000">
                                          <p:val>
                                            <p:clrVal>
                                              <a:schemeClr val="hlink"/>
                                            </p:clrVal>
                                          </p:val>
                                        </p:tav>
                                      </p:tavLst>
                                    </p:anim>
                                    <p:set>
                                      <p:cBhvr>
                                        <p:cTn id="16" dur="80"/>
                                        <p:tgtEl>
                                          <p:spTgt spid="7"/>
                                        </p:tgtEl>
                                        <p:attrNameLst>
                                          <p:attrName>fill.type</p:attrName>
                                        </p:attrNameLst>
                                      </p:cBhvr>
                                      <p:to>
                                        <p:strVal val="solid"/>
                                      </p:to>
                                    </p:set>
                                  </p:childTnLst>
                                </p:cTn>
                              </p:par>
                              <p:par>
                                <p:cTn id="17" presetID="10" presetClass="exit" presetSubtype="0" fill="hold" grpId="1" nodeType="withEffect">
                                  <p:stCondLst>
                                    <p:cond delay="0"/>
                                  </p:stCondLst>
                                  <p:iterate type="lt">
                                    <p:tmPct val="0"/>
                                  </p:iterate>
                                  <p:childTnLst>
                                    <p:animEffect transition="out" filter="fade">
                                      <p:cBhvr>
                                        <p:cTn id="18" dur="2000"/>
                                        <p:tgtEl>
                                          <p:spTgt spid="6"/>
                                        </p:tgtEl>
                                      </p:cBhvr>
                                    </p:animEffect>
                                    <p:set>
                                      <p:cBhvr>
                                        <p:cTn id="19"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29</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a:solidFill>
                  <a:schemeClr val="tx1"/>
                </a:solidFill>
              </a:rPr>
              <a:t>Theo </a:t>
            </a:r>
            <a:r>
              <a:rPr lang="en-US" dirty="0" err="1">
                <a:solidFill>
                  <a:schemeClr val="tx1"/>
                </a:solidFill>
              </a:rPr>
              <a:t>dõi</a:t>
            </a:r>
            <a:r>
              <a:rPr lang="en-US" dirty="0">
                <a:solidFill>
                  <a:schemeClr val="tx1"/>
                </a:solidFill>
              </a:rPr>
              <a:t> </a:t>
            </a:r>
            <a:r>
              <a:rPr lang="en-US" dirty="0" err="1">
                <a:solidFill>
                  <a:schemeClr val="tx1"/>
                </a:solidFill>
              </a:rPr>
              <a:t>vị</a:t>
            </a:r>
            <a:r>
              <a:rPr lang="en-US" dirty="0">
                <a:solidFill>
                  <a:schemeClr val="tx1"/>
                </a:solidFill>
              </a:rPr>
              <a:t> </a:t>
            </a:r>
            <a:r>
              <a:rPr lang="en-US" dirty="0" err="1">
                <a:solidFill>
                  <a:schemeClr val="tx1"/>
                </a:solidFill>
              </a:rPr>
              <a:t>trí</a:t>
            </a:r>
            <a:r>
              <a:rPr lang="en-US" dirty="0">
                <a:solidFill>
                  <a:schemeClr val="tx1"/>
                </a:solidFill>
              </a:rPr>
              <a:t> </a:t>
            </a:r>
            <a:r>
              <a:rPr lang="en-US" dirty="0" err="1">
                <a:solidFill>
                  <a:schemeClr val="tx1"/>
                </a:solidFill>
              </a:rPr>
              <a:t>người</a:t>
            </a:r>
            <a:r>
              <a:rPr lang="en-US" dirty="0">
                <a:solidFill>
                  <a:schemeClr val="tx1"/>
                </a:solidFill>
              </a:rPr>
              <a:t> </a:t>
            </a:r>
            <a:r>
              <a:rPr lang="en-US" dirty="0" err="1">
                <a:solidFill>
                  <a:schemeClr val="tx1"/>
                </a:solidFill>
              </a:rPr>
              <a:t>dùng</a:t>
            </a:r>
            <a:r>
              <a:rPr lang="en-US" dirty="0">
                <a:solidFill>
                  <a:schemeClr val="tx1"/>
                </a:solidFill>
              </a:rPr>
              <a:t> 2-3</a:t>
            </a:r>
          </a:p>
        </p:txBody>
      </p:sp>
      <p:sp>
        <p:nvSpPr>
          <p:cNvPr id="5" name="TextBox 4"/>
          <p:cNvSpPr txBox="1"/>
          <p:nvPr/>
        </p:nvSpPr>
        <p:spPr>
          <a:xfrm>
            <a:off x="762000" y="990600"/>
            <a:ext cx="8153400" cy="3990836"/>
          </a:xfrm>
          <a:prstGeom prst="rect">
            <a:avLst/>
          </a:prstGeom>
          <a:noFill/>
        </p:spPr>
        <p:txBody>
          <a:bodyPr wrap="square" rtlCol="0">
            <a:spAutoFit/>
          </a:bodyPr>
          <a:lstStyle/>
          <a:p>
            <a:pPr>
              <a:lnSpc>
                <a:spcPts val="1000"/>
              </a:lnSpc>
            </a:pPr>
            <a:r>
              <a:rPr lang="en-GB" sz="2400" baseline="30000" dirty="0" smtClean="0"/>
              <a:t>// Success function</a:t>
            </a:r>
          </a:p>
          <a:p>
            <a:pPr>
              <a:lnSpc>
                <a:spcPts val="1000"/>
              </a:lnSpc>
            </a:pPr>
            <a:r>
              <a:rPr lang="en-GB" sz="2400" baseline="30000" dirty="0" smtClean="0"/>
              <a:t>function </a:t>
            </a:r>
            <a:r>
              <a:rPr lang="en-GB" sz="2400" baseline="30000" dirty="0" err="1" smtClean="0"/>
              <a:t>displayPosition</a:t>
            </a:r>
            <a:r>
              <a:rPr lang="en-GB" sz="2400" baseline="30000" dirty="0" smtClean="0"/>
              <a:t>(position) {</a:t>
            </a:r>
          </a:p>
          <a:p>
            <a:pPr>
              <a:lnSpc>
                <a:spcPts val="1000"/>
              </a:lnSpc>
            </a:pPr>
            <a:r>
              <a:rPr lang="en-GB" sz="2400" baseline="30000" dirty="0" smtClean="0"/>
              <a:t>   </a:t>
            </a:r>
            <a:r>
              <a:rPr lang="en-GB" sz="2400" baseline="30000" dirty="0" err="1" smtClean="0"/>
              <a:t>var</a:t>
            </a:r>
            <a:r>
              <a:rPr lang="en-GB" sz="2400" baseline="30000" dirty="0" smtClean="0"/>
              <a:t> </a:t>
            </a:r>
            <a:r>
              <a:rPr lang="en-GB" sz="2400" baseline="30000" dirty="0" err="1" smtClean="0"/>
              <a:t>my_lat</a:t>
            </a:r>
            <a:r>
              <a:rPr lang="en-GB" sz="2400" baseline="30000" dirty="0" smtClean="0"/>
              <a:t> = </a:t>
            </a:r>
            <a:r>
              <a:rPr lang="en-GB" sz="2400" baseline="30000" dirty="0" err="1" smtClean="0"/>
              <a:t>position.coords.latitude</a:t>
            </a:r>
            <a:r>
              <a:rPr lang="en-GB" sz="2400" baseline="30000" dirty="0" smtClean="0"/>
              <a:t>;</a:t>
            </a:r>
          </a:p>
          <a:p>
            <a:pPr>
              <a:lnSpc>
                <a:spcPts val="1000"/>
              </a:lnSpc>
            </a:pPr>
            <a:r>
              <a:rPr lang="en-GB" sz="2400" baseline="30000" dirty="0" smtClean="0"/>
              <a:t>   </a:t>
            </a:r>
            <a:r>
              <a:rPr lang="en-GB" sz="2400" baseline="30000" dirty="0" err="1" smtClean="0"/>
              <a:t>var</a:t>
            </a:r>
            <a:r>
              <a:rPr lang="en-GB" sz="2400" baseline="30000" dirty="0" smtClean="0"/>
              <a:t> </a:t>
            </a:r>
            <a:r>
              <a:rPr lang="en-GB" sz="2400" baseline="30000" dirty="0" err="1" smtClean="0"/>
              <a:t>my_lng</a:t>
            </a:r>
            <a:r>
              <a:rPr lang="en-GB" sz="2400" baseline="30000" dirty="0" smtClean="0"/>
              <a:t> = </a:t>
            </a:r>
            <a:r>
              <a:rPr lang="en-GB" sz="2400" baseline="30000" dirty="0" err="1" smtClean="0"/>
              <a:t>position.coords.longitude</a:t>
            </a:r>
            <a:r>
              <a:rPr lang="en-GB" sz="2400" baseline="30000" dirty="0" smtClean="0"/>
              <a:t>;</a:t>
            </a:r>
          </a:p>
          <a:p>
            <a:pPr>
              <a:lnSpc>
                <a:spcPts val="1000"/>
              </a:lnSpc>
            </a:pPr>
            <a:r>
              <a:rPr lang="en-GB" sz="2400" baseline="30000" dirty="0" smtClean="0"/>
              <a:t>   </a:t>
            </a:r>
            <a:r>
              <a:rPr lang="en-GB" sz="2400" baseline="30000" dirty="0" err="1" smtClean="0"/>
              <a:t>var</a:t>
            </a:r>
            <a:r>
              <a:rPr lang="en-GB" sz="2400" baseline="30000" dirty="0" smtClean="0"/>
              <a:t> </a:t>
            </a:r>
            <a:r>
              <a:rPr lang="en-GB" sz="2400" baseline="30000" dirty="0" err="1" smtClean="0"/>
              <a:t>div_info</a:t>
            </a:r>
            <a:r>
              <a:rPr lang="en-GB" sz="2400" baseline="30000" dirty="0" smtClean="0"/>
              <a:t> = </a:t>
            </a:r>
            <a:r>
              <a:rPr lang="en-GB" sz="2400" baseline="30000" dirty="0" err="1" smtClean="0"/>
              <a:t>document.getElementById</a:t>
            </a:r>
            <a:r>
              <a:rPr lang="en-GB" sz="2400" baseline="30000" dirty="0" smtClean="0"/>
              <a:t>(‘</a:t>
            </a:r>
            <a:r>
              <a:rPr lang="en-GB" sz="2400" baseline="30000" dirty="0" err="1" smtClean="0"/>
              <a:t>user_location</a:t>
            </a:r>
            <a:r>
              <a:rPr lang="en-GB" sz="2400" baseline="30000" dirty="0" smtClean="0"/>
              <a:t>’);</a:t>
            </a:r>
          </a:p>
          <a:p>
            <a:pPr>
              <a:lnSpc>
                <a:spcPts val="1000"/>
              </a:lnSpc>
            </a:pPr>
            <a:r>
              <a:rPr lang="en-US" sz="2400" baseline="30000" dirty="0" smtClean="0"/>
              <a:t>   </a:t>
            </a:r>
            <a:r>
              <a:rPr lang="en-US" sz="2400" baseline="30000" dirty="0" err="1" smtClean="0"/>
              <a:t>div_info.innerHTML</a:t>
            </a:r>
            <a:r>
              <a:rPr lang="en-US" sz="2400" baseline="30000" dirty="0" smtClean="0"/>
              <a:t> = ‘&lt;h1&gt; Latitude is :’ + </a:t>
            </a:r>
            <a:r>
              <a:rPr lang="en-US" sz="2400" baseline="30000" dirty="0" err="1" smtClean="0"/>
              <a:t>my_lat</a:t>
            </a:r>
            <a:r>
              <a:rPr lang="en-US" sz="2400" baseline="30000" dirty="0" smtClean="0"/>
              <a:t> + ‘ and</a:t>
            </a:r>
          </a:p>
          <a:p>
            <a:pPr>
              <a:lnSpc>
                <a:spcPts val="1000"/>
              </a:lnSpc>
            </a:pPr>
            <a:r>
              <a:rPr lang="en-US" sz="2400" baseline="30000" dirty="0" smtClean="0"/>
              <a:t>   Longitude is </a:t>
            </a:r>
            <a:r>
              <a:rPr lang="en-GB" sz="2400" baseline="30000" dirty="0" smtClean="0"/>
              <a:t> + </a:t>
            </a:r>
            <a:r>
              <a:rPr lang="en-GB" sz="2400" baseline="30000" dirty="0" err="1" smtClean="0"/>
              <a:t>my_lng</a:t>
            </a:r>
            <a:r>
              <a:rPr lang="en-GB" sz="2400" baseline="30000" dirty="0" smtClean="0"/>
              <a:t> + ‘&lt;/h1&gt;’;</a:t>
            </a:r>
          </a:p>
          <a:p>
            <a:pPr>
              <a:lnSpc>
                <a:spcPts val="1000"/>
              </a:lnSpc>
            </a:pPr>
            <a:endParaRPr lang="en-GB" sz="2400" baseline="30000" dirty="0" smtClean="0"/>
          </a:p>
          <a:p>
            <a:pPr>
              <a:lnSpc>
                <a:spcPts val="1000"/>
              </a:lnSpc>
            </a:pPr>
            <a:r>
              <a:rPr lang="en-GB" sz="2400" baseline="30000" dirty="0" smtClean="0"/>
              <a:t>// Load Google Maps</a:t>
            </a:r>
          </a:p>
          <a:p>
            <a:pPr>
              <a:lnSpc>
                <a:spcPts val="1000"/>
              </a:lnSpc>
            </a:pPr>
            <a:r>
              <a:rPr lang="en-US" sz="2400" baseline="30000" dirty="0" smtClean="0"/>
              <a:t>   </a:t>
            </a:r>
            <a:r>
              <a:rPr lang="en-US" sz="2400" baseline="30000" dirty="0" err="1" smtClean="0"/>
              <a:t>var</a:t>
            </a:r>
            <a:r>
              <a:rPr lang="en-US" sz="2400" baseline="30000" dirty="0" smtClean="0"/>
              <a:t> </a:t>
            </a:r>
            <a:r>
              <a:rPr lang="en-US" sz="2400" baseline="30000" dirty="0" err="1" smtClean="0"/>
              <a:t>latlng</a:t>
            </a:r>
            <a:r>
              <a:rPr lang="en-US" sz="2400" baseline="30000" dirty="0" smtClean="0"/>
              <a:t> = new </a:t>
            </a:r>
            <a:r>
              <a:rPr lang="en-US" sz="2400" baseline="30000" dirty="0" err="1" smtClean="0"/>
              <a:t>google.maps.LatLng</a:t>
            </a:r>
            <a:r>
              <a:rPr lang="en-US" sz="2400" baseline="30000" dirty="0" smtClean="0"/>
              <a:t>(</a:t>
            </a:r>
            <a:r>
              <a:rPr lang="en-US" sz="2400" baseline="30000" dirty="0" err="1" smtClean="0"/>
              <a:t>my_lat</a:t>
            </a:r>
            <a:r>
              <a:rPr lang="en-US" sz="2400" baseline="30000" dirty="0" smtClean="0"/>
              <a:t>, </a:t>
            </a:r>
            <a:r>
              <a:rPr lang="en-US" sz="2400" baseline="30000" dirty="0" err="1" smtClean="0"/>
              <a:t>my_lng</a:t>
            </a:r>
            <a:r>
              <a:rPr lang="en-US" sz="2400" baseline="30000" dirty="0" smtClean="0"/>
              <a:t>);</a:t>
            </a:r>
          </a:p>
          <a:p>
            <a:pPr>
              <a:lnSpc>
                <a:spcPts val="1000"/>
              </a:lnSpc>
            </a:pPr>
            <a:r>
              <a:rPr lang="en-GB" sz="2400" baseline="30000" dirty="0" smtClean="0"/>
              <a:t>   </a:t>
            </a:r>
            <a:r>
              <a:rPr lang="en-GB" sz="2400" baseline="30000" dirty="0" err="1" smtClean="0"/>
              <a:t>var</a:t>
            </a:r>
            <a:r>
              <a:rPr lang="en-GB" sz="2400" baseline="30000" dirty="0" smtClean="0"/>
              <a:t> </a:t>
            </a:r>
            <a:r>
              <a:rPr lang="en-GB" sz="2400" baseline="30000" dirty="0" err="1" smtClean="0"/>
              <a:t>myOptions</a:t>
            </a:r>
            <a:r>
              <a:rPr lang="en-GB" sz="2400" baseline="30000" dirty="0" smtClean="0"/>
              <a:t> = {</a:t>
            </a:r>
          </a:p>
          <a:p>
            <a:pPr>
              <a:lnSpc>
                <a:spcPts val="1000"/>
              </a:lnSpc>
            </a:pPr>
            <a:r>
              <a:rPr lang="en-US" sz="2400" baseline="30000" dirty="0" smtClean="0"/>
              <a:t>    zoom: 2, //the initial resolution is set at which map is </a:t>
            </a:r>
          </a:p>
          <a:p>
            <a:pPr>
              <a:lnSpc>
                <a:spcPts val="1000"/>
              </a:lnSpc>
            </a:pPr>
            <a:r>
              <a:rPr lang="en-US" sz="2400" baseline="30000" dirty="0" smtClean="0"/>
              <a:t>             //displayed </a:t>
            </a:r>
          </a:p>
          <a:p>
            <a:pPr>
              <a:lnSpc>
                <a:spcPts val="1000"/>
              </a:lnSpc>
            </a:pPr>
            <a:r>
              <a:rPr lang="en-US" sz="2400" baseline="30000" dirty="0" smtClean="0"/>
              <a:t>    center: </a:t>
            </a:r>
            <a:r>
              <a:rPr lang="en-US" sz="2400" baseline="30000" dirty="0" err="1" smtClean="0"/>
              <a:t>latlng</a:t>
            </a:r>
            <a:r>
              <a:rPr lang="en-US" sz="2400" baseline="30000" dirty="0" smtClean="0"/>
              <a:t>,  //centers the map </a:t>
            </a:r>
          </a:p>
          <a:p>
            <a:pPr>
              <a:lnSpc>
                <a:spcPts val="1000"/>
              </a:lnSpc>
            </a:pPr>
            <a:r>
              <a:rPr lang="en-GB" sz="2400" baseline="30000" dirty="0" smtClean="0"/>
              <a:t>    </a:t>
            </a:r>
            <a:r>
              <a:rPr lang="en-GB" sz="2400" baseline="30000" dirty="0" err="1" smtClean="0"/>
              <a:t>mapTypeId</a:t>
            </a:r>
            <a:r>
              <a:rPr lang="en-GB" sz="2400" baseline="30000" dirty="0" smtClean="0"/>
              <a:t>: </a:t>
            </a:r>
            <a:r>
              <a:rPr lang="en-GB" sz="2400" baseline="30000" dirty="0" err="1" smtClean="0"/>
              <a:t>google.maps.MapTypeId.ROADMAP</a:t>
            </a:r>
            <a:r>
              <a:rPr lang="en-GB" sz="2400" baseline="30000" dirty="0" smtClean="0"/>
              <a:t> //sets the map type</a:t>
            </a:r>
          </a:p>
          <a:p>
            <a:pPr>
              <a:lnSpc>
                <a:spcPts val="1000"/>
              </a:lnSpc>
            </a:pPr>
            <a:r>
              <a:rPr lang="en-GB" sz="2400" baseline="30000" dirty="0" smtClean="0"/>
              <a:t>   };</a:t>
            </a:r>
            <a:endParaRPr lang="en-US" sz="2400" baseline="30000" dirty="0" smtClean="0"/>
          </a:p>
        </p:txBody>
      </p:sp>
      <p:sp>
        <p:nvSpPr>
          <p:cNvPr id="6" name="TextBox 5"/>
          <p:cNvSpPr txBox="1"/>
          <p:nvPr/>
        </p:nvSpPr>
        <p:spPr>
          <a:xfrm>
            <a:off x="762000" y="990600"/>
            <a:ext cx="8153400" cy="5498941"/>
          </a:xfrm>
          <a:prstGeom prst="rect">
            <a:avLst/>
          </a:prstGeom>
          <a:noFill/>
        </p:spPr>
        <p:txBody>
          <a:bodyPr wrap="square" rtlCol="0">
            <a:spAutoFit/>
          </a:bodyPr>
          <a:lstStyle/>
          <a:p>
            <a:pPr>
              <a:lnSpc>
                <a:spcPts val="1000"/>
              </a:lnSpc>
            </a:pPr>
            <a:r>
              <a:rPr lang="en-US" sz="2400" baseline="30000" dirty="0" smtClean="0"/>
              <a:t>// Creates the Map object   </a:t>
            </a:r>
          </a:p>
          <a:p>
            <a:pPr>
              <a:lnSpc>
                <a:spcPts val="1000"/>
              </a:lnSpc>
            </a:pPr>
            <a:r>
              <a:rPr lang="en-US" sz="2400" baseline="30000" dirty="0" smtClean="0"/>
              <a:t>  </a:t>
            </a:r>
            <a:r>
              <a:rPr lang="en-US" sz="2400" baseline="30000" dirty="0" err="1" smtClean="0"/>
              <a:t>var</a:t>
            </a:r>
            <a:r>
              <a:rPr lang="en-US" sz="2400" baseline="30000" dirty="0" smtClean="0"/>
              <a:t> map = new </a:t>
            </a:r>
            <a:r>
              <a:rPr lang="en-US" sz="2400" baseline="30000" dirty="0" err="1" smtClean="0"/>
              <a:t>google.maps.Map</a:t>
            </a:r>
            <a:r>
              <a:rPr lang="en-US" sz="2400" baseline="30000" dirty="0" smtClean="0"/>
              <a:t>(</a:t>
            </a:r>
            <a:r>
              <a:rPr lang="en-US" sz="2400" baseline="30000" dirty="0" err="1" smtClean="0"/>
              <a:t>document.getElementById</a:t>
            </a:r>
            <a:r>
              <a:rPr lang="en-US" sz="2400" baseline="30000" dirty="0" smtClean="0"/>
              <a:t>(“</a:t>
            </a:r>
          </a:p>
          <a:p>
            <a:pPr>
              <a:lnSpc>
                <a:spcPts val="1000"/>
              </a:lnSpc>
            </a:pPr>
            <a:r>
              <a:rPr lang="en-US" sz="2400" baseline="30000" dirty="0" smtClean="0"/>
              <a:t>            </a:t>
            </a:r>
            <a:r>
              <a:rPr lang="en-US" sz="2400" baseline="30000" dirty="0" err="1" smtClean="0"/>
              <a:t>map_canvas</a:t>
            </a:r>
            <a:r>
              <a:rPr lang="en-US" sz="2400" baseline="30000" dirty="0" smtClean="0"/>
              <a:t>”), </a:t>
            </a:r>
            <a:r>
              <a:rPr lang="en-US" sz="2400" baseline="30000" dirty="0" err="1" smtClean="0"/>
              <a:t>myOptions</a:t>
            </a:r>
            <a:r>
              <a:rPr lang="en-US" sz="2400" baseline="30000" dirty="0" smtClean="0"/>
              <a:t>);</a:t>
            </a:r>
          </a:p>
          <a:p>
            <a:pPr>
              <a:lnSpc>
                <a:spcPts val="1000"/>
              </a:lnSpc>
            </a:pPr>
            <a:endParaRPr lang="en-US" sz="2400" baseline="30000" dirty="0" smtClean="0"/>
          </a:p>
          <a:p>
            <a:pPr>
              <a:lnSpc>
                <a:spcPts val="1000"/>
              </a:lnSpc>
            </a:pPr>
            <a:r>
              <a:rPr lang="en-US" sz="2400" baseline="30000" dirty="0" smtClean="0"/>
              <a:t>// Displays icon on the located position</a:t>
            </a:r>
          </a:p>
          <a:p>
            <a:pPr>
              <a:lnSpc>
                <a:spcPts val="1000"/>
              </a:lnSpc>
            </a:pPr>
            <a:r>
              <a:rPr lang="en-US" sz="2400" baseline="30000" dirty="0" smtClean="0"/>
              <a:t>  </a:t>
            </a:r>
            <a:r>
              <a:rPr lang="en-US" sz="2400" baseline="30000" dirty="0" err="1" smtClean="0"/>
              <a:t>var</a:t>
            </a:r>
            <a:r>
              <a:rPr lang="en-US" sz="2400" baseline="30000" dirty="0" smtClean="0"/>
              <a:t> marker = new </a:t>
            </a:r>
            <a:r>
              <a:rPr lang="en-US" sz="2400" baseline="30000" dirty="0" err="1" smtClean="0"/>
              <a:t>google.maps.Marker</a:t>
            </a:r>
            <a:r>
              <a:rPr lang="en-US" sz="2400" baseline="30000" dirty="0" smtClean="0"/>
              <a:t>({</a:t>
            </a:r>
          </a:p>
          <a:p>
            <a:pPr>
              <a:lnSpc>
                <a:spcPts val="1000"/>
              </a:lnSpc>
            </a:pPr>
            <a:r>
              <a:rPr lang="en-US" sz="2400" baseline="30000" dirty="0" smtClean="0"/>
              <a:t>	    position: </a:t>
            </a:r>
            <a:r>
              <a:rPr lang="en-US" sz="2400" baseline="30000" dirty="0" err="1" smtClean="0"/>
              <a:t>latlng</a:t>
            </a:r>
            <a:r>
              <a:rPr lang="en-US" sz="2400" baseline="30000" dirty="0" smtClean="0"/>
              <a:t>, </a:t>
            </a:r>
          </a:p>
          <a:p>
            <a:pPr>
              <a:lnSpc>
                <a:spcPts val="1000"/>
              </a:lnSpc>
            </a:pPr>
            <a:endParaRPr lang="en-US" sz="2400" baseline="30000" dirty="0" smtClean="0"/>
          </a:p>
          <a:p>
            <a:pPr>
              <a:lnSpc>
                <a:spcPts val="1000"/>
              </a:lnSpc>
            </a:pPr>
            <a:r>
              <a:rPr lang="en-US" sz="2400" baseline="30000" dirty="0" smtClean="0"/>
              <a:t>	    map: map, </a:t>
            </a:r>
          </a:p>
          <a:p>
            <a:pPr>
              <a:lnSpc>
                <a:spcPts val="1000"/>
              </a:lnSpc>
            </a:pPr>
            <a:r>
              <a:rPr lang="en-US" sz="2400" baseline="30000" dirty="0" smtClean="0"/>
              <a:t>           title:”User location”</a:t>
            </a:r>
          </a:p>
          <a:p>
            <a:pPr>
              <a:lnSpc>
                <a:spcPts val="1000"/>
              </a:lnSpc>
            </a:pPr>
            <a:r>
              <a:rPr lang="en-US" sz="2400" baseline="30000" dirty="0" smtClean="0"/>
              <a:t>	 });</a:t>
            </a:r>
          </a:p>
          <a:p>
            <a:pPr>
              <a:lnSpc>
                <a:spcPts val="1000"/>
              </a:lnSpc>
            </a:pPr>
            <a:r>
              <a:rPr lang="en-US" sz="2400" baseline="30000" dirty="0" smtClean="0"/>
              <a:t>  }</a:t>
            </a:r>
          </a:p>
          <a:p>
            <a:pPr>
              <a:lnSpc>
                <a:spcPts val="1000"/>
              </a:lnSpc>
            </a:pPr>
            <a:endParaRPr lang="en-US" sz="2400" baseline="30000" dirty="0" smtClean="0"/>
          </a:p>
          <a:p>
            <a:pPr>
              <a:lnSpc>
                <a:spcPts val="1000"/>
              </a:lnSpc>
            </a:pPr>
            <a:r>
              <a:rPr lang="en-US" sz="2400" baseline="30000" dirty="0" smtClean="0"/>
              <a:t>// Error callback function</a:t>
            </a:r>
          </a:p>
          <a:p>
            <a:pPr>
              <a:lnSpc>
                <a:spcPts val="1000"/>
              </a:lnSpc>
            </a:pPr>
            <a:r>
              <a:rPr lang="en-US" sz="2400" baseline="30000" dirty="0" smtClean="0"/>
              <a:t>function </a:t>
            </a:r>
            <a:r>
              <a:rPr lang="en-US" sz="2400" baseline="30000" dirty="0" err="1" smtClean="0"/>
              <a:t>errorFunction</a:t>
            </a:r>
            <a:r>
              <a:rPr lang="en-US" sz="2400" baseline="30000" dirty="0" smtClean="0"/>
              <a:t>(pos) {</a:t>
            </a:r>
          </a:p>
          <a:p>
            <a:pPr>
              <a:lnSpc>
                <a:spcPts val="1000"/>
              </a:lnSpc>
            </a:pPr>
            <a:r>
              <a:rPr lang="en-US" sz="2400" baseline="30000" dirty="0" smtClean="0"/>
              <a:t>     alert(‘Error!’);</a:t>
            </a:r>
          </a:p>
          <a:p>
            <a:pPr>
              <a:lnSpc>
                <a:spcPts val="1000"/>
              </a:lnSpc>
            </a:pPr>
            <a:r>
              <a:rPr lang="en-US" sz="2400" baseline="30000" dirty="0" smtClean="0"/>
              <a:t>   }</a:t>
            </a:r>
          </a:p>
          <a:p>
            <a:pPr>
              <a:lnSpc>
                <a:spcPts val="1000"/>
              </a:lnSpc>
            </a:pPr>
            <a:r>
              <a:rPr lang="en-US" sz="2400" baseline="30000" dirty="0" smtClean="0"/>
              <a:t> &lt;/script&gt; &lt;/head&gt;</a:t>
            </a:r>
          </a:p>
          <a:p>
            <a:pPr>
              <a:lnSpc>
                <a:spcPts val="1000"/>
              </a:lnSpc>
            </a:pPr>
            <a:r>
              <a:rPr lang="en-GB" sz="2400" baseline="30000" dirty="0" smtClean="0"/>
              <a:t> &lt;body&gt;</a:t>
            </a:r>
          </a:p>
          <a:p>
            <a:pPr>
              <a:lnSpc>
                <a:spcPts val="1000"/>
              </a:lnSpc>
            </a:pPr>
            <a:r>
              <a:rPr lang="en-GB" sz="2400" baseline="30000" dirty="0" smtClean="0"/>
              <a:t>     &lt;div id=”</a:t>
            </a:r>
            <a:r>
              <a:rPr lang="en-GB" sz="2400" baseline="30000" dirty="0" err="1" smtClean="0"/>
              <a:t>map_canvas</a:t>
            </a:r>
            <a:r>
              <a:rPr lang="en-GB" sz="2400" baseline="30000" dirty="0" smtClean="0"/>
              <a:t>”&gt;&lt;/div&gt;</a:t>
            </a:r>
          </a:p>
          <a:p>
            <a:pPr>
              <a:lnSpc>
                <a:spcPts val="1000"/>
              </a:lnSpc>
            </a:pPr>
            <a:r>
              <a:rPr lang="en-GB" sz="2400" baseline="30000" dirty="0" smtClean="0"/>
              <a:t>     &lt;div id=”</a:t>
            </a:r>
            <a:r>
              <a:rPr lang="en-GB" sz="2400" baseline="30000" dirty="0" err="1" smtClean="0"/>
              <a:t>user_location</a:t>
            </a:r>
            <a:r>
              <a:rPr lang="en-GB" sz="2400" baseline="30000" dirty="0" smtClean="0"/>
              <a:t>”&gt;&lt;/div&gt;</a:t>
            </a:r>
          </a:p>
          <a:p>
            <a:pPr>
              <a:lnSpc>
                <a:spcPts val="1000"/>
              </a:lnSpc>
            </a:pPr>
            <a:r>
              <a:rPr lang="en-GB" sz="2400" baseline="30000" dirty="0" smtClean="0"/>
              <a:t> &lt;/body&gt; &lt;/html&gt;</a:t>
            </a:r>
            <a:endParaRPr lang="en-US" sz="2400" baseline="30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6"/>
                                        </p:tgtEl>
                                        <p:attrNameLst>
                                          <p:attrName>style.visibility</p:attrName>
                                        </p:attrNameLst>
                                      </p:cBhvr>
                                      <p:to>
                                        <p:strVal val="visible"/>
                                      </p:to>
                                    </p:set>
                                    <p:anim calcmode="discrete" valueType="clr">
                                      <p:cBhvr override="childStyle">
                                        <p:cTn id="14"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
                                        </p:tgtEl>
                                        <p:attrNameLst>
                                          <p:attrName>fillcolor</p:attrName>
                                        </p:attrNameLst>
                                      </p:cBhvr>
                                      <p:tavLst>
                                        <p:tav tm="0">
                                          <p:val>
                                            <p:clrVal>
                                              <a:schemeClr val="accent2"/>
                                            </p:clrVal>
                                          </p:val>
                                        </p:tav>
                                        <p:tav tm="50000">
                                          <p:val>
                                            <p:clrVal>
                                              <a:schemeClr val="hlink"/>
                                            </p:clrVal>
                                          </p:val>
                                        </p:tav>
                                      </p:tavLst>
                                    </p:anim>
                                    <p:set>
                                      <p:cBhvr>
                                        <p:cTn id="16" dur="80"/>
                                        <p:tgtEl>
                                          <p:spTgt spid="6"/>
                                        </p:tgtEl>
                                        <p:attrNameLst>
                                          <p:attrName>fill.type</p:attrName>
                                        </p:attrNameLst>
                                      </p:cBhvr>
                                      <p:to>
                                        <p:strVal val="solid"/>
                                      </p:to>
                                    </p:set>
                                  </p:childTnLst>
                                </p:cTn>
                              </p:par>
                              <p:par>
                                <p:cTn id="17" presetID="10" presetClass="exit" presetSubtype="0" fill="hold" grpId="1" nodeType="withEffect">
                                  <p:stCondLst>
                                    <p:cond delay="0"/>
                                  </p:stCondLst>
                                  <p:iterate type="lt">
                                    <p:tmPct val="0"/>
                                  </p:iterate>
                                  <p:childTnLst>
                                    <p:animEffect transition="out" filter="fade">
                                      <p:cBhvr>
                                        <p:cTn id="18" dur="2000"/>
                                        <p:tgtEl>
                                          <p:spTgt spid="5"/>
                                        </p:tgtEl>
                                      </p:cBhvr>
                                    </p:animEffect>
                                    <p:set>
                                      <p:cBhvr>
                                        <p:cTn id="19"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3</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smtClean="0">
                <a:solidFill>
                  <a:schemeClr val="tx1"/>
                </a:solidFill>
              </a:rPr>
              <a:t>Định</a:t>
            </a:r>
            <a:r>
              <a:rPr lang="en-US" dirty="0" smtClean="0">
                <a:solidFill>
                  <a:schemeClr val="tx1"/>
                </a:solidFill>
              </a:rPr>
              <a:t> </a:t>
            </a:r>
            <a:r>
              <a:rPr lang="en-US" dirty="0" err="1" smtClean="0">
                <a:solidFill>
                  <a:schemeClr val="tx1"/>
                </a:solidFill>
              </a:rPr>
              <a:t>vị</a:t>
            </a:r>
            <a:r>
              <a:rPr lang="en-US" dirty="0" smtClean="0">
                <a:solidFill>
                  <a:schemeClr val="tx1"/>
                </a:solidFill>
              </a:rPr>
              <a:t> </a:t>
            </a:r>
            <a:r>
              <a:rPr lang="en-US" dirty="0" err="1" smtClean="0">
                <a:solidFill>
                  <a:schemeClr val="tx1"/>
                </a:solidFill>
              </a:rPr>
              <a:t>địa</a:t>
            </a:r>
            <a:r>
              <a:rPr lang="en-US" dirty="0" smtClean="0">
                <a:solidFill>
                  <a:schemeClr val="tx1"/>
                </a:solidFill>
              </a:rPr>
              <a:t> </a:t>
            </a:r>
            <a:r>
              <a:rPr lang="en-US" dirty="0" err="1" smtClean="0">
                <a:solidFill>
                  <a:schemeClr val="tx1"/>
                </a:solidFill>
              </a:rPr>
              <a:t>lý</a:t>
            </a:r>
            <a:r>
              <a:rPr lang="en-US" dirty="0" smtClean="0">
                <a:solidFill>
                  <a:schemeClr val="tx1"/>
                </a:solidFill>
              </a:rPr>
              <a:t> 1-2</a:t>
            </a:r>
            <a:endParaRPr lang="en-US" dirty="0">
              <a:solidFill>
                <a:schemeClr val="tx1"/>
              </a:solidFill>
            </a:endParaRPr>
          </a:p>
        </p:txBody>
      </p:sp>
      <p:graphicFrame>
        <p:nvGraphicFramePr>
          <p:cNvPr id="5" name="Diagram 4"/>
          <p:cNvGraphicFramePr/>
          <p:nvPr>
            <p:extLst>
              <p:ext uri="{D42A27DB-BD31-4B8C-83A1-F6EECF244321}">
                <p14:modId xmlns:p14="http://schemas.microsoft.com/office/powerpoint/2010/main" val="3919980579"/>
              </p:ext>
            </p:extLst>
          </p:nvPr>
        </p:nvGraphicFramePr>
        <p:xfrm>
          <a:off x="304800" y="914400"/>
          <a:ext cx="84582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228600" y="2819400"/>
            <a:ext cx="8534400" cy="6096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Hình dưới đây cho thấy các đại diện của các vĩ độ và kinh độ đối với một vị trí trên toàn thế </a:t>
            </a:r>
            <a:r>
              <a:rPr lang="vi-VN" sz="2800" baseline="30000" smtClean="0">
                <a:latin typeface="Calibri" pitchFamily="34" charset="0"/>
                <a:cs typeface="Calibri" pitchFamily="34" charset="0"/>
              </a:rPr>
              <a:t>giớ.</a:t>
            </a:r>
            <a:endParaRPr lang="en-US" sz="2800" dirty="0" smtClean="0">
              <a:solidFill>
                <a:schemeClr val="dk1"/>
              </a:solidFill>
              <a:latin typeface="Calibri" pitchFamily="34" charset="0"/>
              <a:cs typeface="Calibri" pitchFamily="34" charset="0"/>
            </a:endParaRPr>
          </a:p>
        </p:txBody>
      </p:sp>
      <p:pic>
        <p:nvPicPr>
          <p:cNvPr id="7" name="Picture 6" descr="Figure 19.1.tif"/>
          <p:cNvPicPr>
            <a:picLocks noChangeAspect="1"/>
          </p:cNvPicPr>
          <p:nvPr/>
        </p:nvPicPr>
        <p:blipFill>
          <a:blip r:embed="rId7"/>
          <a:stretch>
            <a:fillRect/>
          </a:stretch>
        </p:blipFill>
        <p:spPr>
          <a:xfrm>
            <a:off x="2514600" y="3276600"/>
            <a:ext cx="4267200" cy="31717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graphicEl>
                                              <a:dgm id="{0256FAD6-365E-4CAB-8266-8CECC71F7F52}"/>
                                            </p:graphicEl>
                                          </p:spTgt>
                                        </p:tgtEl>
                                        <p:attrNameLst>
                                          <p:attrName>style.visibility</p:attrName>
                                        </p:attrNameLst>
                                      </p:cBhvr>
                                      <p:to>
                                        <p:strVal val="visible"/>
                                      </p:to>
                                    </p:set>
                                    <p:animEffect transition="in" filter="wipe(left)">
                                      <p:cBhvr>
                                        <p:cTn id="7" dur="1000"/>
                                        <p:tgtEl>
                                          <p:spTgt spid="5">
                                            <p:graphicEl>
                                              <a:dgm id="{0256FAD6-365E-4CAB-8266-8CECC71F7F52}"/>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graphicEl>
                                              <a:dgm id="{A6445519-E36D-458F-8F29-D286534B965D}"/>
                                            </p:graphicEl>
                                          </p:spTgt>
                                        </p:tgtEl>
                                        <p:attrNameLst>
                                          <p:attrName>style.visibility</p:attrName>
                                        </p:attrNameLst>
                                      </p:cBhvr>
                                      <p:to>
                                        <p:strVal val="visible"/>
                                      </p:to>
                                    </p:set>
                                    <p:animEffect transition="in" filter="wipe(left)">
                                      <p:cBhvr>
                                        <p:cTn id="11" dur="1000"/>
                                        <p:tgtEl>
                                          <p:spTgt spid="5">
                                            <p:graphicEl>
                                              <a:dgm id="{A6445519-E36D-458F-8F29-D286534B965D}"/>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ox(ou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30</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a:solidFill>
                  <a:schemeClr val="tx1"/>
                </a:solidFill>
              </a:rPr>
              <a:t>Theo </a:t>
            </a:r>
            <a:r>
              <a:rPr lang="en-US" dirty="0" err="1">
                <a:solidFill>
                  <a:schemeClr val="tx1"/>
                </a:solidFill>
              </a:rPr>
              <a:t>dõi</a:t>
            </a:r>
            <a:r>
              <a:rPr lang="en-US" dirty="0">
                <a:solidFill>
                  <a:schemeClr val="tx1"/>
                </a:solidFill>
              </a:rPr>
              <a:t> </a:t>
            </a:r>
            <a:r>
              <a:rPr lang="en-US" dirty="0" err="1">
                <a:solidFill>
                  <a:schemeClr val="tx1"/>
                </a:solidFill>
              </a:rPr>
              <a:t>vị</a:t>
            </a:r>
            <a:r>
              <a:rPr lang="en-US" dirty="0">
                <a:solidFill>
                  <a:schemeClr val="tx1"/>
                </a:solidFill>
              </a:rPr>
              <a:t> </a:t>
            </a:r>
            <a:r>
              <a:rPr lang="en-US" dirty="0" err="1">
                <a:solidFill>
                  <a:schemeClr val="tx1"/>
                </a:solidFill>
              </a:rPr>
              <a:t>trí</a:t>
            </a:r>
            <a:r>
              <a:rPr lang="en-US" dirty="0">
                <a:solidFill>
                  <a:schemeClr val="tx1"/>
                </a:solidFill>
              </a:rPr>
              <a:t> </a:t>
            </a:r>
            <a:r>
              <a:rPr lang="en-US" dirty="0" err="1">
                <a:solidFill>
                  <a:schemeClr val="tx1"/>
                </a:solidFill>
              </a:rPr>
              <a:t>người</a:t>
            </a:r>
            <a:r>
              <a:rPr lang="en-US" dirty="0">
                <a:solidFill>
                  <a:schemeClr val="tx1"/>
                </a:solidFill>
              </a:rPr>
              <a:t> </a:t>
            </a:r>
            <a:r>
              <a:rPr lang="en-US" dirty="0" err="1">
                <a:solidFill>
                  <a:schemeClr val="tx1"/>
                </a:solidFill>
              </a:rPr>
              <a:t>dùng</a:t>
            </a:r>
            <a:r>
              <a:rPr lang="en-US" dirty="0">
                <a:solidFill>
                  <a:schemeClr val="tx1"/>
                </a:solidFill>
              </a:rPr>
              <a:t> 3-3</a:t>
            </a:r>
          </a:p>
        </p:txBody>
      </p:sp>
      <p:sp>
        <p:nvSpPr>
          <p:cNvPr id="5" name="Rectangle 4"/>
          <p:cNvSpPr/>
          <p:nvPr/>
        </p:nvSpPr>
        <p:spPr>
          <a:xfrm>
            <a:off x="228600" y="838200"/>
            <a:ext cx="8763000" cy="28956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en-US" sz="2800" baseline="30000" smtClean="0">
                <a:latin typeface="Calibri" pitchFamily="34" charset="0"/>
                <a:cs typeface="Calibri" pitchFamily="34" charset="0"/>
              </a:rPr>
              <a:t>Lệnh </a:t>
            </a:r>
            <a:r>
              <a:rPr lang="vi-VN" sz="2800" baseline="30000">
                <a:latin typeface="Calibri" pitchFamily="34" charset="0"/>
                <a:cs typeface="Calibri" pitchFamily="34" charset="0"/>
              </a:rPr>
              <a:t>getCurrentPosition () và lấy vị trí hiện tại của người dùng. </a:t>
            </a: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Sau đó, nó truyền thông tin đến</a:t>
            </a:r>
            <a:r>
              <a:rPr lang="en-US" sz="2800" baseline="30000">
                <a:latin typeface="Calibri" pitchFamily="34" charset="0"/>
                <a:cs typeface="Calibri" pitchFamily="34" charset="0"/>
              </a:rPr>
              <a:t> hàm</a:t>
            </a:r>
            <a:r>
              <a:rPr lang="vi-VN" sz="2800" baseline="30000">
                <a:latin typeface="Calibri" pitchFamily="34" charset="0"/>
                <a:cs typeface="Calibri" pitchFamily="34" charset="0"/>
              </a:rPr>
              <a:t> displayPosition</a:t>
            </a:r>
            <a:r>
              <a:rPr lang="en-US" sz="2800" baseline="30000">
                <a:latin typeface="Calibri" pitchFamily="34" charset="0"/>
                <a:cs typeface="Calibri" pitchFamily="34" charset="0"/>
              </a:rPr>
              <a:t>()</a:t>
            </a:r>
            <a:r>
              <a:rPr lang="vi-VN" sz="2800" baseline="30000">
                <a:latin typeface="Calibri" pitchFamily="34" charset="0"/>
                <a:cs typeface="Calibri" pitchFamily="34" charset="0"/>
              </a:rPr>
              <a:t>, lấy tọa độ, vĩ độ và kinh độ. </a:t>
            </a: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Tọa độ lấy được </a:t>
            </a:r>
            <a:r>
              <a:rPr lang="en-US" sz="2800" baseline="30000">
                <a:latin typeface="Calibri" pitchFamily="34" charset="0"/>
                <a:cs typeface="Calibri" pitchFamily="34" charset="0"/>
              </a:rPr>
              <a:t>đưa vào</a:t>
            </a:r>
            <a:r>
              <a:rPr lang="vi-VN" sz="2800" baseline="30000">
                <a:latin typeface="Calibri" pitchFamily="34" charset="0"/>
                <a:cs typeface="Calibri" pitchFamily="34" charset="0"/>
              </a:rPr>
              <a:t> các thuộc tính của đối tượng có tên myOptions và khởi tạo các đối tượng bản đồ. </a:t>
            </a: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Cuối cùng, các đối tượng bản đồ được hiển thị cùng với các thông tin vị trí hiện tại trong các </a:t>
            </a:r>
            <a:r>
              <a:rPr lang="en-US" sz="2800" baseline="30000">
                <a:latin typeface="Calibri" pitchFamily="34" charset="0"/>
                <a:cs typeface="Calibri" pitchFamily="34" charset="0"/>
              </a:rPr>
              <a:t>thẻ </a:t>
            </a:r>
            <a:r>
              <a:rPr lang="vi-VN" sz="2800" baseline="30000">
                <a:latin typeface="Calibri" pitchFamily="34" charset="0"/>
                <a:cs typeface="Calibri" pitchFamily="34" charset="0"/>
              </a:rPr>
              <a:t>&lt;div&gt;. </a:t>
            </a: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Hình dưới đây hiển thị vị trí hiện tại của người dùng trên Google Maps.</a:t>
            </a:r>
            <a:endParaRPr lang="en-US" sz="2800" dirty="0" smtClean="0">
              <a:solidFill>
                <a:schemeClr val="dk1"/>
              </a:solidFill>
              <a:latin typeface="Calibri" pitchFamily="34" charset="0"/>
              <a:cs typeface="Calibri" pitchFamily="34" charset="0"/>
            </a:endParaRPr>
          </a:p>
        </p:txBody>
      </p:sp>
      <p:pic>
        <p:nvPicPr>
          <p:cNvPr id="6" name="Picture 5" descr="Figure 19.7.tif"/>
          <p:cNvPicPr>
            <a:picLocks noChangeAspect="1"/>
          </p:cNvPicPr>
          <p:nvPr/>
        </p:nvPicPr>
        <p:blipFill>
          <a:blip r:embed="rId2"/>
          <a:stretch>
            <a:fillRect/>
          </a:stretch>
        </p:blipFill>
        <p:spPr>
          <a:xfrm>
            <a:off x="2057399" y="3657600"/>
            <a:ext cx="5317657" cy="2895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up)">
                                      <p:cBhvr>
                                        <p:cTn id="10" dur="500"/>
                                        <p:tgtEl>
                                          <p:spTgt spid="5">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up)">
                                      <p:cBhvr>
                                        <p:cTn id="13" dur="500"/>
                                        <p:tgtEl>
                                          <p:spTgt spid="5">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up)">
                                      <p:cBhvr>
                                        <p:cTn id="16" dur="500"/>
                                        <p:tgtEl>
                                          <p:spTgt spid="5">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up)">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ox(ou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31</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smtClean="0">
                <a:solidFill>
                  <a:schemeClr val="tx1"/>
                </a:solidFill>
              </a:rPr>
              <a:t>Kéo</a:t>
            </a:r>
            <a:r>
              <a:rPr lang="en-US" dirty="0" smtClean="0">
                <a:solidFill>
                  <a:schemeClr val="tx1"/>
                </a:solidFill>
              </a:rPr>
              <a:t> </a:t>
            </a:r>
            <a:r>
              <a:rPr lang="en-US" dirty="0" err="1" smtClean="0">
                <a:solidFill>
                  <a:schemeClr val="tx1"/>
                </a:solidFill>
              </a:rPr>
              <a:t>và</a:t>
            </a:r>
            <a:r>
              <a:rPr lang="en-US" dirty="0" smtClean="0">
                <a:solidFill>
                  <a:schemeClr val="tx1"/>
                </a:solidFill>
              </a:rPr>
              <a:t> </a:t>
            </a:r>
            <a:r>
              <a:rPr lang="en-US" dirty="0" err="1" smtClean="0">
                <a:solidFill>
                  <a:schemeClr val="tx1"/>
                </a:solidFill>
              </a:rPr>
              <a:t>thả</a:t>
            </a:r>
            <a:r>
              <a:rPr lang="en-US" dirty="0" smtClean="0">
                <a:solidFill>
                  <a:schemeClr val="tx1"/>
                </a:solidFill>
              </a:rPr>
              <a:t> (Drag and Drop)</a:t>
            </a:r>
            <a:endParaRPr lang="en-US" dirty="0">
              <a:solidFill>
                <a:schemeClr val="tx1"/>
              </a:solidFill>
            </a:endParaRPr>
          </a:p>
        </p:txBody>
      </p:sp>
      <p:graphicFrame>
        <p:nvGraphicFramePr>
          <p:cNvPr id="5" name="Diagram 4"/>
          <p:cNvGraphicFramePr/>
          <p:nvPr>
            <p:extLst>
              <p:ext uri="{D42A27DB-BD31-4B8C-83A1-F6EECF244321}">
                <p14:modId xmlns:p14="http://schemas.microsoft.com/office/powerpoint/2010/main" val="2803395132"/>
              </p:ext>
            </p:extLst>
          </p:nvPr>
        </p:nvGraphicFramePr>
        <p:xfrm>
          <a:off x="304800" y="990600"/>
          <a:ext cx="83820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graphicEl>
                                              <a:dgm id="{388723AB-37EB-4EC2-B7B0-759657273835}"/>
                                            </p:graphicEl>
                                          </p:spTgt>
                                        </p:tgtEl>
                                        <p:attrNameLst>
                                          <p:attrName>style.visibility</p:attrName>
                                        </p:attrNameLst>
                                      </p:cBhvr>
                                      <p:to>
                                        <p:strVal val="visible"/>
                                      </p:to>
                                    </p:set>
                                    <p:animEffect transition="in" filter="wipe(left)">
                                      <p:cBhvr>
                                        <p:cTn id="7" dur="1000"/>
                                        <p:tgtEl>
                                          <p:spTgt spid="5">
                                            <p:graphicEl>
                                              <a:dgm id="{388723AB-37EB-4EC2-B7B0-75965727383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0256FAD6-365E-4CAB-8266-8CECC71F7F52}"/>
                                            </p:graphicEl>
                                          </p:spTgt>
                                        </p:tgtEl>
                                        <p:attrNameLst>
                                          <p:attrName>style.visibility</p:attrName>
                                        </p:attrNameLst>
                                      </p:cBhvr>
                                      <p:to>
                                        <p:strVal val="visible"/>
                                      </p:to>
                                    </p:set>
                                    <p:animEffect transition="in" filter="wipe(left)">
                                      <p:cBhvr>
                                        <p:cTn id="12" dur="1000"/>
                                        <p:tgtEl>
                                          <p:spTgt spid="5">
                                            <p:graphicEl>
                                              <a:dgm id="{0256FAD6-365E-4CAB-8266-8CECC71F7F5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dgm id="{A6445519-E36D-458F-8F29-D286534B965D}"/>
                                            </p:graphicEl>
                                          </p:spTgt>
                                        </p:tgtEl>
                                        <p:attrNameLst>
                                          <p:attrName>style.visibility</p:attrName>
                                        </p:attrNameLst>
                                      </p:cBhvr>
                                      <p:to>
                                        <p:strVal val="visible"/>
                                      </p:to>
                                    </p:set>
                                    <p:animEffect transition="in" filter="wipe(left)">
                                      <p:cBhvr>
                                        <p:cTn id="17" dur="1000"/>
                                        <p:tgtEl>
                                          <p:spTgt spid="5">
                                            <p:graphicEl>
                                              <a:dgm id="{A6445519-E36D-458F-8F29-D286534B965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02F157C3-4AF0-4564-919C-72DA0052C758}"/>
                                            </p:graphicEl>
                                          </p:spTgt>
                                        </p:tgtEl>
                                        <p:attrNameLst>
                                          <p:attrName>style.visibility</p:attrName>
                                        </p:attrNameLst>
                                      </p:cBhvr>
                                      <p:to>
                                        <p:strVal val="visible"/>
                                      </p:to>
                                    </p:set>
                                    <p:animEffect transition="in" filter="wipe(left)">
                                      <p:cBhvr>
                                        <p:cTn id="22" dur="1000"/>
                                        <p:tgtEl>
                                          <p:spTgt spid="5">
                                            <p:graphicEl>
                                              <a:dgm id="{02F157C3-4AF0-4564-919C-72DA0052C75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2EB7D3FA-250E-4F56-A9B0-C5AA0134E3BB}"/>
                                            </p:graphicEl>
                                          </p:spTgt>
                                        </p:tgtEl>
                                        <p:attrNameLst>
                                          <p:attrName>style.visibility</p:attrName>
                                        </p:attrNameLst>
                                      </p:cBhvr>
                                      <p:to>
                                        <p:strVal val="visible"/>
                                      </p:to>
                                    </p:set>
                                    <p:animEffect transition="in" filter="wipe(left)">
                                      <p:cBhvr>
                                        <p:cTn id="27" dur="1000"/>
                                        <p:tgtEl>
                                          <p:spTgt spid="5">
                                            <p:graphicEl>
                                              <a:dgm id="{2EB7D3FA-250E-4F56-A9B0-C5AA0134E3B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dgm id="{0F147CFF-3E8E-4540-9C52-F4C339712692}"/>
                                            </p:graphicEl>
                                          </p:spTgt>
                                        </p:tgtEl>
                                        <p:attrNameLst>
                                          <p:attrName>style.visibility</p:attrName>
                                        </p:attrNameLst>
                                      </p:cBhvr>
                                      <p:to>
                                        <p:strVal val="visible"/>
                                      </p:to>
                                    </p:set>
                                    <p:animEffect transition="in" filter="wipe(left)">
                                      <p:cBhvr>
                                        <p:cTn id="32" dur="1000"/>
                                        <p:tgtEl>
                                          <p:spTgt spid="5">
                                            <p:graphicEl>
                                              <a:dgm id="{0F147CFF-3E8E-4540-9C52-F4C339712692}"/>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FA6D5F93-001C-4408-896F-284E44EA4C9E}"/>
                                            </p:graphicEl>
                                          </p:spTgt>
                                        </p:tgtEl>
                                        <p:attrNameLst>
                                          <p:attrName>style.visibility</p:attrName>
                                        </p:attrNameLst>
                                      </p:cBhvr>
                                      <p:to>
                                        <p:strVal val="visible"/>
                                      </p:to>
                                    </p:set>
                                    <p:animEffect transition="in" filter="wipe(left)">
                                      <p:cBhvr>
                                        <p:cTn id="37" dur="1000"/>
                                        <p:tgtEl>
                                          <p:spTgt spid="5">
                                            <p:graphicEl>
                                              <a:dgm id="{FA6D5F93-001C-4408-896F-284E44EA4C9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32</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smtClean="0">
                <a:solidFill>
                  <a:schemeClr val="tx1"/>
                </a:solidFill>
              </a:rPr>
              <a:t>Hành</a:t>
            </a:r>
            <a:r>
              <a:rPr lang="en-US" dirty="0" smtClean="0">
                <a:solidFill>
                  <a:schemeClr val="tx1"/>
                </a:solidFill>
              </a:rPr>
              <a:t> </a:t>
            </a:r>
            <a:r>
              <a:rPr lang="en-US" dirty="0" err="1" smtClean="0">
                <a:solidFill>
                  <a:schemeClr val="tx1"/>
                </a:solidFill>
              </a:rPr>
              <a:t>động</a:t>
            </a:r>
            <a:r>
              <a:rPr lang="en-US" dirty="0" smtClean="0">
                <a:solidFill>
                  <a:schemeClr val="tx1"/>
                </a:solidFill>
              </a:rPr>
              <a:t> </a:t>
            </a:r>
            <a:r>
              <a:rPr lang="en-US" dirty="0" err="1" smtClean="0">
                <a:solidFill>
                  <a:schemeClr val="tx1"/>
                </a:solidFill>
              </a:rPr>
              <a:t>kéo</a:t>
            </a:r>
            <a:r>
              <a:rPr lang="en-US" dirty="0" smtClean="0">
                <a:solidFill>
                  <a:schemeClr val="tx1"/>
                </a:solidFill>
              </a:rPr>
              <a:t> (Drag)</a:t>
            </a:r>
            <a:endParaRPr lang="en-US" dirty="0">
              <a:solidFill>
                <a:schemeClr val="tx1"/>
              </a:solidFill>
            </a:endParaRPr>
          </a:p>
        </p:txBody>
      </p:sp>
      <p:grpSp>
        <p:nvGrpSpPr>
          <p:cNvPr id="6" name="Group 5"/>
          <p:cNvGrpSpPr/>
          <p:nvPr/>
        </p:nvGrpSpPr>
        <p:grpSpPr>
          <a:xfrm>
            <a:off x="451012" y="990600"/>
            <a:ext cx="8235788" cy="609600"/>
            <a:chOff x="-158588" y="-500031"/>
            <a:chExt cx="8235788" cy="728115"/>
          </a:xfrm>
        </p:grpSpPr>
        <p:sp>
          <p:nvSpPr>
            <p:cNvPr id="13" name="Rounded Rectangle 12"/>
            <p:cNvSpPr/>
            <p:nvPr/>
          </p:nvSpPr>
          <p:spPr>
            <a:xfrm>
              <a:off x="0" y="-500031"/>
              <a:ext cx="8077200" cy="598933"/>
            </a:xfrm>
            <a:prstGeom prst="roundRect">
              <a:avLst>
                <a:gd name="adj" fmla="val 21589"/>
              </a:avLst>
            </a:prstGeom>
            <a:gradFill rotWithShape="0">
              <a:gsLst>
                <a:gs pos="0">
                  <a:schemeClr val="tx2">
                    <a:lumMod val="40000"/>
                    <a:lumOff val="60000"/>
                  </a:schemeClr>
                </a:gs>
                <a:gs pos="80000">
                  <a:schemeClr val="accent2">
                    <a:lumMod val="60000"/>
                    <a:lumOff val="40000"/>
                  </a:schemeClr>
                </a:gs>
                <a:gs pos="100000">
                  <a:srgbClr val="C00000"/>
                </a:gs>
              </a:gsLst>
              <a:lin ang="16200000" scaled="0"/>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nchorCtr="0"/>
            <a:lstStyle>
              <a:defPPr>
                <a:defRPr lang="en-US"/>
              </a:defPPr>
              <a:lvl1pPr algn="l" rtl="0" fontAlgn="base">
                <a:lnSpc>
                  <a:spcPct val="70000"/>
                </a:lnSpc>
                <a:spcBef>
                  <a:spcPct val="50000"/>
                </a:spcBef>
                <a:spcAft>
                  <a:spcPct val="0"/>
                </a:spcAft>
                <a:defRPr sz="1400" kern="1200">
                  <a:solidFill>
                    <a:schemeClr val="lt1"/>
                  </a:solidFill>
                  <a:latin typeface="+mn-lt"/>
                  <a:ea typeface="+mn-ea"/>
                  <a:cs typeface="+mn-cs"/>
                </a:defRPr>
              </a:lvl1pPr>
              <a:lvl2pPr marL="457200" algn="l" rtl="0" fontAlgn="base">
                <a:lnSpc>
                  <a:spcPct val="70000"/>
                </a:lnSpc>
                <a:spcBef>
                  <a:spcPct val="50000"/>
                </a:spcBef>
                <a:spcAft>
                  <a:spcPct val="0"/>
                </a:spcAft>
                <a:defRPr sz="1400" kern="1200">
                  <a:solidFill>
                    <a:schemeClr val="lt1"/>
                  </a:solidFill>
                  <a:latin typeface="+mn-lt"/>
                  <a:ea typeface="+mn-ea"/>
                  <a:cs typeface="+mn-cs"/>
                </a:defRPr>
              </a:lvl2pPr>
              <a:lvl3pPr marL="914400" algn="l" rtl="0" fontAlgn="base">
                <a:lnSpc>
                  <a:spcPct val="70000"/>
                </a:lnSpc>
                <a:spcBef>
                  <a:spcPct val="50000"/>
                </a:spcBef>
                <a:spcAft>
                  <a:spcPct val="0"/>
                </a:spcAft>
                <a:defRPr sz="1400" kern="1200">
                  <a:solidFill>
                    <a:schemeClr val="lt1"/>
                  </a:solidFill>
                  <a:latin typeface="+mn-lt"/>
                  <a:ea typeface="+mn-ea"/>
                  <a:cs typeface="+mn-cs"/>
                </a:defRPr>
              </a:lvl3pPr>
              <a:lvl4pPr marL="1371600" algn="l" rtl="0" fontAlgn="base">
                <a:lnSpc>
                  <a:spcPct val="70000"/>
                </a:lnSpc>
                <a:spcBef>
                  <a:spcPct val="50000"/>
                </a:spcBef>
                <a:spcAft>
                  <a:spcPct val="0"/>
                </a:spcAft>
                <a:defRPr sz="1400" kern="1200">
                  <a:solidFill>
                    <a:schemeClr val="lt1"/>
                  </a:solidFill>
                  <a:latin typeface="+mn-lt"/>
                  <a:ea typeface="+mn-ea"/>
                  <a:cs typeface="+mn-cs"/>
                </a:defRPr>
              </a:lvl4pPr>
              <a:lvl5pPr marL="1828800" algn="l" rtl="0" fontAlgn="base">
                <a:lnSpc>
                  <a:spcPct val="70000"/>
                </a:lnSpc>
                <a:spcBef>
                  <a:spcPct val="5000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endParaRPr lang="en-US" dirty="0">
                <a:solidFill>
                  <a:schemeClr val="tx1"/>
                </a:solidFill>
              </a:endParaRPr>
            </a:p>
          </p:txBody>
        </p:sp>
        <p:sp>
          <p:nvSpPr>
            <p:cNvPr id="14" name="Rounded Rectangle 4"/>
            <p:cNvSpPr/>
            <p:nvPr/>
          </p:nvSpPr>
          <p:spPr>
            <a:xfrm>
              <a:off x="-158588" y="-218180"/>
              <a:ext cx="8004094" cy="4462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0" rIns="68580" bIns="0" numCol="1" spcCol="1270" anchor="t" anchorCtr="0">
              <a:noAutofit/>
            </a:bodyPr>
            <a:lstStyle>
              <a:defPPr>
                <a:defRPr lang="en-US"/>
              </a:defPPr>
              <a:lvl1pPr algn="l" rtl="0" fontAlgn="base">
                <a:lnSpc>
                  <a:spcPct val="70000"/>
                </a:lnSpc>
                <a:spcBef>
                  <a:spcPct val="50000"/>
                </a:spcBef>
                <a:spcAft>
                  <a:spcPct val="0"/>
                </a:spcAft>
                <a:defRPr sz="1400" kern="1200">
                  <a:solidFill>
                    <a:schemeClr val="lt1"/>
                  </a:solidFill>
                  <a:latin typeface="+mn-lt"/>
                  <a:ea typeface="+mn-ea"/>
                  <a:cs typeface="+mn-cs"/>
                </a:defRPr>
              </a:lvl1pPr>
              <a:lvl2pPr marL="457200" algn="l" rtl="0" fontAlgn="base">
                <a:lnSpc>
                  <a:spcPct val="70000"/>
                </a:lnSpc>
                <a:spcBef>
                  <a:spcPct val="50000"/>
                </a:spcBef>
                <a:spcAft>
                  <a:spcPct val="0"/>
                </a:spcAft>
                <a:defRPr sz="1400" kern="1200">
                  <a:solidFill>
                    <a:schemeClr val="lt1"/>
                  </a:solidFill>
                  <a:latin typeface="+mn-lt"/>
                  <a:ea typeface="+mn-ea"/>
                  <a:cs typeface="+mn-cs"/>
                </a:defRPr>
              </a:lvl2pPr>
              <a:lvl3pPr marL="914400" algn="l" rtl="0" fontAlgn="base">
                <a:lnSpc>
                  <a:spcPct val="70000"/>
                </a:lnSpc>
                <a:spcBef>
                  <a:spcPct val="50000"/>
                </a:spcBef>
                <a:spcAft>
                  <a:spcPct val="0"/>
                </a:spcAft>
                <a:defRPr sz="1400" kern="1200">
                  <a:solidFill>
                    <a:schemeClr val="lt1"/>
                  </a:solidFill>
                  <a:latin typeface="+mn-lt"/>
                  <a:ea typeface="+mn-ea"/>
                  <a:cs typeface="+mn-cs"/>
                </a:defRPr>
              </a:lvl3pPr>
              <a:lvl4pPr marL="1371600" algn="l" rtl="0" fontAlgn="base">
                <a:lnSpc>
                  <a:spcPct val="70000"/>
                </a:lnSpc>
                <a:spcBef>
                  <a:spcPct val="50000"/>
                </a:spcBef>
                <a:spcAft>
                  <a:spcPct val="0"/>
                </a:spcAft>
                <a:defRPr sz="1400" kern="1200">
                  <a:solidFill>
                    <a:schemeClr val="lt1"/>
                  </a:solidFill>
                  <a:latin typeface="+mn-lt"/>
                  <a:ea typeface="+mn-ea"/>
                  <a:cs typeface="+mn-cs"/>
                </a:defRPr>
              </a:lvl4pPr>
              <a:lvl5pPr marL="1828800" algn="l" rtl="0" fontAlgn="base">
                <a:lnSpc>
                  <a:spcPct val="70000"/>
                </a:lnSpc>
                <a:spcBef>
                  <a:spcPct val="5000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pPr marL="457200" indent="-274320">
                <a:lnSpc>
                  <a:spcPct val="100000"/>
                </a:lnSpc>
                <a:spcBef>
                  <a:spcPts val="0"/>
                </a:spcBef>
              </a:pPr>
              <a:r>
                <a:rPr lang="en-US" sz="2400" baseline="30000" dirty="0" smtClean="0">
                  <a:solidFill>
                    <a:schemeClr val="tx1"/>
                  </a:solidFill>
                </a:rPr>
                <a:t>1</a:t>
              </a:r>
              <a:r>
                <a:rPr lang="en-US" sz="2400" baseline="30000" smtClean="0">
                  <a:solidFill>
                    <a:schemeClr val="tx1"/>
                  </a:solidFill>
                </a:rPr>
                <a:t>. </a:t>
              </a:r>
              <a:r>
                <a:rPr lang="vi-VN" sz="2400" baseline="30000">
                  <a:solidFill>
                    <a:schemeClr val="tx1"/>
                  </a:solidFill>
                </a:rPr>
                <a:t>Thiết lập các thuộc tính của một phần tử có thể kéo được kéo.</a:t>
              </a:r>
              <a:endParaRPr lang="en-US" sz="2400" baseline="30000" dirty="0" smtClean="0">
                <a:solidFill>
                  <a:schemeClr val="tx1"/>
                </a:solidFill>
              </a:endParaRPr>
            </a:p>
            <a:p>
              <a:endParaRPr lang="en-US" sz="2400" baseline="30000" dirty="0" smtClean="0">
                <a:solidFill>
                  <a:schemeClr val="tx1"/>
                </a:solidFill>
              </a:endParaRPr>
            </a:p>
          </p:txBody>
        </p:sp>
      </p:grpSp>
      <p:grpSp>
        <p:nvGrpSpPr>
          <p:cNvPr id="7" name="Group 6"/>
          <p:cNvGrpSpPr/>
          <p:nvPr/>
        </p:nvGrpSpPr>
        <p:grpSpPr>
          <a:xfrm>
            <a:off x="457200" y="1600200"/>
            <a:ext cx="8235788" cy="756570"/>
            <a:chOff x="-158588" y="-500031"/>
            <a:chExt cx="8235788" cy="598934"/>
          </a:xfrm>
        </p:grpSpPr>
        <p:sp>
          <p:nvSpPr>
            <p:cNvPr id="11" name="Rounded Rectangle 10"/>
            <p:cNvSpPr/>
            <p:nvPr/>
          </p:nvSpPr>
          <p:spPr>
            <a:xfrm>
              <a:off x="0" y="-500031"/>
              <a:ext cx="8077200" cy="598933"/>
            </a:xfrm>
            <a:prstGeom prst="roundRect">
              <a:avLst>
                <a:gd name="adj" fmla="val 21589"/>
              </a:avLst>
            </a:prstGeom>
            <a:gradFill rotWithShape="0">
              <a:gsLst>
                <a:gs pos="0">
                  <a:schemeClr val="tx2">
                    <a:lumMod val="40000"/>
                    <a:lumOff val="60000"/>
                  </a:schemeClr>
                </a:gs>
                <a:gs pos="80000">
                  <a:schemeClr val="accent2">
                    <a:lumMod val="60000"/>
                    <a:lumOff val="40000"/>
                  </a:schemeClr>
                </a:gs>
                <a:gs pos="100000">
                  <a:srgbClr val="C00000"/>
                </a:gs>
              </a:gsLst>
              <a:lin ang="16200000" scaled="0"/>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nchorCtr="0"/>
            <a:lstStyle>
              <a:defPPr>
                <a:defRPr lang="en-US"/>
              </a:defPPr>
              <a:lvl1pPr algn="l" rtl="0" fontAlgn="base">
                <a:lnSpc>
                  <a:spcPct val="70000"/>
                </a:lnSpc>
                <a:spcBef>
                  <a:spcPct val="50000"/>
                </a:spcBef>
                <a:spcAft>
                  <a:spcPct val="0"/>
                </a:spcAft>
                <a:defRPr sz="1400" kern="1200">
                  <a:solidFill>
                    <a:schemeClr val="lt1"/>
                  </a:solidFill>
                  <a:latin typeface="+mn-lt"/>
                  <a:ea typeface="+mn-ea"/>
                  <a:cs typeface="+mn-cs"/>
                </a:defRPr>
              </a:lvl1pPr>
              <a:lvl2pPr marL="457200" algn="l" rtl="0" fontAlgn="base">
                <a:lnSpc>
                  <a:spcPct val="70000"/>
                </a:lnSpc>
                <a:spcBef>
                  <a:spcPct val="50000"/>
                </a:spcBef>
                <a:spcAft>
                  <a:spcPct val="0"/>
                </a:spcAft>
                <a:defRPr sz="1400" kern="1200">
                  <a:solidFill>
                    <a:schemeClr val="lt1"/>
                  </a:solidFill>
                  <a:latin typeface="+mn-lt"/>
                  <a:ea typeface="+mn-ea"/>
                  <a:cs typeface="+mn-cs"/>
                </a:defRPr>
              </a:lvl2pPr>
              <a:lvl3pPr marL="914400" algn="l" rtl="0" fontAlgn="base">
                <a:lnSpc>
                  <a:spcPct val="70000"/>
                </a:lnSpc>
                <a:spcBef>
                  <a:spcPct val="50000"/>
                </a:spcBef>
                <a:spcAft>
                  <a:spcPct val="0"/>
                </a:spcAft>
                <a:defRPr sz="1400" kern="1200">
                  <a:solidFill>
                    <a:schemeClr val="lt1"/>
                  </a:solidFill>
                  <a:latin typeface="+mn-lt"/>
                  <a:ea typeface="+mn-ea"/>
                  <a:cs typeface="+mn-cs"/>
                </a:defRPr>
              </a:lvl3pPr>
              <a:lvl4pPr marL="1371600" algn="l" rtl="0" fontAlgn="base">
                <a:lnSpc>
                  <a:spcPct val="70000"/>
                </a:lnSpc>
                <a:spcBef>
                  <a:spcPct val="50000"/>
                </a:spcBef>
                <a:spcAft>
                  <a:spcPct val="0"/>
                </a:spcAft>
                <a:defRPr sz="1400" kern="1200">
                  <a:solidFill>
                    <a:schemeClr val="lt1"/>
                  </a:solidFill>
                  <a:latin typeface="+mn-lt"/>
                  <a:ea typeface="+mn-ea"/>
                  <a:cs typeface="+mn-cs"/>
                </a:defRPr>
              </a:lvl4pPr>
              <a:lvl5pPr marL="1828800" algn="l" rtl="0" fontAlgn="base">
                <a:lnSpc>
                  <a:spcPct val="70000"/>
                </a:lnSpc>
                <a:spcBef>
                  <a:spcPct val="5000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endParaRPr lang="en-US" dirty="0">
                <a:solidFill>
                  <a:schemeClr val="tx1"/>
                </a:solidFill>
              </a:endParaRPr>
            </a:p>
          </p:txBody>
        </p:sp>
        <p:sp>
          <p:nvSpPr>
            <p:cNvPr id="12" name="Rounded Rectangle 4"/>
            <p:cNvSpPr/>
            <p:nvPr/>
          </p:nvSpPr>
          <p:spPr>
            <a:xfrm>
              <a:off x="-158588" y="-324807"/>
              <a:ext cx="8235788" cy="4237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0" rIns="68580" bIns="0" numCol="1" spcCol="1270" anchor="t" anchorCtr="0">
              <a:noAutofit/>
            </a:bodyPr>
            <a:lstStyle>
              <a:defPPr>
                <a:defRPr lang="en-US"/>
              </a:defPPr>
              <a:lvl1pPr algn="l" rtl="0" fontAlgn="base">
                <a:lnSpc>
                  <a:spcPct val="70000"/>
                </a:lnSpc>
                <a:spcBef>
                  <a:spcPct val="50000"/>
                </a:spcBef>
                <a:spcAft>
                  <a:spcPct val="0"/>
                </a:spcAft>
                <a:defRPr sz="1400" kern="1200">
                  <a:solidFill>
                    <a:schemeClr val="lt1"/>
                  </a:solidFill>
                  <a:latin typeface="+mn-lt"/>
                  <a:ea typeface="+mn-ea"/>
                  <a:cs typeface="+mn-cs"/>
                </a:defRPr>
              </a:lvl1pPr>
              <a:lvl2pPr marL="457200" algn="l" rtl="0" fontAlgn="base">
                <a:lnSpc>
                  <a:spcPct val="70000"/>
                </a:lnSpc>
                <a:spcBef>
                  <a:spcPct val="50000"/>
                </a:spcBef>
                <a:spcAft>
                  <a:spcPct val="0"/>
                </a:spcAft>
                <a:defRPr sz="1400" kern="1200">
                  <a:solidFill>
                    <a:schemeClr val="lt1"/>
                  </a:solidFill>
                  <a:latin typeface="+mn-lt"/>
                  <a:ea typeface="+mn-ea"/>
                  <a:cs typeface="+mn-cs"/>
                </a:defRPr>
              </a:lvl2pPr>
              <a:lvl3pPr marL="914400" algn="l" rtl="0" fontAlgn="base">
                <a:lnSpc>
                  <a:spcPct val="70000"/>
                </a:lnSpc>
                <a:spcBef>
                  <a:spcPct val="50000"/>
                </a:spcBef>
                <a:spcAft>
                  <a:spcPct val="0"/>
                </a:spcAft>
                <a:defRPr sz="1400" kern="1200">
                  <a:solidFill>
                    <a:schemeClr val="lt1"/>
                  </a:solidFill>
                  <a:latin typeface="+mn-lt"/>
                  <a:ea typeface="+mn-ea"/>
                  <a:cs typeface="+mn-cs"/>
                </a:defRPr>
              </a:lvl3pPr>
              <a:lvl4pPr marL="1371600" algn="l" rtl="0" fontAlgn="base">
                <a:lnSpc>
                  <a:spcPct val="70000"/>
                </a:lnSpc>
                <a:spcBef>
                  <a:spcPct val="50000"/>
                </a:spcBef>
                <a:spcAft>
                  <a:spcPct val="0"/>
                </a:spcAft>
                <a:defRPr sz="1400" kern="1200">
                  <a:solidFill>
                    <a:schemeClr val="lt1"/>
                  </a:solidFill>
                  <a:latin typeface="+mn-lt"/>
                  <a:ea typeface="+mn-ea"/>
                  <a:cs typeface="+mn-cs"/>
                </a:defRPr>
              </a:lvl4pPr>
              <a:lvl5pPr marL="1828800" algn="l" rtl="0" fontAlgn="base">
                <a:lnSpc>
                  <a:spcPct val="70000"/>
                </a:lnSpc>
                <a:spcBef>
                  <a:spcPct val="5000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pPr marL="457200" indent="-274320">
                <a:lnSpc>
                  <a:spcPct val="100000"/>
                </a:lnSpc>
                <a:spcBef>
                  <a:spcPts val="0"/>
                </a:spcBef>
              </a:pPr>
              <a:r>
                <a:rPr lang="en-US" sz="2400" baseline="30000" dirty="0" smtClean="0">
                  <a:solidFill>
                    <a:schemeClr val="tx1"/>
                  </a:solidFill>
                </a:rPr>
                <a:t>2</a:t>
              </a:r>
              <a:r>
                <a:rPr lang="en-US" sz="2400" baseline="30000" smtClean="0">
                  <a:solidFill>
                    <a:schemeClr val="tx1"/>
                  </a:solidFill>
                </a:rPr>
                <a:t>. </a:t>
              </a:r>
              <a:r>
                <a:rPr lang="vi-VN" sz="2400" baseline="30000">
                  <a:solidFill>
                    <a:schemeClr val="tx1"/>
                  </a:solidFill>
                </a:rPr>
                <a:t>Thiết lập một sự kiện ondragstart trên các </a:t>
              </a:r>
              <a:r>
                <a:rPr lang="en-US" sz="2400" baseline="30000" smtClean="0">
                  <a:solidFill>
                    <a:schemeClr val="tx1"/>
                  </a:solidFill>
                </a:rPr>
                <a:t>phần tử</a:t>
              </a:r>
              <a:r>
                <a:rPr lang="vi-VN" sz="2400" baseline="30000" smtClean="0">
                  <a:solidFill>
                    <a:schemeClr val="tx1"/>
                  </a:solidFill>
                </a:rPr>
                <a:t> </a:t>
              </a:r>
              <a:r>
                <a:rPr lang="vi-VN" sz="2400" baseline="30000">
                  <a:solidFill>
                    <a:schemeClr val="tx1"/>
                  </a:solidFill>
                </a:rPr>
                <a:t>mà các </a:t>
              </a:r>
              <a:r>
                <a:rPr lang="vi-VN" sz="2400" baseline="30000" smtClean="0">
                  <a:solidFill>
                    <a:schemeClr val="tx1"/>
                  </a:solidFill>
                </a:rPr>
                <a:t>dữ liệu</a:t>
              </a:r>
              <a:r>
                <a:rPr lang="en-US" sz="2400" baseline="30000" smtClean="0">
                  <a:solidFill>
                    <a:schemeClr val="tx1"/>
                  </a:solidFill>
                </a:rPr>
                <a:t> lưu trữ</a:t>
              </a:r>
              <a:r>
                <a:rPr lang="vi-VN" sz="2400" baseline="30000" smtClean="0">
                  <a:solidFill>
                    <a:schemeClr val="tx1"/>
                  </a:solidFill>
                </a:rPr>
                <a:t> </a:t>
              </a:r>
              <a:r>
                <a:rPr lang="vi-VN" sz="2400" baseline="30000">
                  <a:solidFill>
                    <a:schemeClr val="tx1"/>
                  </a:solidFill>
                </a:rPr>
                <a:t>đang được kéo.</a:t>
              </a:r>
              <a:endParaRPr lang="en-US" sz="2400" baseline="30000" dirty="0" smtClean="0">
                <a:solidFill>
                  <a:schemeClr val="tx1"/>
                </a:solidFill>
              </a:endParaRPr>
            </a:p>
          </p:txBody>
        </p:sp>
      </p:grpSp>
      <p:grpSp>
        <p:nvGrpSpPr>
          <p:cNvPr id="8" name="Group 7"/>
          <p:cNvGrpSpPr/>
          <p:nvPr/>
        </p:nvGrpSpPr>
        <p:grpSpPr>
          <a:xfrm>
            <a:off x="457200" y="2514600"/>
            <a:ext cx="8235788" cy="685800"/>
            <a:chOff x="-158588" y="-500031"/>
            <a:chExt cx="8235788" cy="807119"/>
          </a:xfrm>
        </p:grpSpPr>
        <p:sp>
          <p:nvSpPr>
            <p:cNvPr id="9" name="Rounded Rectangle 8"/>
            <p:cNvSpPr/>
            <p:nvPr/>
          </p:nvSpPr>
          <p:spPr>
            <a:xfrm>
              <a:off x="0" y="-500031"/>
              <a:ext cx="8077200" cy="598933"/>
            </a:xfrm>
            <a:prstGeom prst="roundRect">
              <a:avLst>
                <a:gd name="adj" fmla="val 21589"/>
              </a:avLst>
            </a:prstGeom>
            <a:gradFill rotWithShape="0">
              <a:gsLst>
                <a:gs pos="0">
                  <a:schemeClr val="tx2">
                    <a:lumMod val="40000"/>
                    <a:lumOff val="60000"/>
                  </a:schemeClr>
                </a:gs>
                <a:gs pos="80000">
                  <a:schemeClr val="accent2">
                    <a:lumMod val="60000"/>
                    <a:lumOff val="40000"/>
                  </a:schemeClr>
                </a:gs>
                <a:gs pos="100000">
                  <a:srgbClr val="C00000"/>
                </a:gs>
              </a:gsLst>
              <a:lin ang="16200000" scaled="0"/>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nchorCtr="0"/>
            <a:lstStyle>
              <a:defPPr>
                <a:defRPr lang="en-US"/>
              </a:defPPr>
              <a:lvl1pPr algn="l" rtl="0" fontAlgn="base">
                <a:lnSpc>
                  <a:spcPct val="70000"/>
                </a:lnSpc>
                <a:spcBef>
                  <a:spcPct val="50000"/>
                </a:spcBef>
                <a:spcAft>
                  <a:spcPct val="0"/>
                </a:spcAft>
                <a:defRPr sz="1400" kern="1200">
                  <a:solidFill>
                    <a:schemeClr val="lt1"/>
                  </a:solidFill>
                  <a:latin typeface="+mn-lt"/>
                  <a:ea typeface="+mn-ea"/>
                  <a:cs typeface="+mn-cs"/>
                </a:defRPr>
              </a:lvl1pPr>
              <a:lvl2pPr marL="457200" algn="l" rtl="0" fontAlgn="base">
                <a:lnSpc>
                  <a:spcPct val="70000"/>
                </a:lnSpc>
                <a:spcBef>
                  <a:spcPct val="50000"/>
                </a:spcBef>
                <a:spcAft>
                  <a:spcPct val="0"/>
                </a:spcAft>
                <a:defRPr sz="1400" kern="1200">
                  <a:solidFill>
                    <a:schemeClr val="lt1"/>
                  </a:solidFill>
                  <a:latin typeface="+mn-lt"/>
                  <a:ea typeface="+mn-ea"/>
                  <a:cs typeface="+mn-cs"/>
                </a:defRPr>
              </a:lvl2pPr>
              <a:lvl3pPr marL="914400" algn="l" rtl="0" fontAlgn="base">
                <a:lnSpc>
                  <a:spcPct val="70000"/>
                </a:lnSpc>
                <a:spcBef>
                  <a:spcPct val="50000"/>
                </a:spcBef>
                <a:spcAft>
                  <a:spcPct val="0"/>
                </a:spcAft>
                <a:defRPr sz="1400" kern="1200">
                  <a:solidFill>
                    <a:schemeClr val="lt1"/>
                  </a:solidFill>
                  <a:latin typeface="+mn-lt"/>
                  <a:ea typeface="+mn-ea"/>
                  <a:cs typeface="+mn-cs"/>
                </a:defRPr>
              </a:lvl3pPr>
              <a:lvl4pPr marL="1371600" algn="l" rtl="0" fontAlgn="base">
                <a:lnSpc>
                  <a:spcPct val="70000"/>
                </a:lnSpc>
                <a:spcBef>
                  <a:spcPct val="50000"/>
                </a:spcBef>
                <a:spcAft>
                  <a:spcPct val="0"/>
                </a:spcAft>
                <a:defRPr sz="1400" kern="1200">
                  <a:solidFill>
                    <a:schemeClr val="lt1"/>
                  </a:solidFill>
                  <a:latin typeface="+mn-lt"/>
                  <a:ea typeface="+mn-ea"/>
                  <a:cs typeface="+mn-cs"/>
                </a:defRPr>
              </a:lvl4pPr>
              <a:lvl5pPr marL="1828800" algn="l" rtl="0" fontAlgn="base">
                <a:lnSpc>
                  <a:spcPct val="70000"/>
                </a:lnSpc>
                <a:spcBef>
                  <a:spcPct val="5000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endParaRPr lang="en-US" dirty="0">
                <a:solidFill>
                  <a:schemeClr val="tx1"/>
                </a:solidFill>
              </a:endParaRPr>
            </a:p>
          </p:txBody>
        </p:sp>
        <p:sp>
          <p:nvSpPr>
            <p:cNvPr id="10" name="Rounded Rectangle 4"/>
            <p:cNvSpPr/>
            <p:nvPr/>
          </p:nvSpPr>
          <p:spPr>
            <a:xfrm>
              <a:off x="-158588" y="-222449"/>
              <a:ext cx="8004094" cy="5295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0" rIns="68580" bIns="0" numCol="1" spcCol="1270" anchor="t" anchorCtr="0">
              <a:noAutofit/>
            </a:bodyPr>
            <a:lstStyle>
              <a:defPPr>
                <a:defRPr lang="en-US"/>
              </a:defPPr>
              <a:lvl1pPr algn="l" rtl="0" fontAlgn="base">
                <a:lnSpc>
                  <a:spcPct val="70000"/>
                </a:lnSpc>
                <a:spcBef>
                  <a:spcPct val="50000"/>
                </a:spcBef>
                <a:spcAft>
                  <a:spcPct val="0"/>
                </a:spcAft>
                <a:defRPr sz="1400" kern="1200">
                  <a:solidFill>
                    <a:schemeClr val="lt1"/>
                  </a:solidFill>
                  <a:latin typeface="+mn-lt"/>
                  <a:ea typeface="+mn-ea"/>
                  <a:cs typeface="+mn-cs"/>
                </a:defRPr>
              </a:lvl1pPr>
              <a:lvl2pPr marL="457200" algn="l" rtl="0" fontAlgn="base">
                <a:lnSpc>
                  <a:spcPct val="70000"/>
                </a:lnSpc>
                <a:spcBef>
                  <a:spcPct val="50000"/>
                </a:spcBef>
                <a:spcAft>
                  <a:spcPct val="0"/>
                </a:spcAft>
                <a:defRPr sz="1400" kern="1200">
                  <a:solidFill>
                    <a:schemeClr val="lt1"/>
                  </a:solidFill>
                  <a:latin typeface="+mn-lt"/>
                  <a:ea typeface="+mn-ea"/>
                  <a:cs typeface="+mn-cs"/>
                </a:defRPr>
              </a:lvl2pPr>
              <a:lvl3pPr marL="914400" algn="l" rtl="0" fontAlgn="base">
                <a:lnSpc>
                  <a:spcPct val="70000"/>
                </a:lnSpc>
                <a:spcBef>
                  <a:spcPct val="50000"/>
                </a:spcBef>
                <a:spcAft>
                  <a:spcPct val="0"/>
                </a:spcAft>
                <a:defRPr sz="1400" kern="1200">
                  <a:solidFill>
                    <a:schemeClr val="lt1"/>
                  </a:solidFill>
                  <a:latin typeface="+mn-lt"/>
                  <a:ea typeface="+mn-ea"/>
                  <a:cs typeface="+mn-cs"/>
                </a:defRPr>
              </a:lvl3pPr>
              <a:lvl4pPr marL="1371600" algn="l" rtl="0" fontAlgn="base">
                <a:lnSpc>
                  <a:spcPct val="70000"/>
                </a:lnSpc>
                <a:spcBef>
                  <a:spcPct val="50000"/>
                </a:spcBef>
                <a:spcAft>
                  <a:spcPct val="0"/>
                </a:spcAft>
                <a:defRPr sz="1400" kern="1200">
                  <a:solidFill>
                    <a:schemeClr val="lt1"/>
                  </a:solidFill>
                  <a:latin typeface="+mn-lt"/>
                  <a:ea typeface="+mn-ea"/>
                  <a:cs typeface="+mn-cs"/>
                </a:defRPr>
              </a:lvl4pPr>
              <a:lvl5pPr marL="1828800" algn="l" rtl="0" fontAlgn="base">
                <a:lnSpc>
                  <a:spcPct val="70000"/>
                </a:lnSpc>
                <a:spcBef>
                  <a:spcPct val="5000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pPr marL="457200" indent="-274320">
                <a:lnSpc>
                  <a:spcPct val="100000"/>
                </a:lnSpc>
                <a:spcBef>
                  <a:spcPts val="0"/>
                </a:spcBef>
              </a:pPr>
              <a:r>
                <a:rPr lang="en-US" sz="2400" baseline="30000" dirty="0" smtClean="0">
                  <a:solidFill>
                    <a:schemeClr val="tx1"/>
                  </a:solidFill>
                </a:rPr>
                <a:t>3</a:t>
              </a:r>
              <a:r>
                <a:rPr lang="en-US" sz="2400" baseline="30000" smtClean="0">
                  <a:solidFill>
                    <a:schemeClr val="tx1"/>
                  </a:solidFill>
                </a:rPr>
                <a:t>. </a:t>
              </a:r>
              <a:r>
                <a:rPr lang="vi-VN" sz="2400" baseline="30000">
                  <a:solidFill>
                    <a:schemeClr val="tx1"/>
                  </a:solidFill>
                </a:rPr>
                <a:t>Lưu trữ dữ liệu vào đối tượng datatransfer.</a:t>
              </a:r>
              <a:endParaRPr lang="en-US" sz="2400" baseline="30000" dirty="0" smtClean="0">
                <a:solidFill>
                  <a:schemeClr val="tx1"/>
                </a:solidFill>
              </a:endParaRPr>
            </a:p>
          </p:txBody>
        </p:sp>
      </p:grpSp>
      <p:sp>
        <p:nvSpPr>
          <p:cNvPr id="15" name="Rectangle 14"/>
          <p:cNvSpPr/>
          <p:nvPr/>
        </p:nvSpPr>
        <p:spPr>
          <a:xfrm>
            <a:off x="228600" y="3200400"/>
            <a:ext cx="8686800" cy="5334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en-US" sz="2800" baseline="30000" smtClean="0">
                <a:latin typeface="Calibri" pitchFamily="34" charset="0"/>
                <a:cs typeface="Calibri" pitchFamily="34" charset="0"/>
              </a:rPr>
              <a:t>Ví dụ</a:t>
            </a:r>
            <a:endParaRPr lang="en-US" sz="2800" dirty="0" smtClean="0">
              <a:solidFill>
                <a:schemeClr val="dk1"/>
              </a:solidFill>
              <a:latin typeface="Calibri" pitchFamily="34" charset="0"/>
              <a:cs typeface="Calibri" pitchFamily="34" charset="0"/>
            </a:endParaRPr>
          </a:p>
        </p:txBody>
      </p:sp>
      <p:sp>
        <p:nvSpPr>
          <p:cNvPr id="16" name="TextBox 15"/>
          <p:cNvSpPr txBox="1"/>
          <p:nvPr/>
        </p:nvSpPr>
        <p:spPr>
          <a:xfrm>
            <a:off x="762000" y="3705523"/>
            <a:ext cx="8153400" cy="2985433"/>
          </a:xfrm>
          <a:prstGeom prst="rect">
            <a:avLst/>
          </a:prstGeom>
          <a:noFill/>
        </p:spPr>
        <p:txBody>
          <a:bodyPr wrap="square" rtlCol="0">
            <a:spAutoFit/>
          </a:bodyPr>
          <a:lstStyle/>
          <a:p>
            <a:pPr>
              <a:lnSpc>
                <a:spcPts val="1000"/>
              </a:lnSpc>
            </a:pPr>
            <a:r>
              <a:rPr lang="en-GB" sz="2400" baseline="30000" dirty="0" smtClean="0"/>
              <a:t>&lt;!DOCTYPE html&gt;</a:t>
            </a:r>
          </a:p>
          <a:p>
            <a:pPr>
              <a:lnSpc>
                <a:spcPts val="1000"/>
              </a:lnSpc>
            </a:pPr>
            <a:r>
              <a:rPr lang="en-GB" sz="2400" baseline="30000" dirty="0" smtClean="0"/>
              <a:t>&lt;html&gt; </a:t>
            </a:r>
          </a:p>
          <a:p>
            <a:pPr>
              <a:lnSpc>
                <a:spcPts val="1000"/>
              </a:lnSpc>
            </a:pPr>
            <a:r>
              <a:rPr lang="en-GB" sz="2400" baseline="30000" dirty="0" smtClean="0"/>
              <a:t>  &lt;head&gt;</a:t>
            </a:r>
          </a:p>
          <a:p>
            <a:pPr>
              <a:lnSpc>
                <a:spcPts val="1000"/>
              </a:lnSpc>
            </a:pPr>
            <a:r>
              <a:rPr lang="en-US" sz="2400" baseline="30000" dirty="0" smtClean="0"/>
              <a:t>    &lt;title&gt;Drag and Drop API&lt;/title&gt;</a:t>
            </a:r>
          </a:p>
          <a:p>
            <a:pPr>
              <a:lnSpc>
                <a:spcPts val="1000"/>
              </a:lnSpc>
            </a:pPr>
            <a:r>
              <a:rPr lang="en-GB" sz="2400" baseline="30000" dirty="0" smtClean="0"/>
              <a:t>  &lt;/head&gt;</a:t>
            </a:r>
          </a:p>
          <a:p>
            <a:pPr>
              <a:lnSpc>
                <a:spcPts val="1000"/>
              </a:lnSpc>
            </a:pPr>
            <a:r>
              <a:rPr lang="en-GB" sz="2400" baseline="30000" dirty="0" smtClean="0"/>
              <a:t>  &lt;body&gt;</a:t>
            </a:r>
          </a:p>
          <a:p>
            <a:pPr>
              <a:lnSpc>
                <a:spcPts val="1000"/>
              </a:lnSpc>
            </a:pPr>
            <a:r>
              <a:rPr lang="en-US" sz="2400" baseline="30000" dirty="0" smtClean="0"/>
              <a:t>    &lt;div id=”div” style=”border: red 2px solid; height:125px; </a:t>
            </a:r>
          </a:p>
          <a:p>
            <a:pPr>
              <a:lnSpc>
                <a:spcPts val="1000"/>
              </a:lnSpc>
            </a:pPr>
            <a:r>
              <a:rPr lang="en-GB" sz="2400" baseline="30000" dirty="0" smtClean="0"/>
              <a:t>         width:75px; padding: 10px”&gt;</a:t>
            </a:r>
          </a:p>
          <a:p>
            <a:pPr>
              <a:lnSpc>
                <a:spcPts val="1000"/>
              </a:lnSpc>
            </a:pPr>
            <a:r>
              <a:rPr lang="en-US" sz="2400" baseline="30000" dirty="0" smtClean="0"/>
              <a:t>     &lt;</a:t>
            </a:r>
            <a:r>
              <a:rPr lang="en-US" sz="2400" baseline="30000" dirty="0" err="1" smtClean="0"/>
              <a:t>img</a:t>
            </a:r>
            <a:r>
              <a:rPr lang="en-US" sz="2400" baseline="30000" dirty="0" smtClean="0"/>
              <a:t> </a:t>
            </a:r>
            <a:r>
              <a:rPr lang="en-US" sz="2400" baseline="30000" dirty="0" err="1" smtClean="0"/>
              <a:t>src</a:t>
            </a:r>
            <a:r>
              <a:rPr lang="en-US" sz="2400" baseline="30000" dirty="0" smtClean="0"/>
              <a:t>=”image.jpg” height=”75” width=”75” id=”image1” </a:t>
            </a:r>
          </a:p>
          <a:p>
            <a:pPr>
              <a:lnSpc>
                <a:spcPts val="1000"/>
              </a:lnSpc>
            </a:pPr>
            <a:r>
              <a:rPr lang="en-GB" sz="2400" baseline="30000" dirty="0" smtClean="0"/>
              <a:t>         </a:t>
            </a:r>
            <a:r>
              <a:rPr lang="en-GB" sz="2400" baseline="30000" dirty="0" err="1" smtClean="0"/>
              <a:t>draggable</a:t>
            </a:r>
            <a:r>
              <a:rPr lang="en-GB" sz="2400" baseline="30000" dirty="0" smtClean="0"/>
              <a:t>=”true”/&gt;</a:t>
            </a:r>
          </a:p>
          <a:p>
            <a:pPr>
              <a:lnSpc>
                <a:spcPts val="1000"/>
              </a:lnSpc>
            </a:pPr>
            <a:r>
              <a:rPr lang="en-GB" sz="2400" baseline="30000" dirty="0" smtClean="0"/>
              <a:t>    &lt;/div&gt;</a:t>
            </a:r>
          </a:p>
          <a:p>
            <a:pPr>
              <a:lnSpc>
                <a:spcPts val="1000"/>
              </a:lnSpc>
            </a:pPr>
            <a:r>
              <a:rPr lang="en-GB" sz="2400" baseline="30000" dirty="0" smtClean="0"/>
              <a:t>  &lt;/body&gt; &lt;/html&gt;</a:t>
            </a:r>
            <a:endParaRPr lang="en-US" sz="2400" baseline="30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grpId="0" nodeType="clickEffect">
                                  <p:stCondLst>
                                    <p:cond delay="0"/>
                                  </p:stCondLst>
                                  <p:iterate type="lt">
                                    <p:tmPct val="50000"/>
                                  </p:iterate>
                                  <p:childTnLst>
                                    <p:set>
                                      <p:cBhvr>
                                        <p:cTn id="26" dur="1" fill="hold">
                                          <p:stCondLst>
                                            <p:cond delay="0"/>
                                          </p:stCondLst>
                                        </p:cTn>
                                        <p:tgtEl>
                                          <p:spTgt spid="16"/>
                                        </p:tgtEl>
                                        <p:attrNameLst>
                                          <p:attrName>style.visibility</p:attrName>
                                        </p:attrNameLst>
                                      </p:cBhvr>
                                      <p:to>
                                        <p:strVal val="visible"/>
                                      </p:to>
                                    </p:set>
                                    <p:anim calcmode="discrete" valueType="clr">
                                      <p:cBhvr override="childStyle">
                                        <p:cTn id="27" dur="80"/>
                                        <p:tgtEl>
                                          <p:spTgt spid="16"/>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16"/>
                                        </p:tgtEl>
                                        <p:attrNameLst>
                                          <p:attrName>fillcolor</p:attrName>
                                        </p:attrNameLst>
                                      </p:cBhvr>
                                      <p:tavLst>
                                        <p:tav tm="0">
                                          <p:val>
                                            <p:clrVal>
                                              <a:schemeClr val="accent2"/>
                                            </p:clrVal>
                                          </p:val>
                                        </p:tav>
                                        <p:tav tm="50000">
                                          <p:val>
                                            <p:clrVal>
                                              <a:schemeClr val="hlink"/>
                                            </p:clrVal>
                                          </p:val>
                                        </p:tav>
                                      </p:tavLst>
                                    </p:anim>
                                    <p:set>
                                      <p:cBhvr>
                                        <p:cTn id="29" dur="80"/>
                                        <p:tgtEl>
                                          <p:spTgt spid="1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33</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smtClean="0">
                <a:solidFill>
                  <a:schemeClr val="tx1"/>
                </a:solidFill>
              </a:rPr>
              <a:t>Sự</a:t>
            </a:r>
            <a:r>
              <a:rPr lang="en-US" dirty="0" smtClean="0">
                <a:solidFill>
                  <a:schemeClr val="tx1"/>
                </a:solidFill>
              </a:rPr>
              <a:t> </a:t>
            </a:r>
            <a:r>
              <a:rPr lang="en-US" dirty="0" err="1" smtClean="0">
                <a:solidFill>
                  <a:schemeClr val="tx1"/>
                </a:solidFill>
              </a:rPr>
              <a:t>kiện</a:t>
            </a:r>
            <a:r>
              <a:rPr lang="en-US" dirty="0" smtClean="0">
                <a:solidFill>
                  <a:schemeClr val="tx1"/>
                </a:solidFill>
              </a:rPr>
              <a:t> </a:t>
            </a:r>
            <a:r>
              <a:rPr lang="en-US" dirty="0" err="1" smtClean="0">
                <a:solidFill>
                  <a:schemeClr val="tx1"/>
                </a:solidFill>
              </a:rPr>
              <a:t>kéo</a:t>
            </a:r>
            <a:r>
              <a:rPr lang="en-US" dirty="0" smtClean="0">
                <a:solidFill>
                  <a:schemeClr val="tx1"/>
                </a:solidFill>
              </a:rPr>
              <a:t> (Drag Events)</a:t>
            </a:r>
            <a:endParaRPr lang="en-US" dirty="0">
              <a:solidFill>
                <a:schemeClr val="tx1"/>
              </a:solidFill>
            </a:endParaRPr>
          </a:p>
        </p:txBody>
      </p:sp>
      <p:sp>
        <p:nvSpPr>
          <p:cNvPr id="5" name="Rectangle 4"/>
          <p:cNvSpPr/>
          <p:nvPr/>
        </p:nvSpPr>
        <p:spPr>
          <a:xfrm>
            <a:off x="228600" y="914400"/>
            <a:ext cx="8686800" cy="9906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Trong các giai đoạn khác nhau của hoạt động kéo-và-thả, một số sự kiện được </a:t>
            </a:r>
            <a:r>
              <a:rPr lang="en-US" sz="2800" baseline="30000" smtClean="0">
                <a:latin typeface="Calibri" pitchFamily="34" charset="0"/>
                <a:cs typeface="Calibri" pitchFamily="34" charset="0"/>
              </a:rPr>
              <a:t>phát ra</a:t>
            </a:r>
            <a:r>
              <a:rPr lang="vi-VN" sz="2800" baseline="30000" smtClean="0">
                <a:latin typeface="Calibri" pitchFamily="34" charset="0"/>
                <a:cs typeface="Calibri" pitchFamily="34" charset="0"/>
              </a:rPr>
              <a:t>. </a:t>
            </a:r>
            <a:endParaRPr lang="vi-VN" sz="2800" baseline="30000">
              <a:latin typeface="Calibri" pitchFamily="34" charset="0"/>
              <a:cs typeface="Calibri" pitchFamily="34" charset="0"/>
            </a:endParaRP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Những sự kiện này là sự kiện  dựa </a:t>
            </a:r>
            <a:r>
              <a:rPr lang="vi-VN" sz="2800" baseline="30000" smtClean="0">
                <a:latin typeface="Calibri" pitchFamily="34" charset="0"/>
                <a:cs typeface="Calibri" pitchFamily="34" charset="0"/>
              </a:rPr>
              <a:t>trên</a:t>
            </a:r>
            <a:r>
              <a:rPr lang="en-US" sz="2800" baseline="30000" smtClean="0">
                <a:latin typeface="Calibri" pitchFamily="34" charset="0"/>
                <a:cs typeface="Calibri" pitchFamily="34" charset="0"/>
              </a:rPr>
              <a:t> </a:t>
            </a:r>
            <a:r>
              <a:rPr lang="vi-VN" sz="2800" baseline="30000" smtClean="0">
                <a:latin typeface="Calibri" pitchFamily="34" charset="0"/>
                <a:cs typeface="Calibri" pitchFamily="34" charset="0"/>
              </a:rPr>
              <a:t>chuột</a:t>
            </a:r>
            <a:r>
              <a:rPr lang="vi-VN" sz="2800" baseline="30000">
                <a:latin typeface="Calibri" pitchFamily="34" charset="0"/>
                <a:cs typeface="Calibri" pitchFamily="34" charset="0"/>
              </a:rPr>
              <a:t>. </a:t>
            </a: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Bảng dưới đây liệt kê các sự kiện khác nhau kích hoạt trong các hoạt động kéo.</a:t>
            </a:r>
            <a:endParaRPr lang="en-US" sz="2800" dirty="0" smtClean="0">
              <a:solidFill>
                <a:schemeClr val="dk1"/>
              </a:solidFill>
              <a:latin typeface="Calibri" pitchFamily="34" charset="0"/>
              <a:cs typeface="Calibri"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353733151"/>
              </p:ext>
            </p:extLst>
          </p:nvPr>
        </p:nvGraphicFramePr>
        <p:xfrm>
          <a:off x="609600" y="2209800"/>
          <a:ext cx="8001000" cy="268224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981200"/>
                <a:gridCol w="6019800"/>
              </a:tblGrid>
              <a:tr h="474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smtClean="0">
                          <a:solidFill>
                            <a:schemeClr val="bg1"/>
                          </a:solidFill>
                          <a:latin typeface="+mn-lt"/>
                          <a:ea typeface="+mn-ea"/>
                          <a:cs typeface="+mn-cs"/>
                        </a:rPr>
                        <a:t>Sự kiện</a:t>
                      </a:r>
                      <a:endParaRPr lang="en-US" sz="2400" b="1" kern="1200" baseline="30000" dirty="0" smtClean="0">
                        <a:solidFill>
                          <a:schemeClr val="bg1"/>
                        </a:solidFill>
                        <a:latin typeface="+mn-lt"/>
                        <a:ea typeface="+mn-ea"/>
                        <a:cs typeface="+mn-cs"/>
                      </a:endParaRPr>
                    </a:p>
                  </a:txBody>
                  <a:tcPr marT="0" marB="0">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0" kern="1200" baseline="300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smtClean="0">
                          <a:solidFill>
                            <a:schemeClr val="bg1"/>
                          </a:solidFill>
                          <a:latin typeface="+mn-lt"/>
                          <a:ea typeface="+mn-ea"/>
                          <a:cs typeface="+mn-cs"/>
                        </a:rPr>
                        <a:t>Mô tả</a:t>
                      </a:r>
                      <a:endParaRPr lang="en-US" sz="2400" b="1" kern="1200" baseline="30000" dirty="0" smtClean="0">
                        <a:solidFill>
                          <a:schemeClr val="bg1"/>
                        </a:solidFill>
                        <a:latin typeface="+mn-lt"/>
                        <a:ea typeface="+mn-ea"/>
                        <a:cs typeface="+mn-cs"/>
                      </a:endParaRPr>
                    </a:p>
                  </a:txBody>
                  <a:tcPr marT="0" marB="0">
                    <a:solidFill>
                      <a:schemeClr val="accent2">
                        <a:lumMod val="75000"/>
                      </a:schemeClr>
                    </a:solidFill>
                  </a:tcPr>
                </a:tc>
              </a:tr>
              <a:tr h="474894">
                <a:tc>
                  <a:txBody>
                    <a:bodyPr/>
                    <a:lstStyle/>
                    <a:p>
                      <a:endParaRPr lang="en-US" sz="3200" kern="1200" baseline="30000" dirty="0" smtClean="0">
                        <a:solidFill>
                          <a:schemeClr val="dk1"/>
                        </a:solidFill>
                        <a:latin typeface="Courier New" pitchFamily="49" charset="0"/>
                        <a:ea typeface="+mn-ea"/>
                        <a:cs typeface="Courier New" pitchFamily="49" charset="0"/>
                      </a:endParaRPr>
                    </a:p>
                    <a:p>
                      <a:r>
                        <a:rPr lang="en-US" sz="2400" kern="1200" baseline="30000" dirty="0" err="1" smtClean="0">
                          <a:solidFill>
                            <a:schemeClr val="dk1"/>
                          </a:solidFill>
                          <a:latin typeface="Courier New" pitchFamily="49" charset="0"/>
                          <a:ea typeface="+mn-ea"/>
                          <a:cs typeface="Courier New" pitchFamily="49" charset="0"/>
                        </a:rPr>
                        <a:t>dragstart</a:t>
                      </a:r>
                      <a:endParaRPr lang="en-US" sz="2400" kern="1200" baseline="30000" dirty="0" smtClean="0">
                        <a:solidFill>
                          <a:schemeClr val="dk1"/>
                        </a:solidFill>
                        <a:latin typeface="Courier New" pitchFamily="49" charset="0"/>
                        <a:ea typeface="+mn-ea"/>
                        <a:cs typeface="Courier New" pitchFamily="49" charset="0"/>
                      </a:endParaRPr>
                    </a:p>
                  </a:txBody>
                  <a:tcPr marT="0" marB="0">
                    <a:solidFill>
                      <a:schemeClr val="accent3">
                        <a:lumMod val="40000"/>
                        <a:lumOff val="60000"/>
                      </a:schemeClr>
                    </a:solidFill>
                  </a:tcPr>
                </a:tc>
                <a:tc>
                  <a:txBody>
                    <a:bodyPr/>
                    <a:lstStyle/>
                    <a:p>
                      <a:endParaRPr lang="en-US" sz="3200" kern="1200" baseline="300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baseline="30000" smtClean="0">
                          <a:solidFill>
                            <a:schemeClr val="dk1"/>
                          </a:solidFill>
                          <a:latin typeface="+mn-lt"/>
                          <a:ea typeface="+mn-ea"/>
                          <a:cs typeface="+mn-cs"/>
                        </a:rPr>
                        <a:t>Kích hoạt khi một phần tử được bắt đầu được kéo bởi người sử dụng.</a:t>
                      </a:r>
                      <a:endParaRPr lang="en-US" sz="3200" kern="1200" baseline="30000" dirty="0" smtClean="0">
                        <a:solidFill>
                          <a:schemeClr val="dk1"/>
                        </a:solidFill>
                        <a:latin typeface="+mn-lt"/>
                        <a:ea typeface="+mn-ea"/>
                        <a:cs typeface="+mn-cs"/>
                      </a:endParaRPr>
                    </a:p>
                  </a:txBody>
                  <a:tcPr marT="0" marB="0">
                    <a:solidFill>
                      <a:schemeClr val="accent3">
                        <a:lumMod val="40000"/>
                        <a:lumOff val="60000"/>
                      </a:schemeClr>
                    </a:solidFill>
                  </a:tcPr>
                </a:tc>
              </a:tr>
              <a:tr h="474894">
                <a:tc>
                  <a:txBody>
                    <a:bodyPr/>
                    <a:lstStyle/>
                    <a:p>
                      <a:endParaRPr lang="en-US" sz="3200" kern="1200" baseline="30000" dirty="0" smtClean="0">
                        <a:solidFill>
                          <a:schemeClr val="dk1"/>
                        </a:solidFill>
                        <a:latin typeface="Courier New" pitchFamily="49" charset="0"/>
                        <a:ea typeface="+mn-ea"/>
                        <a:cs typeface="Courier New" pitchFamily="49" charset="0"/>
                      </a:endParaRPr>
                    </a:p>
                    <a:p>
                      <a:r>
                        <a:rPr lang="en-US" sz="2400" kern="1200" baseline="30000" dirty="0" smtClean="0">
                          <a:solidFill>
                            <a:schemeClr val="dk1"/>
                          </a:solidFill>
                          <a:latin typeface="Courier New" pitchFamily="49" charset="0"/>
                          <a:ea typeface="+mn-ea"/>
                          <a:cs typeface="Courier New" pitchFamily="49" charset="0"/>
                        </a:rPr>
                        <a:t>drag</a:t>
                      </a:r>
                    </a:p>
                  </a:txBody>
                  <a:tcPr marT="0" marB="0">
                    <a:solidFill>
                      <a:schemeClr val="accent2">
                        <a:lumMod val="20000"/>
                        <a:lumOff val="80000"/>
                      </a:schemeClr>
                    </a:solidFill>
                  </a:tcPr>
                </a:tc>
                <a:tc>
                  <a:txBody>
                    <a:bodyPr/>
                    <a:lstStyle/>
                    <a:p>
                      <a:endParaRPr lang="en-US" sz="3200" kern="1200" baseline="300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baseline="30000" smtClean="0">
                          <a:solidFill>
                            <a:schemeClr val="dk1"/>
                          </a:solidFill>
                          <a:latin typeface="+mn-lt"/>
                          <a:ea typeface="+mn-ea"/>
                          <a:cs typeface="+mn-cs"/>
                        </a:rPr>
                        <a:t>Kích hoạt khi một phần tử đang được kéo sử dụng một con chuột.</a:t>
                      </a:r>
                      <a:endParaRPr lang="en-US" sz="3200" kern="1200" baseline="30000" dirty="0" smtClean="0">
                        <a:solidFill>
                          <a:schemeClr val="dk1"/>
                        </a:solidFill>
                        <a:latin typeface="+mn-lt"/>
                        <a:ea typeface="+mn-ea"/>
                        <a:cs typeface="+mn-cs"/>
                      </a:endParaRPr>
                    </a:p>
                  </a:txBody>
                  <a:tcPr marT="0" marB="0">
                    <a:solidFill>
                      <a:schemeClr val="accent2">
                        <a:lumMod val="20000"/>
                        <a:lumOff val="80000"/>
                      </a:schemeClr>
                    </a:solidFill>
                  </a:tcPr>
                </a:tc>
              </a:tr>
              <a:tr h="474894">
                <a:tc>
                  <a:txBody>
                    <a:bodyPr/>
                    <a:lstStyle/>
                    <a:p>
                      <a:endParaRPr lang="en-US" sz="2400" kern="1200" baseline="30000" dirty="0" smtClean="0">
                        <a:solidFill>
                          <a:schemeClr val="dk1"/>
                        </a:solidFill>
                        <a:latin typeface="Courier New" pitchFamily="49" charset="0"/>
                        <a:ea typeface="+mn-ea"/>
                        <a:cs typeface="Courier New" pitchFamily="49" charset="0"/>
                      </a:endParaRPr>
                    </a:p>
                    <a:p>
                      <a:r>
                        <a:rPr lang="en-US" sz="2400" kern="1200" baseline="30000" dirty="0" err="1" smtClean="0">
                          <a:solidFill>
                            <a:schemeClr val="dk1"/>
                          </a:solidFill>
                          <a:latin typeface="Courier New" pitchFamily="49" charset="0"/>
                          <a:ea typeface="+mn-ea"/>
                          <a:cs typeface="Courier New" pitchFamily="49" charset="0"/>
                        </a:rPr>
                        <a:t>dragleave</a:t>
                      </a:r>
                      <a:endParaRPr lang="en-US" sz="2400" kern="1200" baseline="30000" dirty="0" smtClean="0">
                        <a:solidFill>
                          <a:schemeClr val="dk1"/>
                        </a:solidFill>
                        <a:latin typeface="Courier New" pitchFamily="49" charset="0"/>
                        <a:ea typeface="+mn-ea"/>
                        <a:cs typeface="Courier New" pitchFamily="49" charset="0"/>
                      </a:endParaRPr>
                    </a:p>
                  </a:txBody>
                  <a:tcPr marT="0" marB="0">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3200" kern="1200" baseline="30000" dirty="0" smtClean="0">
                        <a:solidFill>
                          <a:schemeClr val="dk1"/>
                        </a:solidFill>
                        <a:latin typeface="+mn-lt"/>
                        <a:ea typeface="+mn-ea"/>
                        <a:cs typeface="+mn-cs"/>
                      </a:endParaRPr>
                    </a:p>
                    <a:p>
                      <a:r>
                        <a:rPr lang="vi-VN" sz="2400" kern="1200" baseline="30000" smtClean="0">
                          <a:solidFill>
                            <a:schemeClr val="dk1"/>
                          </a:solidFill>
                          <a:latin typeface="+mn-lt"/>
                          <a:ea typeface="+mn-ea"/>
                          <a:cs typeface="+mn-cs"/>
                        </a:rPr>
                        <a:t>Kích hoạt khi kéo và thả hoạt động được hoàn tất.</a:t>
                      </a:r>
                      <a:endParaRPr lang="en-US" sz="2400" kern="1200" baseline="30000" dirty="0" smtClean="0">
                        <a:solidFill>
                          <a:schemeClr val="dk1"/>
                        </a:solidFill>
                        <a:latin typeface="+mn-lt"/>
                        <a:ea typeface="+mn-ea"/>
                        <a:cs typeface="+mn-cs"/>
                      </a:endParaRPr>
                    </a:p>
                  </a:txBody>
                  <a:tcPr marT="0" marB="0">
                    <a:solidFill>
                      <a:schemeClr val="accent3">
                        <a:lumMod val="40000"/>
                        <a:lumOff val="6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34</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smtClean="0">
                <a:solidFill>
                  <a:schemeClr val="tx1"/>
                </a:solidFill>
              </a:rPr>
              <a:t>Đối</a:t>
            </a:r>
            <a:r>
              <a:rPr lang="en-US" dirty="0" smtClean="0">
                <a:solidFill>
                  <a:schemeClr val="tx1"/>
                </a:solidFill>
              </a:rPr>
              <a:t> </a:t>
            </a:r>
            <a:r>
              <a:rPr lang="en-US" dirty="0" err="1" smtClean="0">
                <a:solidFill>
                  <a:schemeClr val="tx1"/>
                </a:solidFill>
              </a:rPr>
              <a:t>tượng</a:t>
            </a:r>
            <a:r>
              <a:rPr lang="en-US" dirty="0" smtClean="0">
                <a:solidFill>
                  <a:schemeClr val="tx1"/>
                </a:solidFill>
              </a:rPr>
              <a:t> </a:t>
            </a:r>
            <a:r>
              <a:rPr lang="en-US" dirty="0" err="1" smtClean="0">
                <a:solidFill>
                  <a:schemeClr val="tx1"/>
                </a:solidFill>
              </a:rPr>
              <a:t>DataTransfer</a:t>
            </a:r>
            <a:r>
              <a:rPr lang="en-US" dirty="0" smtClean="0">
                <a:solidFill>
                  <a:schemeClr val="tx1"/>
                </a:solidFill>
              </a:rPr>
              <a:t> 1-2</a:t>
            </a:r>
            <a:endParaRPr lang="en-US" dirty="0">
              <a:solidFill>
                <a:schemeClr val="tx1"/>
              </a:solidFill>
            </a:endParaRPr>
          </a:p>
        </p:txBody>
      </p:sp>
      <p:sp>
        <p:nvSpPr>
          <p:cNvPr id="5" name="Rectangle 4"/>
          <p:cNvSpPr/>
          <p:nvPr/>
        </p:nvSpPr>
        <p:spPr>
          <a:xfrm>
            <a:off x="152400" y="762000"/>
            <a:ext cx="8686800" cy="22098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Đối tượng datatransfer </a:t>
            </a:r>
            <a:r>
              <a:rPr lang="en-US" sz="2800" baseline="30000" smtClean="0">
                <a:latin typeface="Calibri" pitchFamily="34" charset="0"/>
                <a:cs typeface="Calibri" pitchFamily="34" charset="0"/>
              </a:rPr>
              <a:t>lưu trữ</a:t>
            </a:r>
            <a:r>
              <a:rPr lang="vi-VN" sz="2800" baseline="30000" smtClean="0">
                <a:latin typeface="Calibri" pitchFamily="34" charset="0"/>
                <a:cs typeface="Calibri" pitchFamily="34" charset="0"/>
              </a:rPr>
              <a:t> dữ liệu</a:t>
            </a:r>
            <a:r>
              <a:rPr lang="en-US" sz="2800" baseline="30000" smtClean="0">
                <a:latin typeface="Calibri" pitchFamily="34" charset="0"/>
                <a:cs typeface="Calibri" pitchFamily="34" charset="0"/>
              </a:rPr>
              <a:t> </a:t>
            </a:r>
            <a:r>
              <a:rPr lang="vi-VN" sz="2800" baseline="30000" smtClean="0">
                <a:latin typeface="Calibri" pitchFamily="34" charset="0"/>
                <a:cs typeface="Calibri" pitchFamily="34" charset="0"/>
              </a:rPr>
              <a:t> </a:t>
            </a:r>
            <a:r>
              <a:rPr lang="vi-VN" sz="2800" baseline="30000">
                <a:latin typeface="Calibri" pitchFamily="34" charset="0"/>
                <a:cs typeface="Calibri" pitchFamily="34" charset="0"/>
              </a:rPr>
              <a:t>kéo </a:t>
            </a:r>
            <a:r>
              <a:rPr lang="vi-VN" sz="2800" baseline="30000" smtClean="0">
                <a:latin typeface="Calibri" pitchFamily="34" charset="0"/>
                <a:cs typeface="Calibri" pitchFamily="34" charset="0"/>
              </a:rPr>
              <a:t>vào </a:t>
            </a:r>
            <a:r>
              <a:rPr lang="vi-VN" sz="2800" baseline="30000">
                <a:latin typeface="Calibri" pitchFamily="34" charset="0"/>
                <a:cs typeface="Calibri" pitchFamily="34" charset="0"/>
              </a:rPr>
              <a:t>các hoạt động kéo-và-thả. </a:t>
            </a: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Nó cho phép nhận và thiết lập các dữ liệu được kéo. </a:t>
            </a: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Nói cách khác, các đối tượng datatransfer giữ dữ liệu trong quá trình kéo-và-thả hoạt động. </a:t>
            </a: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Các datatransfer đối tượng cho phép để xác định hai loại thông tin. </a:t>
            </a: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Đây là như sau:</a:t>
            </a:r>
            <a:endParaRPr lang="en-US" sz="2800" dirty="0" smtClean="0">
              <a:solidFill>
                <a:schemeClr val="dk1"/>
              </a:solidFill>
              <a:latin typeface="Calibri" pitchFamily="34" charset="0"/>
              <a:cs typeface="Calibri" pitchFamily="34" charset="0"/>
            </a:endParaRPr>
          </a:p>
        </p:txBody>
      </p:sp>
      <p:sp>
        <p:nvSpPr>
          <p:cNvPr id="6" name="Rectangle 5"/>
          <p:cNvSpPr/>
          <p:nvPr/>
        </p:nvSpPr>
        <p:spPr>
          <a:xfrm>
            <a:off x="457200" y="2743200"/>
            <a:ext cx="5943600" cy="8382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vi-VN" sz="2400" baseline="30000">
                <a:latin typeface="Calibri" pitchFamily="34" charset="0"/>
                <a:cs typeface="Calibri" pitchFamily="34" charset="0"/>
              </a:rPr>
              <a:t>Kiểu dữ liệu của các phần tử kéo </a:t>
            </a:r>
          </a:p>
          <a:p>
            <a:pPr lvl="1" indent="-274320">
              <a:lnSpc>
                <a:spcPts val="2100"/>
              </a:lnSpc>
              <a:spcBef>
                <a:spcPts val="0"/>
              </a:spcBef>
              <a:buClr>
                <a:srgbClr val="AC1418"/>
              </a:buClr>
              <a:buFont typeface="Wingdings" pitchFamily="2" charset="2"/>
              <a:buChar char=""/>
            </a:pPr>
            <a:r>
              <a:rPr lang="vi-VN" sz="2400" baseline="30000">
                <a:latin typeface="Calibri" pitchFamily="34" charset="0"/>
                <a:cs typeface="Calibri" pitchFamily="34" charset="0"/>
              </a:rPr>
              <a:t>Giá trị của các dữ liệu được lưu </a:t>
            </a:r>
            <a:r>
              <a:rPr lang="vi-VN" sz="2400" baseline="30000" smtClean="0">
                <a:latin typeface="Calibri" pitchFamily="34" charset="0"/>
                <a:cs typeface="Calibri" pitchFamily="34" charset="0"/>
              </a:rPr>
              <a:t>trữ</a:t>
            </a:r>
            <a:r>
              <a:rPr lang="en-US" sz="2400" baseline="30000" smtClean="0">
                <a:latin typeface="Calibri" pitchFamily="34" charset="0"/>
                <a:cs typeface="Calibri" pitchFamily="34" charset="0"/>
              </a:rPr>
              <a:t>.</a:t>
            </a:r>
            <a:endParaRPr lang="en-US" sz="2400" dirty="0" smtClean="0">
              <a:solidFill>
                <a:schemeClr val="dk1"/>
              </a:solidFill>
              <a:latin typeface="Calibri" pitchFamily="34" charset="0"/>
              <a:cs typeface="Calibri" pitchFamily="34" charset="0"/>
            </a:endParaRPr>
          </a:p>
        </p:txBody>
      </p:sp>
      <p:sp>
        <p:nvSpPr>
          <p:cNvPr id="7" name="Rectangle 6"/>
          <p:cNvSpPr/>
          <p:nvPr/>
        </p:nvSpPr>
        <p:spPr>
          <a:xfrm>
            <a:off x="152400" y="3505200"/>
            <a:ext cx="8686800" cy="5334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en-US" sz="2800" baseline="30000" smtClean="0">
                <a:latin typeface="Calibri" pitchFamily="34" charset="0"/>
                <a:cs typeface="Calibri" pitchFamily="34" charset="0"/>
              </a:rPr>
              <a:t>Ví dụ</a:t>
            </a:r>
            <a:endParaRPr lang="en-US" sz="2800" dirty="0" smtClean="0">
              <a:solidFill>
                <a:schemeClr val="dk1"/>
              </a:solidFill>
              <a:latin typeface="Calibri" pitchFamily="34" charset="0"/>
              <a:cs typeface="Calibri" pitchFamily="34" charset="0"/>
            </a:endParaRPr>
          </a:p>
        </p:txBody>
      </p:sp>
      <p:sp>
        <p:nvSpPr>
          <p:cNvPr id="8" name="TextBox 7"/>
          <p:cNvSpPr txBox="1"/>
          <p:nvPr/>
        </p:nvSpPr>
        <p:spPr>
          <a:xfrm>
            <a:off x="762000" y="4161314"/>
            <a:ext cx="8153400" cy="2544286"/>
          </a:xfrm>
          <a:prstGeom prst="rect">
            <a:avLst/>
          </a:prstGeom>
          <a:noFill/>
        </p:spPr>
        <p:txBody>
          <a:bodyPr wrap="square" rtlCol="0">
            <a:spAutoFit/>
          </a:bodyPr>
          <a:lstStyle/>
          <a:p>
            <a:pPr>
              <a:lnSpc>
                <a:spcPts val="1000"/>
              </a:lnSpc>
            </a:pPr>
            <a:r>
              <a:rPr lang="en-US" sz="2400" baseline="30000" dirty="0" smtClean="0"/>
              <a:t>&lt;!DOCTYPE html&gt;</a:t>
            </a:r>
          </a:p>
          <a:p>
            <a:pPr>
              <a:lnSpc>
                <a:spcPts val="1000"/>
              </a:lnSpc>
            </a:pPr>
            <a:r>
              <a:rPr lang="en-US" sz="2400" baseline="30000" dirty="0" smtClean="0"/>
              <a:t>&lt;html </a:t>
            </a:r>
            <a:r>
              <a:rPr lang="en-US" sz="2400" baseline="30000" dirty="0" err="1" smtClean="0"/>
              <a:t>lang</a:t>
            </a:r>
            <a:r>
              <a:rPr lang="en-US" sz="2400" baseline="30000" dirty="0" smtClean="0"/>
              <a:t>=”en”&gt;</a:t>
            </a:r>
          </a:p>
          <a:p>
            <a:pPr>
              <a:lnSpc>
                <a:spcPts val="1000"/>
              </a:lnSpc>
            </a:pPr>
            <a:r>
              <a:rPr lang="en-US" sz="2400" baseline="30000" dirty="0" smtClean="0"/>
              <a:t>  &lt;head&gt;</a:t>
            </a:r>
          </a:p>
          <a:p>
            <a:pPr>
              <a:lnSpc>
                <a:spcPts val="1000"/>
              </a:lnSpc>
            </a:pPr>
            <a:r>
              <a:rPr lang="en-US" sz="2400" baseline="30000" dirty="0" smtClean="0"/>
              <a:t>    &lt;title&gt;Drag and Drop API&lt;/title&gt;</a:t>
            </a:r>
          </a:p>
          <a:p>
            <a:pPr>
              <a:lnSpc>
                <a:spcPts val="1000"/>
              </a:lnSpc>
            </a:pPr>
            <a:r>
              <a:rPr lang="en-US" sz="2400" baseline="30000" dirty="0" smtClean="0"/>
              <a:t>    &lt;script&gt;</a:t>
            </a:r>
          </a:p>
          <a:p>
            <a:pPr>
              <a:lnSpc>
                <a:spcPts val="1000"/>
              </a:lnSpc>
            </a:pPr>
            <a:r>
              <a:rPr lang="en-US" sz="2400" baseline="30000" dirty="0" smtClean="0"/>
              <a:t>	function </a:t>
            </a:r>
            <a:r>
              <a:rPr lang="en-US" sz="2400" baseline="30000" dirty="0" err="1" smtClean="0"/>
              <a:t>drag_image</a:t>
            </a:r>
            <a:r>
              <a:rPr lang="en-US" sz="2400" baseline="30000" dirty="0" smtClean="0"/>
              <a:t>(event)</a:t>
            </a:r>
          </a:p>
          <a:p>
            <a:pPr>
              <a:lnSpc>
                <a:spcPts val="1000"/>
              </a:lnSpc>
            </a:pPr>
            <a:r>
              <a:rPr lang="en-US" sz="2400" baseline="30000" dirty="0" smtClean="0"/>
              <a:t>	{</a:t>
            </a:r>
          </a:p>
          <a:p>
            <a:pPr>
              <a:lnSpc>
                <a:spcPts val="1000"/>
              </a:lnSpc>
            </a:pPr>
            <a:r>
              <a:rPr lang="en-US" sz="2400" baseline="30000" dirty="0" smtClean="0"/>
              <a:t>	  </a:t>
            </a:r>
            <a:r>
              <a:rPr lang="en-US" sz="2400" baseline="30000" dirty="0" err="1" smtClean="0"/>
              <a:t>event.dataTransfer.setData</a:t>
            </a:r>
            <a:r>
              <a:rPr lang="en-US" sz="2400" baseline="30000" dirty="0" smtClean="0"/>
              <a:t>(“image”, event.target.id);</a:t>
            </a:r>
          </a:p>
          <a:p>
            <a:pPr>
              <a:lnSpc>
                <a:spcPts val="1000"/>
              </a:lnSpc>
            </a:pPr>
            <a:r>
              <a:rPr lang="en-US" sz="2400" baseline="30000" dirty="0" smtClean="0"/>
              <a:t>        }</a:t>
            </a:r>
          </a:p>
          <a:p>
            <a:pPr>
              <a:lnSpc>
                <a:spcPts val="1000"/>
              </a:lnSpc>
            </a:pPr>
            <a:r>
              <a:rPr lang="en-US" sz="2400" baseline="30000" dirty="0" smtClean="0"/>
              <a:t> </a:t>
            </a:r>
            <a:r>
              <a:rPr lang="en-US" sz="2400" dirty="0" smtClean="0"/>
              <a:t>  </a:t>
            </a:r>
            <a:r>
              <a:rPr lang="en-US" sz="2400" baseline="30000" dirty="0" smtClean="0"/>
              <a:t>&lt;/script&gt;  &lt;/head&gt;</a:t>
            </a:r>
          </a:p>
        </p:txBody>
      </p:sp>
      <p:sp>
        <p:nvSpPr>
          <p:cNvPr id="9" name="TextBox 8"/>
          <p:cNvSpPr txBox="1"/>
          <p:nvPr/>
        </p:nvSpPr>
        <p:spPr>
          <a:xfrm>
            <a:off x="762000" y="4161314"/>
            <a:ext cx="8153400" cy="1980029"/>
          </a:xfrm>
          <a:prstGeom prst="rect">
            <a:avLst/>
          </a:prstGeom>
          <a:noFill/>
        </p:spPr>
        <p:txBody>
          <a:bodyPr wrap="square" rtlCol="0">
            <a:spAutoFit/>
          </a:bodyPr>
          <a:lstStyle/>
          <a:p>
            <a:pPr>
              <a:lnSpc>
                <a:spcPts val="1000"/>
              </a:lnSpc>
            </a:pPr>
            <a:r>
              <a:rPr lang="en-GB" sz="2400" baseline="30000" dirty="0" smtClean="0"/>
              <a:t>&lt;body&gt;</a:t>
            </a:r>
          </a:p>
          <a:p>
            <a:pPr>
              <a:lnSpc>
                <a:spcPts val="1000"/>
              </a:lnSpc>
            </a:pPr>
            <a:r>
              <a:rPr lang="en-US" sz="2400" baseline="30000" dirty="0" smtClean="0"/>
              <a:t>  &lt;div id=”div1” style=”border: blue 2px solid; height:125px; </a:t>
            </a:r>
          </a:p>
          <a:p>
            <a:pPr>
              <a:lnSpc>
                <a:spcPts val="1000"/>
              </a:lnSpc>
            </a:pPr>
            <a:r>
              <a:rPr lang="en-GB" sz="2400" baseline="30000" dirty="0" smtClean="0"/>
              <a:t>       width:75px; padding: 10px”&gt;</a:t>
            </a:r>
          </a:p>
          <a:p>
            <a:pPr>
              <a:lnSpc>
                <a:spcPts val="1000"/>
              </a:lnSpc>
            </a:pPr>
            <a:r>
              <a:rPr lang="en-US" sz="2400" baseline="30000" dirty="0" smtClean="0"/>
              <a:t>   &lt;</a:t>
            </a:r>
            <a:r>
              <a:rPr lang="en-US" sz="2400" baseline="30000" dirty="0" err="1" smtClean="0"/>
              <a:t>img</a:t>
            </a:r>
            <a:r>
              <a:rPr lang="en-US" sz="2400" baseline="30000" dirty="0" smtClean="0"/>
              <a:t> </a:t>
            </a:r>
            <a:r>
              <a:rPr lang="en-US" sz="2400" baseline="30000" dirty="0" err="1" smtClean="0"/>
              <a:t>src</a:t>
            </a:r>
            <a:r>
              <a:rPr lang="en-US" sz="2400" baseline="30000" dirty="0" smtClean="0"/>
              <a:t>=”image.jpg” height=”75” width=”75” id=”image1” </a:t>
            </a:r>
          </a:p>
          <a:p>
            <a:pPr>
              <a:lnSpc>
                <a:spcPts val="1000"/>
              </a:lnSpc>
            </a:pPr>
            <a:r>
              <a:rPr lang="en-GB" sz="2400" baseline="30000" dirty="0" smtClean="0"/>
              <a:t>       </a:t>
            </a:r>
            <a:r>
              <a:rPr lang="en-GB" sz="2400" baseline="30000" dirty="0" err="1" smtClean="0"/>
              <a:t>draggable</a:t>
            </a:r>
            <a:r>
              <a:rPr lang="en-GB" sz="2400" baseline="30000" dirty="0" smtClean="0"/>
              <a:t>=”true” </a:t>
            </a:r>
            <a:r>
              <a:rPr lang="en-GB" sz="2400" baseline="30000" dirty="0" err="1" smtClean="0"/>
              <a:t>ondragstart</a:t>
            </a:r>
            <a:r>
              <a:rPr lang="en-GB" sz="2400" baseline="30000" dirty="0" smtClean="0"/>
              <a:t>=”</a:t>
            </a:r>
            <a:r>
              <a:rPr lang="en-GB" sz="2400" baseline="30000" dirty="0" err="1" smtClean="0"/>
              <a:t>drag_image</a:t>
            </a:r>
            <a:r>
              <a:rPr lang="en-GB" sz="2400" baseline="30000" dirty="0" smtClean="0"/>
              <a:t>(event)”/&gt; </a:t>
            </a:r>
          </a:p>
          <a:p>
            <a:pPr>
              <a:lnSpc>
                <a:spcPts val="1000"/>
              </a:lnSpc>
            </a:pPr>
            <a:r>
              <a:rPr lang="en-GB" sz="2400" baseline="30000" dirty="0" smtClean="0"/>
              <a:t>  &lt;/div&gt;</a:t>
            </a:r>
          </a:p>
          <a:p>
            <a:pPr>
              <a:lnSpc>
                <a:spcPts val="1000"/>
              </a:lnSpc>
            </a:pPr>
            <a:r>
              <a:rPr lang="en-GB" sz="2400" baseline="30000" dirty="0" smtClean="0"/>
              <a:t>&lt;/body&gt;</a:t>
            </a:r>
          </a:p>
          <a:p>
            <a:pPr>
              <a:lnSpc>
                <a:spcPts val="1000"/>
              </a:lnSpc>
            </a:pPr>
            <a:r>
              <a:rPr lang="en-GB" sz="2400" baseline="30000" dirty="0" smtClean="0"/>
              <a:t>&lt;/html&gt;</a:t>
            </a:r>
            <a:endParaRPr lang="en-US" sz="2400" baseline="30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up)">
                                      <p:cBhvr>
                                        <p:cTn id="10" dur="500"/>
                                        <p:tgtEl>
                                          <p:spTgt spid="5">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up)">
                                      <p:cBhvr>
                                        <p:cTn id="13" dur="500"/>
                                        <p:tgtEl>
                                          <p:spTgt spid="5">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up)">
                                      <p:cBhvr>
                                        <p:cTn id="16" dur="500"/>
                                        <p:tgtEl>
                                          <p:spTgt spid="5">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up)">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7" presetClass="entr" presetSubtype="0" fill="hold" grpId="0" nodeType="clickEffect">
                                  <p:stCondLst>
                                    <p:cond delay="0"/>
                                  </p:stCondLst>
                                  <p:iterate type="lt">
                                    <p:tmPct val="50000"/>
                                  </p:iterate>
                                  <p:childTnLst>
                                    <p:set>
                                      <p:cBhvr>
                                        <p:cTn id="33" dur="1" fill="hold">
                                          <p:stCondLst>
                                            <p:cond delay="0"/>
                                          </p:stCondLst>
                                        </p:cTn>
                                        <p:tgtEl>
                                          <p:spTgt spid="8"/>
                                        </p:tgtEl>
                                        <p:attrNameLst>
                                          <p:attrName>style.visibility</p:attrName>
                                        </p:attrNameLst>
                                      </p:cBhvr>
                                      <p:to>
                                        <p:strVal val="visible"/>
                                      </p:to>
                                    </p:set>
                                    <p:anim calcmode="discrete" valueType="clr">
                                      <p:cBhvr override="childStyle">
                                        <p:cTn id="34"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8"/>
                                        </p:tgtEl>
                                        <p:attrNameLst>
                                          <p:attrName>fillcolor</p:attrName>
                                        </p:attrNameLst>
                                      </p:cBhvr>
                                      <p:tavLst>
                                        <p:tav tm="0">
                                          <p:val>
                                            <p:clrVal>
                                              <a:schemeClr val="accent2"/>
                                            </p:clrVal>
                                          </p:val>
                                        </p:tav>
                                        <p:tav tm="50000">
                                          <p:val>
                                            <p:clrVal>
                                              <a:schemeClr val="hlink"/>
                                            </p:clrVal>
                                          </p:val>
                                        </p:tav>
                                      </p:tavLst>
                                    </p:anim>
                                    <p:set>
                                      <p:cBhvr>
                                        <p:cTn id="36" dur="80"/>
                                        <p:tgtEl>
                                          <p:spTgt spid="8"/>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7" presetClass="entr" presetSubtype="0" fill="hold" grpId="0" nodeType="clickEffect">
                                  <p:stCondLst>
                                    <p:cond delay="0"/>
                                  </p:stCondLst>
                                  <p:iterate type="lt">
                                    <p:tmPct val="50000"/>
                                  </p:iterate>
                                  <p:childTnLst>
                                    <p:set>
                                      <p:cBhvr>
                                        <p:cTn id="40" dur="1" fill="hold">
                                          <p:stCondLst>
                                            <p:cond delay="0"/>
                                          </p:stCondLst>
                                        </p:cTn>
                                        <p:tgtEl>
                                          <p:spTgt spid="9"/>
                                        </p:tgtEl>
                                        <p:attrNameLst>
                                          <p:attrName>style.visibility</p:attrName>
                                        </p:attrNameLst>
                                      </p:cBhvr>
                                      <p:to>
                                        <p:strVal val="visible"/>
                                      </p:to>
                                    </p:set>
                                    <p:anim calcmode="discrete" valueType="clr">
                                      <p:cBhvr override="childStyle">
                                        <p:cTn id="41"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9"/>
                                        </p:tgtEl>
                                        <p:attrNameLst>
                                          <p:attrName>fillcolor</p:attrName>
                                        </p:attrNameLst>
                                      </p:cBhvr>
                                      <p:tavLst>
                                        <p:tav tm="0">
                                          <p:val>
                                            <p:clrVal>
                                              <a:schemeClr val="accent2"/>
                                            </p:clrVal>
                                          </p:val>
                                        </p:tav>
                                        <p:tav tm="50000">
                                          <p:val>
                                            <p:clrVal>
                                              <a:schemeClr val="hlink"/>
                                            </p:clrVal>
                                          </p:val>
                                        </p:tav>
                                      </p:tavLst>
                                    </p:anim>
                                    <p:set>
                                      <p:cBhvr>
                                        <p:cTn id="43" dur="80"/>
                                        <p:tgtEl>
                                          <p:spTgt spid="9"/>
                                        </p:tgtEl>
                                        <p:attrNameLst>
                                          <p:attrName>fill.type</p:attrName>
                                        </p:attrNameLst>
                                      </p:cBhvr>
                                      <p:to>
                                        <p:strVal val="solid"/>
                                      </p:to>
                                    </p:set>
                                  </p:childTnLst>
                                </p:cTn>
                              </p:par>
                              <p:par>
                                <p:cTn id="44" presetID="10" presetClass="exit" presetSubtype="0" fill="hold" grpId="1" nodeType="withEffect">
                                  <p:stCondLst>
                                    <p:cond delay="0"/>
                                  </p:stCondLst>
                                  <p:iterate type="lt">
                                    <p:tmPct val="0"/>
                                  </p:iterate>
                                  <p:childTnLst>
                                    <p:animEffect transition="out" filter="fade">
                                      <p:cBhvr>
                                        <p:cTn id="45" dur="2000"/>
                                        <p:tgtEl>
                                          <p:spTgt spid="8"/>
                                        </p:tgtEl>
                                      </p:cBhvr>
                                    </p:animEffect>
                                    <p:set>
                                      <p:cBhvr>
                                        <p:cTn id="46"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p:bldP spid="6" grpId="0"/>
      <p:bldP spid="7" grpId="0"/>
      <p:bldP spid="8" grpId="0"/>
      <p:bldP spid="8" grpId="1"/>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35</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a:solidFill>
                  <a:schemeClr val="tx1"/>
                </a:solidFill>
              </a:rPr>
              <a:t>Đối</a:t>
            </a:r>
            <a:r>
              <a:rPr lang="en-US" dirty="0">
                <a:solidFill>
                  <a:schemeClr val="tx1"/>
                </a:solidFill>
              </a:rPr>
              <a:t> </a:t>
            </a:r>
            <a:r>
              <a:rPr lang="en-US" dirty="0" err="1">
                <a:solidFill>
                  <a:schemeClr val="tx1"/>
                </a:solidFill>
              </a:rPr>
              <a:t>tượng</a:t>
            </a:r>
            <a:r>
              <a:rPr lang="en-US" dirty="0">
                <a:solidFill>
                  <a:schemeClr val="tx1"/>
                </a:solidFill>
              </a:rPr>
              <a:t> </a:t>
            </a:r>
            <a:r>
              <a:rPr lang="en-US" dirty="0" err="1">
                <a:solidFill>
                  <a:schemeClr val="tx1"/>
                </a:solidFill>
              </a:rPr>
              <a:t>DataTransfer</a:t>
            </a:r>
            <a:r>
              <a:rPr lang="en-US" dirty="0">
                <a:solidFill>
                  <a:schemeClr val="tx1"/>
                </a:solidFill>
              </a:rPr>
              <a:t> 2-2</a:t>
            </a:r>
          </a:p>
        </p:txBody>
      </p:sp>
      <p:sp>
        <p:nvSpPr>
          <p:cNvPr id="5" name="Rectangle 4"/>
          <p:cNvSpPr/>
          <p:nvPr/>
        </p:nvSpPr>
        <p:spPr>
          <a:xfrm>
            <a:off x="152400" y="914400"/>
            <a:ext cx="8686800" cy="25146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Trong các mã, phần tử &lt;img&gt; đã được thiết lập với một sự kiện </a:t>
            </a:r>
            <a:r>
              <a:rPr lang="vi-VN" sz="2800" baseline="30000" smtClean="0">
                <a:latin typeface="Calibri" pitchFamily="34" charset="0"/>
                <a:cs typeface="Calibri" pitchFamily="34" charset="0"/>
              </a:rPr>
              <a:t>dragstart</a:t>
            </a:r>
            <a:r>
              <a:rPr lang="vi-VN" sz="2800" baseline="30000">
                <a:latin typeface="Calibri" pitchFamily="34" charset="0"/>
                <a:cs typeface="Calibri" pitchFamily="34" charset="0"/>
              </a:rPr>
              <a:t>.</a:t>
            </a: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Khi hình ảnh được kéo, sau đó các sự kiện dragstart </a:t>
            </a:r>
            <a:r>
              <a:rPr lang="en-US" sz="2800" baseline="30000" smtClean="0">
                <a:latin typeface="Calibri" pitchFamily="34" charset="0"/>
                <a:cs typeface="Calibri" pitchFamily="34" charset="0"/>
              </a:rPr>
              <a:t>phát ra</a:t>
            </a:r>
            <a:r>
              <a:rPr lang="vi-VN" sz="2800" baseline="30000" smtClean="0">
                <a:latin typeface="Calibri" pitchFamily="34" charset="0"/>
                <a:cs typeface="Calibri" pitchFamily="34" charset="0"/>
              </a:rPr>
              <a:t> </a:t>
            </a:r>
            <a:r>
              <a:rPr lang="vi-VN" sz="2800" baseline="30000">
                <a:latin typeface="Calibri" pitchFamily="34" charset="0"/>
                <a:cs typeface="Calibri" pitchFamily="34" charset="0"/>
              </a:rPr>
              <a:t>và </a:t>
            </a:r>
            <a:r>
              <a:rPr lang="vi-VN" sz="2800" baseline="30000" smtClean="0">
                <a:latin typeface="Calibri" pitchFamily="34" charset="0"/>
                <a:cs typeface="Calibri" pitchFamily="34" charset="0"/>
              </a:rPr>
              <a:t>gọi</a:t>
            </a:r>
            <a:r>
              <a:rPr lang="en-US" sz="2800" baseline="30000" smtClean="0">
                <a:latin typeface="Calibri" pitchFamily="34" charset="0"/>
                <a:cs typeface="Calibri" pitchFamily="34" charset="0"/>
              </a:rPr>
              <a:t> hàm</a:t>
            </a:r>
            <a:r>
              <a:rPr lang="vi-VN" sz="2800" baseline="30000" smtClean="0">
                <a:latin typeface="Calibri" pitchFamily="34" charset="0"/>
                <a:cs typeface="Calibri" pitchFamily="34" charset="0"/>
              </a:rPr>
              <a:t> drag_image</a:t>
            </a:r>
            <a:r>
              <a:rPr lang="en-US" sz="2800" baseline="30000" smtClean="0">
                <a:latin typeface="Calibri" pitchFamily="34" charset="0"/>
                <a:cs typeface="Calibri" pitchFamily="34" charset="0"/>
              </a:rPr>
              <a:t>()</a:t>
            </a:r>
            <a:r>
              <a:rPr lang="vi-VN" sz="2800" baseline="30000" smtClean="0">
                <a:latin typeface="Calibri" pitchFamily="34" charset="0"/>
                <a:cs typeface="Calibri" pitchFamily="34" charset="0"/>
              </a:rPr>
              <a:t>?.</a:t>
            </a:r>
            <a:endParaRPr lang="vi-VN" sz="2800" baseline="30000">
              <a:latin typeface="Calibri" pitchFamily="34" charset="0"/>
              <a:cs typeface="Calibri" pitchFamily="34" charset="0"/>
            </a:endParaRP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Chức năng sử dụng đối tượng datatransfer để lưu trữ các dữ liệu trong quá trình kéo-và-thả hoạt động.</a:t>
            </a: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Chuỗi 'hình ảnh' đại diện cho các kiểu dữ liệu và event.target.id đại diện cho giá trị của thuộc tính id của các phần tử kéo.</a:t>
            </a: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Hình dưới đây cho thấy </a:t>
            </a:r>
            <a:r>
              <a:rPr lang="en-US" sz="2800" baseline="30000" smtClean="0">
                <a:latin typeface="Calibri" pitchFamily="34" charset="0"/>
                <a:cs typeface="Calibri" pitchFamily="34" charset="0"/>
              </a:rPr>
              <a:t>phần tử</a:t>
            </a:r>
            <a:r>
              <a:rPr lang="vi-VN" sz="2800" baseline="30000" smtClean="0">
                <a:latin typeface="Calibri" pitchFamily="34" charset="0"/>
                <a:cs typeface="Calibri" pitchFamily="34" charset="0"/>
              </a:rPr>
              <a:t> </a:t>
            </a:r>
            <a:r>
              <a:rPr lang="vi-VN" sz="2800" baseline="30000">
                <a:latin typeface="Calibri" pitchFamily="34" charset="0"/>
                <a:cs typeface="Calibri" pitchFamily="34" charset="0"/>
              </a:rPr>
              <a:t>hình ảnh sẽ được kéo.</a:t>
            </a:r>
            <a:endParaRPr lang="en-US" sz="2800" dirty="0" smtClean="0">
              <a:solidFill>
                <a:schemeClr val="dk1"/>
              </a:solidFill>
              <a:latin typeface="Calibri" pitchFamily="34" charset="0"/>
              <a:cs typeface="Calibri" pitchFamily="34" charset="0"/>
            </a:endParaRPr>
          </a:p>
        </p:txBody>
      </p:sp>
      <p:pic>
        <p:nvPicPr>
          <p:cNvPr id="6" name="Picture 5" descr="Figure 19.8.tif"/>
          <p:cNvPicPr>
            <a:picLocks noChangeAspect="1"/>
          </p:cNvPicPr>
          <p:nvPr/>
        </p:nvPicPr>
        <p:blipFill>
          <a:blip r:embed="rId2"/>
          <a:stretch>
            <a:fillRect/>
          </a:stretch>
        </p:blipFill>
        <p:spPr>
          <a:xfrm>
            <a:off x="1981200" y="3528440"/>
            <a:ext cx="4953000" cy="29485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up)">
                                      <p:cBhvr>
                                        <p:cTn id="10" dur="500"/>
                                        <p:tgtEl>
                                          <p:spTgt spid="5">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up)">
                                      <p:cBhvr>
                                        <p:cTn id="13" dur="500"/>
                                        <p:tgtEl>
                                          <p:spTgt spid="5">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up)">
                                      <p:cBhvr>
                                        <p:cTn id="16" dur="500"/>
                                        <p:tgtEl>
                                          <p:spTgt spid="5">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up)">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ox(ou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36</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smtClean="0">
                <a:solidFill>
                  <a:schemeClr val="tx1"/>
                </a:solidFill>
              </a:rPr>
              <a:t>Hành</a:t>
            </a:r>
            <a:r>
              <a:rPr lang="en-US" dirty="0" smtClean="0">
                <a:solidFill>
                  <a:schemeClr val="tx1"/>
                </a:solidFill>
              </a:rPr>
              <a:t> </a:t>
            </a:r>
            <a:r>
              <a:rPr lang="en-US" dirty="0" err="1" smtClean="0">
                <a:solidFill>
                  <a:schemeClr val="tx1"/>
                </a:solidFill>
              </a:rPr>
              <a:t>động</a:t>
            </a:r>
            <a:r>
              <a:rPr lang="en-US" dirty="0" smtClean="0">
                <a:solidFill>
                  <a:schemeClr val="tx1"/>
                </a:solidFill>
              </a:rPr>
              <a:t> </a:t>
            </a:r>
            <a:r>
              <a:rPr lang="en-US" dirty="0" err="1" smtClean="0">
                <a:solidFill>
                  <a:schemeClr val="tx1"/>
                </a:solidFill>
              </a:rPr>
              <a:t>thả</a:t>
            </a:r>
            <a:r>
              <a:rPr lang="en-US" dirty="0" smtClean="0">
                <a:solidFill>
                  <a:schemeClr val="tx1"/>
                </a:solidFill>
              </a:rPr>
              <a:t> (Drop)</a:t>
            </a:r>
            <a:endParaRPr lang="en-US" dirty="0">
              <a:solidFill>
                <a:schemeClr val="tx1"/>
              </a:solidFill>
            </a:endParaRPr>
          </a:p>
        </p:txBody>
      </p:sp>
      <p:graphicFrame>
        <p:nvGraphicFramePr>
          <p:cNvPr id="5" name="Diagram 4"/>
          <p:cNvGraphicFramePr/>
          <p:nvPr>
            <p:extLst>
              <p:ext uri="{D42A27DB-BD31-4B8C-83A1-F6EECF244321}">
                <p14:modId xmlns:p14="http://schemas.microsoft.com/office/powerpoint/2010/main" val="1279688910"/>
              </p:ext>
            </p:extLst>
          </p:nvPr>
        </p:nvGraphicFramePr>
        <p:xfrm>
          <a:off x="304800" y="1371600"/>
          <a:ext cx="84582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graphicEl>
                                              <a:dgm id="{388723AB-37EB-4EC2-B7B0-759657273835}"/>
                                            </p:graphicEl>
                                          </p:spTgt>
                                        </p:tgtEl>
                                        <p:attrNameLst>
                                          <p:attrName>style.visibility</p:attrName>
                                        </p:attrNameLst>
                                      </p:cBhvr>
                                      <p:to>
                                        <p:strVal val="visible"/>
                                      </p:to>
                                    </p:set>
                                    <p:animEffect transition="in" filter="wipe(left)">
                                      <p:cBhvr>
                                        <p:cTn id="7" dur="1000"/>
                                        <p:tgtEl>
                                          <p:spTgt spid="5">
                                            <p:graphicEl>
                                              <a:dgm id="{388723AB-37EB-4EC2-B7B0-75965727383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0256FAD6-365E-4CAB-8266-8CECC71F7F52}"/>
                                            </p:graphicEl>
                                          </p:spTgt>
                                        </p:tgtEl>
                                        <p:attrNameLst>
                                          <p:attrName>style.visibility</p:attrName>
                                        </p:attrNameLst>
                                      </p:cBhvr>
                                      <p:to>
                                        <p:strVal val="visible"/>
                                      </p:to>
                                    </p:set>
                                    <p:animEffect transition="in" filter="wipe(left)">
                                      <p:cBhvr>
                                        <p:cTn id="12" dur="1000"/>
                                        <p:tgtEl>
                                          <p:spTgt spid="5">
                                            <p:graphicEl>
                                              <a:dgm id="{0256FAD6-365E-4CAB-8266-8CECC71F7F5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dgm id="{0223EB70-709F-4622-9C3B-4B3521F174D7}"/>
                                            </p:graphicEl>
                                          </p:spTgt>
                                        </p:tgtEl>
                                        <p:attrNameLst>
                                          <p:attrName>style.visibility</p:attrName>
                                        </p:attrNameLst>
                                      </p:cBhvr>
                                      <p:to>
                                        <p:strVal val="visible"/>
                                      </p:to>
                                    </p:set>
                                    <p:animEffect transition="in" filter="wipe(left)">
                                      <p:cBhvr>
                                        <p:cTn id="17" dur="1000"/>
                                        <p:tgtEl>
                                          <p:spTgt spid="5">
                                            <p:graphicEl>
                                              <a:dgm id="{0223EB70-709F-4622-9C3B-4B3521F174D7}"/>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A6445519-E36D-458F-8F29-D286534B965D}"/>
                                            </p:graphicEl>
                                          </p:spTgt>
                                        </p:tgtEl>
                                        <p:attrNameLst>
                                          <p:attrName>style.visibility</p:attrName>
                                        </p:attrNameLst>
                                      </p:cBhvr>
                                      <p:to>
                                        <p:strVal val="visible"/>
                                      </p:to>
                                    </p:set>
                                    <p:animEffect transition="in" filter="wipe(left)">
                                      <p:cBhvr>
                                        <p:cTn id="22" dur="1000"/>
                                        <p:tgtEl>
                                          <p:spTgt spid="5">
                                            <p:graphicEl>
                                              <a:dgm id="{A6445519-E36D-458F-8F29-D286534B965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02F157C3-4AF0-4564-919C-72DA0052C758}"/>
                                            </p:graphicEl>
                                          </p:spTgt>
                                        </p:tgtEl>
                                        <p:attrNameLst>
                                          <p:attrName>style.visibility</p:attrName>
                                        </p:attrNameLst>
                                      </p:cBhvr>
                                      <p:to>
                                        <p:strVal val="visible"/>
                                      </p:to>
                                    </p:set>
                                    <p:animEffect transition="in" filter="wipe(left)">
                                      <p:cBhvr>
                                        <p:cTn id="27" dur="1000"/>
                                        <p:tgtEl>
                                          <p:spTgt spid="5">
                                            <p:graphicEl>
                                              <a:dgm id="{02F157C3-4AF0-4564-919C-72DA0052C75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37</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smtClean="0">
                <a:solidFill>
                  <a:schemeClr val="tx1"/>
                </a:solidFill>
              </a:rPr>
              <a:t>Sự</a:t>
            </a:r>
            <a:r>
              <a:rPr lang="en-US" dirty="0" smtClean="0">
                <a:solidFill>
                  <a:schemeClr val="tx1"/>
                </a:solidFill>
              </a:rPr>
              <a:t> </a:t>
            </a:r>
            <a:r>
              <a:rPr lang="en-US" dirty="0" err="1" smtClean="0">
                <a:solidFill>
                  <a:schemeClr val="tx1"/>
                </a:solidFill>
              </a:rPr>
              <a:t>kiện</a:t>
            </a:r>
            <a:r>
              <a:rPr lang="en-US" dirty="0" smtClean="0">
                <a:solidFill>
                  <a:schemeClr val="tx1"/>
                </a:solidFill>
              </a:rPr>
              <a:t> </a:t>
            </a:r>
            <a:r>
              <a:rPr lang="en-US" dirty="0" err="1" smtClean="0">
                <a:solidFill>
                  <a:schemeClr val="tx1"/>
                </a:solidFill>
              </a:rPr>
              <a:t>thả</a:t>
            </a:r>
            <a:r>
              <a:rPr lang="en-US" dirty="0" smtClean="0">
                <a:solidFill>
                  <a:schemeClr val="tx1"/>
                </a:solidFill>
              </a:rPr>
              <a:t> (Drop Events) 1-4</a:t>
            </a:r>
            <a:endParaRPr lang="en-US" dirty="0">
              <a:solidFill>
                <a:schemeClr val="tx1"/>
              </a:solidFill>
            </a:endParaRPr>
          </a:p>
        </p:txBody>
      </p:sp>
      <p:sp>
        <p:nvSpPr>
          <p:cNvPr id="5" name="Rectangle 4"/>
          <p:cNvSpPr/>
          <p:nvPr/>
        </p:nvSpPr>
        <p:spPr>
          <a:xfrm>
            <a:off x="152400" y="990600"/>
            <a:ext cx="8686800" cy="7620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Đối với bất kỳ </a:t>
            </a:r>
            <a:r>
              <a:rPr lang="en-US" sz="2800" baseline="30000" smtClean="0">
                <a:latin typeface="Calibri" pitchFamily="34" charset="0"/>
                <a:cs typeface="Calibri" pitchFamily="34" charset="0"/>
              </a:rPr>
              <a:t>phần tử</a:t>
            </a:r>
            <a:r>
              <a:rPr lang="en-US" sz="2800" smtClean="0">
                <a:latin typeface="Calibri" pitchFamily="34" charset="0"/>
                <a:cs typeface="Calibri" pitchFamily="34" charset="0"/>
              </a:rPr>
              <a:t> </a:t>
            </a:r>
            <a:r>
              <a:rPr lang="vi-VN" sz="2800" baseline="30000" smtClean="0">
                <a:latin typeface="Calibri" pitchFamily="34" charset="0"/>
                <a:cs typeface="Calibri" pitchFamily="34" charset="0"/>
              </a:rPr>
              <a:t>nhận </a:t>
            </a:r>
            <a:r>
              <a:rPr lang="vi-VN" sz="2800" baseline="30000">
                <a:latin typeface="Calibri" pitchFamily="34" charset="0"/>
                <a:cs typeface="Calibri" pitchFamily="34" charset="0"/>
              </a:rPr>
              <a:t>được các hoạt động thả, nó phải gắn với các sự kiện thả. </a:t>
            </a: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Bảng sau liệt kê các sự kiện của hoạt động thả.</a:t>
            </a:r>
            <a:endParaRPr lang="en-US" sz="2800" dirty="0" smtClean="0">
              <a:solidFill>
                <a:schemeClr val="dk1"/>
              </a:solidFill>
              <a:latin typeface="Calibri" pitchFamily="34" charset="0"/>
              <a:cs typeface="Calibri"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13384864"/>
              </p:ext>
            </p:extLst>
          </p:nvPr>
        </p:nvGraphicFramePr>
        <p:xfrm>
          <a:off x="609600" y="2037080"/>
          <a:ext cx="8001000" cy="288544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828800"/>
                <a:gridCol w="6172200"/>
              </a:tblGrid>
              <a:tr h="474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smtClean="0">
                          <a:solidFill>
                            <a:schemeClr val="bg1"/>
                          </a:solidFill>
                          <a:latin typeface="+mn-lt"/>
                          <a:ea typeface="+mn-ea"/>
                          <a:cs typeface="+mn-cs"/>
                        </a:rPr>
                        <a:t>Sự kiện</a:t>
                      </a:r>
                      <a:endParaRPr lang="en-US" sz="2400" b="1" kern="1200" baseline="30000" dirty="0" smtClean="0">
                        <a:solidFill>
                          <a:schemeClr val="bg1"/>
                        </a:solidFill>
                        <a:latin typeface="+mn-lt"/>
                        <a:ea typeface="+mn-ea"/>
                        <a:cs typeface="+mn-cs"/>
                      </a:endParaRPr>
                    </a:p>
                  </a:txBody>
                  <a:tcPr marT="0" marB="0">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0" kern="1200" baseline="300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smtClean="0">
                          <a:solidFill>
                            <a:schemeClr val="bg1"/>
                          </a:solidFill>
                          <a:latin typeface="+mn-lt"/>
                          <a:ea typeface="+mn-ea"/>
                          <a:cs typeface="+mn-cs"/>
                        </a:rPr>
                        <a:t>Mô tả</a:t>
                      </a:r>
                      <a:endParaRPr lang="en-US" sz="2400" b="1" kern="1200" baseline="30000" dirty="0" smtClean="0">
                        <a:solidFill>
                          <a:schemeClr val="bg1"/>
                        </a:solidFill>
                        <a:latin typeface="+mn-lt"/>
                        <a:ea typeface="+mn-ea"/>
                        <a:cs typeface="+mn-cs"/>
                      </a:endParaRPr>
                    </a:p>
                  </a:txBody>
                  <a:tcPr marT="0" marB="0">
                    <a:solidFill>
                      <a:schemeClr val="accent2">
                        <a:lumMod val="75000"/>
                      </a:schemeClr>
                    </a:solidFill>
                  </a:tcPr>
                </a:tc>
              </a:tr>
              <a:tr h="655320">
                <a:tc>
                  <a:txBody>
                    <a:bodyPr/>
                    <a:lstStyle/>
                    <a:p>
                      <a:endParaRPr lang="en-US" sz="3200" kern="1200" baseline="30000" dirty="0" smtClean="0">
                        <a:solidFill>
                          <a:schemeClr val="dk1"/>
                        </a:solidFill>
                        <a:latin typeface="Courier New" pitchFamily="49" charset="0"/>
                        <a:ea typeface="+mn-ea"/>
                        <a:cs typeface="Courier New" pitchFamily="49" charset="0"/>
                      </a:endParaRPr>
                    </a:p>
                    <a:p>
                      <a:r>
                        <a:rPr lang="en-US" sz="2400" kern="1200" baseline="30000" dirty="0" err="1" smtClean="0">
                          <a:solidFill>
                            <a:schemeClr val="dk1"/>
                          </a:solidFill>
                          <a:latin typeface="Courier New" pitchFamily="49" charset="0"/>
                          <a:ea typeface="+mn-ea"/>
                          <a:cs typeface="Courier New" pitchFamily="49" charset="0"/>
                        </a:rPr>
                        <a:t>dragenter</a:t>
                      </a:r>
                      <a:endParaRPr lang="en-US" sz="2400" kern="1200" baseline="30000" dirty="0" smtClean="0">
                        <a:solidFill>
                          <a:schemeClr val="dk1"/>
                        </a:solidFill>
                        <a:latin typeface="Courier New" pitchFamily="49" charset="0"/>
                        <a:ea typeface="+mn-ea"/>
                        <a:cs typeface="Courier New" pitchFamily="49" charset="0"/>
                      </a:endParaRPr>
                    </a:p>
                  </a:txBody>
                  <a:tcPr marT="0" marB="0">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kern="1200" baseline="300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baseline="30000" smtClean="0">
                          <a:solidFill>
                            <a:schemeClr val="dk1"/>
                          </a:solidFill>
                          <a:latin typeface="+mn-lt"/>
                          <a:ea typeface="+mn-ea"/>
                          <a:cs typeface="+mn-cs"/>
                        </a:rPr>
                        <a:t>Kích hoạt khi một phần tử kéo đang được kéo trên các </a:t>
                      </a:r>
                      <a:r>
                        <a:rPr lang="en-US" sz="2400" kern="1200" baseline="30000" smtClean="0">
                          <a:solidFill>
                            <a:schemeClr val="dk1"/>
                          </a:solidFill>
                          <a:latin typeface="+mn-lt"/>
                          <a:ea typeface="+mn-ea"/>
                          <a:cs typeface="+mn-cs"/>
                        </a:rPr>
                        <a:t>phần tử</a:t>
                      </a:r>
                      <a:r>
                        <a:rPr lang="en-US" sz="2400" kern="1200" baseline="0" smtClean="0">
                          <a:solidFill>
                            <a:schemeClr val="dk1"/>
                          </a:solidFill>
                          <a:latin typeface="+mn-lt"/>
                          <a:ea typeface="+mn-ea"/>
                          <a:cs typeface="+mn-cs"/>
                        </a:rPr>
                        <a:t> </a:t>
                      </a:r>
                      <a:r>
                        <a:rPr lang="vi-VN" sz="2400" kern="1200" baseline="30000" smtClean="0">
                          <a:solidFill>
                            <a:schemeClr val="dk1"/>
                          </a:solidFill>
                          <a:latin typeface="+mn-lt"/>
                          <a:ea typeface="+mn-ea"/>
                          <a:cs typeface="+mn-cs"/>
                        </a:rPr>
                        <a:t>mục tiêu lần đầu tiên.</a:t>
                      </a:r>
                      <a:endParaRPr lang="en-US" sz="4000" kern="1200" baseline="30000" dirty="0" smtClean="0">
                        <a:solidFill>
                          <a:schemeClr val="dk1"/>
                        </a:solidFill>
                        <a:latin typeface="+mn-lt"/>
                        <a:ea typeface="+mn-ea"/>
                        <a:cs typeface="+mn-cs"/>
                      </a:endParaRPr>
                    </a:p>
                  </a:txBody>
                  <a:tcPr marT="0" marB="0">
                    <a:solidFill>
                      <a:schemeClr val="accent3">
                        <a:lumMod val="40000"/>
                        <a:lumOff val="60000"/>
                      </a:schemeClr>
                    </a:solidFill>
                  </a:tcPr>
                </a:tc>
              </a:tr>
              <a:tr h="381000">
                <a:tc>
                  <a:txBody>
                    <a:bodyPr/>
                    <a:lstStyle/>
                    <a:p>
                      <a:endParaRPr lang="en-US" sz="3200" kern="1200" baseline="30000" dirty="0" smtClean="0">
                        <a:solidFill>
                          <a:schemeClr val="dk1"/>
                        </a:solidFill>
                        <a:latin typeface="Courier New" pitchFamily="49" charset="0"/>
                        <a:ea typeface="+mn-ea"/>
                        <a:cs typeface="Courier New" pitchFamily="49" charset="0"/>
                      </a:endParaRPr>
                    </a:p>
                    <a:p>
                      <a:r>
                        <a:rPr lang="en-US" sz="2400" kern="1200" baseline="30000" dirty="0" err="1" smtClean="0">
                          <a:solidFill>
                            <a:schemeClr val="dk1"/>
                          </a:solidFill>
                          <a:latin typeface="Courier New" pitchFamily="49" charset="0"/>
                          <a:ea typeface="+mn-ea"/>
                          <a:cs typeface="Courier New" pitchFamily="49" charset="0"/>
                        </a:rPr>
                        <a:t>dragleave</a:t>
                      </a:r>
                      <a:endParaRPr lang="en-US" sz="2400" kern="1200" baseline="30000" dirty="0" smtClean="0">
                        <a:solidFill>
                          <a:schemeClr val="dk1"/>
                        </a:solidFill>
                        <a:latin typeface="Courier New" pitchFamily="49" charset="0"/>
                        <a:ea typeface="+mn-ea"/>
                        <a:cs typeface="Courier New" pitchFamily="49" charset="0"/>
                      </a:endParaRPr>
                    </a:p>
                  </a:txBody>
                  <a:tcPr marT="0" marB="0">
                    <a:solidFill>
                      <a:schemeClr val="accent2">
                        <a:lumMod val="20000"/>
                        <a:lumOff val="80000"/>
                      </a:schemeClr>
                    </a:solidFill>
                  </a:tcPr>
                </a:tc>
                <a:tc>
                  <a:txBody>
                    <a:bodyPr/>
                    <a:lstStyle/>
                    <a:p>
                      <a:endParaRPr lang="en-US" sz="2400" kern="1200" baseline="30000" dirty="0" smtClean="0">
                        <a:solidFill>
                          <a:schemeClr val="dk1"/>
                        </a:solidFill>
                        <a:latin typeface="+mn-lt"/>
                        <a:ea typeface="+mn-ea"/>
                        <a:cs typeface="+mn-cs"/>
                      </a:endParaRPr>
                    </a:p>
                    <a:p>
                      <a:r>
                        <a:rPr lang="vi-VN" sz="2400" kern="1200" baseline="30000" smtClean="0">
                          <a:solidFill>
                            <a:schemeClr val="dk1"/>
                          </a:solidFill>
                          <a:latin typeface="+mn-lt"/>
                          <a:ea typeface="+mn-ea"/>
                          <a:cs typeface="+mn-cs"/>
                        </a:rPr>
                        <a:t>Kích hoạt khi một phần tử được kéo bên ngoài phần tử </a:t>
                      </a:r>
                      <a:r>
                        <a:rPr lang="en-US" sz="2400" kern="1200" baseline="30000" smtClean="0">
                          <a:solidFill>
                            <a:schemeClr val="dk1"/>
                          </a:solidFill>
                          <a:latin typeface="+mn-lt"/>
                          <a:ea typeface="+mn-ea"/>
                          <a:cs typeface="+mn-cs"/>
                        </a:rPr>
                        <a:t>đích</a:t>
                      </a:r>
                      <a:r>
                        <a:rPr lang="vi-VN" sz="2400" kern="1200" baseline="30000" smtClean="0">
                          <a:solidFill>
                            <a:schemeClr val="dk1"/>
                          </a:solidFill>
                          <a:latin typeface="+mn-lt"/>
                          <a:ea typeface="+mn-ea"/>
                          <a:cs typeface="+mn-cs"/>
                        </a:rPr>
                        <a:t>.</a:t>
                      </a:r>
                      <a:endParaRPr lang="en-US" sz="2400" kern="1200" baseline="30000" dirty="0" smtClean="0">
                        <a:solidFill>
                          <a:schemeClr val="dk1"/>
                        </a:solidFill>
                        <a:latin typeface="+mn-lt"/>
                        <a:ea typeface="+mn-ea"/>
                        <a:cs typeface="+mn-cs"/>
                      </a:endParaRPr>
                    </a:p>
                  </a:txBody>
                  <a:tcPr marT="0" marB="0">
                    <a:solidFill>
                      <a:schemeClr val="accent2">
                        <a:lumMod val="20000"/>
                        <a:lumOff val="80000"/>
                      </a:schemeClr>
                    </a:solidFill>
                  </a:tcPr>
                </a:tc>
              </a:tr>
              <a:tr h="116840">
                <a:tc>
                  <a:txBody>
                    <a:bodyPr/>
                    <a:lstStyle/>
                    <a:p>
                      <a:endParaRPr lang="en-US" sz="2400" kern="1200" baseline="30000" dirty="0" smtClean="0">
                        <a:solidFill>
                          <a:schemeClr val="dk1"/>
                        </a:solidFill>
                        <a:latin typeface="Courier New" pitchFamily="49" charset="0"/>
                        <a:ea typeface="+mn-ea"/>
                        <a:cs typeface="Courier New" pitchFamily="49" charset="0"/>
                      </a:endParaRPr>
                    </a:p>
                    <a:p>
                      <a:r>
                        <a:rPr lang="en-US" sz="2400" kern="1200" baseline="30000" dirty="0" err="1" smtClean="0">
                          <a:solidFill>
                            <a:schemeClr val="dk1"/>
                          </a:solidFill>
                          <a:latin typeface="Courier New" pitchFamily="49" charset="0"/>
                          <a:ea typeface="+mn-ea"/>
                          <a:cs typeface="Courier New" pitchFamily="49" charset="0"/>
                        </a:rPr>
                        <a:t>dragover</a:t>
                      </a:r>
                      <a:endParaRPr lang="en-US" sz="2400" kern="1200" baseline="30000" dirty="0" smtClean="0">
                        <a:solidFill>
                          <a:schemeClr val="dk1"/>
                        </a:solidFill>
                        <a:latin typeface="Courier New" pitchFamily="49" charset="0"/>
                        <a:ea typeface="+mn-ea"/>
                        <a:cs typeface="Courier New" pitchFamily="49" charset="0"/>
                      </a:endParaRPr>
                    </a:p>
                  </a:txBody>
                  <a:tcPr marT="0" marB="0">
                    <a:solidFill>
                      <a:schemeClr val="accent3">
                        <a:lumMod val="40000"/>
                        <a:lumOff val="60000"/>
                      </a:schemeClr>
                    </a:solidFill>
                  </a:tcPr>
                </a:tc>
                <a:tc>
                  <a:txBody>
                    <a:bodyPr/>
                    <a:lstStyle/>
                    <a:p>
                      <a:endParaRPr lang="en-US" sz="2400" kern="1200" baseline="30000" dirty="0" smtClean="0">
                        <a:solidFill>
                          <a:schemeClr val="dk1"/>
                        </a:solidFill>
                        <a:latin typeface="+mn-lt"/>
                        <a:ea typeface="+mn-ea"/>
                        <a:cs typeface="+mn-cs"/>
                      </a:endParaRPr>
                    </a:p>
                    <a:p>
                      <a:r>
                        <a:rPr lang="vi-VN" sz="2400" kern="1200" baseline="30000" smtClean="0">
                          <a:solidFill>
                            <a:schemeClr val="dk1"/>
                          </a:solidFill>
                          <a:latin typeface="+mn-lt"/>
                          <a:ea typeface="+mn-ea"/>
                          <a:cs typeface="+mn-cs"/>
                        </a:rPr>
                        <a:t>Kích hoạt khi một phần tử được kéo bên trong phần tử </a:t>
                      </a:r>
                      <a:r>
                        <a:rPr lang="en-US" sz="2400" kern="1200" baseline="30000" smtClean="0">
                          <a:solidFill>
                            <a:schemeClr val="dk1"/>
                          </a:solidFill>
                          <a:latin typeface="+mn-lt"/>
                          <a:ea typeface="+mn-ea"/>
                          <a:cs typeface="+mn-cs"/>
                        </a:rPr>
                        <a:t>đích.</a:t>
                      </a:r>
                      <a:endParaRPr lang="en-US" sz="2400" kern="1200" baseline="30000" dirty="0" smtClean="0">
                        <a:solidFill>
                          <a:schemeClr val="dk1"/>
                        </a:solidFill>
                        <a:latin typeface="+mn-lt"/>
                        <a:ea typeface="+mn-ea"/>
                        <a:cs typeface="+mn-cs"/>
                      </a:endParaRPr>
                    </a:p>
                  </a:txBody>
                  <a:tcPr marT="0" marB="0">
                    <a:solidFill>
                      <a:schemeClr val="accent3">
                        <a:lumMod val="40000"/>
                        <a:lumOff val="60000"/>
                      </a:schemeClr>
                    </a:solidFill>
                  </a:tcPr>
                </a:tc>
              </a:tr>
              <a:tr h="474894">
                <a:tc>
                  <a:txBody>
                    <a:bodyPr/>
                    <a:lstStyle/>
                    <a:p>
                      <a:endParaRPr lang="en-US" sz="2400" kern="1200" baseline="30000" dirty="0" smtClean="0">
                        <a:solidFill>
                          <a:schemeClr val="dk1"/>
                        </a:solidFill>
                        <a:latin typeface="Courier New" pitchFamily="49" charset="0"/>
                        <a:ea typeface="+mn-ea"/>
                        <a:cs typeface="Courier New" pitchFamily="49" charset="0"/>
                      </a:endParaRPr>
                    </a:p>
                    <a:p>
                      <a:r>
                        <a:rPr lang="en-US" sz="2400" kern="1200" baseline="30000" dirty="0" smtClean="0">
                          <a:solidFill>
                            <a:schemeClr val="dk1"/>
                          </a:solidFill>
                          <a:latin typeface="Courier New" pitchFamily="49" charset="0"/>
                          <a:ea typeface="+mn-ea"/>
                          <a:cs typeface="Courier New" pitchFamily="49" charset="0"/>
                        </a:rPr>
                        <a:t>drop</a:t>
                      </a:r>
                    </a:p>
                  </a:txBody>
                  <a:tcPr marT="0" marB="0">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kern="1200" baseline="300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baseline="30000" smtClean="0">
                          <a:solidFill>
                            <a:schemeClr val="dk1"/>
                          </a:solidFill>
                          <a:latin typeface="+mn-lt"/>
                          <a:ea typeface="+mn-ea"/>
                          <a:cs typeface="+mn-cs"/>
                        </a:rPr>
                        <a:t>Kích hoạt khi một phần tử được giảm trong các </a:t>
                      </a:r>
                      <a:r>
                        <a:rPr lang="en-US" sz="2400" kern="1200" baseline="30000" smtClean="0">
                          <a:solidFill>
                            <a:schemeClr val="dk1"/>
                          </a:solidFill>
                          <a:latin typeface="+mn-lt"/>
                          <a:ea typeface="+mn-ea"/>
                          <a:cs typeface="+mn-cs"/>
                        </a:rPr>
                        <a:t>phần tử đích</a:t>
                      </a:r>
                      <a:endParaRPr lang="en-US" sz="3200" kern="1200" baseline="30000" dirty="0" smtClean="0">
                        <a:solidFill>
                          <a:schemeClr val="dk1"/>
                        </a:solidFill>
                        <a:latin typeface="+mn-lt"/>
                        <a:ea typeface="+mn-ea"/>
                        <a:cs typeface="+mn-cs"/>
                      </a:endParaRPr>
                    </a:p>
                  </a:txBody>
                  <a:tcPr marT="0" marB="0">
                    <a:solidFill>
                      <a:schemeClr val="accent2">
                        <a:lumMod val="20000"/>
                        <a:lumOff val="8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38</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a:solidFill>
                  <a:schemeClr val="tx1"/>
                </a:solidFill>
              </a:rPr>
              <a:t>Sự</a:t>
            </a:r>
            <a:r>
              <a:rPr lang="en-US" dirty="0">
                <a:solidFill>
                  <a:schemeClr val="tx1"/>
                </a:solidFill>
              </a:rPr>
              <a:t> </a:t>
            </a:r>
            <a:r>
              <a:rPr lang="en-US" dirty="0" err="1">
                <a:solidFill>
                  <a:schemeClr val="tx1"/>
                </a:solidFill>
              </a:rPr>
              <a:t>kiện</a:t>
            </a:r>
            <a:r>
              <a:rPr lang="en-US" dirty="0">
                <a:solidFill>
                  <a:schemeClr val="tx1"/>
                </a:solidFill>
              </a:rPr>
              <a:t> </a:t>
            </a:r>
            <a:r>
              <a:rPr lang="en-US" dirty="0" err="1">
                <a:solidFill>
                  <a:schemeClr val="tx1"/>
                </a:solidFill>
              </a:rPr>
              <a:t>thả</a:t>
            </a:r>
            <a:r>
              <a:rPr lang="en-US" dirty="0">
                <a:solidFill>
                  <a:schemeClr val="tx1"/>
                </a:solidFill>
              </a:rPr>
              <a:t> (Drop Events) 2-4</a:t>
            </a:r>
          </a:p>
        </p:txBody>
      </p:sp>
      <p:sp>
        <p:nvSpPr>
          <p:cNvPr id="5" name="Rectangle 4"/>
          <p:cNvSpPr/>
          <p:nvPr/>
        </p:nvSpPr>
        <p:spPr>
          <a:xfrm>
            <a:off x="152400" y="838200"/>
            <a:ext cx="8686800" cy="7620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en-US" sz="2800" baseline="30000" smtClean="0">
                <a:latin typeface="Calibri" pitchFamily="34" charset="0"/>
                <a:cs typeface="Calibri" pitchFamily="34" charset="0"/>
              </a:rPr>
              <a:t>Ví dụ  </a:t>
            </a:r>
            <a:endParaRPr lang="en-US" sz="2800" dirty="0" smtClean="0">
              <a:solidFill>
                <a:schemeClr val="dk1"/>
              </a:solidFill>
              <a:latin typeface="Calibri" pitchFamily="34" charset="0"/>
              <a:cs typeface="Calibri" pitchFamily="34" charset="0"/>
            </a:endParaRPr>
          </a:p>
        </p:txBody>
      </p:sp>
      <p:sp>
        <p:nvSpPr>
          <p:cNvPr id="6" name="TextBox 5"/>
          <p:cNvSpPr txBox="1"/>
          <p:nvPr/>
        </p:nvSpPr>
        <p:spPr>
          <a:xfrm>
            <a:off x="762000" y="1671918"/>
            <a:ext cx="8153400" cy="4894673"/>
          </a:xfrm>
          <a:prstGeom prst="rect">
            <a:avLst/>
          </a:prstGeom>
          <a:noFill/>
        </p:spPr>
        <p:txBody>
          <a:bodyPr wrap="square" rtlCol="0">
            <a:spAutoFit/>
          </a:bodyPr>
          <a:lstStyle/>
          <a:p>
            <a:pPr>
              <a:lnSpc>
                <a:spcPts val="1000"/>
              </a:lnSpc>
            </a:pPr>
            <a:r>
              <a:rPr lang="en-US" sz="2400" baseline="30000" dirty="0" smtClean="0"/>
              <a:t>&lt;!DOCTYPE html&gt;</a:t>
            </a:r>
          </a:p>
          <a:p>
            <a:pPr>
              <a:lnSpc>
                <a:spcPts val="1000"/>
              </a:lnSpc>
            </a:pPr>
            <a:r>
              <a:rPr lang="en-US" sz="2400" baseline="30000" dirty="0" smtClean="0"/>
              <a:t>&lt;html </a:t>
            </a:r>
            <a:r>
              <a:rPr lang="en-US" sz="2400" baseline="30000" dirty="0" err="1" smtClean="0"/>
              <a:t>lang</a:t>
            </a:r>
            <a:r>
              <a:rPr lang="en-US" sz="2400" baseline="30000" dirty="0" smtClean="0"/>
              <a:t>=”en”&gt;</a:t>
            </a:r>
          </a:p>
          <a:p>
            <a:pPr>
              <a:lnSpc>
                <a:spcPts val="1000"/>
              </a:lnSpc>
            </a:pPr>
            <a:r>
              <a:rPr lang="en-US" sz="2400" baseline="30000" dirty="0" smtClean="0"/>
              <a:t>  &lt;head&gt;</a:t>
            </a:r>
          </a:p>
          <a:p>
            <a:pPr>
              <a:lnSpc>
                <a:spcPts val="1000"/>
              </a:lnSpc>
            </a:pPr>
            <a:r>
              <a:rPr lang="en-US" sz="2400" baseline="30000" dirty="0" smtClean="0"/>
              <a:t>    &lt;title&gt;Drag and Drop API&lt;/title&gt;</a:t>
            </a:r>
          </a:p>
          <a:p>
            <a:pPr>
              <a:lnSpc>
                <a:spcPts val="1000"/>
              </a:lnSpc>
            </a:pPr>
            <a:r>
              <a:rPr lang="en-US" sz="2400" baseline="30000" dirty="0" smtClean="0"/>
              <a:t>  &lt;script&gt;</a:t>
            </a:r>
          </a:p>
          <a:p>
            <a:pPr>
              <a:lnSpc>
                <a:spcPts val="1000"/>
              </a:lnSpc>
            </a:pPr>
            <a:r>
              <a:rPr lang="en-US" sz="2400" baseline="30000" dirty="0" smtClean="0"/>
              <a:t>   function </a:t>
            </a:r>
            <a:r>
              <a:rPr lang="en-US" sz="2400" baseline="30000" dirty="0" err="1" smtClean="0"/>
              <a:t>drag_image</a:t>
            </a:r>
            <a:r>
              <a:rPr lang="en-US" sz="2400" baseline="30000" dirty="0" smtClean="0"/>
              <a:t>(event)</a:t>
            </a:r>
          </a:p>
          <a:p>
            <a:pPr>
              <a:lnSpc>
                <a:spcPts val="1000"/>
              </a:lnSpc>
            </a:pPr>
            <a:r>
              <a:rPr lang="en-US" sz="2400" baseline="30000" dirty="0" smtClean="0"/>
              <a:t>   {</a:t>
            </a:r>
          </a:p>
          <a:p>
            <a:pPr>
              <a:lnSpc>
                <a:spcPts val="1000"/>
              </a:lnSpc>
            </a:pPr>
            <a:r>
              <a:rPr lang="en-US" sz="2400" baseline="30000" dirty="0" smtClean="0"/>
              <a:t>     </a:t>
            </a:r>
            <a:r>
              <a:rPr lang="en-US" sz="2400" baseline="30000" dirty="0" err="1" smtClean="0"/>
              <a:t>event.dataTransfer.setData</a:t>
            </a:r>
            <a:r>
              <a:rPr lang="en-US" sz="2400" baseline="30000" dirty="0" smtClean="0"/>
              <a:t>(“image”, event.target.id);</a:t>
            </a:r>
          </a:p>
          <a:p>
            <a:pPr>
              <a:lnSpc>
                <a:spcPts val="1000"/>
              </a:lnSpc>
            </a:pPr>
            <a:r>
              <a:rPr lang="en-US" sz="2400" baseline="30000" dirty="0" smtClean="0"/>
              <a:t>   }</a:t>
            </a:r>
          </a:p>
          <a:p>
            <a:pPr>
              <a:lnSpc>
                <a:spcPts val="1000"/>
              </a:lnSpc>
            </a:pPr>
            <a:r>
              <a:rPr lang="en-US" sz="2400" baseline="30000" dirty="0" smtClean="0"/>
              <a:t>   function </a:t>
            </a:r>
            <a:r>
              <a:rPr lang="en-US" sz="2400" baseline="30000" dirty="0" err="1" smtClean="0"/>
              <a:t>allow_drop</a:t>
            </a:r>
            <a:r>
              <a:rPr lang="en-US" sz="2400" baseline="30000" dirty="0" smtClean="0"/>
              <a:t>(event)</a:t>
            </a:r>
          </a:p>
          <a:p>
            <a:pPr>
              <a:lnSpc>
                <a:spcPts val="1000"/>
              </a:lnSpc>
            </a:pPr>
            <a:r>
              <a:rPr lang="en-US" sz="2400" baseline="30000" dirty="0" smtClean="0"/>
              <a:t>   {</a:t>
            </a:r>
          </a:p>
          <a:p>
            <a:pPr>
              <a:lnSpc>
                <a:spcPts val="1000"/>
              </a:lnSpc>
            </a:pPr>
            <a:r>
              <a:rPr lang="en-US" sz="2400" baseline="30000" dirty="0" smtClean="0"/>
              <a:t>     </a:t>
            </a:r>
            <a:r>
              <a:rPr lang="en-US" sz="2400" baseline="30000" dirty="0" err="1" smtClean="0"/>
              <a:t>event.preventDefault</a:t>
            </a:r>
            <a:r>
              <a:rPr lang="en-US" sz="2400" baseline="30000" dirty="0" smtClean="0"/>
              <a:t>();</a:t>
            </a:r>
          </a:p>
          <a:p>
            <a:pPr>
              <a:lnSpc>
                <a:spcPts val="1000"/>
              </a:lnSpc>
            </a:pPr>
            <a:r>
              <a:rPr lang="en-US" sz="2400" baseline="30000" dirty="0" smtClean="0"/>
              <a:t>   }</a:t>
            </a:r>
          </a:p>
          <a:p>
            <a:pPr>
              <a:lnSpc>
                <a:spcPts val="1000"/>
              </a:lnSpc>
            </a:pPr>
            <a:r>
              <a:rPr lang="en-US" sz="2400" baseline="30000" dirty="0" smtClean="0"/>
              <a:t>   function </a:t>
            </a:r>
            <a:r>
              <a:rPr lang="en-US" sz="2400" baseline="30000" dirty="0" err="1" smtClean="0"/>
              <a:t>drop_image</a:t>
            </a:r>
            <a:r>
              <a:rPr lang="en-US" sz="2400" baseline="30000" dirty="0" smtClean="0"/>
              <a:t>(event)</a:t>
            </a:r>
          </a:p>
          <a:p>
            <a:pPr>
              <a:lnSpc>
                <a:spcPts val="1000"/>
              </a:lnSpc>
            </a:pPr>
            <a:r>
              <a:rPr lang="en-US" sz="2400" baseline="30000" dirty="0" smtClean="0"/>
              <a:t>   {</a:t>
            </a:r>
          </a:p>
          <a:p>
            <a:pPr>
              <a:lnSpc>
                <a:spcPts val="1000"/>
              </a:lnSpc>
            </a:pPr>
            <a:r>
              <a:rPr lang="en-US" sz="2400" baseline="30000" dirty="0" smtClean="0"/>
              <a:t>      </a:t>
            </a:r>
            <a:r>
              <a:rPr lang="en-US" sz="2400" baseline="30000" dirty="0" err="1" smtClean="0"/>
              <a:t>var</a:t>
            </a:r>
            <a:r>
              <a:rPr lang="en-US" sz="2400" baseline="30000" dirty="0" smtClean="0"/>
              <a:t> data=</a:t>
            </a:r>
            <a:r>
              <a:rPr lang="en-US" sz="2400" baseline="30000" dirty="0" err="1" smtClean="0"/>
              <a:t>event.dataTransfer.getData</a:t>
            </a:r>
            <a:r>
              <a:rPr lang="en-US" sz="2400" baseline="30000" dirty="0" smtClean="0"/>
              <a:t>(“image”);</a:t>
            </a:r>
          </a:p>
          <a:p>
            <a:pPr>
              <a:lnSpc>
                <a:spcPts val="1000"/>
              </a:lnSpc>
            </a:pPr>
            <a:r>
              <a:rPr lang="en-US" sz="2400" baseline="30000" dirty="0" smtClean="0"/>
              <a:t> </a:t>
            </a:r>
            <a:r>
              <a:rPr lang="en-US" sz="2400" dirty="0" smtClean="0"/>
              <a:t>   </a:t>
            </a:r>
            <a:r>
              <a:rPr lang="en-US" sz="2400" baseline="30000" dirty="0" err="1" smtClean="0"/>
              <a:t>event.target.appendChild</a:t>
            </a:r>
            <a:r>
              <a:rPr lang="en-US" sz="2400" baseline="30000" dirty="0" smtClean="0"/>
              <a:t>(</a:t>
            </a:r>
            <a:r>
              <a:rPr lang="en-US" sz="2400" baseline="30000" dirty="0" err="1" smtClean="0"/>
              <a:t>document.getElementById</a:t>
            </a:r>
            <a:r>
              <a:rPr lang="en-US" sz="2400" baseline="30000" dirty="0" smtClean="0"/>
              <a:t>(data));</a:t>
            </a:r>
          </a:p>
          <a:p>
            <a:r>
              <a:rPr lang="en-US" sz="2400" baseline="30000" dirty="0" smtClean="0"/>
              <a:t>   }</a:t>
            </a:r>
          </a:p>
          <a:p>
            <a:r>
              <a:rPr lang="en-US" sz="2400" baseline="30000" dirty="0" smtClean="0"/>
              <a:t>   &lt;/script&gt; &lt;/head&gt;</a:t>
            </a:r>
          </a:p>
        </p:txBody>
      </p:sp>
      <p:sp>
        <p:nvSpPr>
          <p:cNvPr id="7" name="TextBox 6"/>
          <p:cNvSpPr txBox="1"/>
          <p:nvPr/>
        </p:nvSpPr>
        <p:spPr>
          <a:xfrm>
            <a:off x="762000" y="1671918"/>
            <a:ext cx="8153400" cy="3236784"/>
          </a:xfrm>
          <a:prstGeom prst="rect">
            <a:avLst/>
          </a:prstGeom>
          <a:noFill/>
        </p:spPr>
        <p:txBody>
          <a:bodyPr wrap="square" rtlCol="0">
            <a:spAutoFit/>
          </a:bodyPr>
          <a:lstStyle/>
          <a:p>
            <a:pPr>
              <a:lnSpc>
                <a:spcPts val="1000"/>
              </a:lnSpc>
            </a:pPr>
            <a:r>
              <a:rPr lang="en-GB" sz="2400" baseline="30000" dirty="0" smtClean="0"/>
              <a:t>&lt;body&gt;</a:t>
            </a:r>
          </a:p>
          <a:p>
            <a:pPr>
              <a:lnSpc>
                <a:spcPts val="1000"/>
              </a:lnSpc>
            </a:pPr>
            <a:r>
              <a:rPr lang="en-US" sz="2400" baseline="30000" dirty="0" smtClean="0"/>
              <a:t>  &lt;div id=”div1” style=”border: blue 2px solid; height:125px; </a:t>
            </a:r>
          </a:p>
          <a:p>
            <a:pPr>
              <a:lnSpc>
                <a:spcPts val="1000"/>
              </a:lnSpc>
            </a:pPr>
            <a:r>
              <a:rPr lang="en-GB" sz="2400" baseline="30000" dirty="0" smtClean="0"/>
              <a:t>      width:75px; padding: 10px”&gt;</a:t>
            </a:r>
          </a:p>
          <a:p>
            <a:pPr>
              <a:lnSpc>
                <a:spcPts val="1000"/>
              </a:lnSpc>
            </a:pPr>
            <a:r>
              <a:rPr lang="en-US" sz="2400" baseline="30000" dirty="0" smtClean="0"/>
              <a:t>   &lt;</a:t>
            </a:r>
            <a:r>
              <a:rPr lang="en-US" sz="2400" baseline="30000" dirty="0" err="1" smtClean="0"/>
              <a:t>img</a:t>
            </a:r>
            <a:r>
              <a:rPr lang="en-US" sz="2400" baseline="30000" dirty="0" smtClean="0"/>
              <a:t> </a:t>
            </a:r>
            <a:r>
              <a:rPr lang="en-US" sz="2400" baseline="30000" dirty="0" err="1" smtClean="0"/>
              <a:t>src</a:t>
            </a:r>
            <a:r>
              <a:rPr lang="en-US" sz="2400" baseline="30000" dirty="0" smtClean="0"/>
              <a:t>=”image.jpg” height=”75” width=”75” id=”image1”         </a:t>
            </a:r>
          </a:p>
          <a:p>
            <a:pPr>
              <a:lnSpc>
                <a:spcPts val="1000"/>
              </a:lnSpc>
            </a:pPr>
            <a:r>
              <a:rPr lang="en-GB" sz="2400" baseline="30000" dirty="0" smtClean="0"/>
              <a:t>       </a:t>
            </a:r>
            <a:r>
              <a:rPr lang="en-GB" sz="2400" baseline="30000" dirty="0" err="1" smtClean="0"/>
              <a:t>draggable</a:t>
            </a:r>
            <a:r>
              <a:rPr lang="en-GB" sz="2400" baseline="30000" dirty="0" smtClean="0"/>
              <a:t>=”true” </a:t>
            </a:r>
            <a:r>
              <a:rPr lang="en-GB" sz="2400" baseline="30000" dirty="0" err="1" smtClean="0"/>
              <a:t>ondragstart</a:t>
            </a:r>
            <a:r>
              <a:rPr lang="en-GB" sz="2400" baseline="30000" dirty="0" smtClean="0"/>
              <a:t>=”</a:t>
            </a:r>
            <a:r>
              <a:rPr lang="en-GB" sz="2400" baseline="30000" dirty="0" err="1" smtClean="0"/>
              <a:t>drag_image</a:t>
            </a:r>
            <a:r>
              <a:rPr lang="en-GB" sz="2400" baseline="30000" dirty="0" smtClean="0"/>
              <a:t>(event)”/&gt;</a:t>
            </a:r>
          </a:p>
          <a:p>
            <a:pPr>
              <a:lnSpc>
                <a:spcPts val="1000"/>
              </a:lnSpc>
            </a:pPr>
            <a:r>
              <a:rPr lang="en-GB" sz="2400" baseline="30000" dirty="0" smtClean="0"/>
              <a:t>  &lt;/div&gt;</a:t>
            </a:r>
          </a:p>
          <a:p>
            <a:pPr>
              <a:lnSpc>
                <a:spcPts val="1000"/>
              </a:lnSpc>
            </a:pPr>
            <a:r>
              <a:rPr lang="en-GB" sz="2400" baseline="30000" dirty="0" smtClean="0"/>
              <a:t>  </a:t>
            </a:r>
            <a:r>
              <a:rPr lang="en-US" sz="2400" baseline="30000" dirty="0" smtClean="0"/>
              <a:t>&lt;</a:t>
            </a:r>
            <a:r>
              <a:rPr lang="en-US" sz="2400" baseline="30000" dirty="0" err="1" smtClean="0"/>
              <a:t>br</a:t>
            </a:r>
            <a:r>
              <a:rPr lang="en-US" sz="2400" baseline="30000" dirty="0" smtClean="0"/>
              <a:t>/&gt;</a:t>
            </a:r>
          </a:p>
          <a:p>
            <a:pPr>
              <a:lnSpc>
                <a:spcPts val="1000"/>
              </a:lnSpc>
            </a:pPr>
            <a:r>
              <a:rPr lang="en-US" sz="2400" baseline="30000" dirty="0" smtClean="0"/>
              <a:t>  &lt;div id=”div2” style=”border: red 2px solid; height:125px; </a:t>
            </a:r>
          </a:p>
          <a:p>
            <a:pPr>
              <a:lnSpc>
                <a:spcPts val="1000"/>
              </a:lnSpc>
            </a:pPr>
            <a:r>
              <a:rPr lang="en-US" sz="2400" baseline="30000" dirty="0" smtClean="0"/>
              <a:t>       width:75px; padding: 10px” </a:t>
            </a:r>
            <a:r>
              <a:rPr lang="en-US" sz="2400" baseline="30000" dirty="0" err="1" smtClean="0"/>
              <a:t>ondrop</a:t>
            </a:r>
            <a:r>
              <a:rPr lang="en-US" sz="2400" baseline="30000" dirty="0" smtClean="0"/>
              <a:t>=”</a:t>
            </a:r>
            <a:r>
              <a:rPr lang="en-US" sz="2400" baseline="30000" dirty="0" err="1" smtClean="0"/>
              <a:t>drop_image</a:t>
            </a:r>
            <a:r>
              <a:rPr lang="en-US" sz="2400" baseline="30000" dirty="0" smtClean="0"/>
              <a:t>(event)”          </a:t>
            </a:r>
          </a:p>
          <a:p>
            <a:pPr>
              <a:lnSpc>
                <a:spcPts val="1000"/>
              </a:lnSpc>
            </a:pPr>
            <a:r>
              <a:rPr lang="en-US" sz="2400" baseline="30000" dirty="0" smtClean="0"/>
              <a:t>       </a:t>
            </a:r>
            <a:r>
              <a:rPr lang="en-US" sz="2400" baseline="30000" dirty="0" err="1" smtClean="0"/>
              <a:t>ondragover</a:t>
            </a:r>
            <a:r>
              <a:rPr lang="en-US" sz="2400" baseline="30000" dirty="0" smtClean="0"/>
              <a:t>=”</a:t>
            </a:r>
            <a:r>
              <a:rPr lang="en-US" sz="2400" baseline="30000" dirty="0" err="1" smtClean="0"/>
              <a:t>allow_drop</a:t>
            </a:r>
            <a:r>
              <a:rPr lang="en-US" sz="2400" baseline="30000" dirty="0" smtClean="0"/>
              <a:t>(event)”&gt; </a:t>
            </a:r>
          </a:p>
          <a:p>
            <a:pPr>
              <a:lnSpc>
                <a:spcPts val="1000"/>
              </a:lnSpc>
            </a:pPr>
            <a:r>
              <a:rPr lang="en-US" sz="2400" baseline="30000" dirty="0" smtClean="0"/>
              <a:t>  &lt;/div&gt;</a:t>
            </a:r>
          </a:p>
          <a:p>
            <a:pPr>
              <a:lnSpc>
                <a:spcPts val="1000"/>
              </a:lnSpc>
            </a:pPr>
            <a:r>
              <a:rPr lang="en-US" sz="2400" baseline="30000" dirty="0" smtClean="0"/>
              <a:t>  &lt;/body&gt;</a:t>
            </a:r>
          </a:p>
          <a:p>
            <a:pPr>
              <a:lnSpc>
                <a:spcPts val="1000"/>
              </a:lnSpc>
            </a:pPr>
            <a:r>
              <a:rPr lang="en-US" sz="2400" baseline="30000" dirty="0" smtClean="0"/>
              <a:t>&lt;/html&gt;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7"/>
                                        </p:tgtEl>
                                        <p:attrNameLst>
                                          <p:attrName>style.visibility</p:attrName>
                                        </p:attrNameLst>
                                      </p:cBhvr>
                                      <p:to>
                                        <p:strVal val="visible"/>
                                      </p:to>
                                    </p:set>
                                    <p:anim calcmode="discrete" valueType="clr">
                                      <p:cBhvr override="childStyle">
                                        <p:cTn id="14"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
                                        </p:tgtEl>
                                        <p:attrNameLst>
                                          <p:attrName>fillcolor</p:attrName>
                                        </p:attrNameLst>
                                      </p:cBhvr>
                                      <p:tavLst>
                                        <p:tav tm="0">
                                          <p:val>
                                            <p:clrVal>
                                              <a:schemeClr val="accent2"/>
                                            </p:clrVal>
                                          </p:val>
                                        </p:tav>
                                        <p:tav tm="50000">
                                          <p:val>
                                            <p:clrVal>
                                              <a:schemeClr val="hlink"/>
                                            </p:clrVal>
                                          </p:val>
                                        </p:tav>
                                      </p:tavLst>
                                    </p:anim>
                                    <p:set>
                                      <p:cBhvr>
                                        <p:cTn id="16" dur="80"/>
                                        <p:tgtEl>
                                          <p:spTgt spid="7"/>
                                        </p:tgtEl>
                                        <p:attrNameLst>
                                          <p:attrName>fill.type</p:attrName>
                                        </p:attrNameLst>
                                      </p:cBhvr>
                                      <p:to>
                                        <p:strVal val="solid"/>
                                      </p:to>
                                    </p:set>
                                  </p:childTnLst>
                                </p:cTn>
                              </p:par>
                              <p:par>
                                <p:cTn id="17" presetID="10" presetClass="exit" presetSubtype="0" fill="hold" grpId="1" nodeType="withEffect">
                                  <p:stCondLst>
                                    <p:cond delay="0"/>
                                  </p:stCondLst>
                                  <p:iterate type="lt">
                                    <p:tmPct val="0"/>
                                  </p:iterate>
                                  <p:childTnLst>
                                    <p:animEffect transition="out" filter="fade">
                                      <p:cBhvr>
                                        <p:cTn id="18" dur="2000"/>
                                        <p:tgtEl>
                                          <p:spTgt spid="6"/>
                                        </p:tgtEl>
                                      </p:cBhvr>
                                    </p:animEffect>
                                    <p:set>
                                      <p:cBhvr>
                                        <p:cTn id="19"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39</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a:solidFill>
                  <a:schemeClr val="tx1"/>
                </a:solidFill>
              </a:rPr>
              <a:t>Sự</a:t>
            </a:r>
            <a:r>
              <a:rPr lang="en-US" dirty="0">
                <a:solidFill>
                  <a:schemeClr val="tx1"/>
                </a:solidFill>
              </a:rPr>
              <a:t> </a:t>
            </a:r>
            <a:r>
              <a:rPr lang="en-US" dirty="0" err="1">
                <a:solidFill>
                  <a:schemeClr val="tx1"/>
                </a:solidFill>
              </a:rPr>
              <a:t>kiện</a:t>
            </a:r>
            <a:r>
              <a:rPr lang="en-US" dirty="0">
                <a:solidFill>
                  <a:schemeClr val="tx1"/>
                </a:solidFill>
              </a:rPr>
              <a:t> </a:t>
            </a:r>
            <a:r>
              <a:rPr lang="en-US" dirty="0" err="1">
                <a:solidFill>
                  <a:schemeClr val="tx1"/>
                </a:solidFill>
              </a:rPr>
              <a:t>thả</a:t>
            </a:r>
            <a:r>
              <a:rPr lang="en-US" dirty="0">
                <a:solidFill>
                  <a:schemeClr val="tx1"/>
                </a:solidFill>
              </a:rPr>
              <a:t> (Drop Events) 3-4</a:t>
            </a:r>
          </a:p>
        </p:txBody>
      </p:sp>
      <p:sp>
        <p:nvSpPr>
          <p:cNvPr id="5" name="Rectangle 4"/>
          <p:cNvSpPr/>
          <p:nvPr/>
        </p:nvSpPr>
        <p:spPr>
          <a:xfrm>
            <a:off x="152400" y="990600"/>
            <a:ext cx="8686800" cy="51816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Trong các </a:t>
            </a:r>
            <a:r>
              <a:rPr lang="vi-VN" sz="2800" baseline="30000" smtClean="0">
                <a:latin typeface="Calibri" pitchFamily="34" charset="0"/>
                <a:cs typeface="Calibri" pitchFamily="34" charset="0"/>
              </a:rPr>
              <a:t>mã</a:t>
            </a:r>
            <a:r>
              <a:rPr lang="en-US" sz="2800" baseline="30000" smtClean="0">
                <a:latin typeface="Calibri" pitchFamily="34" charset="0"/>
                <a:cs typeface="Calibri" pitchFamily="34" charset="0"/>
              </a:rPr>
              <a:t> trên</a:t>
            </a:r>
            <a:r>
              <a:rPr lang="vi-VN" sz="2800" baseline="30000" smtClean="0">
                <a:latin typeface="Calibri" pitchFamily="34" charset="0"/>
                <a:cs typeface="Calibri" pitchFamily="34" charset="0"/>
              </a:rPr>
              <a:t>, </a:t>
            </a:r>
            <a:r>
              <a:rPr lang="vi-VN" sz="2800" baseline="30000">
                <a:latin typeface="Calibri" pitchFamily="34" charset="0"/>
                <a:cs typeface="Calibri" pitchFamily="34" charset="0"/>
              </a:rPr>
              <a:t>phần tử &lt;div&gt; với thuộc tính id, thiết lập như là 'div2', có liên quan đến hai người nghe sự kiện cụ thể là, ondragover và ondrop. </a:t>
            </a:r>
          </a:p>
          <a:p>
            <a:pPr lvl="1" indent="-274320">
              <a:lnSpc>
                <a:spcPts val="2100"/>
              </a:lnSpc>
              <a:spcBef>
                <a:spcPts val="0"/>
              </a:spcBef>
              <a:buClr>
                <a:srgbClr val="AC1418"/>
              </a:buClr>
              <a:buFont typeface="Wingdings" pitchFamily="2" charset="2"/>
              <a:buChar char=""/>
            </a:pPr>
            <a:endParaRPr lang="vi-VN" sz="2800" baseline="30000">
              <a:latin typeface="Calibri" pitchFamily="34" charset="0"/>
              <a:cs typeface="Calibri" pitchFamily="34" charset="0"/>
            </a:endParaRP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Các ondropover gọi chức năng allow_drop () </a:t>
            </a:r>
            <a:r>
              <a:rPr lang="vi-VN" sz="2800" baseline="30000" smtClean="0">
                <a:latin typeface="Calibri" pitchFamily="34" charset="0"/>
                <a:cs typeface="Calibri" pitchFamily="34" charset="0"/>
              </a:rPr>
              <a:t>ngăn </a:t>
            </a:r>
            <a:r>
              <a:rPr lang="vi-VN" sz="2800" baseline="30000">
                <a:latin typeface="Calibri" pitchFamily="34" charset="0"/>
                <a:cs typeface="Calibri" pitchFamily="34" charset="0"/>
              </a:rPr>
              <a:t>ngừa hành vi mặc định của phần tử </a:t>
            </a:r>
            <a:r>
              <a:rPr lang="en-US" sz="2800" baseline="30000" smtClean="0">
                <a:latin typeface="Calibri" pitchFamily="34" charset="0"/>
                <a:cs typeface="Calibri" pitchFamily="34" charset="0"/>
              </a:rPr>
              <a:t>đích</a:t>
            </a:r>
            <a:r>
              <a:rPr lang="vi-VN" sz="2800" baseline="30000" smtClean="0">
                <a:latin typeface="Calibri" pitchFamily="34" charset="0"/>
                <a:cs typeface="Calibri" pitchFamily="34" charset="0"/>
              </a:rPr>
              <a:t>. </a:t>
            </a:r>
            <a:endParaRPr lang="vi-VN" sz="2800" baseline="30000">
              <a:latin typeface="Calibri" pitchFamily="34" charset="0"/>
              <a:cs typeface="Calibri" pitchFamily="34" charset="0"/>
            </a:endParaRPr>
          </a:p>
          <a:p>
            <a:pPr lvl="1" indent="-274320">
              <a:lnSpc>
                <a:spcPts val="2100"/>
              </a:lnSpc>
              <a:spcBef>
                <a:spcPts val="0"/>
              </a:spcBef>
              <a:buClr>
                <a:srgbClr val="AC1418"/>
              </a:buClr>
              <a:buFont typeface="Wingdings" pitchFamily="2" charset="2"/>
              <a:buChar char=""/>
            </a:pPr>
            <a:endParaRPr lang="vi-VN" sz="2800" baseline="30000">
              <a:latin typeface="Calibri" pitchFamily="34" charset="0"/>
              <a:cs typeface="Calibri" pitchFamily="34" charset="0"/>
            </a:endParaRP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Theo mặc định, trình duyệt không hỗ trợ </a:t>
            </a:r>
            <a:r>
              <a:rPr lang="en-US" sz="2800" baseline="30000" smtClean="0">
                <a:latin typeface="Calibri" pitchFamily="34" charset="0"/>
                <a:cs typeface="Calibri" pitchFamily="34" charset="0"/>
              </a:rPr>
              <a:t>thả</a:t>
            </a:r>
            <a:r>
              <a:rPr lang="en-US" sz="2800" smtClean="0">
                <a:latin typeface="Calibri" pitchFamily="34" charset="0"/>
                <a:cs typeface="Calibri" pitchFamily="34" charset="0"/>
              </a:rPr>
              <a:t> </a:t>
            </a:r>
            <a:r>
              <a:rPr lang="vi-VN" sz="2800" baseline="30000" smtClean="0">
                <a:latin typeface="Calibri" pitchFamily="34" charset="0"/>
                <a:cs typeface="Calibri" pitchFamily="34" charset="0"/>
              </a:rPr>
              <a:t>một </a:t>
            </a:r>
            <a:r>
              <a:rPr lang="en-US" sz="2800" baseline="30000" smtClean="0">
                <a:latin typeface="Calibri" pitchFamily="34" charset="0"/>
                <a:cs typeface="Calibri" pitchFamily="34" charset="0"/>
              </a:rPr>
              <a:t>phần tử</a:t>
            </a:r>
            <a:r>
              <a:rPr lang="vi-VN" sz="2800" baseline="30000" smtClean="0">
                <a:latin typeface="Calibri" pitchFamily="34" charset="0"/>
                <a:cs typeface="Calibri" pitchFamily="34" charset="0"/>
              </a:rPr>
              <a:t> </a:t>
            </a:r>
            <a:r>
              <a:rPr lang="vi-VN" sz="2800" baseline="30000">
                <a:latin typeface="Calibri" pitchFamily="34" charset="0"/>
                <a:cs typeface="Calibri" pitchFamily="34" charset="0"/>
              </a:rPr>
              <a:t>trên các </a:t>
            </a:r>
            <a:r>
              <a:rPr lang="en-US" sz="2800" baseline="30000" smtClean="0">
                <a:latin typeface="Calibri" pitchFamily="34" charset="0"/>
                <a:cs typeface="Calibri" pitchFamily="34" charset="0"/>
              </a:rPr>
              <a:t>phần tử</a:t>
            </a:r>
            <a:r>
              <a:rPr lang="vi-VN" sz="2800" baseline="30000" smtClean="0">
                <a:latin typeface="Calibri" pitchFamily="34" charset="0"/>
                <a:cs typeface="Calibri" pitchFamily="34" charset="0"/>
              </a:rPr>
              <a:t> </a:t>
            </a:r>
            <a:r>
              <a:rPr lang="vi-VN" sz="2800" baseline="30000">
                <a:latin typeface="Calibri" pitchFamily="34" charset="0"/>
                <a:cs typeface="Calibri" pitchFamily="34" charset="0"/>
              </a:rPr>
              <a:t>khác. </a:t>
            </a:r>
          </a:p>
          <a:p>
            <a:pPr lvl="1" indent="-274320">
              <a:lnSpc>
                <a:spcPts val="2100"/>
              </a:lnSpc>
              <a:spcBef>
                <a:spcPts val="0"/>
              </a:spcBef>
              <a:buClr>
                <a:srgbClr val="AC1418"/>
              </a:buClr>
              <a:buFont typeface="Wingdings" pitchFamily="2" charset="2"/>
              <a:buChar char=""/>
            </a:pPr>
            <a:endParaRPr lang="vi-VN" sz="2800" baseline="30000">
              <a:latin typeface="Calibri" pitchFamily="34" charset="0"/>
              <a:cs typeface="Calibri" pitchFamily="34" charset="0"/>
            </a:endParaRP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Để ngăn chặn hành vi mặc định, </a:t>
            </a:r>
            <a:r>
              <a:rPr lang="en-US" sz="2800" baseline="30000" smtClean="0">
                <a:latin typeface="Calibri" pitchFamily="34" charset="0"/>
                <a:cs typeface="Calibri" pitchFamily="34" charset="0"/>
              </a:rPr>
              <a:t>câu lệnh</a:t>
            </a:r>
            <a:r>
              <a:rPr lang="vi-VN" sz="2800" baseline="30000" smtClean="0">
                <a:latin typeface="Calibri" pitchFamily="34" charset="0"/>
                <a:cs typeface="Calibri" pitchFamily="34" charset="0"/>
              </a:rPr>
              <a:t> </a:t>
            </a:r>
            <a:r>
              <a:rPr lang="vi-VN" sz="2800" baseline="30000">
                <a:latin typeface="Calibri" pitchFamily="34" charset="0"/>
                <a:cs typeface="Calibri" pitchFamily="34" charset="0"/>
              </a:rPr>
              <a:t>event.preventDefault () được gọi. </a:t>
            </a:r>
          </a:p>
          <a:p>
            <a:pPr lvl="1" indent="-274320">
              <a:lnSpc>
                <a:spcPts val="2100"/>
              </a:lnSpc>
              <a:spcBef>
                <a:spcPts val="0"/>
              </a:spcBef>
              <a:buClr>
                <a:srgbClr val="AC1418"/>
              </a:buClr>
              <a:buFont typeface="Wingdings" pitchFamily="2" charset="2"/>
              <a:buChar char=""/>
            </a:pPr>
            <a:endParaRPr lang="vi-VN" sz="2800" baseline="30000">
              <a:latin typeface="Calibri" pitchFamily="34" charset="0"/>
              <a:cs typeface="Calibri" pitchFamily="34" charset="0"/>
            </a:endParaRP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Sau đó, sự kiện </a:t>
            </a:r>
            <a:r>
              <a:rPr lang="en-US" sz="2800" baseline="30000" smtClean="0">
                <a:latin typeface="Calibri" pitchFamily="34" charset="0"/>
                <a:cs typeface="Calibri" pitchFamily="34" charset="0"/>
              </a:rPr>
              <a:t>thả</a:t>
            </a:r>
            <a:r>
              <a:rPr lang="en-US" sz="2800" smtClean="0">
                <a:latin typeface="Calibri" pitchFamily="34" charset="0"/>
                <a:cs typeface="Calibri" pitchFamily="34" charset="0"/>
              </a:rPr>
              <a:t> </a:t>
            </a:r>
            <a:r>
              <a:rPr lang="vi-VN" sz="2800" baseline="30000" smtClean="0">
                <a:latin typeface="Calibri" pitchFamily="34" charset="0"/>
                <a:cs typeface="Calibri" pitchFamily="34" charset="0"/>
              </a:rPr>
              <a:t>được </a:t>
            </a:r>
            <a:r>
              <a:rPr lang="en-US" sz="2800" baseline="30000" smtClean="0">
                <a:latin typeface="Calibri" pitchFamily="34" charset="0"/>
                <a:cs typeface="Calibri" pitchFamily="34" charset="0"/>
              </a:rPr>
              <a:t>phát</a:t>
            </a:r>
            <a:r>
              <a:rPr lang="en-US" sz="2800" smtClean="0">
                <a:latin typeface="Calibri" pitchFamily="34" charset="0"/>
                <a:cs typeface="Calibri" pitchFamily="34" charset="0"/>
              </a:rPr>
              <a:t> </a:t>
            </a:r>
            <a:r>
              <a:rPr lang="en-US" sz="2800" baseline="30000">
                <a:latin typeface="Calibri" pitchFamily="34" charset="0"/>
                <a:cs typeface="Calibri" pitchFamily="34" charset="0"/>
              </a:rPr>
              <a:t>ra vào phần tử đích</a:t>
            </a:r>
            <a:r>
              <a:rPr lang="vi-VN" sz="2800" baseline="30000">
                <a:latin typeface="Calibri" pitchFamily="34" charset="0"/>
                <a:cs typeface="Calibri" pitchFamily="34" charset="0"/>
              </a:rPr>
              <a:t>. </a:t>
            </a:r>
          </a:p>
          <a:p>
            <a:pPr lvl="1" indent="-274320">
              <a:lnSpc>
                <a:spcPts val="2100"/>
              </a:lnSpc>
              <a:spcBef>
                <a:spcPts val="0"/>
              </a:spcBef>
              <a:buClr>
                <a:srgbClr val="AC1418"/>
              </a:buClr>
              <a:buFont typeface="Wingdings" pitchFamily="2" charset="2"/>
              <a:buChar char=""/>
            </a:pPr>
            <a:endParaRPr lang="vi-VN" sz="2800" baseline="30000">
              <a:latin typeface="Calibri" pitchFamily="34" charset="0"/>
              <a:cs typeface="Calibri" pitchFamily="34" charset="0"/>
            </a:endParaRP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Nó gọi </a:t>
            </a:r>
            <a:r>
              <a:rPr lang="en-US" sz="2800" baseline="30000" smtClean="0">
                <a:latin typeface="Calibri" pitchFamily="34" charset="0"/>
                <a:cs typeface="Calibri" pitchFamily="34" charset="0"/>
              </a:rPr>
              <a:t>hàm</a:t>
            </a:r>
            <a:r>
              <a:rPr lang="en-US" sz="2800" smtClean="0">
                <a:latin typeface="Calibri" pitchFamily="34" charset="0"/>
                <a:cs typeface="Calibri" pitchFamily="34" charset="0"/>
              </a:rPr>
              <a:t> </a:t>
            </a:r>
            <a:r>
              <a:rPr lang="vi-VN" sz="2800" baseline="30000" smtClean="0">
                <a:latin typeface="Calibri" pitchFamily="34" charset="0"/>
                <a:cs typeface="Calibri" pitchFamily="34" charset="0"/>
              </a:rPr>
              <a:t>drop_image() </a:t>
            </a:r>
            <a:r>
              <a:rPr lang="vi-VN" sz="2800" baseline="30000">
                <a:latin typeface="Calibri" pitchFamily="34" charset="0"/>
                <a:cs typeface="Calibri" pitchFamily="34" charset="0"/>
              </a:rPr>
              <a:t>trong đó sử dụng phương </a:t>
            </a:r>
            <a:r>
              <a:rPr lang="en-US" sz="2800" baseline="30000" smtClean="0">
                <a:latin typeface="Calibri" pitchFamily="34" charset="0"/>
                <a:cs typeface="Calibri" pitchFamily="34" charset="0"/>
              </a:rPr>
              <a:t>thức</a:t>
            </a:r>
            <a:r>
              <a:rPr lang="en-US" sz="2800" smtClean="0">
                <a:latin typeface="Calibri" pitchFamily="34" charset="0"/>
                <a:cs typeface="Calibri" pitchFamily="34" charset="0"/>
              </a:rPr>
              <a:t> </a:t>
            </a:r>
            <a:r>
              <a:rPr lang="vi-VN" sz="2800" baseline="30000" smtClean="0">
                <a:latin typeface="Calibri" pitchFamily="34" charset="0"/>
                <a:cs typeface="Calibri" pitchFamily="34" charset="0"/>
              </a:rPr>
              <a:t>getData </a:t>
            </a:r>
            <a:r>
              <a:rPr lang="vi-VN" sz="2800" baseline="30000">
                <a:latin typeface="Calibri" pitchFamily="34" charset="0"/>
                <a:cs typeface="Calibri" pitchFamily="34" charset="0"/>
              </a:rPr>
              <a:t>() để lấy hình ảnh được thiết lập như là </a:t>
            </a:r>
            <a:r>
              <a:rPr lang="en-US" sz="2800" baseline="30000" smtClean="0">
                <a:latin typeface="Calibri" pitchFamily="34" charset="0"/>
                <a:cs typeface="Calibri" pitchFamily="34" charset="0"/>
              </a:rPr>
              <a:t>‘image’</a:t>
            </a:r>
            <a:r>
              <a:rPr lang="vi-VN" sz="2800" baseline="30000" smtClean="0">
                <a:latin typeface="Calibri" pitchFamily="34" charset="0"/>
                <a:cs typeface="Calibri" pitchFamily="34" charset="0"/>
              </a:rPr>
              <a:t>. </a:t>
            </a:r>
            <a:endParaRPr lang="vi-VN" sz="2800" baseline="30000">
              <a:latin typeface="Calibri" pitchFamily="34" charset="0"/>
              <a:cs typeface="Calibri" pitchFamily="34" charset="0"/>
            </a:endParaRPr>
          </a:p>
          <a:p>
            <a:pPr lvl="1" indent="-274320">
              <a:lnSpc>
                <a:spcPts val="2100"/>
              </a:lnSpc>
              <a:spcBef>
                <a:spcPts val="0"/>
              </a:spcBef>
              <a:buClr>
                <a:srgbClr val="AC1418"/>
              </a:buClr>
              <a:buFont typeface="Wingdings" pitchFamily="2" charset="2"/>
              <a:buChar char=""/>
            </a:pPr>
            <a:endParaRPr lang="vi-VN" sz="2800" baseline="30000">
              <a:latin typeface="Calibri" pitchFamily="34" charset="0"/>
              <a:cs typeface="Calibri" pitchFamily="34" charset="0"/>
            </a:endParaRPr>
          </a:p>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Cuối cùng, nó gắn thêm các hình ảnh kéo như một </a:t>
            </a:r>
            <a:r>
              <a:rPr lang="en-US" sz="2800" baseline="30000" smtClean="0">
                <a:latin typeface="Calibri" pitchFamily="34" charset="0"/>
                <a:cs typeface="Calibri" pitchFamily="34" charset="0"/>
              </a:rPr>
              <a:t>phần tử</a:t>
            </a:r>
            <a:r>
              <a:rPr lang="vi-VN" sz="2800" baseline="30000" smtClean="0">
                <a:latin typeface="Calibri" pitchFamily="34" charset="0"/>
                <a:cs typeface="Calibri" pitchFamily="34" charset="0"/>
              </a:rPr>
              <a:t> </a:t>
            </a:r>
            <a:r>
              <a:rPr lang="vi-VN" sz="2800" baseline="30000">
                <a:latin typeface="Calibri" pitchFamily="34" charset="0"/>
                <a:cs typeface="Calibri" pitchFamily="34" charset="0"/>
              </a:rPr>
              <a:t>vào phần tử </a:t>
            </a:r>
            <a:r>
              <a:rPr lang="en-US" sz="2800" baseline="30000" smtClean="0">
                <a:latin typeface="Calibri" pitchFamily="34" charset="0"/>
                <a:cs typeface="Calibri" pitchFamily="34" charset="0"/>
              </a:rPr>
              <a:t>đích</a:t>
            </a:r>
            <a:r>
              <a:rPr lang="vi-VN" sz="2800" baseline="30000" smtClean="0">
                <a:latin typeface="Calibri" pitchFamily="34" charset="0"/>
                <a:cs typeface="Calibri" pitchFamily="34" charset="0"/>
              </a:rPr>
              <a:t> </a:t>
            </a:r>
            <a:r>
              <a:rPr lang="vi-VN" sz="2800" baseline="30000">
                <a:latin typeface="Calibri" pitchFamily="34" charset="0"/>
                <a:cs typeface="Calibri" pitchFamily="34" charset="0"/>
              </a:rPr>
              <a:t>div2.</a:t>
            </a:r>
            <a:endParaRPr lang="en-US" sz="2800" dirty="0" smtClean="0">
              <a:solidFill>
                <a:schemeClr val="dk1"/>
              </a:solidFill>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left)">
                                      <p:cBhvr>
                                        <p:cTn id="10" dur="500"/>
                                        <p:tgtEl>
                                          <p:spTgt spid="5">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wipe(left)">
                                      <p:cBhvr>
                                        <p:cTn id="13" dur="500"/>
                                        <p:tgtEl>
                                          <p:spTgt spid="5">
                                            <p:txEl>
                                              <p:pRg st="4" end="4"/>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wipe(left)">
                                      <p:cBhvr>
                                        <p:cTn id="16" dur="500"/>
                                        <p:tgtEl>
                                          <p:spTgt spid="5">
                                            <p:txEl>
                                              <p:pRg st="6" end="6"/>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animEffect transition="in" filter="wipe(left)">
                                      <p:cBhvr>
                                        <p:cTn id="19" dur="500"/>
                                        <p:tgtEl>
                                          <p:spTgt spid="5">
                                            <p:txEl>
                                              <p:pRg st="8" end="8"/>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xEl>
                                              <p:pRg st="10" end="10"/>
                                            </p:txEl>
                                          </p:spTgt>
                                        </p:tgtEl>
                                        <p:attrNameLst>
                                          <p:attrName>style.visibility</p:attrName>
                                        </p:attrNameLst>
                                      </p:cBhvr>
                                      <p:to>
                                        <p:strVal val="visible"/>
                                      </p:to>
                                    </p:set>
                                    <p:animEffect transition="in" filter="wipe(left)">
                                      <p:cBhvr>
                                        <p:cTn id="22" dur="500"/>
                                        <p:tgtEl>
                                          <p:spTgt spid="5">
                                            <p:txEl>
                                              <p:pRg st="10" end="1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wipe(left)">
                                      <p:cBhvr>
                                        <p:cTn id="25"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4</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a:solidFill>
                  <a:schemeClr val="tx1"/>
                </a:solidFill>
              </a:rPr>
              <a:t>Định</a:t>
            </a:r>
            <a:r>
              <a:rPr lang="en-US" dirty="0">
                <a:solidFill>
                  <a:schemeClr val="tx1"/>
                </a:solidFill>
              </a:rPr>
              <a:t> </a:t>
            </a:r>
            <a:r>
              <a:rPr lang="en-US" dirty="0" err="1">
                <a:solidFill>
                  <a:schemeClr val="tx1"/>
                </a:solidFill>
              </a:rPr>
              <a:t>vị</a:t>
            </a:r>
            <a:r>
              <a:rPr lang="en-US" dirty="0">
                <a:solidFill>
                  <a:schemeClr val="tx1"/>
                </a:solidFill>
              </a:rPr>
              <a:t> </a:t>
            </a:r>
            <a:r>
              <a:rPr lang="en-US" dirty="0" err="1">
                <a:solidFill>
                  <a:schemeClr val="tx1"/>
                </a:solidFill>
              </a:rPr>
              <a:t>địa</a:t>
            </a:r>
            <a:r>
              <a:rPr lang="en-US" dirty="0">
                <a:solidFill>
                  <a:schemeClr val="tx1"/>
                </a:solidFill>
              </a:rPr>
              <a:t> </a:t>
            </a:r>
            <a:r>
              <a:rPr lang="en-US" dirty="0" err="1">
                <a:solidFill>
                  <a:schemeClr val="tx1"/>
                </a:solidFill>
              </a:rPr>
              <a:t>lý</a:t>
            </a:r>
            <a:r>
              <a:rPr lang="en-US" dirty="0">
                <a:solidFill>
                  <a:schemeClr val="tx1"/>
                </a:solidFill>
              </a:rPr>
              <a:t> 2-2</a:t>
            </a:r>
          </a:p>
        </p:txBody>
      </p:sp>
      <p:sp>
        <p:nvSpPr>
          <p:cNvPr id="5" name="Rectangle 4"/>
          <p:cNvSpPr/>
          <p:nvPr/>
        </p:nvSpPr>
        <p:spPr>
          <a:xfrm>
            <a:off x="228600" y="914400"/>
            <a:ext cx="8686800" cy="6096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Các nguồn khác nhau mà qua đó các thiết bị có thể xác định các thông tin về vị trí như sau:</a:t>
            </a:r>
            <a:endParaRPr lang="en-US" sz="2800" dirty="0" smtClean="0">
              <a:solidFill>
                <a:schemeClr val="dk1"/>
              </a:solidFill>
              <a:latin typeface="Calibri" pitchFamily="34" charset="0"/>
              <a:cs typeface="Calibri" pitchFamily="34" charset="0"/>
            </a:endParaRPr>
          </a:p>
        </p:txBody>
      </p:sp>
      <p:graphicFrame>
        <p:nvGraphicFramePr>
          <p:cNvPr id="6" name="Diagram 5"/>
          <p:cNvGraphicFramePr/>
          <p:nvPr>
            <p:extLst>
              <p:ext uri="{D42A27DB-BD31-4B8C-83A1-F6EECF244321}">
                <p14:modId xmlns:p14="http://schemas.microsoft.com/office/powerpoint/2010/main" val="642202890"/>
              </p:ext>
            </p:extLst>
          </p:nvPr>
        </p:nvGraphicFramePr>
        <p:xfrm>
          <a:off x="457200" y="1371600"/>
          <a:ext cx="80772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graphicEl>
                                              <a:dgm id="{F89E510D-1EE2-46EE-81BE-70A29F00E6DE}"/>
                                            </p:graphicEl>
                                          </p:spTgt>
                                        </p:tgtEl>
                                        <p:attrNameLst>
                                          <p:attrName>style.visibility</p:attrName>
                                        </p:attrNameLst>
                                      </p:cBhvr>
                                      <p:to>
                                        <p:strVal val="visible"/>
                                      </p:to>
                                    </p:set>
                                    <p:animEffect transition="in" filter="wipe(up)">
                                      <p:cBhvr>
                                        <p:cTn id="7" dur="500"/>
                                        <p:tgtEl>
                                          <p:spTgt spid="6">
                                            <p:graphicEl>
                                              <a:dgm id="{F89E510D-1EE2-46EE-81BE-70A29F00E6D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graphicEl>
                                              <a:dgm id="{5218289B-615E-4B7B-A798-6BDA4B91CA8A}"/>
                                            </p:graphicEl>
                                          </p:spTgt>
                                        </p:tgtEl>
                                        <p:attrNameLst>
                                          <p:attrName>style.visibility</p:attrName>
                                        </p:attrNameLst>
                                      </p:cBhvr>
                                      <p:to>
                                        <p:strVal val="visible"/>
                                      </p:to>
                                    </p:set>
                                    <p:animEffect transition="in" filter="wipe(up)">
                                      <p:cBhvr>
                                        <p:cTn id="12" dur="500"/>
                                        <p:tgtEl>
                                          <p:spTgt spid="6">
                                            <p:graphicEl>
                                              <a:dgm id="{5218289B-615E-4B7B-A798-6BDA4B91CA8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graphicEl>
                                              <a:dgm id="{44ADBFF0-FA21-4584-AA25-EE68518E7AB0}"/>
                                            </p:graphicEl>
                                          </p:spTgt>
                                        </p:tgtEl>
                                        <p:attrNameLst>
                                          <p:attrName>style.visibility</p:attrName>
                                        </p:attrNameLst>
                                      </p:cBhvr>
                                      <p:to>
                                        <p:strVal val="visible"/>
                                      </p:to>
                                    </p:set>
                                    <p:animEffect transition="in" filter="wipe(up)">
                                      <p:cBhvr>
                                        <p:cTn id="17" dur="500"/>
                                        <p:tgtEl>
                                          <p:spTgt spid="6">
                                            <p:graphicEl>
                                              <a:dgm id="{44ADBFF0-FA21-4584-AA25-EE68518E7AB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graphicEl>
                                              <a:dgm id="{68E280AA-A28C-4758-9017-79F6C2F58C9B}"/>
                                            </p:graphicEl>
                                          </p:spTgt>
                                        </p:tgtEl>
                                        <p:attrNameLst>
                                          <p:attrName>style.visibility</p:attrName>
                                        </p:attrNameLst>
                                      </p:cBhvr>
                                      <p:to>
                                        <p:strVal val="visible"/>
                                      </p:to>
                                    </p:set>
                                    <p:animEffect transition="in" filter="wipe(up)">
                                      <p:cBhvr>
                                        <p:cTn id="22" dur="500"/>
                                        <p:tgtEl>
                                          <p:spTgt spid="6">
                                            <p:graphicEl>
                                              <a:dgm id="{68E280AA-A28C-4758-9017-79F6C2F58C9B}"/>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graphicEl>
                                              <a:dgm id="{39270827-321C-487D-8701-D3C791DADC60}"/>
                                            </p:graphicEl>
                                          </p:spTgt>
                                        </p:tgtEl>
                                        <p:attrNameLst>
                                          <p:attrName>style.visibility</p:attrName>
                                        </p:attrNameLst>
                                      </p:cBhvr>
                                      <p:to>
                                        <p:strVal val="visible"/>
                                      </p:to>
                                    </p:set>
                                    <p:animEffect transition="in" filter="wipe(up)">
                                      <p:cBhvr>
                                        <p:cTn id="27" dur="500"/>
                                        <p:tgtEl>
                                          <p:spTgt spid="6">
                                            <p:graphicEl>
                                              <a:dgm id="{39270827-321C-487D-8701-D3C791DADC60}"/>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graphicEl>
                                              <a:dgm id="{A3A48043-0B63-489A-B90C-A566B8DF0AB2}"/>
                                            </p:graphicEl>
                                          </p:spTgt>
                                        </p:tgtEl>
                                        <p:attrNameLst>
                                          <p:attrName>style.visibility</p:attrName>
                                        </p:attrNameLst>
                                      </p:cBhvr>
                                      <p:to>
                                        <p:strVal val="visible"/>
                                      </p:to>
                                    </p:set>
                                    <p:animEffect transition="in" filter="wipe(up)">
                                      <p:cBhvr>
                                        <p:cTn id="32" dur="500"/>
                                        <p:tgtEl>
                                          <p:spTgt spid="6">
                                            <p:graphicEl>
                                              <a:dgm id="{A3A48043-0B63-489A-B90C-A566B8DF0AB2}"/>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graphicEl>
                                              <a:dgm id="{BFEA3144-CE2A-4821-AB19-102271B4DE2A}"/>
                                            </p:graphicEl>
                                          </p:spTgt>
                                        </p:tgtEl>
                                        <p:attrNameLst>
                                          <p:attrName>style.visibility</p:attrName>
                                        </p:attrNameLst>
                                      </p:cBhvr>
                                      <p:to>
                                        <p:strVal val="visible"/>
                                      </p:to>
                                    </p:set>
                                    <p:animEffect transition="in" filter="wipe(up)">
                                      <p:cBhvr>
                                        <p:cTn id="37" dur="500"/>
                                        <p:tgtEl>
                                          <p:spTgt spid="6">
                                            <p:graphicEl>
                                              <a:dgm id="{BFEA3144-CE2A-4821-AB19-102271B4DE2A}"/>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
                                            <p:graphicEl>
                                              <a:dgm id="{3A4050DB-64CA-4863-911B-C297DD6BF019}"/>
                                            </p:graphicEl>
                                          </p:spTgt>
                                        </p:tgtEl>
                                        <p:attrNameLst>
                                          <p:attrName>style.visibility</p:attrName>
                                        </p:attrNameLst>
                                      </p:cBhvr>
                                      <p:to>
                                        <p:strVal val="visible"/>
                                      </p:to>
                                    </p:set>
                                    <p:animEffect transition="in" filter="wipe(up)">
                                      <p:cBhvr>
                                        <p:cTn id="42" dur="500"/>
                                        <p:tgtEl>
                                          <p:spTgt spid="6">
                                            <p:graphicEl>
                                              <a:dgm id="{3A4050DB-64CA-4863-911B-C297DD6BF019}"/>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6">
                                            <p:graphicEl>
                                              <a:dgm id="{4B94050C-CB8B-4AC2-B055-03F6768098B0}"/>
                                            </p:graphicEl>
                                          </p:spTgt>
                                        </p:tgtEl>
                                        <p:attrNameLst>
                                          <p:attrName>style.visibility</p:attrName>
                                        </p:attrNameLst>
                                      </p:cBhvr>
                                      <p:to>
                                        <p:strVal val="visible"/>
                                      </p:to>
                                    </p:set>
                                    <p:animEffect transition="in" filter="wipe(up)">
                                      <p:cBhvr>
                                        <p:cTn id="47" dur="500"/>
                                        <p:tgtEl>
                                          <p:spTgt spid="6">
                                            <p:graphicEl>
                                              <a:dgm id="{4B94050C-CB8B-4AC2-B055-03F6768098B0}"/>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6">
                                            <p:graphicEl>
                                              <a:dgm id="{E5F8AC0D-C818-46D2-8191-251E5BC620F9}"/>
                                            </p:graphicEl>
                                          </p:spTgt>
                                        </p:tgtEl>
                                        <p:attrNameLst>
                                          <p:attrName>style.visibility</p:attrName>
                                        </p:attrNameLst>
                                      </p:cBhvr>
                                      <p:to>
                                        <p:strVal val="visible"/>
                                      </p:to>
                                    </p:set>
                                    <p:animEffect transition="in" filter="wipe(up)">
                                      <p:cBhvr>
                                        <p:cTn id="52" dur="500"/>
                                        <p:tgtEl>
                                          <p:spTgt spid="6">
                                            <p:graphicEl>
                                              <a:dgm id="{E5F8AC0D-C818-46D2-8191-251E5BC620F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lvl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40</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a:solidFill>
                  <a:schemeClr val="tx1"/>
                </a:solidFill>
              </a:rPr>
              <a:t>Sự</a:t>
            </a:r>
            <a:r>
              <a:rPr lang="en-US" dirty="0">
                <a:solidFill>
                  <a:schemeClr val="tx1"/>
                </a:solidFill>
              </a:rPr>
              <a:t> </a:t>
            </a:r>
            <a:r>
              <a:rPr lang="en-US" dirty="0" err="1">
                <a:solidFill>
                  <a:schemeClr val="tx1"/>
                </a:solidFill>
              </a:rPr>
              <a:t>kiện</a:t>
            </a:r>
            <a:r>
              <a:rPr lang="en-US" dirty="0">
                <a:solidFill>
                  <a:schemeClr val="tx1"/>
                </a:solidFill>
              </a:rPr>
              <a:t> </a:t>
            </a:r>
            <a:r>
              <a:rPr lang="en-US" dirty="0" err="1">
                <a:solidFill>
                  <a:schemeClr val="tx1"/>
                </a:solidFill>
              </a:rPr>
              <a:t>thả</a:t>
            </a:r>
            <a:r>
              <a:rPr lang="en-US" dirty="0">
                <a:solidFill>
                  <a:schemeClr val="tx1"/>
                </a:solidFill>
              </a:rPr>
              <a:t> (Drop Events) 4-4</a:t>
            </a:r>
          </a:p>
        </p:txBody>
      </p:sp>
      <p:sp>
        <p:nvSpPr>
          <p:cNvPr id="5" name="Rectangle 4"/>
          <p:cNvSpPr/>
          <p:nvPr/>
        </p:nvSpPr>
        <p:spPr>
          <a:xfrm>
            <a:off x="152400" y="838200"/>
            <a:ext cx="8686800" cy="7620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vi-VN" sz="2800" baseline="30000">
                <a:latin typeface="Calibri" pitchFamily="34" charset="0"/>
                <a:cs typeface="Calibri" pitchFamily="34" charset="0"/>
              </a:rPr>
              <a:t>Hình dưới đây cho thấy đầu ra của các hoạt động thả, sau khi hình ảnh được kéo trên </a:t>
            </a:r>
            <a:r>
              <a:rPr lang="en-US" sz="2800" baseline="30000" smtClean="0">
                <a:latin typeface="Calibri" pitchFamily="34" charset="0"/>
                <a:cs typeface="Calibri" pitchFamily="34" charset="0"/>
              </a:rPr>
              <a:t>phần tử đích</a:t>
            </a:r>
            <a:r>
              <a:rPr lang="vi-VN" sz="2800" baseline="30000" smtClean="0">
                <a:latin typeface="Calibri" pitchFamily="34" charset="0"/>
                <a:cs typeface="Calibri" pitchFamily="34" charset="0"/>
              </a:rPr>
              <a:t>.</a:t>
            </a:r>
            <a:endParaRPr lang="en-US" sz="2800" dirty="0" smtClean="0">
              <a:solidFill>
                <a:schemeClr val="dk1"/>
              </a:solidFill>
              <a:latin typeface="Calibri" pitchFamily="34" charset="0"/>
              <a:cs typeface="Calibri" pitchFamily="34" charset="0"/>
            </a:endParaRPr>
          </a:p>
        </p:txBody>
      </p:sp>
      <p:pic>
        <p:nvPicPr>
          <p:cNvPr id="6" name="Picture 5" descr="Figure 19.9.tif"/>
          <p:cNvPicPr>
            <a:picLocks noChangeAspect="1"/>
          </p:cNvPicPr>
          <p:nvPr/>
        </p:nvPicPr>
        <p:blipFill>
          <a:blip r:embed="rId2"/>
          <a:stretch>
            <a:fillRect/>
          </a:stretch>
        </p:blipFill>
        <p:spPr>
          <a:xfrm>
            <a:off x="2209800" y="1447800"/>
            <a:ext cx="4495800" cy="41295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41</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a:xfrm>
            <a:off x="169209" y="76200"/>
            <a:ext cx="8458200" cy="762000"/>
          </a:xfrm>
        </p:spPr>
        <p:txBody>
          <a:bodyPr/>
          <a:lstStyle/>
          <a:p>
            <a:r>
              <a:rPr lang="en-US" dirty="0" smtClean="0">
                <a:solidFill>
                  <a:schemeClr val="tx1"/>
                </a:solidFill>
              </a:rPr>
              <a:t>Minh </a:t>
            </a:r>
            <a:r>
              <a:rPr lang="en-US" dirty="0" err="1" smtClean="0">
                <a:solidFill>
                  <a:schemeClr val="tx1"/>
                </a:solidFill>
              </a:rPr>
              <a:t>họa</a:t>
            </a:r>
            <a:endParaRPr lang="en-US" dirty="0">
              <a:solidFill>
                <a:schemeClr val="tx1"/>
              </a:solidFill>
            </a:endParaRPr>
          </a:p>
        </p:txBody>
      </p:sp>
      <p:sp>
        <p:nvSpPr>
          <p:cNvPr id="7" name="TextBox 6"/>
          <p:cNvSpPr txBox="1"/>
          <p:nvPr/>
        </p:nvSpPr>
        <p:spPr>
          <a:xfrm>
            <a:off x="762000" y="1447800"/>
            <a:ext cx="7696200" cy="1027974"/>
          </a:xfrm>
          <a:prstGeom prst="rect">
            <a:avLst/>
          </a:prstGeom>
          <a:noFill/>
        </p:spPr>
        <p:txBody>
          <a:bodyPr wrap="square" rtlCol="0">
            <a:spAutoFit/>
          </a:bodyPr>
          <a:lstStyle/>
          <a:p>
            <a:pPr marL="285750" indent="-285750">
              <a:buFont typeface="Arial" panose="020B0604020202020204" pitchFamily="34" charset="0"/>
              <a:buChar char="•"/>
            </a:pPr>
            <a:r>
              <a:rPr lang="en-US" sz="3200" dirty="0" err="1" smtClean="0"/>
              <a:t>Giáo</a:t>
            </a:r>
            <a:r>
              <a:rPr lang="en-US" sz="3200" dirty="0" smtClean="0"/>
              <a:t> </a:t>
            </a:r>
            <a:r>
              <a:rPr lang="en-US" sz="3200" dirty="0" err="1" smtClean="0"/>
              <a:t>viên</a:t>
            </a:r>
            <a:r>
              <a:rPr lang="en-US" sz="3200" dirty="0" smtClean="0"/>
              <a:t> minh </a:t>
            </a:r>
            <a:r>
              <a:rPr lang="en-US" sz="3200" dirty="0" err="1" smtClean="0"/>
              <a:t>họa</a:t>
            </a:r>
            <a:r>
              <a:rPr lang="en-US" sz="3200" dirty="0" smtClean="0"/>
              <a:t> </a:t>
            </a:r>
            <a:r>
              <a:rPr lang="en-US" sz="3200" dirty="0" err="1" smtClean="0"/>
              <a:t>bài</a:t>
            </a:r>
            <a:r>
              <a:rPr lang="en-US" sz="3200" dirty="0" smtClean="0"/>
              <a:t> </a:t>
            </a:r>
            <a:r>
              <a:rPr lang="en-US" sz="3200" dirty="0" err="1" smtClean="0"/>
              <a:t>giảng</a:t>
            </a:r>
            <a:endParaRPr lang="en-US" sz="3200" dirty="0" smtClean="0"/>
          </a:p>
          <a:p>
            <a:pPr marL="285750" indent="-285750">
              <a:buFont typeface="Arial" panose="020B0604020202020204" pitchFamily="34" charset="0"/>
              <a:buChar char="•"/>
            </a:pPr>
            <a:r>
              <a:rPr lang="en-US" sz="3200" dirty="0" err="1" smtClean="0"/>
              <a:t>Học</a:t>
            </a:r>
            <a:r>
              <a:rPr lang="en-US" sz="3200" dirty="0" smtClean="0"/>
              <a:t> </a:t>
            </a:r>
            <a:r>
              <a:rPr lang="en-US" sz="3200" dirty="0" err="1" smtClean="0"/>
              <a:t>viên</a:t>
            </a:r>
            <a:r>
              <a:rPr lang="en-US" sz="3200" dirty="0" smtClean="0"/>
              <a:t> </a:t>
            </a:r>
            <a:r>
              <a:rPr lang="en-US" sz="3200" dirty="0" err="1" smtClean="0"/>
              <a:t>thực</a:t>
            </a:r>
            <a:r>
              <a:rPr lang="en-US" sz="3200" dirty="0" smtClean="0"/>
              <a:t> </a:t>
            </a:r>
            <a:r>
              <a:rPr lang="en-US" sz="3200" dirty="0" err="1" smtClean="0"/>
              <a:t>hành</a:t>
            </a:r>
            <a:r>
              <a:rPr lang="en-US" sz="3200" dirty="0" smtClean="0"/>
              <a:t> </a:t>
            </a:r>
            <a:endParaRPr lang="en-US" sz="3200" dirty="0"/>
          </a:p>
        </p:txBody>
      </p:sp>
    </p:spTree>
    <p:extLst>
      <p:ext uri="{BB962C8B-B14F-4D97-AF65-F5344CB8AC3E}">
        <p14:creationId xmlns:p14="http://schemas.microsoft.com/office/powerpoint/2010/main" val="10615314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42</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smtClean="0">
                <a:solidFill>
                  <a:schemeClr val="tx1"/>
                </a:solidFill>
              </a:rPr>
              <a:t>Tổng</a:t>
            </a:r>
            <a:r>
              <a:rPr lang="en-US" dirty="0" smtClean="0">
                <a:solidFill>
                  <a:schemeClr val="tx1"/>
                </a:solidFill>
              </a:rPr>
              <a:t> </a:t>
            </a:r>
            <a:r>
              <a:rPr lang="en-US" dirty="0" err="1" smtClean="0">
                <a:solidFill>
                  <a:schemeClr val="tx1"/>
                </a:solidFill>
              </a:rPr>
              <a:t>kết</a:t>
            </a:r>
            <a:endParaRPr lang="en-US" dirty="0">
              <a:solidFill>
                <a:schemeClr val="tx1"/>
              </a:solidFill>
            </a:endParaRPr>
          </a:p>
        </p:txBody>
      </p:sp>
      <p:sp>
        <p:nvSpPr>
          <p:cNvPr id="6" name="Rectangle 5"/>
          <p:cNvSpPr/>
          <p:nvPr/>
        </p:nvSpPr>
        <p:spPr>
          <a:xfrm>
            <a:off x="304800" y="1061621"/>
            <a:ext cx="8305800" cy="4401205"/>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vi-VN" sz="2800" baseline="30000" dirty="0">
                <a:latin typeface="Calibri" pitchFamily="34" charset="0"/>
                <a:cs typeface="Calibri" pitchFamily="34" charset="0"/>
              </a:rPr>
              <a:t>Định vị xác định vị trí hiện tại của người dùng trên các thiết bị. </a:t>
            </a:r>
          </a:p>
          <a:p>
            <a:pPr lvl="1" indent="-274320" algn="just">
              <a:lnSpc>
                <a:spcPct val="100000"/>
              </a:lnSpc>
              <a:spcBef>
                <a:spcPts val="0"/>
              </a:spcBef>
              <a:buClr>
                <a:srgbClr val="AC1418"/>
              </a:buClr>
              <a:buFont typeface="Wingdings" pitchFamily="2" charset="2"/>
              <a:buChar char=""/>
            </a:pPr>
            <a:endParaRPr lang="vi-VN"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vi-VN" sz="2800" baseline="30000" dirty="0">
                <a:latin typeface="Calibri" pitchFamily="34" charset="0"/>
                <a:cs typeface="Calibri" pitchFamily="34" charset="0"/>
              </a:rPr>
              <a:t>Vị trí được biểu diễn như là một điểm duy nhất trên một bản đồ bao gồm hai thành phần: vĩ độ và kinh độ. </a:t>
            </a:r>
          </a:p>
          <a:p>
            <a:pPr lvl="1" indent="-274320" algn="just">
              <a:lnSpc>
                <a:spcPct val="100000"/>
              </a:lnSpc>
              <a:spcBef>
                <a:spcPts val="0"/>
              </a:spcBef>
              <a:buClr>
                <a:srgbClr val="AC1418"/>
              </a:buClr>
              <a:buFont typeface="Wingdings" pitchFamily="2" charset="2"/>
              <a:buChar char=""/>
            </a:pPr>
            <a:endParaRPr lang="vi-VN"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vi-VN" sz="2800" baseline="30000" dirty="0">
                <a:latin typeface="Calibri" pitchFamily="34" charset="0"/>
                <a:cs typeface="Calibri" pitchFamily="34" charset="0"/>
              </a:rPr>
              <a:t>Các Goelocation API là một đặc điểm kỹ thuật được cung cấp bởi W3C cung cấp một cách phù hợp để phát triển các ứng dụng web nhận biết vị trí. </a:t>
            </a:r>
          </a:p>
          <a:p>
            <a:pPr lvl="1" indent="-274320" algn="just">
              <a:lnSpc>
                <a:spcPct val="100000"/>
              </a:lnSpc>
              <a:spcBef>
                <a:spcPts val="0"/>
              </a:spcBef>
              <a:buClr>
                <a:srgbClr val="AC1418"/>
              </a:buClr>
              <a:buFont typeface="Wingdings" pitchFamily="2" charset="2"/>
              <a:buChar char=""/>
            </a:pPr>
            <a:endParaRPr lang="vi-VN"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vi-VN" sz="2800" baseline="30000" dirty="0">
                <a:latin typeface="Calibri" pitchFamily="34" charset="0"/>
                <a:cs typeface="Calibri" pitchFamily="34" charset="0"/>
              </a:rPr>
              <a:t>Google Maps API được sử dụng để hiển thị vị trí của người dùng trên bản đồ. </a:t>
            </a:r>
          </a:p>
          <a:p>
            <a:pPr lvl="1" indent="-274320" algn="just">
              <a:lnSpc>
                <a:spcPct val="100000"/>
              </a:lnSpc>
              <a:spcBef>
                <a:spcPts val="0"/>
              </a:spcBef>
              <a:buClr>
                <a:srgbClr val="AC1418"/>
              </a:buClr>
              <a:buFont typeface="Wingdings" pitchFamily="2" charset="2"/>
              <a:buChar char=""/>
            </a:pPr>
            <a:endParaRPr lang="vi-VN"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vi-VN" sz="2800" baseline="30000" dirty="0">
                <a:latin typeface="Calibri" pitchFamily="34" charset="0"/>
                <a:cs typeface="Calibri" pitchFamily="34" charset="0"/>
              </a:rPr>
              <a:t>Đối tượng của loại bản đồ được tạo ra trong JavaScript, trước khi nó có thể được tham chiếu trong một tài liệu HTML. </a:t>
            </a:r>
          </a:p>
          <a:p>
            <a:pPr lvl="1" indent="-274320" algn="just">
              <a:lnSpc>
                <a:spcPct val="100000"/>
              </a:lnSpc>
              <a:spcBef>
                <a:spcPts val="0"/>
              </a:spcBef>
              <a:buClr>
                <a:srgbClr val="AC1418"/>
              </a:buClr>
              <a:buFont typeface="Wingdings" pitchFamily="2" charset="2"/>
              <a:buChar char=""/>
            </a:pPr>
            <a:endParaRPr lang="vi-VN"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vi-VN" sz="2800" baseline="30000" dirty="0">
                <a:latin typeface="Calibri" pitchFamily="34" charset="0"/>
                <a:cs typeface="Calibri" pitchFamily="34" charset="0"/>
              </a:rPr>
              <a:t>Các hoạt động kéo-và-thả xác định một cơ chế dựa trên sự kiện sử dụng các </a:t>
            </a:r>
            <a:r>
              <a:rPr lang="en-US" sz="2800" baseline="30000" dirty="0" err="1" smtClean="0">
                <a:latin typeface="Calibri" pitchFamily="34" charset="0"/>
                <a:cs typeface="Calibri" pitchFamily="34" charset="0"/>
              </a:rPr>
              <a:t>phần</a:t>
            </a:r>
            <a:r>
              <a:rPr lang="en-US" sz="2800" baseline="30000" dirty="0" smtClean="0">
                <a:latin typeface="Calibri" pitchFamily="34" charset="0"/>
                <a:cs typeface="Calibri" pitchFamily="34" charset="0"/>
              </a:rPr>
              <a:t> </a:t>
            </a:r>
            <a:r>
              <a:rPr lang="en-US" sz="2800" baseline="30000" dirty="0" err="1" smtClean="0">
                <a:latin typeface="Calibri" pitchFamily="34" charset="0"/>
                <a:cs typeface="Calibri" pitchFamily="34" charset="0"/>
              </a:rPr>
              <a:t>tử</a:t>
            </a:r>
            <a:r>
              <a:rPr lang="vi-VN" sz="2800" baseline="30000" dirty="0" smtClean="0">
                <a:latin typeface="Calibri" pitchFamily="34" charset="0"/>
                <a:cs typeface="Calibri" pitchFamily="34" charset="0"/>
              </a:rPr>
              <a:t> </a:t>
            </a:r>
            <a:r>
              <a:rPr lang="vi-VN" sz="2800" baseline="30000" dirty="0">
                <a:latin typeface="Calibri" pitchFamily="34" charset="0"/>
                <a:cs typeface="Calibri" pitchFamily="34" charset="0"/>
              </a:rPr>
              <a:t>trên một trang web có thể được sao chép, sắp xếp lại, hoặc bị xóa.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Right)">
                                      <p:cBhvr>
                                        <p:cTn id="7" dur="500"/>
                                        <p:tgtEl>
                                          <p:spTgt spid="6">
                                            <p:txEl>
                                              <p:pRg st="0" end="0"/>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strips(downRight)">
                                      <p:cBhvr>
                                        <p:cTn id="10" dur="500"/>
                                        <p:tgtEl>
                                          <p:spTgt spid="6">
                                            <p:txEl>
                                              <p:pRg st="2" end="2"/>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strips(downRight)">
                                      <p:cBhvr>
                                        <p:cTn id="13" dur="500"/>
                                        <p:tgtEl>
                                          <p:spTgt spid="6">
                                            <p:txEl>
                                              <p:pRg st="4" end="4"/>
                                            </p:txEl>
                                          </p:spTgt>
                                        </p:tgtEl>
                                      </p:cBhvr>
                                    </p:animEffect>
                                  </p:childTnLst>
                                </p:cTn>
                              </p:par>
                              <p:par>
                                <p:cTn id="14" presetID="18" presetClass="entr" presetSubtype="6"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strips(downRight)">
                                      <p:cBhvr>
                                        <p:cTn id="16" dur="500"/>
                                        <p:tgtEl>
                                          <p:spTgt spid="6">
                                            <p:txEl>
                                              <p:pRg st="6" end="6"/>
                                            </p:txEl>
                                          </p:spTgt>
                                        </p:tgtEl>
                                      </p:cBhvr>
                                    </p:animEffect>
                                  </p:childTnLst>
                                </p:cTn>
                              </p:par>
                              <p:par>
                                <p:cTn id="17" presetID="18" presetClass="entr" presetSubtype="6"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strips(downRight)">
                                      <p:cBhvr>
                                        <p:cTn id="19" dur="500"/>
                                        <p:tgtEl>
                                          <p:spTgt spid="6">
                                            <p:txEl>
                                              <p:pRg st="8" end="8"/>
                                            </p:txEl>
                                          </p:spTgt>
                                        </p:tgtEl>
                                      </p:cBhvr>
                                    </p:animEffect>
                                  </p:childTnLst>
                                </p:cTn>
                              </p:par>
                              <p:par>
                                <p:cTn id="20" presetID="18" presetClass="entr" presetSubtype="6" fill="hold" nodeType="with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strips(downRight)">
                                      <p:cBhvr>
                                        <p:cTn id="2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5</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smtClean="0">
                <a:solidFill>
                  <a:schemeClr val="tx1"/>
                </a:solidFill>
              </a:rPr>
              <a:t>Định</a:t>
            </a:r>
            <a:r>
              <a:rPr lang="en-US" dirty="0" smtClean="0">
                <a:solidFill>
                  <a:schemeClr val="tx1"/>
                </a:solidFill>
              </a:rPr>
              <a:t> </a:t>
            </a:r>
            <a:r>
              <a:rPr lang="en-US" dirty="0" err="1" smtClean="0">
                <a:solidFill>
                  <a:schemeClr val="tx1"/>
                </a:solidFill>
              </a:rPr>
              <a:t>vị</a:t>
            </a:r>
            <a:r>
              <a:rPr lang="en-US" dirty="0" smtClean="0">
                <a:solidFill>
                  <a:schemeClr val="tx1"/>
                </a:solidFill>
              </a:rPr>
              <a:t> </a:t>
            </a:r>
            <a:r>
              <a:rPr lang="en-US" dirty="0" err="1" smtClean="0">
                <a:solidFill>
                  <a:schemeClr val="tx1"/>
                </a:solidFill>
              </a:rPr>
              <a:t>địa</a:t>
            </a:r>
            <a:r>
              <a:rPr lang="en-US" dirty="0" smtClean="0">
                <a:solidFill>
                  <a:schemeClr val="tx1"/>
                </a:solidFill>
              </a:rPr>
              <a:t> </a:t>
            </a:r>
            <a:r>
              <a:rPr lang="en-US" dirty="0" err="1" smtClean="0">
                <a:solidFill>
                  <a:schemeClr val="tx1"/>
                </a:solidFill>
              </a:rPr>
              <a:t>lý</a:t>
            </a:r>
            <a:r>
              <a:rPr lang="en-US" dirty="0" smtClean="0">
                <a:solidFill>
                  <a:schemeClr val="tx1"/>
                </a:solidFill>
              </a:rPr>
              <a:t> API 1-2</a:t>
            </a:r>
            <a:endParaRPr lang="en-US" dirty="0">
              <a:solidFill>
                <a:schemeClr val="tx1"/>
              </a:solidFill>
            </a:endParaRPr>
          </a:p>
        </p:txBody>
      </p:sp>
      <p:graphicFrame>
        <p:nvGraphicFramePr>
          <p:cNvPr id="5" name="Diagram 4"/>
          <p:cNvGraphicFramePr/>
          <p:nvPr>
            <p:extLst>
              <p:ext uri="{D42A27DB-BD31-4B8C-83A1-F6EECF244321}">
                <p14:modId xmlns:p14="http://schemas.microsoft.com/office/powerpoint/2010/main" val="3872892365"/>
              </p:ext>
            </p:extLst>
          </p:nvPr>
        </p:nvGraphicFramePr>
        <p:xfrm>
          <a:off x="304800" y="914400"/>
          <a:ext cx="83820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graphicEl>
                                              <a:dgm id="{388723AB-37EB-4EC2-B7B0-759657273835}"/>
                                            </p:graphicEl>
                                          </p:spTgt>
                                        </p:tgtEl>
                                        <p:attrNameLst>
                                          <p:attrName>style.visibility</p:attrName>
                                        </p:attrNameLst>
                                      </p:cBhvr>
                                      <p:to>
                                        <p:strVal val="visible"/>
                                      </p:to>
                                    </p:set>
                                    <p:animEffect transition="in" filter="wipe(left)">
                                      <p:cBhvr>
                                        <p:cTn id="7" dur="1000"/>
                                        <p:tgtEl>
                                          <p:spTgt spid="5">
                                            <p:graphicEl>
                                              <a:dgm id="{388723AB-37EB-4EC2-B7B0-75965727383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0256FAD6-365E-4CAB-8266-8CECC71F7F52}"/>
                                            </p:graphicEl>
                                          </p:spTgt>
                                        </p:tgtEl>
                                        <p:attrNameLst>
                                          <p:attrName>style.visibility</p:attrName>
                                        </p:attrNameLst>
                                      </p:cBhvr>
                                      <p:to>
                                        <p:strVal val="visible"/>
                                      </p:to>
                                    </p:set>
                                    <p:animEffect transition="in" filter="wipe(left)">
                                      <p:cBhvr>
                                        <p:cTn id="12" dur="1000"/>
                                        <p:tgtEl>
                                          <p:spTgt spid="5">
                                            <p:graphicEl>
                                              <a:dgm id="{0256FAD6-365E-4CAB-8266-8CECC71F7F5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dgm id="{A6445519-E36D-458F-8F29-D286534B965D}"/>
                                            </p:graphicEl>
                                          </p:spTgt>
                                        </p:tgtEl>
                                        <p:attrNameLst>
                                          <p:attrName>style.visibility</p:attrName>
                                        </p:attrNameLst>
                                      </p:cBhvr>
                                      <p:to>
                                        <p:strVal val="visible"/>
                                      </p:to>
                                    </p:set>
                                    <p:animEffect transition="in" filter="wipe(left)">
                                      <p:cBhvr>
                                        <p:cTn id="17" dur="1000"/>
                                        <p:tgtEl>
                                          <p:spTgt spid="5">
                                            <p:graphicEl>
                                              <a:dgm id="{A6445519-E36D-458F-8F29-D286534B965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02F157C3-4AF0-4564-919C-72DA0052C758}"/>
                                            </p:graphicEl>
                                          </p:spTgt>
                                        </p:tgtEl>
                                        <p:attrNameLst>
                                          <p:attrName>style.visibility</p:attrName>
                                        </p:attrNameLst>
                                      </p:cBhvr>
                                      <p:to>
                                        <p:strVal val="visible"/>
                                      </p:to>
                                    </p:set>
                                    <p:animEffect transition="in" filter="wipe(left)">
                                      <p:cBhvr>
                                        <p:cTn id="22" dur="1000"/>
                                        <p:tgtEl>
                                          <p:spTgt spid="5">
                                            <p:graphicEl>
                                              <a:dgm id="{02F157C3-4AF0-4564-919C-72DA0052C75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2EB7D3FA-250E-4F56-A9B0-C5AA0134E3BB}"/>
                                            </p:graphicEl>
                                          </p:spTgt>
                                        </p:tgtEl>
                                        <p:attrNameLst>
                                          <p:attrName>style.visibility</p:attrName>
                                        </p:attrNameLst>
                                      </p:cBhvr>
                                      <p:to>
                                        <p:strVal val="visible"/>
                                      </p:to>
                                    </p:set>
                                    <p:animEffect transition="in" filter="wipe(left)">
                                      <p:cBhvr>
                                        <p:cTn id="27" dur="1000"/>
                                        <p:tgtEl>
                                          <p:spTgt spid="5">
                                            <p:graphicEl>
                                              <a:dgm id="{2EB7D3FA-250E-4F56-A9B0-C5AA0134E3B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dgm id="{0F147CFF-3E8E-4540-9C52-F4C339712692}"/>
                                            </p:graphicEl>
                                          </p:spTgt>
                                        </p:tgtEl>
                                        <p:attrNameLst>
                                          <p:attrName>style.visibility</p:attrName>
                                        </p:attrNameLst>
                                      </p:cBhvr>
                                      <p:to>
                                        <p:strVal val="visible"/>
                                      </p:to>
                                    </p:set>
                                    <p:animEffect transition="in" filter="wipe(left)">
                                      <p:cBhvr>
                                        <p:cTn id="32" dur="1000"/>
                                        <p:tgtEl>
                                          <p:spTgt spid="5">
                                            <p:graphicEl>
                                              <a:dgm id="{0F147CFF-3E8E-4540-9C52-F4C339712692}"/>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FA6D5F93-001C-4408-896F-284E44EA4C9E}"/>
                                            </p:graphicEl>
                                          </p:spTgt>
                                        </p:tgtEl>
                                        <p:attrNameLst>
                                          <p:attrName>style.visibility</p:attrName>
                                        </p:attrNameLst>
                                      </p:cBhvr>
                                      <p:to>
                                        <p:strVal val="visible"/>
                                      </p:to>
                                    </p:set>
                                    <p:animEffect transition="in" filter="wipe(left)">
                                      <p:cBhvr>
                                        <p:cTn id="37" dur="1000"/>
                                        <p:tgtEl>
                                          <p:spTgt spid="5">
                                            <p:graphicEl>
                                              <a:dgm id="{FA6D5F93-001C-4408-896F-284E44EA4C9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6</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dirty="0" err="1">
                <a:solidFill>
                  <a:schemeClr val="tx1"/>
                </a:solidFill>
              </a:rPr>
              <a:t>Định</a:t>
            </a:r>
            <a:r>
              <a:rPr lang="en-US" dirty="0">
                <a:solidFill>
                  <a:schemeClr val="tx1"/>
                </a:solidFill>
              </a:rPr>
              <a:t> </a:t>
            </a:r>
            <a:r>
              <a:rPr lang="en-US" dirty="0" err="1">
                <a:solidFill>
                  <a:schemeClr val="tx1"/>
                </a:solidFill>
              </a:rPr>
              <a:t>vị</a:t>
            </a:r>
            <a:r>
              <a:rPr lang="en-US" dirty="0">
                <a:solidFill>
                  <a:schemeClr val="tx1"/>
                </a:solidFill>
              </a:rPr>
              <a:t> </a:t>
            </a:r>
            <a:r>
              <a:rPr lang="en-US" dirty="0" err="1">
                <a:solidFill>
                  <a:schemeClr val="tx1"/>
                </a:solidFill>
              </a:rPr>
              <a:t>địa</a:t>
            </a:r>
            <a:r>
              <a:rPr lang="en-US" dirty="0">
                <a:solidFill>
                  <a:schemeClr val="tx1"/>
                </a:solidFill>
              </a:rPr>
              <a:t> </a:t>
            </a:r>
            <a:r>
              <a:rPr lang="en-US" dirty="0" err="1">
                <a:solidFill>
                  <a:schemeClr val="tx1"/>
                </a:solidFill>
              </a:rPr>
              <a:t>lý</a:t>
            </a:r>
            <a:r>
              <a:rPr lang="en-US" dirty="0">
                <a:solidFill>
                  <a:schemeClr val="tx1"/>
                </a:solidFill>
              </a:rPr>
              <a:t> API 2-2</a:t>
            </a:r>
          </a:p>
        </p:txBody>
      </p:sp>
      <p:sp>
        <p:nvSpPr>
          <p:cNvPr id="5" name="Rectangle 4"/>
          <p:cNvSpPr/>
          <p:nvPr/>
        </p:nvSpPr>
        <p:spPr>
          <a:xfrm>
            <a:off x="228600" y="990600"/>
            <a:ext cx="8686800" cy="3048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en-US" sz="2800" baseline="30000">
                <a:latin typeface="Calibri" pitchFamily="34" charset="0"/>
                <a:cs typeface="Calibri" pitchFamily="34" charset="0"/>
              </a:rPr>
              <a:t>Bảng sau liệt kê các trình duyệt hỗ trợ cho Định vị API.</a:t>
            </a:r>
            <a:endParaRPr lang="en-US" sz="2800" dirty="0" smtClean="0">
              <a:solidFill>
                <a:schemeClr val="dk1"/>
              </a:solidFill>
              <a:latin typeface="Calibri" pitchFamily="34" charset="0"/>
              <a:cs typeface="Calibri"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803393056"/>
              </p:ext>
            </p:extLst>
          </p:nvPr>
        </p:nvGraphicFramePr>
        <p:xfrm>
          <a:off x="1447800" y="1447800"/>
          <a:ext cx="5562600" cy="4912023"/>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291318"/>
                <a:gridCol w="4271282"/>
              </a:tblGrid>
              <a:tr h="474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smtClean="0">
                          <a:solidFill>
                            <a:schemeClr val="bg1"/>
                          </a:solidFill>
                          <a:latin typeface="+mn-lt"/>
                          <a:ea typeface="+mn-ea"/>
                          <a:cs typeface="+mn-cs"/>
                        </a:rPr>
                        <a:t>Trình duyệt</a:t>
                      </a:r>
                      <a:endParaRPr lang="en-US" sz="2400" b="1" kern="1200" baseline="30000" dirty="0" smtClean="0">
                        <a:solidFill>
                          <a:schemeClr val="bg1"/>
                        </a:solidFill>
                        <a:latin typeface="+mn-lt"/>
                        <a:ea typeface="+mn-ea"/>
                        <a:cs typeface="+mn-cs"/>
                      </a:endParaRPr>
                    </a:p>
                  </a:txBody>
                  <a:tcPr marT="0" marB="0">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0" kern="1200" baseline="300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smtClean="0">
                          <a:solidFill>
                            <a:schemeClr val="bg1"/>
                          </a:solidFill>
                          <a:latin typeface="+mn-lt"/>
                          <a:ea typeface="+mn-ea"/>
                          <a:cs typeface="+mn-cs"/>
                        </a:rPr>
                        <a:t>Phiên bản hỗ trợ</a:t>
                      </a:r>
                      <a:endParaRPr lang="en-US" sz="2400" b="1" kern="1200" baseline="30000" dirty="0" smtClean="0">
                        <a:solidFill>
                          <a:schemeClr val="bg1"/>
                        </a:solidFill>
                        <a:latin typeface="+mn-lt"/>
                        <a:ea typeface="+mn-ea"/>
                        <a:cs typeface="+mn-cs"/>
                      </a:endParaRPr>
                    </a:p>
                  </a:txBody>
                  <a:tcPr marT="0" marB="0">
                    <a:solidFill>
                      <a:schemeClr val="accent2">
                        <a:lumMod val="75000"/>
                      </a:schemeClr>
                    </a:solidFill>
                  </a:tcPr>
                </a:tc>
              </a:tr>
              <a:tr h="4748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kern="1200" baseline="300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baseline="30000" dirty="0" smtClean="0">
                          <a:solidFill>
                            <a:schemeClr val="dk1"/>
                          </a:solidFill>
                          <a:latin typeface="+mn-lt"/>
                          <a:ea typeface="+mn-ea"/>
                          <a:cs typeface="+mn-cs"/>
                        </a:rPr>
                        <a:t>Safari</a:t>
                      </a:r>
                    </a:p>
                  </a:txBody>
                  <a:tcPr marT="0" marB="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0" kern="1200" baseline="30000" dirty="0" smtClean="0">
                        <a:solidFill>
                          <a:schemeClr val="dk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baseline="30000" dirty="0" smtClean="0">
                          <a:solidFill>
                            <a:schemeClr val="dk1"/>
                          </a:solidFill>
                          <a:latin typeface="+mn-lt"/>
                          <a:ea typeface="+mn-ea"/>
                          <a:cs typeface="+mn-cs"/>
                        </a:rPr>
                        <a:t>5.0+</a:t>
                      </a:r>
                    </a:p>
                  </a:txBody>
                  <a:tcPr marT="0" marB="0">
                    <a:solidFill>
                      <a:schemeClr val="accent3">
                        <a:lumMod val="40000"/>
                        <a:lumOff val="60000"/>
                      </a:schemeClr>
                    </a:solidFill>
                  </a:tcPr>
                </a:tc>
              </a:tr>
              <a:tr h="4748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kern="1200" baseline="300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baseline="30000" dirty="0" smtClean="0">
                          <a:solidFill>
                            <a:schemeClr val="dk1"/>
                          </a:solidFill>
                          <a:latin typeface="+mn-lt"/>
                          <a:ea typeface="+mn-ea"/>
                          <a:cs typeface="+mn-cs"/>
                        </a:rPr>
                        <a:t>Chrome</a:t>
                      </a:r>
                    </a:p>
                  </a:txBody>
                  <a:tcPr marT="0" marB="0">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0" kern="1200" baseline="30000" dirty="0" smtClean="0">
                        <a:solidFill>
                          <a:schemeClr val="dk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baseline="30000" dirty="0" smtClean="0">
                          <a:solidFill>
                            <a:schemeClr val="dk1"/>
                          </a:solidFill>
                          <a:latin typeface="+mn-lt"/>
                          <a:ea typeface="+mn-ea"/>
                          <a:cs typeface="+mn-cs"/>
                        </a:rPr>
                        <a:t>5.0+</a:t>
                      </a:r>
                    </a:p>
                  </a:txBody>
                  <a:tcPr marT="0" marB="0">
                    <a:solidFill>
                      <a:schemeClr val="accent2">
                        <a:lumMod val="20000"/>
                        <a:lumOff val="80000"/>
                      </a:schemeClr>
                    </a:solidFill>
                  </a:tcPr>
                </a:tc>
              </a:tr>
              <a:tr h="508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kern="1200" baseline="300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baseline="30000" dirty="0" smtClean="0">
                          <a:solidFill>
                            <a:schemeClr val="dk1"/>
                          </a:solidFill>
                          <a:latin typeface="+mn-lt"/>
                          <a:ea typeface="+mn-ea"/>
                          <a:cs typeface="+mn-cs"/>
                        </a:rPr>
                        <a:t>Firefox</a:t>
                      </a:r>
                    </a:p>
                  </a:txBody>
                  <a:tcPr marT="0" marB="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0" kern="1200" baseline="30000" dirty="0" smtClean="0">
                        <a:solidFill>
                          <a:schemeClr val="tx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baseline="30000" dirty="0" smtClean="0">
                          <a:solidFill>
                            <a:schemeClr val="tx1"/>
                          </a:solidFill>
                          <a:latin typeface="+mn-lt"/>
                          <a:ea typeface="+mn-ea"/>
                          <a:cs typeface="+mn-cs"/>
                        </a:rPr>
                        <a:t>3.5+</a:t>
                      </a:r>
                    </a:p>
                  </a:txBody>
                  <a:tcPr marT="0" marB="0">
                    <a:solidFill>
                      <a:schemeClr val="accent3">
                        <a:lumMod val="40000"/>
                        <a:lumOff val="60000"/>
                      </a:schemeClr>
                    </a:solidFill>
                  </a:tcPr>
                </a:tc>
              </a:tr>
              <a:tr h="4748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kern="1200" baseline="300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baseline="30000" dirty="0" smtClean="0">
                          <a:solidFill>
                            <a:schemeClr val="dk1"/>
                          </a:solidFill>
                          <a:latin typeface="+mn-lt"/>
                          <a:ea typeface="+mn-ea"/>
                          <a:cs typeface="+mn-cs"/>
                        </a:rPr>
                        <a:t>Internet Explorer</a:t>
                      </a:r>
                    </a:p>
                  </a:txBody>
                  <a:tcPr marT="0" marB="0">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0" kern="1200" baseline="30000" dirty="0" smtClean="0">
                        <a:solidFill>
                          <a:schemeClr val="dk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baseline="30000" dirty="0" smtClean="0">
                          <a:solidFill>
                            <a:schemeClr val="dk1"/>
                          </a:solidFill>
                          <a:latin typeface="+mn-lt"/>
                          <a:ea typeface="+mn-ea"/>
                          <a:cs typeface="+mn-cs"/>
                        </a:rPr>
                        <a:t>9.0+</a:t>
                      </a:r>
                    </a:p>
                  </a:txBody>
                  <a:tcPr marT="0" marB="0">
                    <a:solidFill>
                      <a:schemeClr val="accent2">
                        <a:lumMod val="20000"/>
                        <a:lumOff val="80000"/>
                      </a:schemeClr>
                    </a:solidFill>
                  </a:tcPr>
                </a:tc>
              </a:tr>
              <a:tr h="494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kern="1200" baseline="300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baseline="30000" dirty="0" smtClean="0">
                          <a:solidFill>
                            <a:schemeClr val="dk1"/>
                          </a:solidFill>
                          <a:latin typeface="+mn-lt"/>
                          <a:ea typeface="+mn-ea"/>
                          <a:cs typeface="+mn-cs"/>
                        </a:rPr>
                        <a:t>Opera</a:t>
                      </a:r>
                      <a:endParaRPr lang="en-US" sz="2000" b="1" dirty="0"/>
                    </a:p>
                  </a:txBody>
                  <a:tcPr marT="0" marB="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0" kern="1200" baseline="30000" dirty="0" smtClean="0">
                        <a:solidFill>
                          <a:schemeClr val="dk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baseline="30000" dirty="0" smtClean="0">
                          <a:solidFill>
                            <a:schemeClr val="dk1"/>
                          </a:solidFill>
                          <a:latin typeface="+mn-lt"/>
                          <a:ea typeface="+mn-ea"/>
                          <a:cs typeface="+mn-cs"/>
                        </a:rPr>
                        <a:t>10.6+</a:t>
                      </a:r>
                    </a:p>
                  </a:txBody>
                  <a:tcPr marT="0" marB="0">
                    <a:solidFill>
                      <a:schemeClr val="accent3">
                        <a:lumMod val="40000"/>
                        <a:lumOff val="60000"/>
                      </a:schemeClr>
                    </a:solidFill>
                  </a:tcPr>
                </a:tc>
              </a:tr>
              <a:tr h="494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kern="1200" baseline="300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baseline="30000" dirty="0" err="1" smtClean="0">
                          <a:solidFill>
                            <a:schemeClr val="dk1"/>
                          </a:solidFill>
                          <a:latin typeface="+mn-lt"/>
                          <a:ea typeface="+mn-ea"/>
                          <a:cs typeface="+mn-cs"/>
                        </a:rPr>
                        <a:t>iOS</a:t>
                      </a:r>
                      <a:r>
                        <a:rPr lang="en-US" sz="2000" b="1" kern="1200" baseline="30000" dirty="0" smtClean="0">
                          <a:solidFill>
                            <a:schemeClr val="dk1"/>
                          </a:solidFill>
                          <a:latin typeface="+mn-lt"/>
                          <a:ea typeface="+mn-ea"/>
                          <a:cs typeface="+mn-cs"/>
                        </a:rPr>
                        <a:t> (Mobile Safari)</a:t>
                      </a:r>
                      <a:endParaRPr lang="en-US" sz="2000" b="1" dirty="0"/>
                    </a:p>
                  </a:txBody>
                  <a:tcPr marT="0" marB="0">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0" kern="1200" baseline="30000" dirty="0" smtClean="0">
                        <a:solidFill>
                          <a:schemeClr val="dk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baseline="30000" dirty="0" smtClean="0">
                          <a:solidFill>
                            <a:schemeClr val="dk1"/>
                          </a:solidFill>
                          <a:latin typeface="+mn-lt"/>
                          <a:ea typeface="+mn-ea"/>
                          <a:cs typeface="+mn-cs"/>
                        </a:rPr>
                        <a:t>3.2+</a:t>
                      </a:r>
                    </a:p>
                  </a:txBody>
                  <a:tcPr marT="0" marB="0">
                    <a:solidFill>
                      <a:schemeClr val="accent2">
                        <a:lumMod val="20000"/>
                        <a:lumOff val="80000"/>
                      </a:schemeClr>
                    </a:solidFill>
                  </a:tcPr>
                </a:tc>
              </a:tr>
              <a:tr h="494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kern="1200" baseline="300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baseline="30000" dirty="0" smtClean="0">
                          <a:solidFill>
                            <a:schemeClr val="dk1"/>
                          </a:solidFill>
                          <a:latin typeface="+mn-lt"/>
                          <a:ea typeface="+mn-ea"/>
                          <a:cs typeface="+mn-cs"/>
                        </a:rPr>
                        <a:t>Android</a:t>
                      </a:r>
                      <a:endParaRPr lang="en-US" sz="2000" b="1" dirty="0"/>
                    </a:p>
                  </a:txBody>
                  <a:tcPr marT="0" marB="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0" kern="1200" baseline="30000" dirty="0" smtClean="0">
                        <a:solidFill>
                          <a:schemeClr val="dk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baseline="30000" dirty="0" smtClean="0">
                          <a:solidFill>
                            <a:schemeClr val="dk1"/>
                          </a:solidFill>
                          <a:latin typeface="+mn-lt"/>
                          <a:ea typeface="+mn-ea"/>
                          <a:cs typeface="+mn-cs"/>
                        </a:rPr>
                        <a:t>2.0+</a:t>
                      </a:r>
                    </a:p>
                  </a:txBody>
                  <a:tcPr marT="0" marB="0">
                    <a:solidFill>
                      <a:schemeClr val="accent3">
                        <a:lumMod val="40000"/>
                        <a:lumOff val="60000"/>
                      </a:schemeClr>
                    </a:solidFill>
                  </a:tcPr>
                </a:tc>
              </a:tr>
              <a:tr h="603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kern="1200" baseline="300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baseline="30000" dirty="0" smtClean="0">
                          <a:solidFill>
                            <a:schemeClr val="dk1"/>
                          </a:solidFill>
                          <a:latin typeface="+mn-lt"/>
                          <a:ea typeface="+mn-ea"/>
                          <a:cs typeface="+mn-cs"/>
                        </a:rPr>
                        <a:t>Blackberry</a:t>
                      </a:r>
                      <a:endParaRPr lang="en-US" sz="2000" b="1" dirty="0"/>
                    </a:p>
                  </a:txBody>
                  <a:tcPr marT="0" marB="0">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0" kern="1200" baseline="30000" dirty="0" smtClean="0">
                        <a:solidFill>
                          <a:schemeClr val="dk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baseline="30000" dirty="0" smtClean="0">
                          <a:solidFill>
                            <a:schemeClr val="dk1"/>
                          </a:solidFill>
                          <a:latin typeface="+mn-lt"/>
                          <a:ea typeface="+mn-ea"/>
                          <a:cs typeface="+mn-cs"/>
                        </a:rPr>
                        <a:t>6+</a:t>
                      </a:r>
                    </a:p>
                  </a:txBody>
                  <a:tcPr marT="0" marB="0">
                    <a:solidFill>
                      <a:schemeClr val="accent2">
                        <a:lumMod val="20000"/>
                        <a:lumOff val="8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7</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sz="3600" dirty="0" err="1" smtClean="0">
                <a:solidFill>
                  <a:schemeClr val="tx1"/>
                </a:solidFill>
              </a:rPr>
              <a:t>Thực</a:t>
            </a:r>
            <a:r>
              <a:rPr lang="en-US" sz="3600" dirty="0" smtClean="0">
                <a:solidFill>
                  <a:schemeClr val="tx1"/>
                </a:solidFill>
              </a:rPr>
              <a:t> </a:t>
            </a:r>
            <a:r>
              <a:rPr lang="en-US" sz="3600" dirty="0" err="1" smtClean="0">
                <a:solidFill>
                  <a:schemeClr val="tx1"/>
                </a:solidFill>
              </a:rPr>
              <a:t>thi</a:t>
            </a:r>
            <a:r>
              <a:rPr lang="en-US" sz="3600" dirty="0" smtClean="0">
                <a:solidFill>
                  <a:schemeClr val="tx1"/>
                </a:solidFill>
              </a:rPr>
              <a:t> </a:t>
            </a:r>
            <a:r>
              <a:rPr lang="en-US" sz="3600" dirty="0" err="1" smtClean="0">
                <a:solidFill>
                  <a:schemeClr val="tx1"/>
                </a:solidFill>
              </a:rPr>
              <a:t>đối</a:t>
            </a:r>
            <a:r>
              <a:rPr lang="en-US" sz="3600" dirty="0" smtClean="0">
                <a:solidFill>
                  <a:schemeClr val="tx1"/>
                </a:solidFill>
              </a:rPr>
              <a:t> </a:t>
            </a:r>
            <a:r>
              <a:rPr lang="en-US" sz="3600" dirty="0" err="1" smtClean="0">
                <a:solidFill>
                  <a:schemeClr val="tx1"/>
                </a:solidFill>
              </a:rPr>
              <a:t>tượng</a:t>
            </a:r>
            <a:r>
              <a:rPr lang="en-US" sz="3600" dirty="0" smtClean="0">
                <a:solidFill>
                  <a:schemeClr val="tx1"/>
                </a:solidFill>
              </a:rPr>
              <a:t> </a:t>
            </a:r>
            <a:r>
              <a:rPr lang="en-US" sz="3600" dirty="0" err="1" smtClean="0">
                <a:solidFill>
                  <a:schemeClr val="tx1"/>
                </a:solidFill>
              </a:rPr>
              <a:t>Geolocation</a:t>
            </a:r>
            <a:r>
              <a:rPr lang="en-US" sz="3600" dirty="0" smtClean="0">
                <a:solidFill>
                  <a:schemeClr val="tx1"/>
                </a:solidFill>
              </a:rPr>
              <a:t> 1-3</a:t>
            </a:r>
            <a:endParaRPr lang="en-US" sz="3600" dirty="0">
              <a:solidFill>
                <a:schemeClr val="tx1"/>
              </a:solidFill>
            </a:endParaRPr>
          </a:p>
        </p:txBody>
      </p:sp>
      <p:graphicFrame>
        <p:nvGraphicFramePr>
          <p:cNvPr id="5" name="Diagram 4"/>
          <p:cNvGraphicFramePr/>
          <p:nvPr>
            <p:extLst>
              <p:ext uri="{D42A27DB-BD31-4B8C-83A1-F6EECF244321}">
                <p14:modId xmlns:p14="http://schemas.microsoft.com/office/powerpoint/2010/main" val="2069380543"/>
              </p:ext>
            </p:extLst>
          </p:nvPr>
        </p:nvGraphicFramePr>
        <p:xfrm>
          <a:off x="304800" y="990600"/>
          <a:ext cx="8458200" cy="152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81000" y="3574924"/>
            <a:ext cx="1371600" cy="306366"/>
          </a:xfrm>
          <a:prstGeom prst="rect">
            <a:avLst/>
          </a:prstGeom>
        </p:spPr>
        <p:txBody>
          <a:bodyPr wrap="square" anchor="ctr" anchorCtr="0">
            <a:spAutoFit/>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r>
              <a:rPr lang="en-US" sz="2800" b="1" baseline="30000" smtClean="0">
                <a:latin typeface="Calibri" pitchFamily="34" charset="0"/>
                <a:cs typeface="Calibri" pitchFamily="34" charset="0"/>
              </a:rPr>
              <a:t>Cú pháp:</a:t>
            </a:r>
            <a:endParaRPr lang="en-US" sz="2800" b="1" baseline="30000" dirty="0" smtClean="0">
              <a:latin typeface="Calibri" pitchFamily="34" charset="0"/>
              <a:cs typeface="Calibri" pitchFamily="34" charset="0"/>
            </a:endParaRPr>
          </a:p>
        </p:txBody>
      </p:sp>
      <p:sp>
        <p:nvSpPr>
          <p:cNvPr id="7" name="TextBox 6"/>
          <p:cNvSpPr txBox="1"/>
          <p:nvPr/>
        </p:nvSpPr>
        <p:spPr>
          <a:xfrm>
            <a:off x="457200" y="4114800"/>
            <a:ext cx="6965368" cy="314958"/>
          </a:xfrm>
          <a:prstGeom prst="rect">
            <a:avLst/>
          </a:prstGeom>
          <a:noFill/>
        </p:spPr>
        <p:txBody>
          <a:bodyPr wrap="none" rtlCol="0">
            <a:spAutoFit/>
          </a:bodyPr>
          <a:lstStyle/>
          <a:p>
            <a:r>
              <a:rPr lang="en-US" sz="2800" baseline="30000" dirty="0" err="1" smtClean="0"/>
              <a:t>var</a:t>
            </a:r>
            <a:r>
              <a:rPr lang="en-US" sz="2800" baseline="30000" dirty="0" smtClean="0"/>
              <a:t> </a:t>
            </a:r>
            <a:r>
              <a:rPr lang="en-US" sz="2800" baseline="30000" dirty="0" err="1" smtClean="0"/>
              <a:t>geolocation</a:t>
            </a:r>
            <a:r>
              <a:rPr lang="en-US" sz="2800" baseline="30000" dirty="0" smtClean="0"/>
              <a:t> = </a:t>
            </a:r>
            <a:r>
              <a:rPr lang="en-US" sz="2800" baseline="30000" dirty="0" err="1" smtClean="0"/>
              <a:t>window.navigator.geolocation</a:t>
            </a:r>
            <a:r>
              <a:rPr lang="en-US" sz="2800" baseline="300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graphicEl>
                                              <a:dgm id="{388723AB-37EB-4EC2-B7B0-759657273835}"/>
                                            </p:graphicEl>
                                          </p:spTgt>
                                        </p:tgtEl>
                                        <p:attrNameLst>
                                          <p:attrName>style.visibility</p:attrName>
                                        </p:attrNameLst>
                                      </p:cBhvr>
                                      <p:to>
                                        <p:strVal val="visible"/>
                                      </p:to>
                                    </p:set>
                                    <p:animEffect transition="in" filter="wipe(left)">
                                      <p:cBhvr>
                                        <p:cTn id="7" dur="1000"/>
                                        <p:tgtEl>
                                          <p:spTgt spid="5">
                                            <p:graphicEl>
                                              <a:dgm id="{388723AB-37EB-4EC2-B7B0-759657273835}"/>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graphicEl>
                                              <a:dgm id="{0256FAD6-365E-4CAB-8266-8CECC71F7F52}"/>
                                            </p:graphicEl>
                                          </p:spTgt>
                                        </p:tgtEl>
                                        <p:attrNameLst>
                                          <p:attrName>style.visibility</p:attrName>
                                        </p:attrNameLst>
                                      </p:cBhvr>
                                      <p:to>
                                        <p:strVal val="visible"/>
                                      </p:to>
                                    </p:set>
                                    <p:animEffect transition="in" filter="wipe(left)">
                                      <p:cBhvr>
                                        <p:cTn id="11" dur="1000"/>
                                        <p:tgtEl>
                                          <p:spTgt spid="5">
                                            <p:graphicEl>
                                              <a:dgm id="{0256FAD6-365E-4CAB-8266-8CECC71F7F52}"/>
                                            </p:graphicEl>
                                          </p:spTgt>
                                        </p:tgtEl>
                                      </p:cBhvr>
                                    </p:animEffect>
                                  </p:childTnLst>
                                </p:cTn>
                              </p:par>
                            </p:childTnLst>
                          </p:cTn>
                        </p:par>
                        <p:par>
                          <p:cTn id="12" fill="hold">
                            <p:stCondLst>
                              <p:cond delay="2000"/>
                            </p:stCondLst>
                            <p:childTnLst>
                              <p:par>
                                <p:cTn id="13" presetID="3"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27" presetClass="entr" presetSubtype="0" fill="hold" grpId="0" nodeType="withEffect">
                                  <p:stCondLst>
                                    <p:cond delay="0"/>
                                  </p:stCondLst>
                                  <p:iterate type="lt">
                                    <p:tmPct val="50000"/>
                                  </p:iterate>
                                  <p:childTnLst>
                                    <p:set>
                                      <p:cBhvr>
                                        <p:cTn id="17" dur="1" fill="hold">
                                          <p:stCondLst>
                                            <p:cond delay="0"/>
                                          </p:stCondLst>
                                        </p:cTn>
                                        <p:tgtEl>
                                          <p:spTgt spid="7"/>
                                        </p:tgtEl>
                                        <p:attrNameLst>
                                          <p:attrName>style.visibility</p:attrName>
                                        </p:attrNameLst>
                                      </p:cBhvr>
                                      <p:to>
                                        <p:strVal val="visible"/>
                                      </p:to>
                                    </p:set>
                                    <p:anim calcmode="discrete" valueType="clr">
                                      <p:cBhvr override="childStyle">
                                        <p:cTn id="18"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7"/>
                                        </p:tgtEl>
                                        <p:attrNameLst>
                                          <p:attrName>fillcolor</p:attrName>
                                        </p:attrNameLst>
                                      </p:cBhvr>
                                      <p:tavLst>
                                        <p:tav tm="0">
                                          <p:val>
                                            <p:clrVal>
                                              <a:schemeClr val="accent2"/>
                                            </p:clrVal>
                                          </p:val>
                                        </p:tav>
                                        <p:tav tm="50000">
                                          <p:val>
                                            <p:clrVal>
                                              <a:schemeClr val="hlink"/>
                                            </p:clrVal>
                                          </p:val>
                                        </p:tav>
                                      </p:tavLst>
                                    </p:anim>
                                    <p:set>
                                      <p:cBhvr>
                                        <p:cTn id="20" dur="80"/>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8</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sz="3600" dirty="0" err="1">
                <a:solidFill>
                  <a:schemeClr val="tx1"/>
                </a:solidFill>
              </a:rPr>
              <a:t>Thực</a:t>
            </a:r>
            <a:r>
              <a:rPr lang="en-US" sz="3600" dirty="0">
                <a:solidFill>
                  <a:schemeClr val="tx1"/>
                </a:solidFill>
              </a:rPr>
              <a:t> </a:t>
            </a:r>
            <a:r>
              <a:rPr lang="en-US" sz="3600" dirty="0" err="1">
                <a:solidFill>
                  <a:schemeClr val="tx1"/>
                </a:solidFill>
              </a:rPr>
              <a:t>thi</a:t>
            </a:r>
            <a:r>
              <a:rPr lang="en-US" sz="3600" dirty="0">
                <a:solidFill>
                  <a:schemeClr val="tx1"/>
                </a:solidFill>
              </a:rPr>
              <a:t> </a:t>
            </a:r>
            <a:r>
              <a:rPr lang="en-US" sz="3600" dirty="0" err="1">
                <a:solidFill>
                  <a:schemeClr val="tx1"/>
                </a:solidFill>
              </a:rPr>
              <a:t>đối</a:t>
            </a:r>
            <a:r>
              <a:rPr lang="en-US" sz="3600" dirty="0">
                <a:solidFill>
                  <a:schemeClr val="tx1"/>
                </a:solidFill>
              </a:rPr>
              <a:t> </a:t>
            </a:r>
            <a:r>
              <a:rPr lang="en-US" sz="3600" dirty="0" err="1">
                <a:solidFill>
                  <a:schemeClr val="tx1"/>
                </a:solidFill>
              </a:rPr>
              <a:t>tượng</a:t>
            </a:r>
            <a:r>
              <a:rPr lang="en-US" sz="3600" dirty="0">
                <a:solidFill>
                  <a:schemeClr val="tx1"/>
                </a:solidFill>
              </a:rPr>
              <a:t> </a:t>
            </a:r>
            <a:r>
              <a:rPr lang="en-US" sz="3600" dirty="0" err="1">
                <a:solidFill>
                  <a:schemeClr val="tx1"/>
                </a:solidFill>
              </a:rPr>
              <a:t>Geolocation</a:t>
            </a:r>
            <a:r>
              <a:rPr lang="en-US" sz="3600" dirty="0">
                <a:solidFill>
                  <a:schemeClr val="tx1"/>
                </a:solidFill>
              </a:rPr>
              <a:t> 2-3</a:t>
            </a:r>
          </a:p>
        </p:txBody>
      </p:sp>
      <p:sp>
        <p:nvSpPr>
          <p:cNvPr id="5" name="Rectangle 4"/>
          <p:cNvSpPr/>
          <p:nvPr/>
        </p:nvSpPr>
        <p:spPr>
          <a:xfrm>
            <a:off x="228600" y="762000"/>
            <a:ext cx="8305800" cy="609600"/>
          </a:xfrm>
          <a:prstGeom prst="rect">
            <a:avLst/>
          </a:prstGeom>
        </p:spPr>
        <p:txBody>
          <a:bodyPr wrap="square" anchor="ctr" anchorCtr="0">
            <a:noAutofit/>
          </a:bodyPr>
          <a:lstStyle/>
          <a:p>
            <a:pPr lvl="1" indent="-274320">
              <a:lnSpc>
                <a:spcPts val="2100"/>
              </a:lnSpc>
              <a:spcBef>
                <a:spcPts val="0"/>
              </a:spcBef>
              <a:buClr>
                <a:srgbClr val="AC1418"/>
              </a:buClr>
              <a:buFont typeface="Wingdings" pitchFamily="2" charset="2"/>
              <a:buChar char=""/>
            </a:pPr>
            <a:r>
              <a:rPr lang="en-US" sz="2800" baseline="30000" smtClean="0">
                <a:latin typeface="Calibri" pitchFamily="34" charset="0"/>
                <a:cs typeface="Calibri" pitchFamily="34" charset="0"/>
              </a:rPr>
              <a:t>Ví dụ</a:t>
            </a:r>
            <a:endParaRPr lang="en-US" sz="2800" dirty="0" smtClean="0">
              <a:solidFill>
                <a:schemeClr val="dk1"/>
              </a:solidFill>
              <a:latin typeface="Calibri" pitchFamily="34" charset="0"/>
              <a:cs typeface="Calibri" pitchFamily="34" charset="0"/>
            </a:endParaRPr>
          </a:p>
        </p:txBody>
      </p:sp>
      <p:sp>
        <p:nvSpPr>
          <p:cNvPr id="6" name="TextBox 5"/>
          <p:cNvSpPr txBox="1"/>
          <p:nvPr/>
        </p:nvSpPr>
        <p:spPr>
          <a:xfrm>
            <a:off x="762000" y="1295400"/>
            <a:ext cx="8153400" cy="5309146"/>
          </a:xfrm>
          <a:prstGeom prst="rect">
            <a:avLst/>
          </a:prstGeom>
          <a:noFill/>
        </p:spPr>
        <p:txBody>
          <a:bodyPr wrap="square" rtlCol="0">
            <a:spAutoFit/>
          </a:bodyPr>
          <a:lstStyle/>
          <a:p>
            <a:pPr>
              <a:lnSpc>
                <a:spcPts val="1000"/>
              </a:lnSpc>
            </a:pPr>
            <a:r>
              <a:rPr lang="en-US" sz="2400" baseline="30000" dirty="0" smtClean="0"/>
              <a:t>&lt;!DOCTYPE html&gt;</a:t>
            </a:r>
          </a:p>
          <a:p>
            <a:pPr>
              <a:lnSpc>
                <a:spcPts val="1000"/>
              </a:lnSpc>
            </a:pPr>
            <a:r>
              <a:rPr lang="en-US" sz="2400" baseline="30000" dirty="0" smtClean="0"/>
              <a:t>&lt;html&gt;</a:t>
            </a:r>
          </a:p>
          <a:p>
            <a:pPr>
              <a:lnSpc>
                <a:spcPts val="1000"/>
              </a:lnSpc>
            </a:pPr>
            <a:r>
              <a:rPr lang="en-US" sz="2400" baseline="30000" dirty="0" smtClean="0"/>
              <a:t>  &lt;head&gt;</a:t>
            </a:r>
          </a:p>
          <a:p>
            <a:pPr>
              <a:lnSpc>
                <a:spcPts val="1000"/>
              </a:lnSpc>
            </a:pPr>
            <a:r>
              <a:rPr lang="en-US" sz="2400" baseline="30000" dirty="0" smtClean="0"/>
              <a:t>    &lt;title&gt; Testing Support for </a:t>
            </a:r>
            <a:r>
              <a:rPr lang="en-US" sz="2400" baseline="30000" dirty="0" err="1" smtClean="0"/>
              <a:t>Geolocation</a:t>
            </a:r>
            <a:r>
              <a:rPr lang="en-US" sz="2400" baseline="30000" dirty="0" smtClean="0"/>
              <a:t> in Browsers&lt;/title&gt;</a:t>
            </a:r>
          </a:p>
          <a:p>
            <a:pPr>
              <a:lnSpc>
                <a:spcPts val="1000"/>
              </a:lnSpc>
            </a:pPr>
            <a:r>
              <a:rPr lang="en-US" sz="2400" baseline="30000" dirty="0" smtClean="0"/>
              <a:t>    &lt;script&gt;</a:t>
            </a:r>
          </a:p>
          <a:p>
            <a:pPr>
              <a:lnSpc>
                <a:spcPts val="1000"/>
              </a:lnSpc>
            </a:pPr>
            <a:r>
              <a:rPr lang="en-US" sz="2400" baseline="30000" dirty="0" smtClean="0"/>
              <a:t>     function </a:t>
            </a:r>
            <a:r>
              <a:rPr lang="en-US" sz="2400" baseline="30000" dirty="0" err="1" smtClean="0"/>
              <a:t>display_location_enabled</a:t>
            </a:r>
            <a:r>
              <a:rPr lang="en-US" sz="2400" baseline="30000" dirty="0" smtClean="0"/>
              <a:t>()</a:t>
            </a:r>
          </a:p>
          <a:p>
            <a:pPr>
              <a:lnSpc>
                <a:spcPts val="1000"/>
              </a:lnSpc>
            </a:pPr>
            <a:r>
              <a:rPr lang="en-US" sz="2400" baseline="30000" dirty="0" smtClean="0"/>
              <a:t>     {</a:t>
            </a:r>
          </a:p>
          <a:p>
            <a:pPr>
              <a:lnSpc>
                <a:spcPts val="1000"/>
              </a:lnSpc>
            </a:pPr>
            <a:r>
              <a:rPr lang="en-US" sz="2400" baseline="30000" dirty="0" smtClean="0"/>
              <a:t>      // Default message</a:t>
            </a:r>
          </a:p>
          <a:p>
            <a:pPr>
              <a:lnSpc>
                <a:spcPts val="1000"/>
              </a:lnSpc>
            </a:pPr>
            <a:r>
              <a:rPr lang="en-US" sz="2400" baseline="30000" dirty="0" smtClean="0"/>
              <a:t>      </a:t>
            </a:r>
            <a:r>
              <a:rPr lang="en-US" sz="2400" baseline="30000" dirty="0" err="1" smtClean="0"/>
              <a:t>var</a:t>
            </a:r>
            <a:r>
              <a:rPr lang="en-US" sz="2400" baseline="30000" dirty="0" smtClean="0"/>
              <a:t> </a:t>
            </a:r>
            <a:r>
              <a:rPr lang="en-US" sz="2400" baseline="30000" dirty="0" err="1" smtClean="0"/>
              <a:t>str</a:t>
            </a:r>
            <a:r>
              <a:rPr lang="en-US" sz="2400" baseline="30000" dirty="0" smtClean="0"/>
              <a:t> = “</a:t>
            </a:r>
            <a:r>
              <a:rPr lang="en-US" sz="2400" baseline="30000" dirty="0" err="1" smtClean="0"/>
              <a:t>Geolocation</a:t>
            </a:r>
            <a:r>
              <a:rPr lang="en-US" sz="2400" baseline="30000" dirty="0" smtClean="0"/>
              <a:t> is not supported in this browser”;</a:t>
            </a:r>
          </a:p>
          <a:p>
            <a:pPr>
              <a:lnSpc>
                <a:spcPts val="1000"/>
              </a:lnSpc>
            </a:pPr>
            <a:r>
              <a:rPr lang="en-US" sz="2400" baseline="30000" dirty="0" smtClean="0"/>
              <a:t>      if (</a:t>
            </a:r>
            <a:r>
              <a:rPr lang="en-US" sz="2400" baseline="30000" dirty="0" err="1" smtClean="0"/>
              <a:t>window.navigator.geolocation</a:t>
            </a:r>
            <a:r>
              <a:rPr lang="en-US" sz="2400" baseline="30000" dirty="0" smtClean="0"/>
              <a:t>)</a:t>
            </a:r>
          </a:p>
          <a:p>
            <a:pPr>
              <a:lnSpc>
                <a:spcPts val="1000"/>
              </a:lnSpc>
            </a:pPr>
            <a:r>
              <a:rPr lang="en-US" sz="2400" baseline="30000" dirty="0" smtClean="0"/>
              <a:t>      {</a:t>
            </a:r>
          </a:p>
          <a:p>
            <a:pPr>
              <a:lnSpc>
                <a:spcPts val="1000"/>
              </a:lnSpc>
            </a:pPr>
            <a:r>
              <a:rPr lang="en-US" sz="2400" baseline="30000" dirty="0" smtClean="0"/>
              <a:t>	</a:t>
            </a:r>
            <a:r>
              <a:rPr lang="en-US" sz="2400" baseline="30000" dirty="0" err="1" smtClean="0"/>
              <a:t>str</a:t>
            </a:r>
            <a:r>
              <a:rPr lang="en-US" sz="2400" baseline="30000" dirty="0" smtClean="0"/>
              <a:t> = “</a:t>
            </a:r>
            <a:r>
              <a:rPr lang="en-US" sz="2400" baseline="30000" dirty="0" err="1" smtClean="0"/>
              <a:t>Geolocation</a:t>
            </a:r>
            <a:r>
              <a:rPr lang="en-US" sz="2400" baseline="30000" dirty="0" smtClean="0"/>
              <a:t> is supported in this browser”;</a:t>
            </a:r>
            <a:r>
              <a:rPr lang="en-GB" sz="2400" baseline="30000" dirty="0" smtClean="0"/>
              <a:t>                  </a:t>
            </a:r>
          </a:p>
          <a:p>
            <a:pPr>
              <a:lnSpc>
                <a:spcPts val="1000"/>
              </a:lnSpc>
            </a:pPr>
            <a:r>
              <a:rPr lang="en-GB" sz="2400" baseline="30000" dirty="0" smtClean="0"/>
              <a:t>      }	</a:t>
            </a:r>
          </a:p>
          <a:p>
            <a:pPr>
              <a:lnSpc>
                <a:spcPts val="1000"/>
              </a:lnSpc>
            </a:pPr>
            <a:r>
              <a:rPr lang="en-GB" sz="2400" baseline="30000" dirty="0" smtClean="0"/>
              <a:t>      alert (</a:t>
            </a:r>
            <a:r>
              <a:rPr lang="en-GB" sz="2400" baseline="30000" dirty="0" err="1" smtClean="0"/>
              <a:t>str</a:t>
            </a:r>
            <a:r>
              <a:rPr lang="en-GB" sz="2400" baseline="30000" dirty="0" smtClean="0"/>
              <a:t>);</a:t>
            </a:r>
          </a:p>
          <a:p>
            <a:pPr>
              <a:lnSpc>
                <a:spcPts val="1000"/>
              </a:lnSpc>
            </a:pPr>
            <a:r>
              <a:rPr lang="en-GB" sz="2400" baseline="30000" dirty="0" smtClean="0"/>
              <a:t>     }</a:t>
            </a:r>
          </a:p>
          <a:p>
            <a:pPr>
              <a:lnSpc>
                <a:spcPts val="1000"/>
              </a:lnSpc>
            </a:pPr>
            <a:r>
              <a:rPr lang="en-GB" sz="2400" baseline="30000" dirty="0" smtClean="0"/>
              <a:t>    &lt;/script&gt;</a:t>
            </a:r>
          </a:p>
          <a:p>
            <a:pPr>
              <a:lnSpc>
                <a:spcPts val="1000"/>
              </a:lnSpc>
            </a:pPr>
            <a:r>
              <a:rPr lang="en-GB" sz="2400" baseline="30000" dirty="0" smtClean="0"/>
              <a:t>  &lt;/head&gt;</a:t>
            </a:r>
          </a:p>
          <a:p>
            <a:pPr>
              <a:lnSpc>
                <a:spcPts val="1000"/>
              </a:lnSpc>
            </a:pPr>
            <a:r>
              <a:rPr lang="en-GB" sz="2400" baseline="30000" dirty="0" smtClean="0"/>
              <a:t>  &lt;body&gt;</a:t>
            </a:r>
          </a:p>
          <a:p>
            <a:pPr>
              <a:lnSpc>
                <a:spcPts val="1000"/>
              </a:lnSpc>
            </a:pPr>
            <a:r>
              <a:rPr lang="en-US" sz="2400" baseline="30000" dirty="0" smtClean="0"/>
              <a:t>       &lt;input type=”button” value=”</a:t>
            </a:r>
            <a:r>
              <a:rPr lang="en-US" sz="2400" baseline="30000" dirty="0" err="1" smtClean="0"/>
              <a:t>Geolocation</a:t>
            </a:r>
            <a:r>
              <a:rPr lang="en-US" sz="2400" baseline="30000" dirty="0" smtClean="0"/>
              <a:t> Support”    </a:t>
            </a:r>
          </a:p>
          <a:p>
            <a:pPr>
              <a:lnSpc>
                <a:spcPts val="1000"/>
              </a:lnSpc>
            </a:pPr>
            <a:r>
              <a:rPr lang="en-GB" sz="2400" baseline="30000" dirty="0" smtClean="0"/>
              <a:t>         </a:t>
            </a:r>
            <a:r>
              <a:rPr lang="en-GB" sz="2400" baseline="30000" dirty="0" err="1" smtClean="0"/>
              <a:t>onClick</a:t>
            </a:r>
            <a:r>
              <a:rPr lang="en-GB" sz="2400" baseline="30000" dirty="0" smtClean="0"/>
              <a:t>=”</a:t>
            </a:r>
            <a:r>
              <a:rPr lang="en-GB" sz="2400" baseline="30000" dirty="0" err="1" smtClean="0"/>
              <a:t>display_location_enabled</a:t>
            </a:r>
            <a:r>
              <a:rPr lang="en-GB" sz="2400" baseline="30000" dirty="0" smtClean="0"/>
              <a:t>()”&gt;&lt;/input&gt;</a:t>
            </a:r>
          </a:p>
          <a:p>
            <a:pPr>
              <a:lnSpc>
                <a:spcPts val="1000"/>
              </a:lnSpc>
            </a:pPr>
            <a:r>
              <a:rPr lang="en-GB" sz="2400" baseline="30000" dirty="0" smtClean="0"/>
              <a:t>  &lt;/body&gt;&lt;/html&gt;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9</a:t>
            </a:fld>
            <a:endParaRPr lang="en-US"/>
          </a:p>
        </p:txBody>
      </p:sp>
      <p:sp>
        <p:nvSpPr>
          <p:cNvPr id="3" name="Footer Placeholder 2"/>
          <p:cNvSpPr>
            <a:spLocks noGrp="1"/>
          </p:cNvSpPr>
          <p:nvPr>
            <p:ph type="ftr" sz="quarter" idx="11"/>
          </p:nvPr>
        </p:nvSpPr>
        <p:spPr/>
        <p:txBody>
          <a:bodyPr/>
          <a:lstStyle/>
          <a:p>
            <a:pPr>
              <a:defRPr/>
            </a:pPr>
            <a:r>
              <a:rPr lang="vi-VN" smtClean="0"/>
              <a:t>HTML5/Định vị địa lý và APIs</a:t>
            </a:r>
            <a:endParaRPr lang="en-US" dirty="0"/>
          </a:p>
        </p:txBody>
      </p:sp>
      <p:sp>
        <p:nvSpPr>
          <p:cNvPr id="4" name="Title 3"/>
          <p:cNvSpPr>
            <a:spLocks noGrp="1"/>
          </p:cNvSpPr>
          <p:nvPr>
            <p:ph type="title"/>
          </p:nvPr>
        </p:nvSpPr>
        <p:spPr/>
        <p:txBody>
          <a:bodyPr/>
          <a:lstStyle/>
          <a:p>
            <a:r>
              <a:rPr lang="en-US" sz="3600" dirty="0" err="1">
                <a:solidFill>
                  <a:schemeClr val="tx1"/>
                </a:solidFill>
              </a:rPr>
              <a:t>Thực</a:t>
            </a:r>
            <a:r>
              <a:rPr lang="en-US" sz="3600" dirty="0">
                <a:solidFill>
                  <a:schemeClr val="tx1"/>
                </a:solidFill>
              </a:rPr>
              <a:t> </a:t>
            </a:r>
            <a:r>
              <a:rPr lang="en-US" sz="3600" dirty="0" err="1">
                <a:solidFill>
                  <a:schemeClr val="tx1"/>
                </a:solidFill>
              </a:rPr>
              <a:t>thi</a:t>
            </a:r>
            <a:r>
              <a:rPr lang="en-US" sz="3600" dirty="0">
                <a:solidFill>
                  <a:schemeClr val="tx1"/>
                </a:solidFill>
              </a:rPr>
              <a:t> </a:t>
            </a:r>
            <a:r>
              <a:rPr lang="en-US" sz="3600" dirty="0" err="1">
                <a:solidFill>
                  <a:schemeClr val="tx1"/>
                </a:solidFill>
              </a:rPr>
              <a:t>đối</a:t>
            </a:r>
            <a:r>
              <a:rPr lang="en-US" sz="3600" dirty="0">
                <a:solidFill>
                  <a:schemeClr val="tx1"/>
                </a:solidFill>
              </a:rPr>
              <a:t> </a:t>
            </a:r>
            <a:r>
              <a:rPr lang="en-US" sz="3600" dirty="0" err="1">
                <a:solidFill>
                  <a:schemeClr val="tx1"/>
                </a:solidFill>
              </a:rPr>
              <a:t>tượng</a:t>
            </a:r>
            <a:r>
              <a:rPr lang="en-US" sz="3600" dirty="0">
                <a:solidFill>
                  <a:schemeClr val="tx1"/>
                </a:solidFill>
              </a:rPr>
              <a:t> </a:t>
            </a:r>
            <a:r>
              <a:rPr lang="en-US" sz="3600" dirty="0" err="1">
                <a:solidFill>
                  <a:schemeClr val="tx1"/>
                </a:solidFill>
              </a:rPr>
              <a:t>Geolocation</a:t>
            </a:r>
            <a:r>
              <a:rPr lang="en-US" sz="3600" dirty="0">
                <a:solidFill>
                  <a:schemeClr val="tx1"/>
                </a:solidFill>
              </a:rPr>
              <a:t> 3-3</a:t>
            </a:r>
          </a:p>
        </p:txBody>
      </p:sp>
      <p:sp>
        <p:nvSpPr>
          <p:cNvPr id="5" name="Rectangle 4"/>
          <p:cNvSpPr/>
          <p:nvPr/>
        </p:nvSpPr>
        <p:spPr>
          <a:xfrm>
            <a:off x="228600" y="990600"/>
            <a:ext cx="8382000" cy="609600"/>
          </a:xfrm>
          <a:prstGeom prst="rect">
            <a:avLst/>
          </a:prstGeom>
        </p:spPr>
        <p:txBody>
          <a:bodyPr wrap="square" anchor="ctr" anchorCtr="0">
            <a:noAutofit/>
          </a:bodyPr>
          <a:lstStyle/>
          <a:p>
            <a:pPr lvl="1" indent="-274320" algn="just">
              <a:lnSpc>
                <a:spcPts val="2100"/>
              </a:lnSpc>
              <a:spcBef>
                <a:spcPts val="0"/>
              </a:spcBef>
              <a:buClr>
                <a:srgbClr val="AC1418"/>
              </a:buClr>
              <a:buFont typeface="Wingdings" pitchFamily="2" charset="2"/>
              <a:buChar char=""/>
            </a:pPr>
            <a:r>
              <a:rPr lang="en-US" sz="2800" baseline="30000" smtClean="0">
                <a:latin typeface="Calibri" pitchFamily="34" charset="0"/>
                <a:cs typeface="Calibri" pitchFamily="34" charset="0"/>
              </a:rPr>
              <a:t>Kết qủa</a:t>
            </a:r>
            <a:endParaRPr lang="en-US" sz="2800" dirty="0" smtClean="0">
              <a:solidFill>
                <a:schemeClr val="dk1"/>
              </a:solidFill>
              <a:latin typeface="Calibri" pitchFamily="34" charset="0"/>
              <a:cs typeface="Calibri" pitchFamily="34" charset="0"/>
            </a:endParaRPr>
          </a:p>
        </p:txBody>
      </p:sp>
      <p:pic>
        <p:nvPicPr>
          <p:cNvPr id="6" name="Picture 5" descr="Figure 19.2.tif"/>
          <p:cNvPicPr>
            <a:picLocks noChangeAspect="1"/>
          </p:cNvPicPr>
          <p:nvPr/>
        </p:nvPicPr>
        <p:blipFill>
          <a:blip r:embed="rId2"/>
          <a:stretch>
            <a:fillRect/>
          </a:stretch>
        </p:blipFill>
        <p:spPr>
          <a:xfrm>
            <a:off x="1143000" y="1991436"/>
            <a:ext cx="6927174" cy="2590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ou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13325</TotalTime>
  <Words>4393</Words>
  <Application>Microsoft Office PowerPoint</Application>
  <PresentationFormat>On-screen Show (4:3)</PresentationFormat>
  <Paragraphs>690</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Book Antiqua</vt:lpstr>
      <vt:lpstr>Calibri</vt:lpstr>
      <vt:lpstr>Courier New</vt:lpstr>
      <vt:lpstr>Wingdings</vt:lpstr>
      <vt:lpstr>Wingdings 2</vt:lpstr>
      <vt:lpstr>3_Office Theme</vt:lpstr>
      <vt:lpstr>PowerPoint Presentation</vt:lpstr>
      <vt:lpstr>Mục tiêu</vt:lpstr>
      <vt:lpstr>Định vị địa lý 1-2</vt:lpstr>
      <vt:lpstr>Định vị địa lý 2-2</vt:lpstr>
      <vt:lpstr>Định vị địa lý API 1-2</vt:lpstr>
      <vt:lpstr>Định vị địa lý API 2-2</vt:lpstr>
      <vt:lpstr>Thực thi đối tượng Geolocation 1-3</vt:lpstr>
      <vt:lpstr>Thực thi đối tượng Geolocation 2-3</vt:lpstr>
      <vt:lpstr>Thực thi đối tượng Geolocation 3-3</vt:lpstr>
      <vt:lpstr>Các phương thức của Geolocation</vt:lpstr>
      <vt:lpstr>Lấy thông tin tài khoản 1-5</vt:lpstr>
      <vt:lpstr>Lấy thông tin tài khoản 2-5</vt:lpstr>
      <vt:lpstr>Lấy thông tin tài khoản 3-5</vt:lpstr>
      <vt:lpstr>Lấy thông tin tài khoản 4-5</vt:lpstr>
      <vt:lpstr>Lấy thông tin tài khoản 5-5</vt:lpstr>
      <vt:lpstr>Điều khiển lỗi 1-4</vt:lpstr>
      <vt:lpstr>Điều khiển lỗi 2-4</vt:lpstr>
      <vt:lpstr>Điều khiển lỗi 3-4</vt:lpstr>
      <vt:lpstr>Điều khiển lỗi 4-4</vt:lpstr>
      <vt:lpstr>Đối tượng PositionOptions 1-3</vt:lpstr>
      <vt:lpstr>Đối tượng PositionOptions 2-3</vt:lpstr>
      <vt:lpstr>Đối tượng PositionOptions 3-3</vt:lpstr>
      <vt:lpstr>Google Maps API 1-5</vt:lpstr>
      <vt:lpstr>Google Maps API 2-5</vt:lpstr>
      <vt:lpstr>Google Maps API 3-5</vt:lpstr>
      <vt:lpstr>Google Maps API 4-5</vt:lpstr>
      <vt:lpstr>Google Maps API 5-5</vt:lpstr>
      <vt:lpstr>Theo dõi vị trí người dùng 1-3</vt:lpstr>
      <vt:lpstr>Theo dõi vị trí người dùng 2-3</vt:lpstr>
      <vt:lpstr>Theo dõi vị trí người dùng 3-3</vt:lpstr>
      <vt:lpstr>Kéo và thả (Drag and Drop)</vt:lpstr>
      <vt:lpstr>Hành động kéo (Drag)</vt:lpstr>
      <vt:lpstr>Sự kiện kéo (Drag Events)</vt:lpstr>
      <vt:lpstr>Đối tượng DataTransfer 1-2</vt:lpstr>
      <vt:lpstr>Đối tượng DataTransfer 2-2</vt:lpstr>
      <vt:lpstr>Hành động thả (Drop)</vt:lpstr>
      <vt:lpstr>Sự kiện thả (Drop Events) 1-4</vt:lpstr>
      <vt:lpstr>Sự kiện thả (Drop Events) 2-4</vt:lpstr>
      <vt:lpstr>Sự kiện thả (Drop Events) 3-4</vt:lpstr>
      <vt:lpstr>Sự kiện thả (Drop Events) 4-4</vt:lpstr>
      <vt:lpstr>Minh họa</vt:lpstr>
      <vt:lpstr>Tổng kết</vt:lpstr>
    </vt:vector>
  </TitlesOfParts>
  <Company>Aptech Limited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19 XP</dc:title>
  <dc:creator>Aptech Limited</dc:creator>
  <cp:lastModifiedBy>Microsoft account</cp:lastModifiedBy>
  <cp:revision>2419</cp:revision>
  <dcterms:created xsi:type="dcterms:W3CDTF">2006-08-16T00:00:00Z</dcterms:created>
  <dcterms:modified xsi:type="dcterms:W3CDTF">2020-04-26T16:23:22Z</dcterms:modified>
</cp:coreProperties>
</file>