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819" r:id="rId2"/>
  </p:sldMasterIdLst>
  <p:notesMasterIdLst>
    <p:notesMasterId r:id="rId15"/>
  </p:notesMasterIdLst>
  <p:handoutMasterIdLst>
    <p:handoutMasterId r:id="rId16"/>
  </p:handoutMasterIdLst>
  <p:sldIdLst>
    <p:sldId id="322" r:id="rId3"/>
    <p:sldId id="275" r:id="rId4"/>
    <p:sldId id="327" r:id="rId5"/>
    <p:sldId id="328" r:id="rId6"/>
    <p:sldId id="324" r:id="rId7"/>
    <p:sldId id="330" r:id="rId8"/>
    <p:sldId id="326" r:id="rId9"/>
    <p:sldId id="281" r:id="rId10"/>
    <p:sldId id="280" r:id="rId11"/>
    <p:sldId id="270" r:id="rId12"/>
    <p:sldId id="323" r:id="rId13"/>
    <p:sldId id="272" r:id="rId14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64"/>
    <p:restoredTop sz="79757" autoAdjust="0"/>
  </p:normalViewPr>
  <p:slideViewPr>
    <p:cSldViewPr>
      <p:cViewPr varScale="1">
        <p:scale>
          <a:sx n="50" d="100"/>
          <a:sy n="50" d="100"/>
        </p:scale>
        <p:origin x="1052" y="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0BC00E7-1CA7-8B46-BA90-345E7674B58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FD3FD5E7-46D8-FB4A-974E-AE462D34298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87C5F404-F7B9-8940-BD64-4393A8544B3D}" type="datetimeFigureOut">
              <a:rPr lang="en-US" altLang="en-US"/>
              <a:pPr/>
              <a:t>10/10/2022</a:t>
            </a:fld>
            <a:endParaRPr lang="en-US" altLang="en-US"/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3959CCA1-977E-6C43-A026-6A32D083E72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2C8CA799-AC5F-1348-BE82-6A36CA6671A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6453871-D761-F24E-9AC4-41F2487646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D09ED75-8538-E44B-B5D7-D2C596097CA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4202289-3888-7E4F-89C4-0521A0ABED5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EE3D4527-6917-F941-AB43-1F7CE89EB54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A3C352C4-E05D-4642-9D66-98851C172AE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927E7D11-B055-BA42-9F2A-450D27294EB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CCA28228-518E-4848-A471-4D065465C0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1E145EF6-D0D7-5349-BD8D-9730045011D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45EF6-D0D7-5349-BD8D-9730045011DE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732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cờ</a:t>
            </a:r>
            <a:r>
              <a:rPr lang="en-US" dirty="0"/>
              <a:t> </a:t>
            </a:r>
            <a:r>
              <a:rPr lang="en-US" dirty="0" err="1"/>
              <a:t>tướng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1 </a:t>
            </a:r>
            <a:r>
              <a:rPr lang="en-US" dirty="0" err="1"/>
              <a:t>nhóm</a:t>
            </a:r>
            <a:r>
              <a:rPr lang="en-US" dirty="0"/>
              <a:t> SV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BTL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 </a:t>
            </a:r>
            <a:r>
              <a:rPr lang="en-US" dirty="0" err="1"/>
              <a:t>Cờ</a:t>
            </a:r>
            <a:r>
              <a:rPr lang="en-US" dirty="0"/>
              <a:t> </a:t>
            </a:r>
            <a:r>
              <a:rPr lang="en-US" dirty="0" err="1"/>
              <a:t>tướng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kháng</a:t>
            </a:r>
            <a:r>
              <a:rPr lang="en-US" dirty="0"/>
              <a:t>.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.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,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heuristic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. 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minimax </a:t>
            </a:r>
            <a:r>
              <a:rPr lang="en-US" dirty="0" err="1"/>
              <a:t>và</a:t>
            </a:r>
            <a:r>
              <a:rPr lang="en-US" dirty="0"/>
              <a:t> alpha beta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ta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kháng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 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.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cờ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bao </a:t>
            </a:r>
            <a:r>
              <a:rPr lang="en-US" dirty="0" err="1"/>
              <a:t>nhiêu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.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,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.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,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chậm</a:t>
            </a:r>
            <a:r>
              <a:rPr lang="en-US" dirty="0"/>
              <a:t>. 1 </a:t>
            </a:r>
            <a:r>
              <a:rPr lang="en-US" dirty="0" err="1"/>
              <a:t>heurictics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do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tang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. Ở </a:t>
            </a:r>
            <a:r>
              <a:rPr lang="en-US" dirty="0" err="1"/>
              <a:t>đây</a:t>
            </a:r>
            <a:r>
              <a:rPr lang="en-US" dirty="0"/>
              <a:t> ta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. 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45EF6-D0D7-5349-BD8D-9730045011DE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4822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cờ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quân</a:t>
            </a:r>
            <a:r>
              <a:rPr lang="en-US" dirty="0"/>
              <a:t>. Sau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lượt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quân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.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2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.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thắng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quân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cờ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45EF6-D0D7-5349-BD8D-9730045011DE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5990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lẻ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đấu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 </a:t>
            </a:r>
            <a:r>
              <a:rPr lang="en-US" dirty="0" err="1"/>
              <a:t>đá</a:t>
            </a:r>
            <a:r>
              <a:rPr lang="en-US" dirty="0"/>
              <a:t>. Khi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nghĩ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1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.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sàn</a:t>
            </a:r>
            <a:r>
              <a:rPr lang="en-US" dirty="0"/>
              <a:t> </a:t>
            </a:r>
            <a:r>
              <a:rPr lang="en-US" dirty="0" err="1"/>
              <a:t>đấu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thông</a:t>
            </a:r>
            <a:r>
              <a:rPr lang="en-US" dirty="0"/>
              <a:t> qua API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sàn</a:t>
            </a:r>
            <a:r>
              <a:rPr lang="en-US" dirty="0"/>
              <a:t> </a:t>
            </a:r>
            <a:r>
              <a:rPr lang="en-US" dirty="0" err="1"/>
              <a:t>đấu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quân</a:t>
            </a:r>
            <a:r>
              <a:rPr lang="en-US" dirty="0"/>
              <a:t> </a:t>
            </a:r>
            <a:r>
              <a:rPr lang="en-US" dirty="0" err="1"/>
              <a:t>cờ</a:t>
            </a:r>
            <a:r>
              <a:rPr lang="en-US" dirty="0"/>
              <a:t>,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. 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45EF6-D0D7-5349-BD8D-9730045011DE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0410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02F6FB3-C34D-5843-A200-BDF8ECE88B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E83D9A6-9830-2744-BF8C-023B329A762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2BCB6A-A033-C24E-A106-117F2EEF16C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AED519-BFB0-714C-B8A8-DC46FBB28C01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Trí Tuệ Nhân Tạo – IT 4040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763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90550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94741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929841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665070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6152509-8D0C-4712-AA81-AF54972C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58E92B09-5AF4-4E86-A8BE-E866F0E2C017}" type="datetime1">
              <a:rPr lang="en-US" smtClean="0"/>
              <a:pPr/>
              <a:t>10/10/2022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9A90DE7-FAAB-4B91-AC83-B18850F1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FD5971E-BD21-416C-BC2E-97EE0E09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58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DEAFB3E9-4F5E-435C-B51A-CC5766A852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1:……………………………………..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C57778-6639-411E-9B4C-12D035AECE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111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FBDCB0E-E045-234B-8DA4-CEFFCFD3E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0ED0C316-F2B1-7345-A877-B44BD95C2FD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1E3CBC-418E-BF40-8853-091D39390F7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98845B8-DFE1-234D-B33C-22FF7C808D77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Trí Tuệ Nhân Tạo – IT 4040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932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8508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59836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32335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775364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67343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733858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15804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E96F61D-293D-7648-8307-52465C885E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1"/>
            <a:ext cx="109728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A2F428F-6446-5547-BE2A-E2551840CC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B509C6D7-623F-064B-933F-508AF769BD4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Garamond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E3D8F1E5-D6AE-534B-8C5A-8CA96FD00E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fld id="{D9B6854C-E1BF-D543-857F-CD96F9204EB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078" name="Freeform 8">
            <a:extLst>
              <a:ext uri="{FF2B5EF4-FFF2-40B4-BE49-F238E27FC236}">
                <a16:creationId xmlns:a16="http://schemas.microsoft.com/office/drawing/2014/main" id="{A581330F-38DC-CA43-AB54-944172978A84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08000" y="228600"/>
            <a:ext cx="10972800" cy="8382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/>
          </a:p>
        </p:txBody>
      </p:sp>
      <p:sp>
        <p:nvSpPr>
          <p:cNvPr id="3079" name="Freeform 9">
            <a:extLst>
              <a:ext uri="{FF2B5EF4-FFF2-40B4-BE49-F238E27FC236}">
                <a16:creationId xmlns:a16="http://schemas.microsoft.com/office/drawing/2014/main" id="{AA0F94C8-24AA-B040-9BE4-3D41D028A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228600"/>
            <a:ext cx="10972800" cy="8382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09E8F0E1-24CE-8344-9405-961D7ABBB0B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416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i="1">
                <a:latin typeface="Garamond" panose="02020404030301010803" pitchFamily="18" charset="0"/>
              </a:defRPr>
            </a:lvl1pPr>
          </a:lstStyle>
          <a:p>
            <a:r>
              <a:rPr lang="en-GB" altLang="en-US"/>
              <a:t>Trí Tuệ Nhân Tạo – IT 4040</a:t>
            </a:r>
            <a:endParaRPr lang="en-US" altLang="en-US"/>
          </a:p>
        </p:txBody>
      </p:sp>
      <p:sp>
        <p:nvSpPr>
          <p:cNvPr id="3081" name="Line 7">
            <a:extLst>
              <a:ext uri="{FF2B5EF4-FFF2-40B4-BE49-F238E27FC236}">
                <a16:creationId xmlns:a16="http://schemas.microsoft.com/office/drawing/2014/main" id="{975589F4-F948-6C4E-9866-045F4C9A84B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2484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altLang="en-US"/>
              <a:t>Trí Tuệ Nhân Tạo – IT 4040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6854C-E1BF-D543-857F-CD96F9204E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4745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5CB5B9-6C17-4AE7-BE71-A5DF7334A68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5181600" y="609600"/>
            <a:ext cx="5530588" cy="5233384"/>
          </a:xfrm>
          <a:prstGeom prst="rect">
            <a:avLst/>
          </a:prstGeom>
        </p:spPr>
      </p:pic>
      <p:pic>
        <p:nvPicPr>
          <p:cNvPr id="10" name="Picture 3" descr="Text&#10;&#10;Description automatically generated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06" y="467014"/>
            <a:ext cx="2576374" cy="936215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701806" y="2327350"/>
            <a:ext cx="7664188" cy="14064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4400" dirty="0"/>
              <a:t>IT3160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4400" dirty="0" err="1"/>
              <a:t>Nhập</a:t>
            </a:r>
            <a:r>
              <a:rPr lang="en-US" sz="4400" dirty="0"/>
              <a:t> </a:t>
            </a:r>
            <a:r>
              <a:rPr lang="en-US" sz="4400" dirty="0" err="1"/>
              <a:t>môn</a:t>
            </a:r>
            <a:r>
              <a:rPr lang="en-US" sz="4400" dirty="0"/>
              <a:t> </a:t>
            </a:r>
            <a:r>
              <a:rPr lang="en-US" sz="4400" dirty="0" err="1"/>
              <a:t>Trí</a:t>
            </a:r>
            <a:r>
              <a:rPr lang="en-US" sz="4400" dirty="0"/>
              <a:t> </a:t>
            </a:r>
            <a:r>
              <a:rPr lang="en-US" sz="4400" dirty="0" err="1"/>
              <a:t>tuệ</a:t>
            </a:r>
            <a:r>
              <a:rPr lang="en-US" sz="4400" dirty="0"/>
              <a:t> </a:t>
            </a:r>
            <a:r>
              <a:rPr lang="en-US" sz="4400" dirty="0" err="1"/>
              <a:t>nhân</a:t>
            </a:r>
            <a:r>
              <a:rPr lang="en-US" sz="4400" dirty="0"/>
              <a:t> </a:t>
            </a:r>
            <a:r>
              <a:rPr lang="en-US" sz="4400" dirty="0" err="1"/>
              <a:t>tạo</a:t>
            </a:r>
            <a:endParaRPr lang="en-US" sz="4400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862659" y="4038354"/>
            <a:ext cx="7342482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eaLnBrk="1" hangingPunct="1"/>
            <a:r>
              <a:rPr lang="en-US" altLang="vi-VN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altLang="vi-V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altLang="vi-V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altLang="vi-V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altLang="vi-V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altLang="vi-V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2800" b="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D1D12E-4EB1-46E6-9DAE-39518FEE0686}"/>
              </a:ext>
            </a:extLst>
          </p:cNvPr>
          <p:cNvSpPr txBox="1"/>
          <p:nvPr/>
        </p:nvSpPr>
        <p:spPr>
          <a:xfrm>
            <a:off x="5410201" y="1455179"/>
            <a:ext cx="3518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VIỆN CÔNG NGHỆ THÔNG TIN VÀ TRUYỀN THÔNG</a:t>
            </a:r>
          </a:p>
          <a:p>
            <a:pPr algn="ctr"/>
            <a:r>
              <a:rPr lang="en-US" sz="800" b="1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SCHOOL OF INFORMATION AND COMMUNICATIONS TECHNOLOGY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6A6732-0D83-46BD-AB99-A3E0AECB5EED}"/>
              </a:ext>
            </a:extLst>
          </p:cNvPr>
          <p:cNvCxnSpPr/>
          <p:nvPr/>
        </p:nvCxnSpPr>
        <p:spPr>
          <a:xfrm>
            <a:off x="733121" y="3777342"/>
            <a:ext cx="4953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24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59"/>
    </mc:Choice>
    <mc:Fallback xmlns="">
      <p:transition spd="slow" advTm="655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Slide Number Placeholder 7">
            <a:extLst>
              <a:ext uri="{FF2B5EF4-FFF2-40B4-BE49-F238E27FC236}">
                <a16:creationId xmlns:a16="http://schemas.microsoft.com/office/drawing/2014/main" id="{89822A78-ADE6-E344-9FE9-A8CBD4CD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C08470D-018F-E34B-8DC7-3643B9FFAC15}" type="slidenum">
              <a:rPr lang="en-US" altLang="en-US" sz="1200">
                <a:latin typeface="Garamond" panose="02020404030301010803" pitchFamily="18" charset="0"/>
              </a:rPr>
              <a:pPr/>
              <a:t>10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8433" name="Rectangle 2">
            <a:extLst>
              <a:ext uri="{FF2B5EF4-FFF2-40B4-BE49-F238E27FC236}">
                <a16:creationId xmlns:a16="http://schemas.microsoft.com/office/drawing/2014/main" id="{04236CB2-3AD6-8442-97E9-631AF06A82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Đồ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án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môn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học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: </a:t>
            </a:r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các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yêu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cầu</a:t>
            </a:r>
            <a:endParaRPr lang="en-US" altLang="en-US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D21A7F19-132B-1240-B11C-BDD7D6937542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pPr marL="228600" indent="-228600" eaLnBrk="1" hangingPunct="1">
              <a:lnSpc>
                <a:spcPct val="90000"/>
              </a:lnSpc>
            </a:pPr>
            <a:r>
              <a:rPr lang="en-US" altLang="en-US" sz="2800" dirty="0" err="1">
                <a:ea typeface="ＭＳ Ｐゴシック" panose="020B0600070205080204" pitchFamily="34" charset="-128"/>
              </a:rPr>
              <a:t>Kết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quả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của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đồ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án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phải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được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trình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bày</a:t>
            </a:r>
            <a:r>
              <a:rPr lang="en-US" altLang="en-US" sz="2800" dirty="0">
                <a:ea typeface="ＭＳ Ｐゴシック" panose="020B0600070205080204" pitchFamily="34" charset="-128"/>
              </a:rPr>
              <a:t> ở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cuối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môn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học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pPr marL="628650" lvl="1" indent="-171450" eaLnBrk="1" hangingPunct="1">
              <a:lnSpc>
                <a:spcPct val="90000"/>
              </a:lnSpc>
              <a:buNone/>
            </a:pPr>
            <a:r>
              <a:rPr lang="en-US" altLang="en-US" sz="2400" b="1" dirty="0" err="1">
                <a:ea typeface="ＭＳ Ｐゴシック" panose="020B0600070205080204" pitchFamily="34" charset="-128"/>
              </a:rPr>
              <a:t>Tất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 err="1">
                <a:ea typeface="ＭＳ Ｐゴシック" panose="020B0600070205080204" pitchFamily="34" charset="-128"/>
              </a:rPr>
              <a:t>cả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 err="1">
                <a:ea typeface="ＭＳ Ｐゴシック" panose="020B0600070205080204" pitchFamily="34" charset="-128"/>
              </a:rPr>
              <a:t>các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 err="1">
                <a:ea typeface="ＭＳ Ｐゴシック" panose="020B0600070205080204" pitchFamily="34" charset="-128"/>
              </a:rPr>
              <a:t>thành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 err="1">
                <a:ea typeface="ＭＳ Ｐゴシック" panose="020B0600070205080204" pitchFamily="34" charset="-128"/>
              </a:rPr>
              <a:t>viên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phải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tham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gia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vào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việc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thực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hiện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và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trình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bày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đồ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án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228600" indent="-228600" eaLnBrk="1" hangingPunct="1">
              <a:spcBef>
                <a:spcPct val="40000"/>
              </a:spcBef>
            </a:pPr>
            <a:r>
              <a:rPr lang="en-US" altLang="en-US" sz="2800" dirty="0" err="1">
                <a:ea typeface="ＭＳ Ｐゴシック" panose="020B0600070205080204" pitchFamily="34" charset="-128"/>
              </a:rPr>
              <a:t>Báo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cáo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kết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quả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của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đồ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án</a:t>
            </a:r>
            <a:r>
              <a:rPr lang="en-US" altLang="en-US" sz="2800" dirty="0">
                <a:ea typeface="ＭＳ Ｐゴシック" panose="020B0600070205080204" pitchFamily="34" charset="-128"/>
              </a:rPr>
              <a:t> bao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gồm</a:t>
            </a:r>
            <a:r>
              <a:rPr lang="en-US" altLang="en-US" sz="2800" dirty="0">
                <a:ea typeface="ＭＳ Ｐゴシック" panose="020B0600070205080204" pitchFamily="34" charset="-128"/>
              </a:rPr>
              <a:t>:</a:t>
            </a:r>
          </a:p>
          <a:p>
            <a:pPr marL="628650" lvl="1" indent="-171450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400" b="1" dirty="0" err="1">
                <a:ea typeface="ＭＳ Ｐゴシック" panose="020B0600070205080204" pitchFamily="34" charset="-128"/>
              </a:rPr>
              <a:t>Mã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 err="1">
                <a:ea typeface="ＭＳ Ｐゴシック" panose="020B0600070205080204" pitchFamily="34" charset="-128"/>
              </a:rPr>
              <a:t>nguồn</a:t>
            </a:r>
            <a:r>
              <a:rPr lang="en-US" altLang="en-US" sz="2400" dirty="0">
                <a:ea typeface="ＭＳ Ｐゴシック" panose="020B0600070205080204" pitchFamily="34" charset="-128"/>
              </a:rPr>
              <a:t> (source codes): </a:t>
            </a:r>
            <a:r>
              <a:rPr lang="en-US" altLang="en-US" dirty="0" err="1">
                <a:ea typeface="ＭＳ Ｐゴシック" panose="020B0600070205080204" pitchFamily="34" charset="-128"/>
              </a:rPr>
              <a:t>nộp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theo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hướng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dẫn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của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giáo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viên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628650" lvl="1" indent="-171450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File </a:t>
            </a:r>
            <a:r>
              <a:rPr lang="en-US" altLang="en-US" sz="2400" b="1" dirty="0" err="1">
                <a:ea typeface="ＭＳ Ｐゴシック" panose="020B0600070205080204" pitchFamily="34" charset="-128"/>
              </a:rPr>
              <a:t>hướng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 err="1">
                <a:ea typeface="ＭＳ Ｐゴシック" panose="020B0600070205080204" pitchFamily="34" charset="-128"/>
              </a:rPr>
              <a:t>dẫn</a:t>
            </a:r>
            <a:r>
              <a:rPr lang="en-US" altLang="en-US" sz="2400" dirty="0">
                <a:ea typeface="ＭＳ Ｐゴシック" panose="020B0600070205080204" pitchFamily="34" charset="-128"/>
              </a:rPr>
              <a:t> (readme.txt)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mô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tả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u="sng" dirty="0">
                <a:ea typeface="ＭＳ Ｐゴシック" panose="020B0600070205080204" pitchFamily="34" charset="-128"/>
              </a:rPr>
              <a:t>chi </a:t>
            </a:r>
            <a:r>
              <a:rPr lang="en-US" altLang="en-US" sz="2400" u="sng" dirty="0" err="1">
                <a:ea typeface="ＭＳ Ｐゴシック" panose="020B0600070205080204" pitchFamily="34" charset="-128"/>
              </a:rPr>
              <a:t>tiết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cách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thức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cài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đặt</a:t>
            </a:r>
            <a:r>
              <a:rPr lang="en-US" altLang="en-US" sz="2400" dirty="0">
                <a:ea typeface="ＭＳ Ｐゴシック" panose="020B0600070205080204" pitchFamily="34" charset="-128"/>
              </a:rPr>
              <a:t>/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biên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dịch</a:t>
            </a:r>
            <a:r>
              <a:rPr lang="en-US" altLang="en-US" sz="2400" dirty="0">
                <a:ea typeface="ＭＳ Ｐゴシック" panose="020B0600070205080204" pitchFamily="34" charset="-128"/>
              </a:rPr>
              <a:t>/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chạy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chương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trình</a:t>
            </a:r>
            <a:r>
              <a:rPr lang="en-US" altLang="en-US" sz="2400" dirty="0">
                <a:ea typeface="ＭＳ Ｐゴシック" panose="020B0600070205080204" pitchFamily="34" charset="-128"/>
              </a:rPr>
              <a:t> (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và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các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gói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phần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mềm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được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sử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dụng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kèm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theo</a:t>
            </a:r>
            <a:r>
              <a:rPr lang="en-US" altLang="en-US" sz="2400" dirty="0">
                <a:ea typeface="ＭＳ Ｐゴシック" panose="020B0600070205080204" pitchFamily="34" charset="-128"/>
              </a:rPr>
              <a:t>)</a:t>
            </a:r>
          </a:p>
          <a:p>
            <a:pPr marL="628650" lvl="1" indent="-171450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400" b="1" dirty="0" err="1">
                <a:ea typeface="ＭＳ Ｐゴシック" panose="020B0600070205080204" pitchFamily="34" charset="-128"/>
              </a:rPr>
              <a:t>Tài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 err="1">
                <a:ea typeface="ＭＳ Ｐゴシック" panose="020B0600070205080204" pitchFamily="34" charset="-128"/>
              </a:rPr>
              <a:t>liệu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 err="1">
                <a:ea typeface="ＭＳ Ｐゴシック" panose="020B0600070205080204" pitchFamily="34" charset="-128"/>
              </a:rPr>
              <a:t>báo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 err="1">
                <a:ea typeface="ＭＳ Ｐゴシック" panose="020B0600070205080204" pitchFamily="34" charset="-128"/>
              </a:rPr>
              <a:t>cáo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đồ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án</a:t>
            </a:r>
            <a:r>
              <a:rPr lang="en-US" altLang="en-US" sz="2400" dirty="0">
                <a:ea typeface="ＭＳ Ｐゴシック" panose="020B0600070205080204" pitchFamily="34" charset="-128"/>
              </a:rPr>
              <a:t> (file PDF) </a:t>
            </a:r>
          </a:p>
          <a:p>
            <a:pPr marL="628650" lvl="1" indent="-171450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Slides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trình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bày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kết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quả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đồ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án</a:t>
            </a: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11"/>
    </mc:Choice>
    <mc:Fallback xmlns="">
      <p:transition spd="slow" advTm="3651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Slide Number Placeholder 7">
            <a:extLst>
              <a:ext uri="{FF2B5EF4-FFF2-40B4-BE49-F238E27FC236}">
                <a16:creationId xmlns:a16="http://schemas.microsoft.com/office/drawing/2014/main" id="{89822A78-ADE6-E344-9FE9-A8CBD4CD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C08470D-018F-E34B-8DC7-3643B9FFAC15}" type="slidenum">
              <a:rPr lang="en-US" altLang="en-US" sz="1200">
                <a:latin typeface="Garamond" panose="02020404030301010803" pitchFamily="18" charset="0"/>
              </a:rPr>
              <a:pPr/>
              <a:t>11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8433" name="Rectangle 2">
            <a:extLst>
              <a:ext uri="{FF2B5EF4-FFF2-40B4-BE49-F238E27FC236}">
                <a16:creationId xmlns:a16="http://schemas.microsoft.com/office/drawing/2014/main" id="{04236CB2-3AD6-8442-97E9-631AF06A82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Đồ án môn học: các yêu cầu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D21A7F19-132B-1240-B11C-BDD7D6937542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28600" indent="-228600" eaLnBrk="1" hangingPunct="1">
              <a:spcBef>
                <a:spcPct val="40000"/>
              </a:spcBef>
            </a:pPr>
            <a:r>
              <a:rPr lang="en-US" altLang="en-US" sz="2400" dirty="0" err="1">
                <a:ea typeface="ＭＳ Ｐゴシック" panose="020B0600070205080204" pitchFamily="34" charset="-128"/>
              </a:rPr>
              <a:t>Báo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cáo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kết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quả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của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đồ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án</a:t>
            </a:r>
            <a:r>
              <a:rPr lang="en-US" altLang="en-US" sz="2400" dirty="0">
                <a:ea typeface="ＭＳ Ｐゴシック" panose="020B0600070205080204" pitchFamily="34" charset="-128"/>
              </a:rPr>
              <a:t> bao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gồm</a:t>
            </a:r>
            <a:r>
              <a:rPr lang="en-US" altLang="en-US" sz="2400" dirty="0">
                <a:ea typeface="ＭＳ Ｐゴシック" panose="020B0600070205080204" pitchFamily="34" charset="-128"/>
              </a:rPr>
              <a:t>:</a:t>
            </a:r>
          </a:p>
          <a:p>
            <a:pPr marL="628650" lvl="1" indent="-171450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000" b="1" dirty="0" err="1">
                <a:ea typeface="ＭＳ Ｐゴシック" panose="020B0600070205080204" pitchFamily="34" charset="-128"/>
              </a:rPr>
              <a:t>Mã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 err="1">
                <a:ea typeface="ＭＳ Ｐゴシック" panose="020B0600070205080204" pitchFamily="34" charset="-128"/>
              </a:rPr>
              <a:t>nguồn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628650" lvl="1" indent="-171450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File </a:t>
            </a:r>
            <a:r>
              <a:rPr lang="en-US" altLang="en-US" sz="2000" b="1" dirty="0" err="1">
                <a:ea typeface="ＭＳ Ｐゴシック" panose="020B0600070205080204" pitchFamily="34" charset="-128"/>
              </a:rPr>
              <a:t>hướng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 err="1">
                <a:ea typeface="ＭＳ Ｐゴシック" panose="020B0600070205080204" pitchFamily="34" charset="-128"/>
              </a:rPr>
              <a:t>dẫn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628650" lvl="1" indent="-171450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000" b="1" dirty="0" err="1">
                <a:ea typeface="ＭＳ Ｐゴシック" panose="020B0600070205080204" pitchFamily="34" charset="-128"/>
              </a:rPr>
              <a:t>Tài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 err="1">
                <a:ea typeface="ＭＳ Ｐゴシック" panose="020B0600070205080204" pitchFamily="34" charset="-128"/>
              </a:rPr>
              <a:t>liệu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 err="1">
                <a:ea typeface="ＭＳ Ｐゴシック" panose="020B0600070205080204" pitchFamily="34" charset="-128"/>
              </a:rPr>
              <a:t>báo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 err="1">
                <a:ea typeface="ＭＳ Ｐゴシック" panose="020B0600070205080204" pitchFamily="34" charset="-128"/>
              </a:rPr>
              <a:t>cáo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đồ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án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mô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tả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các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thông</a:t>
            </a:r>
            <a:r>
              <a:rPr lang="en-US" altLang="en-US" sz="2000" dirty="0">
                <a:ea typeface="ＭＳ Ｐゴシック" panose="020B0600070205080204" pitchFamily="34" charset="-128"/>
              </a:rPr>
              <a:t> tin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sau</a:t>
            </a:r>
            <a:r>
              <a:rPr lang="en-US" altLang="en-US" sz="2000" dirty="0">
                <a:ea typeface="ＭＳ Ｐゴシック" panose="020B0600070205080204" pitchFamily="34" charset="-128"/>
              </a:rPr>
              <a:t>:</a:t>
            </a:r>
          </a:p>
          <a:p>
            <a:pPr marL="895350" lvl="2" indent="-180975" eaLnBrk="1" hangingPunct="1">
              <a:lnSpc>
                <a:spcPct val="90000"/>
              </a:lnSpc>
              <a:buClr>
                <a:schemeClr val="tx2"/>
              </a:buClr>
              <a:buSzTx/>
              <a:buFont typeface="Courier New" panose="02070309020205020404" pitchFamily="49" charset="0"/>
              <a:buChar char="-"/>
            </a:pPr>
            <a:r>
              <a:rPr lang="en-US" altLang="en-US" sz="2000" dirty="0" err="1">
                <a:ea typeface="ＭＳ Ｐゴシック" panose="020B0600070205080204" pitchFamily="34" charset="-128"/>
              </a:rPr>
              <a:t>Giới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thiệu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và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mô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tả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về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bài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toán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thực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tế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được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giải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quyết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895350" lvl="2" indent="-180975" eaLnBrk="1" hangingPunct="1">
              <a:lnSpc>
                <a:spcPct val="90000"/>
              </a:lnSpc>
              <a:buClr>
                <a:schemeClr val="tx2"/>
              </a:buClr>
              <a:buSzTx/>
              <a:buFont typeface="Courier New" panose="02070309020205020404" pitchFamily="49" charset="0"/>
              <a:buChar char="-"/>
            </a:pPr>
            <a:r>
              <a:rPr lang="en-US" altLang="en-US" sz="2000" dirty="0" err="1">
                <a:ea typeface="ＭＳ Ｐゴシック" panose="020B0600070205080204" pitchFamily="34" charset="-128"/>
              </a:rPr>
              <a:t>Phương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pháp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được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dùng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để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giải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quyết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bài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toán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895350" lvl="2" indent="-180975" eaLnBrk="1" hangingPunct="1">
              <a:lnSpc>
                <a:spcPct val="90000"/>
              </a:lnSpc>
              <a:buClr>
                <a:schemeClr val="tx2"/>
              </a:buClr>
              <a:buSzTx/>
              <a:buFont typeface="Courier New" panose="02070309020205020404" pitchFamily="49" charset="0"/>
              <a:buChar char="-"/>
            </a:pPr>
            <a:r>
              <a:rPr lang="en-US" altLang="en-US" sz="2000" dirty="0" err="1">
                <a:ea typeface="ＭＳ Ｐゴシック" panose="020B0600070205080204" pitchFamily="34" charset="-128"/>
              </a:rPr>
              <a:t>Các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chức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năng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chính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của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hệ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thống</a:t>
            </a:r>
            <a:r>
              <a:rPr lang="en-US" altLang="en-US" sz="2000" dirty="0">
                <a:ea typeface="ＭＳ Ｐゴシック" panose="020B0600070205080204" pitchFamily="34" charset="-128"/>
              </a:rPr>
              <a:t> (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và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cách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sử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dụng</a:t>
            </a:r>
            <a:r>
              <a:rPr lang="en-US" altLang="en-US" sz="2000" dirty="0">
                <a:ea typeface="ＭＳ Ｐゴシック" panose="020B0600070205080204" pitchFamily="34" charset="-128"/>
              </a:rPr>
              <a:t>)</a:t>
            </a:r>
          </a:p>
          <a:p>
            <a:pPr marL="895350" lvl="2" indent="-180975" eaLnBrk="1" hangingPunct="1">
              <a:lnSpc>
                <a:spcPct val="90000"/>
              </a:lnSpc>
              <a:buClr>
                <a:schemeClr val="tx2"/>
              </a:buClr>
              <a:buSzTx/>
              <a:buFont typeface="Courier New" panose="02070309020205020404" pitchFamily="49" charset="0"/>
              <a:buChar char="-"/>
            </a:pPr>
            <a:r>
              <a:rPr lang="en-US" altLang="en-US" sz="2000" dirty="0" err="1">
                <a:ea typeface="ＭＳ Ｐゴシック" panose="020B0600070205080204" pitchFamily="34" charset="-128"/>
              </a:rPr>
              <a:t>Các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phương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pháp</a:t>
            </a:r>
            <a:r>
              <a:rPr lang="en-US" altLang="en-US" sz="2000" dirty="0">
                <a:ea typeface="ＭＳ Ｐゴシック" panose="020B0600070205080204" pitchFamily="34" charset="-128"/>
              </a:rPr>
              <a:t>,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gói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phần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mềm</a:t>
            </a:r>
            <a:r>
              <a:rPr lang="en-US" altLang="en-US" sz="2000" dirty="0">
                <a:ea typeface="ＭＳ Ｐゴシック" panose="020B0600070205080204" pitchFamily="34" charset="-128"/>
              </a:rPr>
              <a:t>,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dữ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liệu</a:t>
            </a:r>
            <a:r>
              <a:rPr lang="en-US" altLang="en-US" sz="2000" dirty="0">
                <a:ea typeface="ＭＳ Ｐゴシック" panose="020B0600070205080204" pitchFamily="34" charset="-128"/>
              </a:rPr>
              <a:t>,…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có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sẵn</a:t>
            </a:r>
            <a:r>
              <a:rPr lang="en-US" altLang="en-US" sz="2000" dirty="0">
                <a:ea typeface="ＭＳ Ｐゴシック" panose="020B0600070205080204" pitchFamily="34" charset="-128"/>
              </a:rPr>
              <a:t> (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của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người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khác</a:t>
            </a:r>
            <a:r>
              <a:rPr lang="en-US" altLang="en-US" sz="2000" dirty="0">
                <a:ea typeface="ＭＳ Ｐゴシック" panose="020B0600070205080204" pitchFamily="34" charset="-128"/>
              </a:rPr>
              <a:t>)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được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sử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dụng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trong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đồ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án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895350" lvl="2" indent="-180975" eaLnBrk="1" hangingPunct="1">
              <a:lnSpc>
                <a:spcPct val="90000"/>
              </a:lnSpc>
              <a:buClr>
                <a:schemeClr val="tx2"/>
              </a:buClr>
              <a:buSzTx/>
              <a:buFont typeface="Courier New" panose="02070309020205020404" pitchFamily="49" charset="0"/>
              <a:buChar char="-"/>
            </a:pPr>
            <a:r>
              <a:rPr lang="en-US" altLang="en-US" sz="2000" dirty="0" err="1">
                <a:ea typeface="ＭＳ Ｐゴシック" panose="020B0600070205080204" pitchFamily="34" charset="-128"/>
              </a:rPr>
              <a:t>Các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vấn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đề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gặp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phải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trong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quá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trình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thực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hiện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công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việc</a:t>
            </a:r>
            <a:r>
              <a:rPr lang="en-US" altLang="en-US" sz="2000" dirty="0">
                <a:ea typeface="ＭＳ Ｐゴシック" panose="020B0600070205080204" pitchFamily="34" charset="-128"/>
              </a:rPr>
              <a:t>,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cách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giải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quyết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</a:p>
          <a:p>
            <a:pPr marL="895350" lvl="2" indent="-180975" eaLnBrk="1" hangingPunct="1">
              <a:lnSpc>
                <a:spcPct val="90000"/>
              </a:lnSpc>
              <a:buClr>
                <a:schemeClr val="tx2"/>
              </a:buClr>
              <a:buSzTx/>
              <a:buFont typeface="Courier New" panose="02070309020205020404" pitchFamily="49" charset="0"/>
              <a:buChar char="-"/>
            </a:pPr>
            <a:r>
              <a:rPr lang="en-US" altLang="en-US" sz="2000" dirty="0" err="1">
                <a:ea typeface="ＭＳ Ｐゴシック" panose="020B0600070205080204" pitchFamily="34" charset="-128"/>
              </a:rPr>
              <a:t>Các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kết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luận</a:t>
            </a:r>
            <a:r>
              <a:rPr lang="en-US" altLang="en-US" sz="2000" dirty="0">
                <a:ea typeface="ＭＳ Ｐゴシック" panose="020B0600070205080204" pitchFamily="34" charset="-128"/>
              </a:rPr>
              <a:t>,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và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đề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xuất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hướng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phát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triển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895350" lvl="2" indent="-180975" eaLnBrk="1" hangingPunct="1">
              <a:lnSpc>
                <a:spcPct val="90000"/>
              </a:lnSpc>
              <a:buClr>
                <a:schemeClr val="tx2"/>
              </a:buClr>
              <a:buSzTx/>
              <a:buFont typeface="Courier New" panose="02070309020205020404" pitchFamily="49" charset="0"/>
              <a:buChar char="-"/>
            </a:pPr>
            <a:r>
              <a:rPr lang="en-US" altLang="en-US" dirty="0" err="1">
                <a:ea typeface="ＭＳ Ｐゴシック" panose="020B0600070205080204" pitchFamily="34" charset="-128"/>
              </a:rPr>
              <a:t>Tài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liệu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tham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khảo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marL="628650" lvl="1" indent="-171450">
              <a:buClr>
                <a:schemeClr val="tx2"/>
              </a:buClr>
              <a:buFontTx/>
              <a:buChar char="•"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Slides</a:t>
            </a: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350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801"/>
    </mc:Choice>
    <mc:Fallback xmlns="">
      <p:transition spd="slow" advTm="10080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7">
            <a:extLst>
              <a:ext uri="{FF2B5EF4-FFF2-40B4-BE49-F238E27FC236}">
                <a16:creationId xmlns:a16="http://schemas.microsoft.com/office/drawing/2014/main" id="{2AB49AD7-0CB3-FE4A-BD71-33A1F5B0A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8ADC26B-4D24-554F-BA1C-2E49DDD2F800}" type="slidenum">
              <a:rPr lang="en-US" altLang="en-US" sz="1200">
                <a:latin typeface="Garamond" panose="02020404030301010803" pitchFamily="18" charset="0"/>
              </a:rPr>
              <a:pPr/>
              <a:t>12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9457" name="Rectangle 2">
            <a:extLst>
              <a:ext uri="{FF2B5EF4-FFF2-40B4-BE49-F238E27FC236}">
                <a16:creationId xmlns:a16="http://schemas.microsoft.com/office/drawing/2014/main" id="{24D313EF-DDD0-9D4A-BA9D-B0BE5A635C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Đồ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án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môn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học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: </a:t>
            </a:r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đánh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giá</a:t>
            </a:r>
            <a:endParaRPr lang="en-US" altLang="en-US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DD13CAC2-83DA-4D40-A518-2D3779AF977C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28600" indent="-228600" eaLnBrk="1" hangingPunct="1">
              <a:spcBef>
                <a:spcPts val="563"/>
              </a:spcBef>
            </a:pPr>
            <a:r>
              <a:rPr lang="en-US" altLang="en-US" sz="2400" dirty="0" err="1">
                <a:ea typeface="ＭＳ Ｐゴシック" panose="020B0600070205080204" pitchFamily="34" charset="-128"/>
              </a:rPr>
              <a:t>Công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việc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đồ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án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được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đánh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giá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theo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các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tiêu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chí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sau</a:t>
            </a:r>
            <a:r>
              <a:rPr lang="en-US" altLang="en-US" sz="2400" dirty="0">
                <a:ea typeface="ＭＳ Ｐゴシック" panose="020B0600070205080204" pitchFamily="34" charset="-128"/>
              </a:rPr>
              <a:t>:</a:t>
            </a:r>
          </a:p>
          <a:p>
            <a:pPr marL="628650" lvl="1" indent="-171450" eaLnBrk="1" hangingPunct="1">
              <a:spcBef>
                <a:spcPts val="563"/>
              </a:spcBef>
              <a:buSzTx/>
              <a:buFontTx/>
              <a:buChar char="•"/>
            </a:pPr>
            <a:r>
              <a:rPr lang="en-US" altLang="en-US" sz="2000" i="1" dirty="0" err="1">
                <a:ea typeface="ＭＳ Ｐゴシック" panose="020B0600070205080204" pitchFamily="34" charset="-128"/>
              </a:rPr>
              <a:t>Mức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độ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phức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tạp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/ 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khó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khăn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của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bài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toán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thực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tế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được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giải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quyết</a:t>
            </a:r>
            <a:endParaRPr lang="en-US" altLang="en-US" sz="2000" i="1" dirty="0">
              <a:ea typeface="ＭＳ Ｐゴシック" panose="020B0600070205080204" pitchFamily="34" charset="-128"/>
            </a:endParaRPr>
          </a:p>
          <a:p>
            <a:pPr marL="628650" lvl="1" indent="-171450" eaLnBrk="1" hangingPunct="1">
              <a:spcBef>
                <a:spcPts val="563"/>
              </a:spcBef>
              <a:buSzTx/>
              <a:buFontTx/>
              <a:buChar char="•"/>
            </a:pPr>
            <a:r>
              <a:rPr lang="en-US" altLang="en-US" sz="2000" i="1" dirty="0" err="1">
                <a:ea typeface="ＭＳ Ｐゴシック" panose="020B0600070205080204" pitchFamily="34" charset="-128"/>
              </a:rPr>
              <a:t>Chất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lượng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(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sự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đúng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đắn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và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phù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hợp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) 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của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phương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pháp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được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dùng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để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giải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quyết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bài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toán</a:t>
            </a:r>
            <a:endParaRPr lang="en-US" altLang="en-US" sz="2000" i="1" dirty="0">
              <a:ea typeface="ＭＳ Ｐゴシック" panose="020B0600070205080204" pitchFamily="34" charset="-128"/>
            </a:endParaRPr>
          </a:p>
          <a:p>
            <a:pPr marL="628650" lvl="1" indent="-171450" eaLnBrk="1" hangingPunct="1">
              <a:spcBef>
                <a:spcPts val="563"/>
              </a:spcBef>
              <a:buSzTx/>
              <a:buFontTx/>
              <a:buChar char="•"/>
            </a:pPr>
            <a:r>
              <a:rPr lang="en-US" altLang="en-US" sz="2000" dirty="0" err="1">
                <a:ea typeface="ＭＳ Ｐゴシック" panose="020B0600070205080204" pitchFamily="34" charset="-128"/>
              </a:rPr>
              <a:t>Chất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lượng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của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bài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trình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bày</a:t>
            </a:r>
            <a:r>
              <a:rPr lang="en-US" altLang="en-US" sz="2000" dirty="0">
                <a:ea typeface="ＭＳ Ｐゴシック" panose="020B0600070205080204" pitchFamily="34" charset="-128"/>
              </a:rPr>
              <a:t> (presentation)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kết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quả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đồ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án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628650" lvl="1" indent="-171450" eaLnBrk="1" hangingPunct="1">
              <a:spcBef>
                <a:spcPts val="563"/>
              </a:spcBef>
              <a:buSzTx/>
              <a:buFontTx/>
              <a:buChar char="•"/>
            </a:pPr>
            <a:r>
              <a:rPr lang="en-US" altLang="en-US" sz="2000" dirty="0" err="1">
                <a:ea typeface="ＭＳ Ｐゴシック" panose="020B0600070205080204" pitchFamily="34" charset="-128"/>
              </a:rPr>
              <a:t>Chất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lượng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của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tài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liệu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báo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cáo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kết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quả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đồ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án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628650" lvl="1" indent="-171450" eaLnBrk="1" hangingPunct="1">
              <a:spcBef>
                <a:spcPts val="563"/>
              </a:spcBef>
              <a:buSzTx/>
              <a:buFontTx/>
              <a:buChar char="•"/>
            </a:pPr>
            <a:r>
              <a:rPr lang="en-US" altLang="en-US" sz="2000" dirty="0" err="1">
                <a:ea typeface="ＭＳ Ｐゴシック" panose="020B0600070205080204" pitchFamily="34" charset="-128"/>
              </a:rPr>
              <a:t>Cài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đặt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hệ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thống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thử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nghiệm</a:t>
            </a:r>
            <a:r>
              <a:rPr lang="en-US" altLang="en-US" sz="2000" dirty="0">
                <a:ea typeface="ＭＳ Ｐゴシック" panose="020B0600070205080204" pitchFamily="34" charset="-128"/>
              </a:rPr>
              <a:t> (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các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chức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năng</a:t>
            </a:r>
            <a:r>
              <a:rPr lang="en-US" altLang="en-US" sz="2000" dirty="0">
                <a:ea typeface="ＭＳ Ｐゴシック" panose="020B0600070205080204" pitchFamily="34" charset="-128"/>
              </a:rPr>
              <a:t>,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dễ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sử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dụng</a:t>
            </a:r>
            <a:r>
              <a:rPr lang="en-US" altLang="en-US" sz="2000" dirty="0">
                <a:ea typeface="ＭＳ Ｐゴシック" panose="020B0600070205080204" pitchFamily="34" charset="-128"/>
              </a:rPr>
              <a:t>, …)</a:t>
            </a:r>
          </a:p>
          <a:p>
            <a:pPr marL="228600" indent="-228600" eaLnBrk="1" hangingPunct="1">
              <a:spcBef>
                <a:spcPts val="1138"/>
              </a:spcBef>
            </a:pPr>
            <a:r>
              <a:rPr lang="en-US" altLang="en-US" sz="2400" dirty="0" err="1">
                <a:ea typeface="ＭＳ Ｐゴシック" panose="020B0600070205080204" pitchFamily="34" charset="-128"/>
              </a:rPr>
              <a:t>Bài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trình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bày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trong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khoảng</a:t>
            </a:r>
            <a:r>
              <a:rPr lang="en-US" altLang="en-US" sz="2400" dirty="0">
                <a:ea typeface="ＭＳ Ｐゴシック" panose="020B0600070205080204" pitchFamily="34" charset="-128"/>
              </a:rPr>
              <a:t> 15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phút</a:t>
            </a:r>
            <a:r>
              <a:rPr lang="en-US" altLang="en-US" sz="2400" dirty="0">
                <a:ea typeface="ＭＳ Ｐゴシック" panose="020B0600070205080204" pitchFamily="34" charset="-128"/>
              </a:rPr>
              <a:t>,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và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phù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hợp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với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những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gì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được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nêu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trong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tài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liệu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báo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cáo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228600" indent="-228600" eaLnBrk="1" hangingPunct="1">
              <a:spcBef>
                <a:spcPts val="1138"/>
              </a:spcBef>
            </a:pPr>
            <a:r>
              <a:rPr lang="en-US" altLang="en-US" sz="2400" b="1" dirty="0" err="1">
                <a:ea typeface="ＭＳ Ｐゴシック" panose="020B0600070205080204" pitchFamily="34" charset="-128"/>
              </a:rPr>
              <a:t>Nếu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 err="1">
                <a:ea typeface="ＭＳ Ｐゴシック" panose="020B0600070205080204" pitchFamily="34" charset="-128"/>
              </a:rPr>
              <a:t>sử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 err="1">
                <a:ea typeface="ＭＳ Ｐゴシック" panose="020B0600070205080204" pitchFamily="34" charset="-128"/>
              </a:rPr>
              <a:t>dụng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 err="1">
                <a:ea typeface="ＭＳ Ｐゴシック" panose="020B0600070205080204" pitchFamily="34" charset="-128"/>
              </a:rPr>
              <a:t>lại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/ </a:t>
            </a:r>
            <a:r>
              <a:rPr lang="en-US" altLang="en-US" sz="2400" b="1" dirty="0" err="1">
                <a:ea typeface="ＭＳ Ｐゴシック" panose="020B0600070205080204" pitchFamily="34" charset="-128"/>
              </a:rPr>
              <a:t>kế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 err="1">
                <a:ea typeface="ＭＳ Ｐゴシック" panose="020B0600070205080204" pitchFamily="34" charset="-128"/>
              </a:rPr>
              <a:t>thừa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/ </a:t>
            </a:r>
            <a:r>
              <a:rPr lang="en-US" altLang="en-US" sz="2400" b="1" dirty="0" err="1">
                <a:ea typeface="ＭＳ Ｐゴシック" panose="020B0600070205080204" pitchFamily="34" charset="-128"/>
              </a:rPr>
              <a:t>khai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 err="1">
                <a:ea typeface="ＭＳ Ｐゴシック" panose="020B0600070205080204" pitchFamily="34" charset="-128"/>
              </a:rPr>
              <a:t>thác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 err="1">
                <a:ea typeface="ＭＳ Ｐゴシック" panose="020B0600070205080204" pitchFamily="34" charset="-128"/>
              </a:rPr>
              <a:t>các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 err="1">
                <a:ea typeface="ＭＳ Ｐゴシック" panose="020B0600070205080204" pitchFamily="34" charset="-128"/>
              </a:rPr>
              <a:t>mã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 err="1">
                <a:ea typeface="ＭＳ Ｐゴシック" panose="020B0600070205080204" pitchFamily="34" charset="-128"/>
              </a:rPr>
              <a:t>nguồn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/ </a:t>
            </a:r>
            <a:r>
              <a:rPr lang="en-US" altLang="en-US" sz="2400" b="1" dirty="0" err="1">
                <a:ea typeface="ＭＳ Ｐゴシック" panose="020B0600070205080204" pitchFamily="34" charset="-128"/>
              </a:rPr>
              <a:t>các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 err="1">
                <a:ea typeface="ＭＳ Ｐゴシック" panose="020B0600070205080204" pitchFamily="34" charset="-128"/>
              </a:rPr>
              <a:t>gói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 err="1">
                <a:ea typeface="ＭＳ Ｐゴシック" panose="020B0600070205080204" pitchFamily="34" charset="-128"/>
              </a:rPr>
              <a:t>phần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 err="1">
                <a:ea typeface="ＭＳ Ｐゴシック" panose="020B0600070205080204" pitchFamily="34" charset="-128"/>
              </a:rPr>
              <a:t>mềm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/ </a:t>
            </a:r>
            <a:r>
              <a:rPr lang="en-US" altLang="en-US" sz="2400" b="1" dirty="0" err="1">
                <a:ea typeface="ＭＳ Ｐゴシック" panose="020B0600070205080204" pitchFamily="34" charset="-128"/>
              </a:rPr>
              <a:t>các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 err="1">
                <a:ea typeface="ＭＳ Ｐゴシック" panose="020B0600070205080204" pitchFamily="34" charset="-128"/>
              </a:rPr>
              <a:t>công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 err="1">
                <a:ea typeface="ＭＳ Ｐゴシック" panose="020B0600070205080204" pitchFamily="34" charset="-128"/>
              </a:rPr>
              <a:t>cụ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 err="1">
                <a:ea typeface="ＭＳ Ｐゴシック" panose="020B0600070205080204" pitchFamily="34" charset="-128"/>
              </a:rPr>
              <a:t>sẵn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 err="1">
                <a:ea typeface="ＭＳ Ｐゴシック" panose="020B0600070205080204" pitchFamily="34" charset="-128"/>
              </a:rPr>
              <a:t>có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, </a:t>
            </a:r>
            <a:r>
              <a:rPr lang="en-US" altLang="en-US" sz="2400" b="1" dirty="0" err="1">
                <a:ea typeface="ＭＳ Ｐゴシック" panose="020B0600070205080204" pitchFamily="34" charset="-128"/>
              </a:rPr>
              <a:t>thì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b="1" u="sng" dirty="0" err="1">
                <a:ea typeface="ＭＳ Ｐゴシック" panose="020B0600070205080204" pitchFamily="34" charset="-128"/>
              </a:rPr>
              <a:t>phải</a:t>
            </a:r>
            <a:r>
              <a:rPr lang="en-US" altLang="en-US" sz="2400" b="1" u="sng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b="1" u="sng" dirty="0" err="1">
                <a:ea typeface="ＭＳ Ｐゴシック" panose="020B0600070205080204" pitchFamily="34" charset="-128"/>
              </a:rPr>
              <a:t>nêu</a:t>
            </a:r>
            <a:r>
              <a:rPr lang="en-US" altLang="en-US" sz="2400" b="1" u="sng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b="1" u="sng" dirty="0" err="1">
                <a:ea typeface="ＭＳ Ｐゴシック" panose="020B0600070205080204" pitchFamily="34" charset="-128"/>
              </a:rPr>
              <a:t>rõ</a:t>
            </a:r>
            <a:r>
              <a:rPr lang="en-US" altLang="en-US" sz="2400" b="1" u="sng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b="1" u="sng" dirty="0" err="1">
                <a:ea typeface="ＭＳ Ｐゴシック" panose="020B0600070205080204" pitchFamily="34" charset="-128"/>
              </a:rPr>
              <a:t>ràng</a:t>
            </a:r>
            <a:r>
              <a:rPr lang="en-US" altLang="en-US" sz="2400" b="1" u="sng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b="1" u="sng" dirty="0" err="1">
                <a:ea typeface="ＭＳ Ｐゴシック" panose="020B0600070205080204" pitchFamily="34" charset="-128"/>
              </a:rPr>
              <a:t>và</a:t>
            </a:r>
            <a:r>
              <a:rPr lang="en-US" altLang="en-US" sz="2400" b="1" u="sng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b="1" u="sng" dirty="0" err="1">
                <a:ea typeface="ＭＳ Ｐゴシック" panose="020B0600070205080204" pitchFamily="34" charset="-128"/>
              </a:rPr>
              <a:t>chính</a:t>
            </a:r>
            <a:r>
              <a:rPr lang="en-US" altLang="en-US" sz="2400" b="1" u="sng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b="1" u="sng" dirty="0" err="1">
                <a:ea typeface="ＭＳ Ｐゴシック" panose="020B0600070205080204" pitchFamily="34" charset="-128"/>
              </a:rPr>
              <a:t>xác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 err="1">
                <a:ea typeface="ＭＳ Ｐゴシック" panose="020B0600070205080204" pitchFamily="34" charset="-128"/>
              </a:rPr>
              <a:t>trong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 err="1">
                <a:ea typeface="ＭＳ Ｐゴシック" panose="020B0600070205080204" pitchFamily="34" charset="-128"/>
              </a:rPr>
              <a:t>tài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 err="1">
                <a:ea typeface="ＭＳ Ｐゴシック" panose="020B0600070205080204" pitchFamily="34" charset="-128"/>
              </a:rPr>
              <a:t>liệu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 err="1">
                <a:ea typeface="ＭＳ Ｐゴシック" panose="020B0600070205080204" pitchFamily="34" charset="-128"/>
              </a:rPr>
              <a:t>báo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 err="1">
                <a:ea typeface="ＭＳ Ｐゴシック" panose="020B0600070205080204" pitchFamily="34" charset="-128"/>
              </a:rPr>
              <a:t>cáo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(</a:t>
            </a:r>
            <a:r>
              <a:rPr lang="en-US" altLang="en-US" sz="2400" b="1" dirty="0" err="1">
                <a:ea typeface="ＭＳ Ｐゴシック" panose="020B0600070205080204" pitchFamily="34" charset="-128"/>
              </a:rPr>
              <a:t>và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 err="1">
                <a:ea typeface="ＭＳ Ｐゴシック" panose="020B0600070205080204" pitchFamily="34" charset="-128"/>
              </a:rPr>
              <a:t>đề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 err="1">
                <a:ea typeface="ＭＳ Ｐゴシック" panose="020B0600070205080204" pitchFamily="34" charset="-128"/>
              </a:rPr>
              <a:t>cập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 err="1">
                <a:ea typeface="ＭＳ Ｐゴシック" panose="020B0600070205080204" pitchFamily="34" charset="-128"/>
              </a:rPr>
              <a:t>trong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 err="1">
                <a:ea typeface="ＭＳ Ｐゴシック" panose="020B0600070205080204" pitchFamily="34" charset="-128"/>
              </a:rPr>
              <a:t>bài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 err="1">
                <a:ea typeface="ＭＳ Ｐゴシック" panose="020B0600070205080204" pitchFamily="34" charset="-128"/>
              </a:rPr>
              <a:t>trình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 err="1">
                <a:ea typeface="ＭＳ Ｐゴシック" panose="020B0600070205080204" pitchFamily="34" charset="-128"/>
              </a:rPr>
              <a:t>bày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)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523"/>
    </mc:Choice>
    <mc:Fallback xmlns="">
      <p:transition spd="slow" advTm="1155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5">
            <a:extLst>
              <a:ext uri="{FF2B5EF4-FFF2-40B4-BE49-F238E27FC236}">
                <a16:creationId xmlns:a16="http://schemas.microsoft.com/office/drawing/2014/main" id="{61D8DFF8-12AF-0744-AA9E-C183A545E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000" y="6492877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614EE4D-71B1-DA4A-9ACD-08A55BF8875F}" type="slidenum">
              <a:rPr lang="en-US" altLang="en-US" sz="1200">
                <a:latin typeface="Garamond" panose="02020404030301010803" pitchFamily="18" charset="0"/>
              </a:rPr>
              <a:pPr/>
              <a:t>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4337" name="Rectangle 2">
            <a:extLst>
              <a:ext uri="{FF2B5EF4-FFF2-40B4-BE49-F238E27FC236}">
                <a16:creationId xmlns:a16="http://schemas.microsoft.com/office/drawing/2014/main" id="{8E1F7BF9-1470-9C48-96E0-1D5076F04B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Đề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tài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được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gợi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ý: </a:t>
            </a:r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cơ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bản</a:t>
            </a:r>
            <a:endParaRPr lang="en-US" altLang="en-US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7D1000EB-F4AB-A942-B7A5-D208C8F0AD7E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en-US" dirty="0" err="1">
                <a:ea typeface="ＭＳ Ｐゴシック" panose="020B0600070205080204" pitchFamily="34" charset="-128"/>
              </a:rPr>
              <a:t>Xây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dựng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một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hệ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thống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thông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minh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nhằm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giải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quyết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một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bài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toán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thực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tế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 err="1">
                <a:ea typeface="ＭＳ Ｐゴシック" panose="020B0600070205080204" pitchFamily="34" charset="-128"/>
              </a:rPr>
              <a:t>có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sử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dụng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một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giải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thuật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trong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trí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tuệ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nhân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tạo</a:t>
            </a:r>
            <a:r>
              <a:rPr lang="en-US" altLang="en-US" dirty="0">
                <a:ea typeface="ＭＳ Ｐゴシック" panose="020B0600070205080204" pitchFamily="34" charset="-128"/>
              </a:rPr>
              <a:t>. </a:t>
            </a:r>
            <a:r>
              <a:rPr lang="en-US" altLang="en-US" dirty="0" err="1">
                <a:ea typeface="ＭＳ Ｐゴシック" panose="020B0600070205080204" pitchFamily="34" charset="-128"/>
              </a:rPr>
              <a:t>Ví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dụ</a:t>
            </a:r>
            <a:r>
              <a:rPr lang="en-US" altLang="en-US" dirty="0">
                <a:ea typeface="ＭＳ Ｐゴシック" panose="020B0600070205080204" pitchFamily="34" charset="-128"/>
              </a:rPr>
              <a:t>:</a:t>
            </a:r>
          </a:p>
          <a:p>
            <a:pPr marL="1069975" lvl="2" indent="-285750">
              <a:lnSpc>
                <a:spcPct val="120000"/>
              </a:lnSpc>
              <a:spcBef>
                <a:spcPct val="0"/>
              </a:spcBef>
            </a:pPr>
            <a:r>
              <a:rPr lang="en-US" altLang="en-US" sz="2400" dirty="0" err="1">
                <a:ea typeface="ＭＳ Ｐゴシック" panose="020B0600070205080204" pitchFamily="34" charset="-128"/>
              </a:rPr>
              <a:t>Trò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chơi</a:t>
            </a:r>
            <a:r>
              <a:rPr lang="en-US" altLang="en-US" sz="2400" dirty="0">
                <a:ea typeface="ＭＳ Ｐゴシック" panose="020B0600070205080204" pitchFamily="34" charset="-128"/>
              </a:rPr>
              <a:t>,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với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chiến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lược</a:t>
            </a:r>
            <a:r>
              <a:rPr lang="en-US" altLang="en-US" sz="2400" dirty="0">
                <a:ea typeface="ＭＳ Ｐゴシック" panose="020B0600070205080204" pitchFamily="34" charset="-128"/>
              </a:rPr>
              <a:t>/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cách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đi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thông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minh</a:t>
            </a:r>
            <a:r>
              <a:rPr lang="en-US" altLang="en-US" sz="2400" dirty="0">
                <a:ea typeface="ＭＳ Ｐゴシック" panose="020B0600070205080204" pitchFamily="34" charset="-128"/>
              </a:rPr>
              <a:t> (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sử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dụng</a:t>
            </a:r>
            <a:r>
              <a:rPr lang="en-US" altLang="en-US" sz="2400" dirty="0">
                <a:ea typeface="ＭＳ Ｐゴシック" panose="020B0600070205080204" pitchFamily="34" charset="-128"/>
              </a:rPr>
              <a:t> A*,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MiniMax</a:t>
            </a:r>
            <a:r>
              <a:rPr lang="en-US" altLang="en-US" sz="2400" dirty="0">
                <a:ea typeface="ＭＳ Ｐゴシック" panose="020B0600070205080204" pitchFamily="34" charset="-128"/>
              </a:rPr>
              <a:t>, …)</a:t>
            </a:r>
          </a:p>
          <a:p>
            <a:pPr marL="1069975" lvl="2" indent="-285750">
              <a:lnSpc>
                <a:spcPct val="120000"/>
              </a:lnSpc>
              <a:spcBef>
                <a:spcPct val="0"/>
              </a:spcBef>
            </a:pPr>
            <a:r>
              <a:rPr lang="en-US" altLang="en-US" sz="2400" dirty="0" err="1">
                <a:ea typeface="ＭＳ Ｐゴシック" panose="020B0600070205080204" pitchFamily="34" charset="-128"/>
              </a:rPr>
              <a:t>Có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thể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tổ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chức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dưới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dạng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thi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đấu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155575" indent="-285750">
              <a:lnSpc>
                <a:spcPct val="120000"/>
              </a:lnSpc>
              <a:spcBef>
                <a:spcPct val="0"/>
              </a:spcBef>
            </a:pPr>
            <a:r>
              <a:rPr lang="en-US" altLang="en-US" dirty="0" err="1">
                <a:ea typeface="ＭＳ Ｐゴシック" panose="020B0600070205080204" pitchFamily="34" charset="-128"/>
              </a:rPr>
              <a:t>Một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số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ví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dụ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về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chương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trình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trò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chơi</a:t>
            </a:r>
            <a:r>
              <a:rPr lang="en-US" altLang="en-US" dirty="0">
                <a:ea typeface="ＭＳ Ｐゴシック" panose="020B0600070205080204" pitchFamily="34" charset="-128"/>
              </a:rPr>
              <a:t>:</a:t>
            </a:r>
          </a:p>
          <a:p>
            <a:pPr lvl="1"/>
            <a:r>
              <a:rPr lang="en-US" dirty="0"/>
              <a:t>C</a:t>
            </a:r>
            <a:r>
              <a:rPr lang="vi-VN" dirty="0"/>
              <a:t>ờ vua</a:t>
            </a:r>
            <a:r>
              <a:rPr lang="en-US" dirty="0"/>
              <a:t>, </a:t>
            </a:r>
            <a:r>
              <a:rPr lang="vi-VN" dirty="0" err="1"/>
              <a:t>cờ</a:t>
            </a:r>
            <a:r>
              <a:rPr lang="vi-VN" dirty="0"/>
              <a:t> </a:t>
            </a:r>
            <a:r>
              <a:rPr lang="vi-VN" dirty="0" err="1"/>
              <a:t>tướng</a:t>
            </a:r>
            <a:r>
              <a:rPr lang="en-US" dirty="0"/>
              <a:t>, </a:t>
            </a:r>
            <a:r>
              <a:rPr lang="en-US" dirty="0" err="1"/>
              <a:t>cờ</a:t>
            </a:r>
            <a:r>
              <a:rPr lang="en-US" dirty="0"/>
              <a:t> </a:t>
            </a:r>
            <a:r>
              <a:rPr lang="en-US" dirty="0" err="1"/>
              <a:t>carô</a:t>
            </a:r>
            <a:r>
              <a:rPr lang="en-US" dirty="0"/>
              <a:t>, </a:t>
            </a:r>
            <a:r>
              <a:rPr lang="en-US" dirty="0" err="1"/>
              <a:t>cờ</a:t>
            </a:r>
            <a:r>
              <a:rPr lang="en-US" dirty="0"/>
              <a:t> </a:t>
            </a:r>
            <a:r>
              <a:rPr lang="en-US" dirty="0" err="1"/>
              <a:t>vây</a:t>
            </a:r>
            <a:r>
              <a:rPr lang="en-US" dirty="0"/>
              <a:t>, </a:t>
            </a:r>
            <a:r>
              <a:rPr lang="en-US" dirty="0" err="1"/>
              <a:t>cờ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, </a:t>
            </a:r>
            <a:r>
              <a:rPr lang="en-US" dirty="0" err="1"/>
              <a:t>dò</a:t>
            </a:r>
            <a:r>
              <a:rPr lang="en-US" dirty="0"/>
              <a:t> </a:t>
            </a:r>
            <a:r>
              <a:rPr lang="en-US" dirty="0" err="1"/>
              <a:t>mìn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T</a:t>
            </a:r>
            <a:r>
              <a:rPr lang="vi-VN" dirty="0" err="1"/>
              <a:t>ìm</a:t>
            </a:r>
            <a:r>
              <a:rPr lang="vi-VN" dirty="0"/>
              <a:t> </a:t>
            </a:r>
            <a:r>
              <a:rPr lang="vi-VN" dirty="0" err="1"/>
              <a:t>đường</a:t>
            </a:r>
            <a:r>
              <a:rPr lang="vi-VN" dirty="0"/>
              <a:t> đi trong mê cung. Chương </a:t>
            </a:r>
            <a:r>
              <a:rPr lang="vi-VN" dirty="0" err="1"/>
              <a:t>trình</a:t>
            </a:r>
            <a:r>
              <a:rPr lang="vi-VN" dirty="0"/>
              <a:t> cho </a:t>
            </a:r>
            <a:r>
              <a:rPr lang="vi-VN" dirty="0" err="1"/>
              <a:t>phép</a:t>
            </a:r>
            <a:r>
              <a:rPr lang="vi-VN" dirty="0"/>
              <a:t> </a:t>
            </a:r>
            <a:r>
              <a:rPr lang="vi-VN" dirty="0" err="1"/>
              <a:t>tạo</a:t>
            </a:r>
            <a:r>
              <a:rPr lang="vi-VN" dirty="0"/>
              <a:t> ra </a:t>
            </a:r>
            <a:r>
              <a:rPr lang="vi-VN" dirty="0" err="1"/>
              <a:t>một</a:t>
            </a:r>
            <a:r>
              <a:rPr lang="vi-VN" dirty="0"/>
              <a:t> mê cung, </a:t>
            </a:r>
            <a:r>
              <a:rPr lang="vi-VN" dirty="0" err="1"/>
              <a:t>người</a:t>
            </a:r>
            <a:r>
              <a:rPr lang="vi-VN" dirty="0"/>
              <a:t> chơi </a:t>
            </a:r>
            <a:r>
              <a:rPr lang="vi-VN" dirty="0" err="1"/>
              <a:t>tự</a:t>
            </a:r>
            <a:r>
              <a:rPr lang="vi-VN" dirty="0"/>
              <a:t> </a:t>
            </a:r>
            <a:r>
              <a:rPr lang="vi-VN" dirty="0" err="1"/>
              <a:t>tìm</a:t>
            </a:r>
            <a:r>
              <a:rPr lang="vi-VN" dirty="0"/>
              <a:t> </a:t>
            </a:r>
            <a:r>
              <a:rPr lang="vi-VN" dirty="0" err="1"/>
              <a:t>đường</a:t>
            </a:r>
            <a:r>
              <a:rPr lang="vi-VN" dirty="0"/>
              <a:t> đi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trợ</a:t>
            </a:r>
            <a:r>
              <a:rPr lang="vi-VN" dirty="0"/>
              <a:t> </a:t>
            </a:r>
            <a:r>
              <a:rPr lang="vi-VN" dirty="0" err="1"/>
              <a:t>giúp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. </a:t>
            </a:r>
            <a:endParaRPr lang="en-US" dirty="0"/>
          </a:p>
          <a:p>
            <a:pPr lvl="1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Pacman</a:t>
            </a:r>
          </a:p>
          <a:p>
            <a:pPr lvl="1"/>
            <a:r>
              <a:rPr lang="en-US" dirty="0"/>
              <a:t>C</a:t>
            </a:r>
            <a:r>
              <a:rPr lang="vi-VN" dirty="0"/>
              <a:t>hương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du </a:t>
            </a:r>
            <a:r>
              <a:rPr lang="vi-VN" dirty="0" err="1"/>
              <a:t>lịch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pPr marL="155575" indent="-285750">
              <a:lnSpc>
                <a:spcPct val="120000"/>
              </a:lnSpc>
              <a:spcBef>
                <a:spcPct val="0"/>
              </a:spcBef>
            </a:pPr>
            <a:endParaRPr lang="en-US" altLang="en-US" sz="32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015"/>
    </mc:Choice>
    <mc:Fallback xmlns="">
      <p:transition spd="slow" advTm="11001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Chân trang 1">
            <a:extLst>
              <a:ext uri="{FF2B5EF4-FFF2-40B4-BE49-F238E27FC236}">
                <a16:creationId xmlns:a16="http://schemas.microsoft.com/office/drawing/2014/main" id="{D2BC14B7-3643-B616-69A0-07EE69673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5B527554-98C4-DF8E-7F8C-F2BB31DFA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êu đề 3">
            <a:extLst>
              <a:ext uri="{FF2B5EF4-FFF2-40B4-BE49-F238E27FC236}">
                <a16:creationId xmlns:a16="http://schemas.microsoft.com/office/drawing/2014/main" id="{5FF40072-9531-580E-F0B5-3A4DCDADC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cờ</a:t>
            </a:r>
            <a:r>
              <a:rPr lang="en-US" dirty="0"/>
              <a:t> </a:t>
            </a:r>
            <a:r>
              <a:rPr lang="en-US" dirty="0" err="1"/>
              <a:t>tướng</a:t>
            </a:r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0966496-3C05-F803-9EC0-DD118CAA8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1038815"/>
            <a:ext cx="8277225" cy="502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7422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181"/>
    </mc:Choice>
    <mc:Fallback xmlns="">
      <p:transition spd="slow" advTm="9918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31CFB6C6-7738-45A9-F517-3CB51FC3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êu đề 3">
            <a:extLst>
              <a:ext uri="{FF2B5EF4-FFF2-40B4-BE49-F238E27FC236}">
                <a16:creationId xmlns:a16="http://schemas.microsoft.com/office/drawing/2014/main" id="{EB3E5855-5E01-0B5A-C636-121CF7C2E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Cờ</a:t>
            </a:r>
            <a:r>
              <a:rPr lang="en-US" dirty="0"/>
              <a:t> </a:t>
            </a:r>
            <a:r>
              <a:rPr lang="en-US" dirty="0" err="1"/>
              <a:t>vây</a:t>
            </a:r>
            <a:r>
              <a:rPr lang="en-US" dirty="0"/>
              <a:t> (</a:t>
            </a:r>
            <a:r>
              <a:rPr lang="en-US" dirty="0" err="1"/>
              <a:t>Othelo</a:t>
            </a:r>
            <a:r>
              <a:rPr lang="en-US" dirty="0"/>
              <a:t>)</a:t>
            </a:r>
          </a:p>
        </p:txBody>
      </p:sp>
      <p:sp>
        <p:nvSpPr>
          <p:cNvPr id="2" name="Chỗ dành sẵn cho Chân trang 1">
            <a:extLst>
              <a:ext uri="{FF2B5EF4-FFF2-40B4-BE49-F238E27FC236}">
                <a16:creationId xmlns:a16="http://schemas.microsoft.com/office/drawing/2014/main" id="{C3BCFD30-8548-6E3E-F5DD-BC270AC66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09B7978-4200-6A70-9875-92409CA0D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57755"/>
            <a:ext cx="6705600" cy="4917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092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30"/>
    </mc:Choice>
    <mc:Fallback xmlns="">
      <p:transition spd="slow" advTm="2173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Chân trang 1">
            <a:extLst>
              <a:ext uri="{FF2B5EF4-FFF2-40B4-BE49-F238E27FC236}">
                <a16:creationId xmlns:a16="http://schemas.microsoft.com/office/drawing/2014/main" id="{B7303566-0C11-1F22-6681-4FECDC7A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A1A3D3D7-43D4-A0AE-94FB-7F05B6BE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êu đề 3">
            <a:extLst>
              <a:ext uri="{FF2B5EF4-FFF2-40B4-BE49-F238E27FC236}">
                <a16:creationId xmlns:a16="http://schemas.microsoft.com/office/drawing/2014/main" id="{1ADF8CAC-5B9C-BCDF-2604-959AEC1A9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đấu</a:t>
            </a:r>
            <a:r>
              <a:rPr lang="en-US" dirty="0"/>
              <a:t> </a:t>
            </a:r>
            <a:r>
              <a:rPr lang="en-US" dirty="0" err="1"/>
              <a:t>cờ</a:t>
            </a:r>
            <a:r>
              <a:rPr lang="en-US" dirty="0"/>
              <a:t> </a:t>
            </a:r>
            <a:r>
              <a:rPr lang="en-US" dirty="0" err="1"/>
              <a:t>vua</a:t>
            </a:r>
            <a:endParaRPr lang="en-US" dirty="0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219934C0-66B6-CF1F-FFC4-89C02847F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864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1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219"/>
    </mc:Choice>
    <mc:Fallback xmlns="">
      <p:transition spd="slow" advTm="7421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31CFB6C6-7738-45A9-F517-3CB51FC3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êu đề 3">
            <a:extLst>
              <a:ext uri="{FF2B5EF4-FFF2-40B4-BE49-F238E27FC236}">
                <a16:creationId xmlns:a16="http://schemas.microsoft.com/office/drawing/2014/main" id="{EB3E5855-5E01-0B5A-C636-121CF7C2E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mê</a:t>
            </a:r>
            <a:r>
              <a:rPr lang="en-US" dirty="0"/>
              <a:t> </a:t>
            </a:r>
            <a:r>
              <a:rPr lang="en-US" dirty="0" err="1"/>
              <a:t>cung</a:t>
            </a:r>
            <a:endParaRPr lang="en-US" dirty="0"/>
          </a:p>
        </p:txBody>
      </p:sp>
      <p:sp>
        <p:nvSpPr>
          <p:cNvPr id="2" name="Chỗ dành sẵn cho Chân trang 1">
            <a:extLst>
              <a:ext uri="{FF2B5EF4-FFF2-40B4-BE49-F238E27FC236}">
                <a16:creationId xmlns:a16="http://schemas.microsoft.com/office/drawing/2014/main" id="{C3BCFD30-8548-6E3E-F5DD-BC270AC66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B39D863-0C42-0D13-194E-BE3A8207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023506"/>
            <a:ext cx="4572000" cy="4987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331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701"/>
    </mc:Choice>
    <mc:Fallback xmlns="">
      <p:transition spd="slow" advTm="4370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5">
            <a:extLst>
              <a:ext uri="{FF2B5EF4-FFF2-40B4-BE49-F238E27FC236}">
                <a16:creationId xmlns:a16="http://schemas.microsoft.com/office/drawing/2014/main" id="{61D8DFF8-12AF-0744-AA9E-C183A545E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000" y="6492877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614EE4D-71B1-DA4A-9ACD-08A55BF8875F}" type="slidenum">
              <a:rPr lang="en-US" altLang="en-US" sz="1200">
                <a:latin typeface="Garamond" panose="02020404030301010803" pitchFamily="18" charset="0"/>
              </a:rPr>
              <a:pPr/>
              <a:t>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4337" name="Rectangle 2">
            <a:extLst>
              <a:ext uri="{FF2B5EF4-FFF2-40B4-BE49-F238E27FC236}">
                <a16:creationId xmlns:a16="http://schemas.microsoft.com/office/drawing/2014/main" id="{8E1F7BF9-1470-9C48-96E0-1D5076F04B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Đề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tài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được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gợi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ý: </a:t>
            </a:r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cơ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bản</a:t>
            </a:r>
            <a:endParaRPr lang="en-US" altLang="en-US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7D1000EB-F4AB-A942-B7A5-D208C8F0AD7E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en-US" dirty="0" err="1">
                <a:ea typeface="ＭＳ Ｐゴシック" panose="020B0600070205080204" pitchFamily="34" charset="-128"/>
              </a:rPr>
              <a:t>Xây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dựng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một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hệ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thống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học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máy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nhằm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giải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quyết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một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bài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toán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thực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tế</a:t>
            </a:r>
            <a:r>
              <a:rPr lang="en-US" altLang="en-US" dirty="0">
                <a:ea typeface="ＭＳ Ｐゴシック" panose="020B0600070205080204" pitchFamily="34" charset="-128"/>
              </a:rPr>
              <a:t>. </a:t>
            </a:r>
            <a:r>
              <a:rPr lang="en-US" altLang="en-US" dirty="0" err="1">
                <a:ea typeface="ＭＳ Ｐゴシック" panose="020B0600070205080204" pitchFamily="34" charset="-128"/>
              </a:rPr>
              <a:t>Ví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dụ</a:t>
            </a:r>
            <a:r>
              <a:rPr lang="en-US" altLang="en-US" dirty="0">
                <a:ea typeface="ＭＳ Ｐゴシック" panose="020B0600070205080204" pitchFamily="34" charset="-128"/>
              </a:rPr>
              <a:t>: </a:t>
            </a:r>
          </a:p>
          <a:p>
            <a:pPr marL="612775" lvl="1" indent="-285750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en-US" sz="2800" dirty="0" err="1">
                <a:ea typeface="ＭＳ Ｐゴシック" panose="020B0600070205080204" pitchFamily="34" charset="-128"/>
              </a:rPr>
              <a:t>Phân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loại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các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trang</a:t>
            </a:r>
            <a:r>
              <a:rPr lang="en-US" altLang="en-US" sz="2800" dirty="0">
                <a:ea typeface="ＭＳ Ｐゴシック" panose="020B0600070205080204" pitchFamily="34" charset="-128"/>
              </a:rPr>
              <a:t> web</a:t>
            </a:r>
          </a:p>
          <a:p>
            <a:pPr marL="612775" lvl="1" indent="-285750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en-US" sz="2800" dirty="0" err="1">
                <a:ea typeface="ＭＳ Ｐゴシック" panose="020B0600070205080204" pitchFamily="34" charset="-128"/>
              </a:rPr>
              <a:t>Phân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loại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cảm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xúc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người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dùng</a:t>
            </a:r>
            <a:r>
              <a:rPr lang="en-US" altLang="en-US" sz="2800" dirty="0">
                <a:ea typeface="ＭＳ Ｐゴシック" panose="020B0600070205080204" pitchFamily="34" charset="-128"/>
              </a:rPr>
              <a:t> (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tích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cực</a:t>
            </a:r>
            <a:r>
              <a:rPr lang="en-US" altLang="en-US" sz="2800" dirty="0">
                <a:ea typeface="ＭＳ Ｐゴシック" panose="020B0600070205080204" pitchFamily="34" charset="-128"/>
              </a:rPr>
              <a:t>,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tiêu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cực</a:t>
            </a:r>
            <a:r>
              <a:rPr lang="en-US" altLang="en-US" sz="2800" dirty="0">
                <a:ea typeface="ＭＳ Ｐゴシック" panose="020B0600070205080204" pitchFamily="34" charset="-128"/>
              </a:rPr>
              <a:t>)</a:t>
            </a:r>
          </a:p>
          <a:p>
            <a:pPr marL="612775" lvl="1" indent="-285750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en-US" sz="2800" dirty="0">
                <a:ea typeface="ＭＳ Ｐゴシック" panose="020B0600070205080204" pitchFamily="34" charset="-128"/>
              </a:rPr>
              <a:t>Chatbot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chăm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sóc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khách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hàng</a:t>
            </a:r>
            <a:r>
              <a:rPr lang="en-US" altLang="en-US" sz="2800" dirty="0">
                <a:ea typeface="ＭＳ Ｐゴシック" panose="020B0600070205080204" pitchFamily="34" charset="-128"/>
              </a:rPr>
              <a:t>, chatbot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tư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vấn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học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tập</a:t>
            </a:r>
            <a:r>
              <a:rPr lang="en-US" altLang="en-US" sz="2800" dirty="0">
                <a:ea typeface="ＭＳ Ｐゴシック" panose="020B0600070205080204" pitchFamily="34" charset="-128"/>
              </a:rPr>
              <a:t>, …</a:t>
            </a:r>
          </a:p>
          <a:p>
            <a:pPr marL="612775" lvl="1" indent="-285750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en-US" sz="2800" dirty="0" err="1">
                <a:ea typeface="ＭＳ Ｐゴシック" panose="020B0600070205080204" pitchFamily="34" charset="-128"/>
              </a:rPr>
              <a:t>Nhận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diện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số</a:t>
            </a:r>
            <a:r>
              <a:rPr lang="en-US" altLang="en-US" sz="2800" dirty="0">
                <a:ea typeface="ＭＳ Ｐゴシック" panose="020B0600070205080204" pitchFamily="34" charset="-128"/>
              </a:rPr>
              <a:t>,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chữ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từ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ảnh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pPr marL="612775" lvl="1" indent="-285750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en-US" sz="2800" dirty="0" err="1">
                <a:ea typeface="ＭＳ Ｐゴシック" panose="020B0600070205080204" pitchFamily="34" charset="-128"/>
              </a:rPr>
              <a:t>Nhận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biết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đối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tượng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trong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ảnh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pPr marL="612775" lvl="1" indent="-285750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en-US" sz="2800" dirty="0">
                <a:ea typeface="ＭＳ Ｐゴシック" panose="020B0600070205080204" pitchFamily="34" charset="-128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533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560"/>
    </mc:Choice>
    <mc:Fallback xmlns="">
      <p:transition spd="slow" advTm="4856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>
            <a:extLst>
              <a:ext uri="{FF2B5EF4-FFF2-40B4-BE49-F238E27FC236}">
                <a16:creationId xmlns:a16="http://schemas.microsoft.com/office/drawing/2014/main" id="{0481DBA0-DF92-9C41-BD5F-1D48099AF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3873117-332D-9941-A28D-718F74B0D7CC}" type="slidenum">
              <a:rPr lang="en-US" altLang="en-US" sz="1200">
                <a:latin typeface="Garamond" panose="02020404030301010803" pitchFamily="18" charset="0"/>
              </a:rPr>
              <a:pPr/>
              <a:t>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5361" name="Rectangle 2">
            <a:extLst>
              <a:ext uri="{FF2B5EF4-FFF2-40B4-BE49-F238E27FC236}">
                <a16:creationId xmlns:a16="http://schemas.microsoft.com/office/drawing/2014/main" id="{136A0A37-D65E-2348-82B4-7499A20F23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Đề tài được gợi ý: thách thức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DCF7DC71-B3B0-4A4E-B926-2A43B7CDF522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en-US" sz="2400" dirty="0" err="1">
                <a:ea typeface="ＭＳ Ｐゴシック" panose="020B0600070205080204" pitchFamily="34" charset="-128"/>
              </a:rPr>
              <a:t>Xây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dựng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một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i="1" dirty="0" err="1">
                <a:ea typeface="ＭＳ Ｐゴシック" panose="020B0600070205080204" pitchFamily="34" charset="-128"/>
              </a:rPr>
              <a:t>hệ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i="1" dirty="0" err="1">
                <a:ea typeface="ＭＳ Ｐゴシック" panose="020B0600070205080204" pitchFamily="34" charset="-128"/>
              </a:rPr>
              <a:t>thống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i="1" dirty="0" err="1">
                <a:ea typeface="ＭＳ Ｐゴシック" panose="020B0600070205080204" pitchFamily="34" charset="-128"/>
              </a:rPr>
              <a:t>thông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i="1" dirty="0" err="1">
                <a:ea typeface="ＭＳ Ｐゴシック" panose="020B0600070205080204" pitchFamily="34" charset="-128"/>
              </a:rPr>
              <a:t>minh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nhằm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giải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quyết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một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 err="1">
                <a:solidFill>
                  <a:srgbClr val="0000FF"/>
                </a:solidFill>
                <a:ea typeface="ＭＳ Ｐゴシック" panose="020B0600070205080204" pitchFamily="34" charset="-128"/>
              </a:rPr>
              <a:t>bài</a:t>
            </a:r>
            <a:r>
              <a:rPr lang="en-US" altLang="en-US" sz="2400" b="1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 err="1">
                <a:solidFill>
                  <a:srgbClr val="0000FF"/>
                </a:solidFill>
                <a:ea typeface="ＭＳ Ｐゴシック" panose="020B0600070205080204" pitchFamily="34" charset="-128"/>
              </a:rPr>
              <a:t>toán</a:t>
            </a:r>
            <a:r>
              <a:rPr lang="en-US" altLang="en-US" sz="2400" b="1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 err="1">
                <a:solidFill>
                  <a:srgbClr val="0000FF"/>
                </a:solidFill>
                <a:ea typeface="ＭＳ Ｐゴシック" panose="020B0600070205080204" pitchFamily="34" charset="-128"/>
              </a:rPr>
              <a:t>thực</a:t>
            </a:r>
            <a:r>
              <a:rPr lang="en-US" altLang="en-US" sz="2400" b="1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 err="1">
                <a:solidFill>
                  <a:srgbClr val="0000FF"/>
                </a:solidFill>
                <a:ea typeface="ＭＳ Ｐゴシック" panose="020B0600070205080204" pitchFamily="34" charset="-128"/>
              </a:rPr>
              <a:t>tế</a:t>
            </a:r>
            <a:r>
              <a:rPr lang="en-US" altLang="en-US" sz="2400" dirty="0">
                <a:ea typeface="ＭＳ Ｐゴシック" panose="020B0600070205080204" pitchFamily="34" charset="-128"/>
              </a:rPr>
              <a:t>,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có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sử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dụng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một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 err="1">
                <a:solidFill>
                  <a:srgbClr val="0000FF"/>
                </a:solidFill>
                <a:ea typeface="ＭＳ Ｐゴシック" panose="020B0600070205080204" pitchFamily="34" charset="-128"/>
              </a:rPr>
              <a:t>công</a:t>
            </a:r>
            <a:r>
              <a:rPr lang="en-US" altLang="en-US" sz="2400" b="1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 err="1">
                <a:solidFill>
                  <a:srgbClr val="0000FF"/>
                </a:solidFill>
                <a:ea typeface="ＭＳ Ｐゴシック" panose="020B0600070205080204" pitchFamily="34" charset="-128"/>
              </a:rPr>
              <a:t>nghệ</a:t>
            </a:r>
            <a:r>
              <a:rPr lang="en-US" altLang="en-US" sz="2400" b="1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 err="1">
                <a:solidFill>
                  <a:srgbClr val="0000FF"/>
                </a:solidFill>
                <a:ea typeface="ＭＳ Ｐゴシック" panose="020B0600070205080204" pitchFamily="34" charset="-128"/>
              </a:rPr>
              <a:t>mới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trong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trí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tuệ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nhân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tạo</a:t>
            </a:r>
            <a:r>
              <a:rPr lang="en-US" altLang="en-US" sz="2400" dirty="0">
                <a:ea typeface="ＭＳ Ｐゴシック" panose="020B0600070205080204" pitchFamily="34" charset="-128"/>
              </a:rPr>
              <a:t>.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Ví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dụ</a:t>
            </a:r>
            <a:r>
              <a:rPr lang="en-US" altLang="en-US" sz="2400" dirty="0">
                <a:ea typeface="ＭＳ Ｐゴシック" panose="020B0600070205080204" pitchFamily="34" charset="-128"/>
              </a:rPr>
              <a:t>:</a:t>
            </a:r>
          </a:p>
          <a:p>
            <a:pPr marL="612775" lvl="1" indent="-285750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en-US" dirty="0" err="1">
                <a:ea typeface="ＭＳ Ｐゴシック" panose="020B0600070205080204" pitchFamily="34" charset="-128"/>
              </a:rPr>
              <a:t>Trò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chơi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 err="1">
                <a:ea typeface="ＭＳ Ｐゴシック" panose="020B0600070205080204" pitchFamily="34" charset="-128"/>
              </a:rPr>
              <a:t>sử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dụng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mạng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nơron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hoặc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sử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dụng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học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tăng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cường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marL="612775" lvl="1" indent="-285750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…</a:t>
            </a:r>
          </a:p>
          <a:p>
            <a:pPr marL="285750" indent="-285750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en-US" sz="2400" dirty="0" err="1">
                <a:ea typeface="ＭＳ Ｐゴシック" panose="020B0600070205080204" pitchFamily="34" charset="-128"/>
              </a:rPr>
              <a:t>Đánh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giá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hiệu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quả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của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một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i="1" dirty="0" err="1">
                <a:ea typeface="ＭＳ Ｐゴシック" panose="020B0600070205080204" pitchFamily="34" charset="-128"/>
              </a:rPr>
              <a:t>thuật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i="1" dirty="0" err="1">
                <a:ea typeface="ＭＳ Ｐゴシック" panose="020B0600070205080204" pitchFamily="34" charset="-128"/>
              </a:rPr>
              <a:t>toán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i="1" dirty="0" err="1">
                <a:ea typeface="ＭＳ Ｐゴシック" panose="020B0600070205080204" pitchFamily="34" charset="-128"/>
              </a:rPr>
              <a:t>hiện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i="1" dirty="0" err="1">
                <a:ea typeface="ＭＳ Ｐゴシック" panose="020B0600070205080204" pitchFamily="34" charset="-128"/>
              </a:rPr>
              <a:t>đại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trong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trí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tuệ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nhân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tạo</a:t>
            </a:r>
            <a:r>
              <a:rPr lang="en-US" altLang="en-US" sz="2400" dirty="0">
                <a:ea typeface="ＭＳ Ｐゴシック" panose="020B0600070205080204" pitchFamily="34" charset="-128"/>
              </a:rPr>
              <a:t>,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ví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dụ</a:t>
            </a:r>
            <a:r>
              <a:rPr lang="en-US" altLang="en-US" sz="2400" dirty="0">
                <a:ea typeface="ＭＳ Ｐゴシック" panose="020B0600070205080204" pitchFamily="34" charset="-128"/>
              </a:rPr>
              <a:t>:</a:t>
            </a:r>
          </a:p>
          <a:p>
            <a:pPr marL="612775" lvl="1" indent="-285750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en-US" dirty="0" err="1">
                <a:ea typeface="ＭＳ Ｐゴシック" panose="020B0600070205080204" pitchFamily="34" charset="-128"/>
              </a:rPr>
              <a:t>Mạng</a:t>
            </a:r>
            <a:r>
              <a:rPr lang="en-US" altLang="en-US" dirty="0">
                <a:ea typeface="ＭＳ Ｐゴシック" panose="020B0600070205080204" pitchFamily="34" charset="-128"/>
              </a:rPr>
              <a:t> CNN </a:t>
            </a:r>
            <a:r>
              <a:rPr lang="en-US" altLang="en-US" dirty="0" err="1">
                <a:ea typeface="ＭＳ Ｐゴシック" panose="020B0600070205080204" pitchFamily="34" charset="-128"/>
              </a:rPr>
              <a:t>cho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xử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lý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ảnh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marL="612775" lvl="1" indent="-285750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en-US" dirty="0" err="1">
                <a:ea typeface="ＭＳ Ｐゴシック" panose="020B0600070205080204" pitchFamily="34" charset="-128"/>
              </a:rPr>
              <a:t>Mạng</a:t>
            </a:r>
            <a:r>
              <a:rPr lang="en-US" altLang="en-US" dirty="0">
                <a:ea typeface="ＭＳ Ｐゴシック" panose="020B0600070205080204" pitchFamily="34" charset="-128"/>
              </a:rPr>
              <a:t> RNN, LSTM </a:t>
            </a:r>
            <a:r>
              <a:rPr lang="en-US" altLang="en-US" dirty="0" err="1">
                <a:ea typeface="ＭＳ Ｐゴシック" panose="020B0600070205080204" pitchFamily="34" charset="-128"/>
              </a:rPr>
              <a:t>cho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xử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lý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chuỗi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marL="612775" lvl="1" indent="-285750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Word2vec </a:t>
            </a:r>
            <a:r>
              <a:rPr lang="en-US" altLang="en-US" dirty="0" err="1">
                <a:ea typeface="ＭＳ Ｐゴシック" panose="020B0600070205080204" pitchFamily="34" charset="-128"/>
              </a:rPr>
              <a:t>để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biểu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diễn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ngữ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nghĩa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cho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từ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vựng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  <a:p>
            <a:pPr marL="612775" lvl="1" indent="-285750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… (</a:t>
            </a:r>
            <a:r>
              <a:rPr lang="en-US" altLang="en-US" dirty="0" err="1">
                <a:ea typeface="ＭＳ Ｐゴシック" panose="020B0600070205080204" pitchFamily="34" charset="-128"/>
              </a:rPr>
              <a:t>tự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đề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xuất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160"/>
    </mc:Choice>
    <mc:Fallback xmlns="">
      <p:transition spd="slow" advTm="8316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7">
            <a:extLst>
              <a:ext uri="{FF2B5EF4-FFF2-40B4-BE49-F238E27FC236}">
                <a16:creationId xmlns:a16="http://schemas.microsoft.com/office/drawing/2014/main" id="{12C6C402-9AEF-4B42-AF35-D63BE665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7A4F329-687A-9D42-A95E-5EEBDF46DBE3}" type="slidenum">
              <a:rPr lang="en-US" altLang="en-US" sz="1200">
                <a:latin typeface="Garamond" panose="02020404030301010803" pitchFamily="18" charset="0"/>
              </a:rPr>
              <a:pPr/>
              <a:t>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7409" name="Rectangle 2">
            <a:extLst>
              <a:ext uri="{FF2B5EF4-FFF2-40B4-BE49-F238E27FC236}">
                <a16:creationId xmlns:a16="http://schemas.microsoft.com/office/drawing/2014/main" id="{71C90257-060F-7E4D-9710-8F71E035C1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Đồ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án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môn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học</a:t>
            </a:r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: đề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tài</a:t>
            </a:r>
            <a:endParaRPr lang="en-US" altLang="en-US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FF811EAF-46D8-BB45-88BC-E40B58B6CF9C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pPr marL="228600" indent="-228600" eaLnBrk="1" hangingPunct="1"/>
            <a:r>
              <a:rPr lang="en-US" altLang="en-US" sz="2400" dirty="0" err="1">
                <a:ea typeface="ＭＳ Ｐゴシック" panose="020B0600070205080204" pitchFamily="34" charset="-128"/>
              </a:rPr>
              <a:t>Tự</a:t>
            </a:r>
            <a:r>
              <a:rPr lang="en-US" altLang="en-US" sz="2400" dirty="0">
                <a:ea typeface="ＭＳ Ｐゴシック" panose="020B0600070205080204" pitchFamily="34" charset="-128"/>
              </a:rPr>
              <a:t> do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đề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xuất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một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bài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toán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thực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tế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cần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giải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quyết</a:t>
            </a:r>
            <a:r>
              <a:rPr lang="en-US" altLang="en-US" sz="2400" dirty="0">
                <a:ea typeface="ＭＳ Ｐゴシック" panose="020B0600070205080204" pitchFamily="34" charset="-128"/>
              </a:rPr>
              <a:t> –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phù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hợp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để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áp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dụng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các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kỹ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thuật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và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phương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pháp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trong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Trí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tuệ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nhân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tạo</a:t>
            </a:r>
            <a:r>
              <a:rPr lang="en-US" altLang="en-US" sz="2400" dirty="0">
                <a:ea typeface="ＭＳ Ｐゴシック" panose="020B0600070205080204" pitchFamily="34" charset="-128"/>
              </a:rPr>
              <a:t>.</a:t>
            </a:r>
          </a:p>
          <a:p>
            <a:pPr marL="228600" indent="-228600" eaLnBrk="1" hangingPunct="1">
              <a:spcBef>
                <a:spcPct val="50000"/>
              </a:spcBef>
            </a:pPr>
            <a:r>
              <a:rPr lang="en-US" altLang="en-US" sz="2400" dirty="0" err="1">
                <a:ea typeface="ＭＳ Ｐゴシック" panose="020B0600070205080204" pitchFamily="34" charset="-128"/>
              </a:rPr>
              <a:t>Đề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xuất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đề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tài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phải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được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 err="1">
                <a:ea typeface="ＭＳ Ｐゴシック" panose="020B0600070205080204" pitchFamily="34" charset="-128"/>
              </a:rPr>
              <a:t>diễn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 err="1">
                <a:ea typeface="ＭＳ Ｐゴシック" panose="020B0600070205080204" pitchFamily="34" charset="-128"/>
              </a:rPr>
              <a:t>giải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 err="1">
                <a:ea typeface="ＭＳ Ｐゴシック" panose="020B0600070205080204" pitchFamily="34" charset="-128"/>
              </a:rPr>
              <a:t>cụ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 err="1">
                <a:ea typeface="ＭＳ Ｐゴシック" panose="020B0600070205080204" pitchFamily="34" charset="-128"/>
              </a:rPr>
              <a:t>thể</a:t>
            </a: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 marL="628650" lvl="1" indent="-171450" eaLnBrk="1" hangingPunct="1">
              <a:buSzTx/>
              <a:buFontTx/>
              <a:buChar char="•"/>
            </a:pPr>
            <a:r>
              <a:rPr lang="en-US" altLang="en-US" sz="2000" b="1" dirty="0" err="1">
                <a:ea typeface="ＭＳ Ｐゴシック" panose="020B0600070205080204" pitchFamily="34" charset="-128"/>
              </a:rPr>
              <a:t>Mô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 err="1">
                <a:ea typeface="ＭＳ Ｐゴシック" panose="020B0600070205080204" pitchFamily="34" charset="-128"/>
              </a:rPr>
              <a:t>tả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 err="1">
                <a:ea typeface="ＭＳ Ｐゴシック" panose="020B0600070205080204" pitchFamily="34" charset="-128"/>
              </a:rPr>
              <a:t>bài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 err="1">
                <a:ea typeface="ＭＳ Ｐゴシック" panose="020B0600070205080204" pitchFamily="34" charset="-128"/>
              </a:rPr>
              <a:t>toán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 err="1">
                <a:ea typeface="ＭＳ Ｐゴシック" panose="020B0600070205080204" pitchFamily="34" charset="-128"/>
              </a:rPr>
              <a:t>thực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 err="1">
                <a:ea typeface="ＭＳ Ｐゴシック" panose="020B0600070205080204" pitchFamily="34" charset="-128"/>
              </a:rPr>
              <a:t>tế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sẽ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được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giải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quyết</a:t>
            </a:r>
            <a:r>
              <a:rPr lang="en-US" altLang="en-US" sz="2000" dirty="0">
                <a:ea typeface="ＭＳ Ｐゴシック" panose="020B0600070205080204" pitchFamily="34" charset="-128"/>
              </a:rPr>
              <a:t> (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mục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đích</a:t>
            </a:r>
            <a:r>
              <a:rPr lang="en-US" altLang="en-US" sz="2000" dirty="0">
                <a:ea typeface="ＭＳ Ｐゴシック" panose="020B0600070205080204" pitchFamily="34" charset="-128"/>
              </a:rPr>
              <a:t>,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yêu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cầu</a:t>
            </a:r>
            <a:r>
              <a:rPr lang="en-US" altLang="en-US" sz="2000" dirty="0">
                <a:ea typeface="ＭＳ Ｐゴシック" panose="020B0600070205080204" pitchFamily="34" charset="-128"/>
              </a:rPr>
              <a:t>,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kịch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bản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ứng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dụng</a:t>
            </a:r>
            <a:r>
              <a:rPr lang="en-US" altLang="en-US" sz="2000" dirty="0">
                <a:ea typeface="ＭＳ Ｐゴシック" panose="020B0600070205080204" pitchFamily="34" charset="-128"/>
              </a:rPr>
              <a:t>, …)</a:t>
            </a:r>
          </a:p>
          <a:p>
            <a:pPr marL="628650" lvl="1" indent="-171450" eaLnBrk="1" hangingPunct="1">
              <a:buSzTx/>
              <a:buFontTx/>
              <a:buChar char="•"/>
            </a:pPr>
            <a:r>
              <a:rPr lang="en-US" altLang="en-US" sz="2000" b="1" dirty="0" err="1">
                <a:ea typeface="ＭＳ Ｐゴシック" panose="020B0600070205080204" pitchFamily="34" charset="-128"/>
              </a:rPr>
              <a:t>Trình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 err="1">
                <a:ea typeface="ＭＳ Ｐゴシック" panose="020B0600070205080204" pitchFamily="34" charset="-128"/>
              </a:rPr>
              <a:t>bày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 err="1">
                <a:ea typeface="ＭＳ Ｐゴシック" panose="020B0600070205080204" pitchFamily="34" charset="-128"/>
              </a:rPr>
              <a:t>sơ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 err="1">
                <a:ea typeface="ＭＳ Ｐゴシック" panose="020B0600070205080204" pitchFamily="34" charset="-128"/>
              </a:rPr>
              <a:t>lược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 ý </a:t>
            </a:r>
            <a:r>
              <a:rPr lang="en-US" altLang="en-US" sz="2000" b="1" dirty="0" err="1">
                <a:ea typeface="ＭＳ Ｐゴシック" panose="020B0600070205080204" pitchFamily="34" charset="-128"/>
              </a:rPr>
              <a:t>tưởng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 err="1">
                <a:ea typeface="ＭＳ Ｐゴシック" panose="020B0600070205080204" pitchFamily="34" charset="-128"/>
              </a:rPr>
              <a:t>về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 err="1">
                <a:ea typeface="ＭＳ Ｐゴシック" panose="020B0600070205080204" pitchFamily="34" charset="-128"/>
              </a:rPr>
              <a:t>phương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 err="1">
                <a:ea typeface="ＭＳ Ｐゴシック" panose="020B0600070205080204" pitchFamily="34" charset="-128"/>
              </a:rPr>
              <a:t>pháp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dự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định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sẽ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sử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dụng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để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giải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quyết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bài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toán</a:t>
            </a:r>
            <a:r>
              <a:rPr lang="en-US" altLang="en-US" sz="2000" dirty="0">
                <a:ea typeface="ＭＳ Ｐゴシック" panose="020B0600070205080204" pitchFamily="34" charset="-128"/>
              </a:rPr>
              <a:t>.</a:t>
            </a:r>
          </a:p>
          <a:p>
            <a:pPr marL="628650" lvl="1" indent="-171450" eaLnBrk="1" hangingPunct="1">
              <a:buSzTx/>
              <a:buFontTx/>
              <a:buChar char="•"/>
            </a:pPr>
            <a:r>
              <a:rPr lang="en-US" altLang="en-US" sz="2000" dirty="0" err="1">
                <a:ea typeface="ＭＳ Ｐゴシック" panose="020B0600070205080204" pitchFamily="34" charset="-128"/>
              </a:rPr>
              <a:t>Trình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bày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các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thông</a:t>
            </a:r>
            <a:r>
              <a:rPr lang="en-US" altLang="en-US" sz="2000" dirty="0">
                <a:ea typeface="ＭＳ Ｐゴシック" panose="020B0600070205080204" pitchFamily="34" charset="-128"/>
              </a:rPr>
              <a:t> tin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về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 err="1">
                <a:ea typeface="ＭＳ Ｐゴシック" panose="020B0600070205080204" pitchFamily="34" charset="-128"/>
              </a:rPr>
              <a:t>đầu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 err="1">
                <a:ea typeface="ＭＳ Ｐゴシック" panose="020B0600070205080204" pitchFamily="34" charset="-128"/>
              </a:rPr>
              <a:t>vào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và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 err="1">
                <a:ea typeface="ＭＳ Ｐゴシック" panose="020B0600070205080204" pitchFamily="34" charset="-128"/>
              </a:rPr>
              <a:t>đầu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 err="1">
                <a:ea typeface="ＭＳ Ｐゴシック" panose="020B0600070205080204" pitchFamily="34" charset="-128"/>
              </a:rPr>
              <a:t>ra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của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hệ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thống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sẽ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được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cài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đặt</a:t>
            </a:r>
            <a:r>
              <a:rPr lang="en-US" altLang="en-US" sz="2000" dirty="0">
                <a:ea typeface="ＭＳ Ｐゴシック" panose="020B0600070205080204" pitchFamily="34" charset="-128"/>
              </a:rPr>
              <a:t>.</a:t>
            </a:r>
          </a:p>
          <a:p>
            <a:pPr marL="228600" indent="-228600" eaLnBrk="1" hangingPunct="1">
              <a:spcBef>
                <a:spcPct val="50000"/>
              </a:spcBef>
            </a:pPr>
            <a:r>
              <a:rPr lang="en-US" altLang="en-US" sz="2400" dirty="0" err="1">
                <a:ea typeface="ＭＳ Ｐゴシック" panose="020B0600070205080204" pitchFamily="34" charset="-128"/>
              </a:rPr>
              <a:t>Đăng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ký</a:t>
            </a:r>
            <a:r>
              <a:rPr lang="en-US" altLang="en-US" sz="2400" dirty="0">
                <a:ea typeface="ＭＳ Ｐゴシック" panose="020B0600070205080204" pitchFamily="34" charset="-128"/>
              </a:rPr>
              <a:t>:</a:t>
            </a:r>
            <a:endParaRPr lang="en-US" altLang="en-US" sz="2400" b="1" u="sng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628650" lvl="1" indent="-171450" eaLnBrk="1" hangingPunct="1">
              <a:buSzTx/>
              <a:buFontTx/>
              <a:buChar char="•"/>
            </a:pPr>
            <a:r>
              <a:rPr lang="en-US" altLang="en-US" sz="20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Qua Google form (link </a:t>
            </a:r>
            <a:r>
              <a:rPr lang="en-US" altLang="en-US" sz="2000" dirty="0" err="1">
                <a:solidFill>
                  <a:srgbClr val="0000FF"/>
                </a:solidFill>
                <a:ea typeface="ＭＳ Ｐゴシック" panose="020B0600070205080204" pitchFamily="34" charset="-128"/>
              </a:rPr>
              <a:t>truy</a:t>
            </a:r>
            <a:r>
              <a:rPr lang="en-US" altLang="en-US" sz="20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solidFill>
                  <a:srgbClr val="0000FF"/>
                </a:solidFill>
                <a:ea typeface="ＭＳ Ｐゴシック" panose="020B0600070205080204" pitchFamily="34" charset="-128"/>
              </a:rPr>
              <a:t>cập</a:t>
            </a:r>
            <a:r>
              <a:rPr lang="en-US" altLang="en-US" sz="20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solidFill>
                  <a:srgbClr val="0000FF"/>
                </a:solidFill>
                <a:ea typeface="ＭＳ Ｐゴシック" panose="020B0600070205080204" pitchFamily="34" charset="-128"/>
              </a:rPr>
              <a:t>thông</a:t>
            </a:r>
            <a:r>
              <a:rPr lang="en-US" altLang="en-US" sz="20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solidFill>
                  <a:srgbClr val="0000FF"/>
                </a:solidFill>
                <a:ea typeface="ＭＳ Ｐゴシック" panose="020B0600070205080204" pitchFamily="34" charset="-128"/>
              </a:rPr>
              <a:t>báo</a:t>
            </a:r>
            <a:r>
              <a:rPr lang="en-US" altLang="en-US" sz="20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solidFill>
                  <a:srgbClr val="0000FF"/>
                </a:solidFill>
                <a:ea typeface="ＭＳ Ｐゴシック" panose="020B0600070205080204" pitchFamily="34" charset="-128"/>
              </a:rPr>
              <a:t>trên</a:t>
            </a:r>
            <a:r>
              <a:rPr lang="en-US" altLang="en-US" sz="20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solidFill>
                  <a:srgbClr val="0000FF"/>
                </a:solidFill>
                <a:ea typeface="ＭＳ Ｐゴシック" panose="020B0600070205080204" pitchFamily="34" charset="-128"/>
              </a:rPr>
              <a:t>lớp</a:t>
            </a:r>
            <a:r>
              <a:rPr lang="en-US" altLang="en-US" sz="20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)</a:t>
            </a:r>
          </a:p>
          <a:p>
            <a:pPr marL="628650" lvl="1" indent="-171450" eaLnBrk="1" hangingPunct="1">
              <a:buSzTx/>
              <a:buFontTx/>
              <a:buChar char="•"/>
            </a:pPr>
            <a:r>
              <a:rPr lang="en-US" altLang="en-US" sz="2000" dirty="0" err="1">
                <a:ea typeface="ＭＳ Ｐゴシック" panose="020B0600070205080204" pitchFamily="34" charset="-128"/>
              </a:rPr>
              <a:t>Đề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xuất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đề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tài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của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nhóm</a:t>
            </a:r>
            <a:r>
              <a:rPr lang="en-US" altLang="en-US" sz="2000" dirty="0">
                <a:ea typeface="ＭＳ Ｐゴシック" panose="020B0600070205080204" pitchFamily="34" charset="-128"/>
              </a:rPr>
              <a:t> (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tên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đề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tài</a:t>
            </a:r>
            <a:r>
              <a:rPr lang="en-US" altLang="en-US" sz="2000" dirty="0">
                <a:ea typeface="ＭＳ Ｐゴシック" panose="020B0600070205080204" pitchFamily="34" charset="-128"/>
              </a:rPr>
              <a:t>,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và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mô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tả</a:t>
            </a:r>
            <a:r>
              <a:rPr lang="en-US" altLang="en-US" sz="2000" dirty="0">
                <a:ea typeface="ＭＳ Ｐゴシック" panose="020B0600070205080204" pitchFamily="34" charset="-128"/>
              </a:rPr>
              <a:t>)</a:t>
            </a:r>
          </a:p>
          <a:p>
            <a:pPr marL="628650" lvl="1" indent="-171450" eaLnBrk="1" hangingPunct="1">
              <a:buSzTx/>
              <a:buFontTx/>
              <a:buChar char="•"/>
            </a:pPr>
            <a:r>
              <a:rPr lang="en-US" altLang="en-US" sz="2000" dirty="0" err="1">
                <a:ea typeface="ＭＳ Ｐゴシック" panose="020B0600070205080204" pitchFamily="34" charset="-128"/>
              </a:rPr>
              <a:t>Thông</a:t>
            </a:r>
            <a:r>
              <a:rPr lang="en-US" altLang="en-US" sz="2000" dirty="0">
                <a:ea typeface="ＭＳ Ｐゴシック" panose="020B0600070205080204" pitchFamily="34" charset="-128"/>
              </a:rPr>
              <a:t> tin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các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thành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viên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của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nhóm</a:t>
            </a:r>
            <a:r>
              <a:rPr lang="en-US" altLang="en-US" sz="2000" dirty="0">
                <a:ea typeface="ＭＳ Ｐゴシック" panose="020B0600070205080204" pitchFamily="34" charset="-128"/>
              </a:rPr>
              <a:t>: 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Tên</a:t>
            </a:r>
            <a:r>
              <a:rPr lang="en-US" altLang="en-US" sz="2000" dirty="0">
                <a:ea typeface="ＭＳ Ｐゴシック" panose="020B0600070205080204" pitchFamily="34" charset="-128"/>
              </a:rPr>
              <a:t>,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Mã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số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sinh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viên</a:t>
            </a:r>
            <a:r>
              <a:rPr lang="en-US" altLang="en-US" sz="2000" dirty="0">
                <a:ea typeface="ＭＳ Ｐゴシック" panose="020B0600070205080204" pitchFamily="34" charset="-128"/>
              </a:rPr>
              <a:t>, Email,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lớp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814"/>
    </mc:Choice>
    <mc:Fallback xmlns="">
      <p:transition spd="slow" advTm="63814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6.8|11.1"/>
</p:tagLst>
</file>

<file path=ppt/theme/theme1.xml><?xml version="1.0" encoding="utf-8"?>
<a:theme xmlns:a="http://schemas.openxmlformats.org/drawingml/2006/main" name="2_Edge">
  <a:themeElements>
    <a:clrScheme name="2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2_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HUST PPT Template 2021 ( Blue 16x9)">
  <a:themeElements>
    <a:clrScheme name="Chủ đề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hủ đề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ủ đề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5142</TotalTime>
  <Words>1258</Words>
  <Application>Microsoft Office PowerPoint</Application>
  <PresentationFormat>Màn hình rộng</PresentationFormat>
  <Paragraphs>94</Paragraphs>
  <Slides>12</Slides>
  <Notes>4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9</vt:i4>
      </vt:variant>
      <vt:variant>
        <vt:lpstr>Chủ đề</vt:lpstr>
      </vt:variant>
      <vt:variant>
        <vt:i4>2</vt:i4>
      </vt:variant>
      <vt:variant>
        <vt:lpstr>Tiêu đề Bản chiếu</vt:lpstr>
      </vt:variant>
      <vt:variant>
        <vt:i4>12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Garamond</vt:lpstr>
      <vt:lpstr>Lato</vt:lpstr>
      <vt:lpstr>Tahoma</vt:lpstr>
      <vt:lpstr>Times New Roman</vt:lpstr>
      <vt:lpstr>Wingdings</vt:lpstr>
      <vt:lpstr>2_Edge</vt:lpstr>
      <vt:lpstr>HUST PPT Template 2021 ( Blue 16x9)</vt:lpstr>
      <vt:lpstr>Bản trình bày PowerPoint</vt:lpstr>
      <vt:lpstr>Đề tài được gợi ý: cơ bản</vt:lpstr>
      <vt:lpstr>Trò chơi cờ tướng</vt:lpstr>
      <vt:lpstr>Cờ vây (Othelo)</vt:lpstr>
      <vt:lpstr>Ví dụ về thi đấu cờ vua</vt:lpstr>
      <vt:lpstr>Tìm đường đi trong mê cung</vt:lpstr>
      <vt:lpstr>Đề tài được gợi ý: cơ bản</vt:lpstr>
      <vt:lpstr>Đề tài được gợi ý: thách thức</vt:lpstr>
      <vt:lpstr>Đồ án môn học: đề tài</vt:lpstr>
      <vt:lpstr>Đồ án môn học: các yêu cầu</vt:lpstr>
      <vt:lpstr>Đồ án môn học: các yêu cầu</vt:lpstr>
      <vt:lpstr>Đồ án môn học: đánh giá</vt:lpstr>
    </vt:vector>
  </TitlesOfParts>
  <Company>Scientific Network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Trí Tuệ Nhân Tạo</dc:title>
  <dc:creator>Than Quang Khoat;Quang Nhat NGUYEN</dc:creator>
  <cp:lastModifiedBy>Le Thanh Huong</cp:lastModifiedBy>
  <cp:revision>312</cp:revision>
  <cp:lastPrinted>2019-09-04T04:11:44Z</cp:lastPrinted>
  <dcterms:created xsi:type="dcterms:W3CDTF">2007-07-02T07:40:50Z</dcterms:created>
  <dcterms:modified xsi:type="dcterms:W3CDTF">2022-10-10T15:37:21Z</dcterms:modified>
</cp:coreProperties>
</file>