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Quattrocento Sans"/>
      <p:regular r:id="rId33"/>
      <p:bold r:id="rId34"/>
      <p:italic r:id="rId35"/>
      <p:boldItalic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BSp81PWdmuTaz98C2pAppC/XL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C7DB78-D887-4679-BA4A-951E5FA95319}">
  <a:tblStyle styleId="{E3C7DB78-D887-4679-BA4A-951E5FA9531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Questrial-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8" name="Google Shape;23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9"/>
          <p:cNvSpPr txBox="1"/>
          <p:nvPr>
            <p:ph type="ctrTitle"/>
          </p:nvPr>
        </p:nvSpPr>
        <p:spPr>
          <a:xfrm>
            <a:off x="1143000" y="1296267"/>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400"/>
              <a:buFont typeface="Arial"/>
              <a:buNone/>
              <a:defRPr sz="5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 type="subTitle"/>
          </p:nvPr>
        </p:nvSpPr>
        <p:spPr>
          <a:xfrm>
            <a:off x="1143000" y="3775942"/>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3600"/>
              <a:buNone/>
              <a:defRPr sz="36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9"/>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888888"/>
                </a:solidFill>
                <a:latin typeface="Arial"/>
                <a:ea typeface="Arial"/>
                <a:cs typeface="Arial"/>
                <a:sym typeface="Arial"/>
              </a:defRPr>
            </a:lvl1pPr>
            <a:lvl2pPr indent="0" lvl="1" marL="0" algn="r">
              <a:spcBef>
                <a:spcPts val="0"/>
              </a:spcBef>
              <a:buNone/>
              <a:defRPr b="0" i="0" sz="1100" u="none" cap="none" strike="noStrike">
                <a:solidFill>
                  <a:srgbClr val="888888"/>
                </a:solidFill>
                <a:latin typeface="Arial"/>
                <a:ea typeface="Arial"/>
                <a:cs typeface="Arial"/>
                <a:sym typeface="Arial"/>
              </a:defRPr>
            </a:lvl2pPr>
            <a:lvl3pPr indent="0" lvl="2" marL="0" algn="r">
              <a:spcBef>
                <a:spcPts val="0"/>
              </a:spcBef>
              <a:buNone/>
              <a:defRPr b="0" i="0" sz="1100" u="none" cap="none" strike="noStrike">
                <a:solidFill>
                  <a:srgbClr val="888888"/>
                </a:solidFill>
                <a:latin typeface="Arial"/>
                <a:ea typeface="Arial"/>
                <a:cs typeface="Arial"/>
                <a:sym typeface="Arial"/>
              </a:defRPr>
            </a:lvl3pPr>
            <a:lvl4pPr indent="0" lvl="3" marL="0" algn="r">
              <a:spcBef>
                <a:spcPts val="0"/>
              </a:spcBef>
              <a:buNone/>
              <a:defRPr b="0" i="0" sz="1100" u="none" cap="none" strike="noStrike">
                <a:solidFill>
                  <a:srgbClr val="888888"/>
                </a:solidFill>
                <a:latin typeface="Arial"/>
                <a:ea typeface="Arial"/>
                <a:cs typeface="Arial"/>
                <a:sym typeface="Arial"/>
              </a:defRPr>
            </a:lvl4pPr>
            <a:lvl5pPr indent="0" lvl="4" marL="0" algn="r">
              <a:spcBef>
                <a:spcPts val="0"/>
              </a:spcBef>
              <a:buNone/>
              <a:defRPr b="0" i="0" sz="1100" u="none" cap="none" strike="noStrike">
                <a:solidFill>
                  <a:srgbClr val="888888"/>
                </a:solidFill>
                <a:latin typeface="Arial"/>
                <a:ea typeface="Arial"/>
                <a:cs typeface="Arial"/>
                <a:sym typeface="Arial"/>
              </a:defRPr>
            </a:lvl5pPr>
            <a:lvl6pPr indent="0" lvl="5" marL="0" algn="r">
              <a:spcBef>
                <a:spcPts val="0"/>
              </a:spcBef>
              <a:buNone/>
              <a:defRPr b="0" i="0" sz="1100" u="none" cap="none" strike="noStrike">
                <a:solidFill>
                  <a:srgbClr val="888888"/>
                </a:solidFill>
                <a:latin typeface="Arial"/>
                <a:ea typeface="Arial"/>
                <a:cs typeface="Arial"/>
                <a:sym typeface="Arial"/>
              </a:defRPr>
            </a:lvl6pPr>
            <a:lvl7pPr indent="0" lvl="6" marL="0" algn="r">
              <a:spcBef>
                <a:spcPts val="0"/>
              </a:spcBef>
              <a:buNone/>
              <a:defRPr b="0" i="0" sz="1100" u="none" cap="none" strike="noStrike">
                <a:solidFill>
                  <a:srgbClr val="888888"/>
                </a:solidFill>
                <a:latin typeface="Arial"/>
                <a:ea typeface="Arial"/>
                <a:cs typeface="Arial"/>
                <a:sym typeface="Arial"/>
              </a:defRPr>
            </a:lvl7pPr>
            <a:lvl8pPr indent="0" lvl="7" marL="0" algn="r">
              <a:spcBef>
                <a:spcPts val="0"/>
              </a:spcBef>
              <a:buNone/>
              <a:defRPr b="0" i="0" sz="1100" u="none" cap="none" strike="noStrike">
                <a:solidFill>
                  <a:srgbClr val="888888"/>
                </a:solidFill>
                <a:latin typeface="Arial"/>
                <a:ea typeface="Arial"/>
                <a:cs typeface="Arial"/>
                <a:sym typeface="Arial"/>
              </a:defRPr>
            </a:lvl8pPr>
            <a:lvl9pPr indent="0" lvl="8" mar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2444293" y="9982"/>
            <a:ext cx="4255415" cy="78867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888888"/>
                </a:solidFill>
                <a:latin typeface="Arial"/>
                <a:ea typeface="Arial"/>
                <a:cs typeface="Arial"/>
                <a:sym typeface="Arial"/>
              </a:defRPr>
            </a:lvl1pPr>
            <a:lvl2pPr indent="0" lvl="1" marL="0" algn="r">
              <a:spcBef>
                <a:spcPts val="0"/>
              </a:spcBef>
              <a:buNone/>
              <a:defRPr b="0" i="0" sz="1100" u="none" cap="none" strike="noStrike">
                <a:solidFill>
                  <a:srgbClr val="888888"/>
                </a:solidFill>
                <a:latin typeface="Arial"/>
                <a:ea typeface="Arial"/>
                <a:cs typeface="Arial"/>
                <a:sym typeface="Arial"/>
              </a:defRPr>
            </a:lvl2pPr>
            <a:lvl3pPr indent="0" lvl="2" marL="0" algn="r">
              <a:spcBef>
                <a:spcPts val="0"/>
              </a:spcBef>
              <a:buNone/>
              <a:defRPr b="0" i="0" sz="1100" u="none" cap="none" strike="noStrike">
                <a:solidFill>
                  <a:srgbClr val="888888"/>
                </a:solidFill>
                <a:latin typeface="Arial"/>
                <a:ea typeface="Arial"/>
                <a:cs typeface="Arial"/>
                <a:sym typeface="Arial"/>
              </a:defRPr>
            </a:lvl3pPr>
            <a:lvl4pPr indent="0" lvl="3" marL="0" algn="r">
              <a:spcBef>
                <a:spcPts val="0"/>
              </a:spcBef>
              <a:buNone/>
              <a:defRPr b="0" i="0" sz="1100" u="none" cap="none" strike="noStrike">
                <a:solidFill>
                  <a:srgbClr val="888888"/>
                </a:solidFill>
                <a:latin typeface="Arial"/>
                <a:ea typeface="Arial"/>
                <a:cs typeface="Arial"/>
                <a:sym typeface="Arial"/>
              </a:defRPr>
            </a:lvl4pPr>
            <a:lvl5pPr indent="0" lvl="4" marL="0" algn="r">
              <a:spcBef>
                <a:spcPts val="0"/>
              </a:spcBef>
              <a:buNone/>
              <a:defRPr b="0" i="0" sz="1100" u="none" cap="none" strike="noStrike">
                <a:solidFill>
                  <a:srgbClr val="888888"/>
                </a:solidFill>
                <a:latin typeface="Arial"/>
                <a:ea typeface="Arial"/>
                <a:cs typeface="Arial"/>
                <a:sym typeface="Arial"/>
              </a:defRPr>
            </a:lvl5pPr>
            <a:lvl6pPr indent="0" lvl="5" marL="0" algn="r">
              <a:spcBef>
                <a:spcPts val="0"/>
              </a:spcBef>
              <a:buNone/>
              <a:defRPr b="0" i="0" sz="1100" u="none" cap="none" strike="noStrike">
                <a:solidFill>
                  <a:srgbClr val="888888"/>
                </a:solidFill>
                <a:latin typeface="Arial"/>
                <a:ea typeface="Arial"/>
                <a:cs typeface="Arial"/>
                <a:sym typeface="Arial"/>
              </a:defRPr>
            </a:lvl6pPr>
            <a:lvl7pPr indent="0" lvl="6" marL="0" algn="r">
              <a:spcBef>
                <a:spcPts val="0"/>
              </a:spcBef>
              <a:buNone/>
              <a:defRPr b="0" i="0" sz="1100" u="none" cap="none" strike="noStrike">
                <a:solidFill>
                  <a:srgbClr val="888888"/>
                </a:solidFill>
                <a:latin typeface="Arial"/>
                <a:ea typeface="Arial"/>
                <a:cs typeface="Arial"/>
                <a:sym typeface="Arial"/>
              </a:defRPr>
            </a:lvl7pPr>
            <a:lvl8pPr indent="0" lvl="7" marL="0" algn="r">
              <a:spcBef>
                <a:spcPts val="0"/>
              </a:spcBef>
              <a:buNone/>
              <a:defRPr b="0" i="0" sz="1100" u="none" cap="none" strike="noStrike">
                <a:solidFill>
                  <a:srgbClr val="888888"/>
                </a:solidFill>
                <a:latin typeface="Arial"/>
                <a:ea typeface="Arial"/>
                <a:cs typeface="Arial"/>
                <a:sym typeface="Arial"/>
              </a:defRPr>
            </a:lvl8pPr>
            <a:lvl9pPr indent="0" lvl="8" mar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1"/>
          <p:cNvSpPr txBox="1"/>
          <p:nvPr>
            <p:ph type="title"/>
          </p:nvPr>
        </p:nvSpPr>
        <p:spPr>
          <a:xfrm>
            <a:off x="623888" y="1709739"/>
            <a:ext cx="7886700" cy="15592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body"/>
          </p:nvPr>
        </p:nvSpPr>
        <p:spPr>
          <a:xfrm>
            <a:off x="623888" y="3377565"/>
            <a:ext cx="7886700" cy="27120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1600"/>
              <a:buNone/>
              <a:defRPr sz="1600">
                <a:solidFill>
                  <a:srgbClr val="888888"/>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1"/>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2"/>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2"/>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3"/>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3"/>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3"/>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3"/>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3"/>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atin typeface="Arial"/>
                <a:ea typeface="Arial"/>
                <a:cs typeface="Arial"/>
                <a:sym typeface="Arial"/>
              </a:defRPr>
            </a:lvl3pPr>
            <a:lvl4pPr indent="-330200" lvl="3" marL="1828800" algn="l">
              <a:lnSpc>
                <a:spcPct val="90000"/>
              </a:lnSpc>
              <a:spcBef>
                <a:spcPts val="500"/>
              </a:spcBef>
              <a:spcAft>
                <a:spcPts val="0"/>
              </a:spcAft>
              <a:buClr>
                <a:schemeClr val="dk1"/>
              </a:buClr>
              <a:buSzPts val="1600"/>
              <a:buChar char="•"/>
              <a:defRPr>
                <a:latin typeface="Arial"/>
                <a:ea typeface="Arial"/>
                <a:cs typeface="Arial"/>
                <a:sym typeface="Arial"/>
              </a:defRPr>
            </a:lvl4pPr>
            <a:lvl5pPr indent="-330200" lvl="4" marL="2286000" algn="l">
              <a:lnSpc>
                <a:spcPct val="90000"/>
              </a:lnSpc>
              <a:spcBef>
                <a:spcPts val="500"/>
              </a:spcBef>
              <a:spcAft>
                <a:spcPts val="0"/>
              </a:spcAft>
              <a:buClr>
                <a:schemeClr val="dk1"/>
              </a:buClr>
              <a:buSzPts val="16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3"/>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3"/>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4"/>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sz="24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sz="1800">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sz="18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3887788" y="987425"/>
            <a:ext cx="4629150" cy="4873625"/>
          </a:xfrm>
          <a:prstGeom prst="rect">
            <a:avLst/>
          </a:prstGeom>
          <a:noFill/>
          <a:ln>
            <a:noFill/>
          </a:ln>
        </p:spPr>
      </p:sp>
      <p:sp>
        <p:nvSpPr>
          <p:cNvPr id="68" name="Google Shape;68;p3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888888"/>
                </a:solidFill>
                <a:latin typeface="Arial"/>
                <a:ea typeface="Arial"/>
                <a:cs typeface="Arial"/>
                <a:sym typeface="Arial"/>
              </a:defRPr>
            </a:lvl1pPr>
            <a:lvl2pPr indent="0" lvl="1" marL="0" algn="r">
              <a:spcBef>
                <a:spcPts val="0"/>
              </a:spcBef>
              <a:buNone/>
              <a:defRPr sz="1100">
                <a:solidFill>
                  <a:srgbClr val="888888"/>
                </a:solidFill>
                <a:latin typeface="Arial"/>
                <a:ea typeface="Arial"/>
                <a:cs typeface="Arial"/>
                <a:sym typeface="Arial"/>
              </a:defRPr>
            </a:lvl2pPr>
            <a:lvl3pPr indent="0" lvl="2" marL="0" algn="r">
              <a:spcBef>
                <a:spcPts val="0"/>
              </a:spcBef>
              <a:buNone/>
              <a:defRPr sz="1100">
                <a:solidFill>
                  <a:srgbClr val="888888"/>
                </a:solidFill>
                <a:latin typeface="Arial"/>
                <a:ea typeface="Arial"/>
                <a:cs typeface="Arial"/>
                <a:sym typeface="Arial"/>
              </a:defRPr>
            </a:lvl3pPr>
            <a:lvl4pPr indent="0" lvl="3" marL="0" algn="r">
              <a:spcBef>
                <a:spcPts val="0"/>
              </a:spcBef>
              <a:buNone/>
              <a:defRPr sz="1100">
                <a:solidFill>
                  <a:srgbClr val="888888"/>
                </a:solidFill>
                <a:latin typeface="Arial"/>
                <a:ea typeface="Arial"/>
                <a:cs typeface="Arial"/>
                <a:sym typeface="Arial"/>
              </a:defRPr>
            </a:lvl4pPr>
            <a:lvl5pPr indent="0" lvl="4" marL="0" algn="r">
              <a:spcBef>
                <a:spcPts val="0"/>
              </a:spcBef>
              <a:buNone/>
              <a:defRPr sz="1100">
                <a:solidFill>
                  <a:srgbClr val="888888"/>
                </a:solidFill>
                <a:latin typeface="Arial"/>
                <a:ea typeface="Arial"/>
                <a:cs typeface="Arial"/>
                <a:sym typeface="Arial"/>
              </a:defRPr>
            </a:lvl5pPr>
            <a:lvl6pPr indent="0" lvl="5" marL="0" algn="r">
              <a:spcBef>
                <a:spcPts val="0"/>
              </a:spcBef>
              <a:buNone/>
              <a:defRPr sz="1100">
                <a:solidFill>
                  <a:srgbClr val="888888"/>
                </a:solidFill>
                <a:latin typeface="Arial"/>
                <a:ea typeface="Arial"/>
                <a:cs typeface="Arial"/>
                <a:sym typeface="Arial"/>
              </a:defRPr>
            </a:lvl6pPr>
            <a:lvl7pPr indent="0" lvl="6" marL="0" algn="r">
              <a:spcBef>
                <a:spcPts val="0"/>
              </a:spcBef>
              <a:buNone/>
              <a:defRPr sz="1100">
                <a:solidFill>
                  <a:srgbClr val="888888"/>
                </a:solidFill>
                <a:latin typeface="Arial"/>
                <a:ea typeface="Arial"/>
                <a:cs typeface="Arial"/>
                <a:sym typeface="Arial"/>
              </a:defRPr>
            </a:lvl7pPr>
            <a:lvl8pPr indent="0" lvl="7" marL="0" algn="r">
              <a:spcBef>
                <a:spcPts val="0"/>
              </a:spcBef>
              <a:buNone/>
              <a:defRPr sz="1100">
                <a:solidFill>
                  <a:srgbClr val="888888"/>
                </a:solidFill>
                <a:latin typeface="Arial"/>
                <a:ea typeface="Arial"/>
                <a:cs typeface="Arial"/>
                <a:sym typeface="Arial"/>
              </a:defRPr>
            </a:lvl8pPr>
            <a:lvl9pPr indent="0" lvl="8" marL="0" algn="r">
              <a:spcBef>
                <a:spcPts val="0"/>
              </a:spcBef>
              <a:buNone/>
              <a:defRPr sz="11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28650" y="647977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028950" y="647977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457950" y="647977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Arial"/>
                <a:ea typeface="Arial"/>
                <a:cs typeface="Arial"/>
                <a:sym typeface="Arial"/>
              </a:defRPr>
            </a:lvl1pPr>
            <a:lvl2pPr indent="0" lvl="1" marL="0" marR="0" rtl="0" algn="r">
              <a:spcBef>
                <a:spcPts val="0"/>
              </a:spcBef>
              <a:buNone/>
              <a:defRPr b="0" i="0" sz="1100" u="none" cap="none" strike="noStrike">
                <a:solidFill>
                  <a:srgbClr val="888888"/>
                </a:solidFill>
                <a:latin typeface="Arial"/>
                <a:ea typeface="Arial"/>
                <a:cs typeface="Arial"/>
                <a:sym typeface="Arial"/>
              </a:defRPr>
            </a:lvl2pPr>
            <a:lvl3pPr indent="0" lvl="2" marL="0" marR="0" rtl="0" algn="r">
              <a:spcBef>
                <a:spcPts val="0"/>
              </a:spcBef>
              <a:buNone/>
              <a:defRPr b="0" i="0" sz="1100" u="none" cap="none" strike="noStrike">
                <a:solidFill>
                  <a:srgbClr val="888888"/>
                </a:solidFill>
                <a:latin typeface="Arial"/>
                <a:ea typeface="Arial"/>
                <a:cs typeface="Arial"/>
                <a:sym typeface="Arial"/>
              </a:defRPr>
            </a:lvl3pPr>
            <a:lvl4pPr indent="0" lvl="3" marL="0" marR="0" rtl="0" algn="r">
              <a:spcBef>
                <a:spcPts val="0"/>
              </a:spcBef>
              <a:buNone/>
              <a:defRPr b="0" i="0" sz="1100" u="none" cap="none" strike="noStrike">
                <a:solidFill>
                  <a:srgbClr val="888888"/>
                </a:solidFill>
                <a:latin typeface="Arial"/>
                <a:ea typeface="Arial"/>
                <a:cs typeface="Arial"/>
                <a:sym typeface="Arial"/>
              </a:defRPr>
            </a:lvl4pPr>
            <a:lvl5pPr indent="0" lvl="4" marL="0" marR="0" rtl="0" algn="r">
              <a:spcBef>
                <a:spcPts val="0"/>
              </a:spcBef>
              <a:buNone/>
              <a:defRPr b="0" i="0" sz="1100" u="none" cap="none" strike="noStrike">
                <a:solidFill>
                  <a:srgbClr val="888888"/>
                </a:solidFill>
                <a:latin typeface="Arial"/>
                <a:ea typeface="Arial"/>
                <a:cs typeface="Arial"/>
                <a:sym typeface="Arial"/>
              </a:defRPr>
            </a:lvl5pPr>
            <a:lvl6pPr indent="0" lvl="5" marL="0" marR="0" rtl="0" algn="r">
              <a:spcBef>
                <a:spcPts val="0"/>
              </a:spcBef>
              <a:buNone/>
              <a:defRPr b="0" i="0" sz="1100" u="none" cap="none" strike="noStrike">
                <a:solidFill>
                  <a:srgbClr val="888888"/>
                </a:solidFill>
                <a:latin typeface="Arial"/>
                <a:ea typeface="Arial"/>
                <a:cs typeface="Arial"/>
                <a:sym typeface="Arial"/>
              </a:defRPr>
            </a:lvl6pPr>
            <a:lvl7pPr indent="0" lvl="6" marL="0" marR="0" rtl="0" algn="r">
              <a:spcBef>
                <a:spcPts val="0"/>
              </a:spcBef>
              <a:buNone/>
              <a:defRPr b="0" i="0" sz="1100" u="none" cap="none" strike="noStrike">
                <a:solidFill>
                  <a:srgbClr val="888888"/>
                </a:solidFill>
                <a:latin typeface="Arial"/>
                <a:ea typeface="Arial"/>
                <a:cs typeface="Arial"/>
                <a:sym typeface="Arial"/>
              </a:defRPr>
            </a:lvl7pPr>
            <a:lvl8pPr indent="0" lvl="7" marL="0" marR="0" rtl="0" algn="r">
              <a:spcBef>
                <a:spcPts val="0"/>
              </a:spcBef>
              <a:buNone/>
              <a:defRPr b="0" i="0" sz="1100" u="none" cap="none" strike="noStrike">
                <a:solidFill>
                  <a:srgbClr val="888888"/>
                </a:solidFill>
                <a:latin typeface="Arial"/>
                <a:ea typeface="Arial"/>
                <a:cs typeface="Arial"/>
                <a:sym typeface="Arial"/>
              </a:defRPr>
            </a:lvl8pPr>
            <a:lvl9pPr indent="0" lvl="8" marL="0" marR="0" rtl="0" algn="r">
              <a:spcBef>
                <a:spcPts val="0"/>
              </a:spcBef>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oamk.fi/~teraisan/K1033BI/02.1User%20interface%20design.ppt" TargetMode="External"/><Relationship Id="rId4" Type="http://schemas.openxmlformats.org/officeDocument/2006/relationships/hyperlink" Target="http://www.mackayhouse.com/Scott/An%20Introduction%20to%20Core%20User%20Experience%20Concepts.ppt" TargetMode="External"/><Relationship Id="rId5" Type="http://schemas.openxmlformats.org/officeDocument/2006/relationships/hyperlink" Target="https://ddcsubjectmaterial.files.wordpress.com/2014/04/chapter-08_designing-the-interface.ppt" TargetMode="External"/><Relationship Id="rId6" Type="http://schemas.openxmlformats.org/officeDocument/2006/relationships/hyperlink" Target="http://web.fsktm.um.edu.my/~salwa/HCICourse/lecture3/User-Centered-Design.ppt#:~:text=The%20quality%20of%20interaction%20between,goal%20of%20user%2Dcentered%20desig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8" name="Shape 8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4. User flows</a:t>
            </a:r>
            <a:endParaRPr/>
          </a:p>
        </p:txBody>
      </p:sp>
      <p:pic>
        <p:nvPicPr>
          <p:cNvPr descr="mage for post" id="143" name="Google Shape;143;p10"/>
          <p:cNvPicPr preferRelativeResize="0"/>
          <p:nvPr>
            <p:ph idx="1" type="body"/>
          </p:nvPr>
        </p:nvPicPr>
        <p:blipFill rotWithShape="1">
          <a:blip r:embed="rId3">
            <a:alphaModFix/>
          </a:blip>
          <a:srcRect b="-1379" l="4501" r="12375" t="39429"/>
          <a:stretch/>
        </p:blipFill>
        <p:spPr>
          <a:xfrm>
            <a:off x="827584" y="1700808"/>
            <a:ext cx="7272808" cy="3960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5. User scenarios</a:t>
            </a:r>
            <a:endParaRPr/>
          </a:p>
        </p:txBody>
      </p:sp>
      <p:sp>
        <p:nvSpPr>
          <p:cNvPr id="149" name="Google Shape;149;p11"/>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A scenario is a situation that captures how users perform tasks on your site or app. </a:t>
            </a:r>
            <a:endParaRPr/>
          </a:p>
          <a:p>
            <a:pPr indent="-228600" lvl="0" marL="228600" rtl="0" algn="l">
              <a:lnSpc>
                <a:spcPct val="90000"/>
              </a:lnSpc>
              <a:spcBef>
                <a:spcPts val="1000"/>
              </a:spcBef>
              <a:spcAft>
                <a:spcPts val="0"/>
              </a:spcAft>
              <a:buClr>
                <a:schemeClr val="dk1"/>
              </a:buClr>
              <a:buSzPts val="2400"/>
              <a:buChar char="•"/>
            </a:pPr>
            <a:r>
              <a:rPr lang="en-US"/>
              <a:t>Scenarios describe the user’s motivations for being onsite (their task or goal) and/or a question they need answered, and suggest possible ways to accomplish these objectives.</a:t>
            </a:r>
            <a:endParaRPr/>
          </a:p>
          <a:p>
            <a:pPr indent="-228600" lvl="0" marL="228600" rtl="0" algn="l">
              <a:lnSpc>
                <a:spcPct val="90000"/>
              </a:lnSpc>
              <a:spcBef>
                <a:spcPts val="1000"/>
              </a:spcBef>
              <a:spcAft>
                <a:spcPts val="0"/>
              </a:spcAft>
              <a:buClr>
                <a:schemeClr val="dk1"/>
              </a:buClr>
              <a:buSzPts val="2400"/>
              <a:buChar char="•"/>
            </a:pPr>
            <a:r>
              <a:rPr lang="en-US"/>
              <a:t>It is essentially a development of the user story, and can relate to multiple target users. However, scenarios can also be broken down into use cases that describe the flow of tasks that any one user takes in a given functionality or path.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5. User scenarios</a:t>
            </a:r>
            <a:endParaRPr/>
          </a:p>
        </p:txBody>
      </p:sp>
      <p:sp>
        <p:nvSpPr>
          <p:cNvPr id="155" name="Google Shape;155;p12"/>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400"/>
              <a:buChar char="•"/>
            </a:pPr>
            <a:r>
              <a:rPr lang="en-US">
                <a:solidFill>
                  <a:srgbClr val="FF0000"/>
                </a:solidFill>
              </a:rPr>
              <a:t>Mr. and Mrs. Macomb are retired schoolteachers who are now in their 70s. </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Their Social Security checks are an important part of their income.</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They've just sold their big house and moved to a small apartment.</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They know that one of the many chores they need to do now is tell the Social Security Administration that they have moved. </a:t>
            </a:r>
            <a:endParaRPr/>
          </a:p>
          <a:p>
            <a:pPr indent="-228600" lvl="0" marL="228600" rtl="0" algn="l">
              <a:lnSpc>
                <a:spcPct val="90000"/>
              </a:lnSpc>
              <a:spcBef>
                <a:spcPts val="1000"/>
              </a:spcBef>
              <a:spcAft>
                <a:spcPts val="0"/>
              </a:spcAft>
              <a:buClr>
                <a:srgbClr val="FF0000"/>
              </a:buClr>
              <a:buSzPts val="2400"/>
              <a:buChar char="•"/>
            </a:pPr>
            <a:r>
              <a:rPr lang="en-US">
                <a:solidFill>
                  <a:srgbClr val="FF0000"/>
                </a:solidFill>
              </a:rPr>
              <a:t>They don't know where the nearest Social Security office is and it's getting harder for them to do a lot of walking or driving.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5. User scenarios</a:t>
            </a:r>
            <a:endParaRPr/>
          </a:p>
        </p:txBody>
      </p:sp>
      <p:sp>
        <p:nvSpPr>
          <p:cNvPr id="161" name="Google Shape;161;p13"/>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FF0000"/>
              </a:buClr>
              <a:buSzPct val="100000"/>
              <a:buChar char="•"/>
            </a:pPr>
            <a:r>
              <a:rPr lang="en-US">
                <a:solidFill>
                  <a:srgbClr val="FF0000"/>
                </a:solidFill>
              </a:rPr>
              <a:t>If it is easy and safe enough, they would like to use the computer to notify the Social Security Administration of their move.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However, they are somewhat nervous about doing a task like this by computer.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They never used computers in their jobs. However, their son, Steve, gave them a computer last year, set it up for them, and showed them how to use email and go to websites. </a:t>
            </a:r>
            <a:endParaRPr/>
          </a:p>
          <a:p>
            <a:pPr indent="-228600" lvl="0" marL="228600" rtl="0" algn="l">
              <a:lnSpc>
                <a:spcPct val="90000"/>
              </a:lnSpc>
              <a:spcBef>
                <a:spcPts val="1000"/>
              </a:spcBef>
              <a:spcAft>
                <a:spcPts val="0"/>
              </a:spcAft>
              <a:buClr>
                <a:srgbClr val="FF0000"/>
              </a:buClr>
              <a:buSzPct val="100000"/>
              <a:buChar char="•"/>
            </a:pPr>
            <a:r>
              <a:rPr lang="en-US">
                <a:solidFill>
                  <a:srgbClr val="FF0000"/>
                </a:solidFill>
              </a:rPr>
              <a:t>They have never been to the Social Security Administration's website, so they don't know how it is organized. Also, they are reluctant to give out personal information online, so they want to know how safe it is to tell the agency about their new address this way.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6. Sitemap</a:t>
            </a:r>
            <a:endParaRPr/>
          </a:p>
        </p:txBody>
      </p:sp>
      <p:sp>
        <p:nvSpPr>
          <p:cNvPr id="167" name="Google Shape;167;p14"/>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A sitemap contains all documents—in other words, webpages—of a website, and presents them hierarchically.</a:t>
            </a:r>
            <a:endParaRPr/>
          </a:p>
          <a:p>
            <a:pPr indent="-228600" lvl="0" marL="228600" rtl="0" algn="l">
              <a:lnSpc>
                <a:spcPct val="90000"/>
              </a:lnSpc>
              <a:spcBef>
                <a:spcPts val="1000"/>
              </a:spcBef>
              <a:spcAft>
                <a:spcPts val="0"/>
              </a:spcAft>
              <a:buClr>
                <a:schemeClr val="dk1"/>
              </a:buClr>
              <a:buSzPct val="100000"/>
              <a:buChar char="•"/>
            </a:pPr>
            <a:r>
              <a:rPr lang="en-US"/>
              <a:t>The structure of the entire web presence is duplicated in this overview. </a:t>
            </a:r>
            <a:endParaRPr/>
          </a:p>
          <a:p>
            <a:pPr indent="-228600" lvl="0" marL="228600" rtl="0" algn="l">
              <a:lnSpc>
                <a:spcPct val="90000"/>
              </a:lnSpc>
              <a:spcBef>
                <a:spcPts val="1000"/>
              </a:spcBef>
              <a:spcAft>
                <a:spcPts val="0"/>
              </a:spcAft>
              <a:buClr>
                <a:schemeClr val="dk1"/>
              </a:buClr>
              <a:buSzPct val="100000"/>
              <a:buChar char="•"/>
            </a:pPr>
            <a:r>
              <a:rPr lang="en-US"/>
              <a:t>To understand it, you should briefly familiarize yourself with the set-up of a website: a basic website is comprised of individual HTML documents, which are stored in various folders and interconnected via hyperlinks. </a:t>
            </a:r>
            <a:endParaRPr/>
          </a:p>
          <a:p>
            <a:pPr indent="-228600" lvl="0" marL="228600" rtl="0" algn="l">
              <a:lnSpc>
                <a:spcPct val="90000"/>
              </a:lnSpc>
              <a:spcBef>
                <a:spcPts val="1000"/>
              </a:spcBef>
              <a:spcAft>
                <a:spcPts val="0"/>
              </a:spcAft>
              <a:buClr>
                <a:schemeClr val="dk1"/>
              </a:buClr>
              <a:buSzPct val="100000"/>
              <a:buChar char="•"/>
            </a:pPr>
            <a:r>
              <a:rPr lang="en-US"/>
              <a:t>All of them together are found on the webspace. In the sitemap, pages are recorded along with corresponding URLs.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6. Sitemap</a:t>
            </a:r>
            <a:endParaRPr/>
          </a:p>
        </p:txBody>
      </p:sp>
      <p:sp>
        <p:nvSpPr>
          <p:cNvPr id="173" name="Google Shape;173;p15"/>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In the early days of the World Wide Web, the sitemap was principally created to make users’ website navigation easier. </a:t>
            </a:r>
            <a:endParaRPr/>
          </a:p>
          <a:p>
            <a:pPr indent="-228600" lvl="0" marL="228600" rtl="0" algn="l">
              <a:lnSpc>
                <a:spcPct val="90000"/>
              </a:lnSpc>
              <a:spcBef>
                <a:spcPts val="1000"/>
              </a:spcBef>
              <a:spcAft>
                <a:spcPts val="0"/>
              </a:spcAft>
              <a:buClr>
                <a:schemeClr val="dk1"/>
              </a:buClr>
              <a:buSzPts val="2400"/>
              <a:buChar char="•"/>
            </a:pPr>
            <a:r>
              <a:rPr lang="en-US"/>
              <a:t>Often inserted as a frame in addition to the main content, sitemap documents gave visitors the opportunity to move from one site to another at any time, without having to click through individual hyperlinks one after the other. </a:t>
            </a:r>
            <a:endParaRPr/>
          </a:p>
          <a:p>
            <a:pPr indent="-228600" lvl="0" marL="228600" rtl="0" algn="l">
              <a:lnSpc>
                <a:spcPct val="90000"/>
              </a:lnSpc>
              <a:spcBef>
                <a:spcPts val="1000"/>
              </a:spcBef>
              <a:spcAft>
                <a:spcPts val="0"/>
              </a:spcAft>
              <a:buClr>
                <a:schemeClr val="dk1"/>
              </a:buClr>
              <a:buSzPts val="2400"/>
              <a:buChar char="•"/>
            </a:pPr>
            <a:r>
              <a:rPr lang="en-US"/>
              <a:t>Nowadays, the navigation process is usually solved much more elegantly, but the sitemap is still justified. For one thing, having this additional navigation tool can </a:t>
            </a:r>
            <a:r>
              <a:rPr b="1" lang="en-US"/>
              <a:t>increase user-friendliness</a:t>
            </a:r>
            <a:r>
              <a:rPr lang="en-US"/>
              <a:t>, and for another, search engines make use of these files.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6. Sitemap</a:t>
            </a:r>
            <a:endParaRPr/>
          </a:p>
        </p:txBody>
      </p:sp>
      <p:pic>
        <p:nvPicPr>
          <p:cNvPr descr="ách tạo sitemap cho tất cả các website | Black Diamond" id="179" name="Google Shape;179;p16"/>
          <p:cNvPicPr preferRelativeResize="0"/>
          <p:nvPr>
            <p:ph idx="1" type="body"/>
          </p:nvPr>
        </p:nvPicPr>
        <p:blipFill rotWithShape="1">
          <a:blip r:embed="rId3">
            <a:alphaModFix/>
          </a:blip>
          <a:srcRect b="0" l="0" r="0" t="0"/>
          <a:stretch/>
        </p:blipFill>
        <p:spPr>
          <a:xfrm>
            <a:off x="1599979" y="1600200"/>
            <a:ext cx="5944041"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7. Wireframe</a:t>
            </a:r>
            <a:endParaRPr/>
          </a:p>
        </p:txBody>
      </p:sp>
      <p:sp>
        <p:nvSpPr>
          <p:cNvPr id="185" name="Google Shape;185;p17"/>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The process of creating a digital product is similar to the process of building a house. When we think about building a home, we usually mean the process of construction. And the first step of creating this appearance is creating blueprints — outlines of areas that give those involved in building a clear vision of the project structure.</a:t>
            </a:r>
            <a:endParaRPr/>
          </a:p>
          <a:p>
            <a:pPr indent="-228600" lvl="0" marL="228600" rtl="0" algn="l">
              <a:lnSpc>
                <a:spcPct val="90000"/>
              </a:lnSpc>
              <a:spcBef>
                <a:spcPts val="1000"/>
              </a:spcBef>
              <a:spcAft>
                <a:spcPts val="0"/>
              </a:spcAft>
              <a:buClr>
                <a:schemeClr val="dk1"/>
              </a:buClr>
              <a:buSzPts val="2400"/>
              <a:buChar char="•"/>
            </a:pPr>
            <a:r>
              <a:rPr lang="en-US"/>
              <a:t>A wireframe is like an architectural blueprint in the design process. It serves as a reference point for functional specifications and gives the product team a basis to begin creating screens. Wireframing is a step that should not be skipped.</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7. Wireframe</a:t>
            </a:r>
            <a:endParaRPr/>
          </a:p>
        </p:txBody>
      </p:sp>
      <p:sp>
        <p:nvSpPr>
          <p:cNvPr id="191" name="Google Shape;191;p18"/>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The products are distributed in an easy-to-scan grid. Each item in the grid contains essential information about the product — product image, name, and price.</a:t>
            </a:r>
            <a:endParaRPr/>
          </a:p>
        </p:txBody>
      </p:sp>
      <p:pic>
        <p:nvPicPr>
          <p:cNvPr descr="mage for post" id="192" name="Google Shape;192;p18"/>
          <p:cNvPicPr preferRelativeResize="0"/>
          <p:nvPr/>
        </p:nvPicPr>
        <p:blipFill rotWithShape="1">
          <a:blip r:embed="rId3">
            <a:alphaModFix/>
          </a:blip>
          <a:srcRect b="12852" l="7648" r="2489" t="10672"/>
          <a:stretch/>
        </p:blipFill>
        <p:spPr>
          <a:xfrm>
            <a:off x="4139952" y="3038947"/>
            <a:ext cx="3384377" cy="30963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8. Storyboard</a:t>
            </a:r>
            <a:endParaRPr/>
          </a:p>
        </p:txBody>
      </p:sp>
      <p:sp>
        <p:nvSpPr>
          <p:cNvPr id="198" name="Google Shape;198;p19"/>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A storyboard is a visual tool for exploring how an example user experiences a product. In a storyboard, a designer visually displays the process that a user may undergo in order to accomplish a goal. The process is called a user journey. </a:t>
            </a:r>
            <a:endParaRPr/>
          </a:p>
          <a:p>
            <a:pPr indent="-228600" lvl="0" marL="228600" rtl="0" algn="l">
              <a:lnSpc>
                <a:spcPct val="90000"/>
              </a:lnSpc>
              <a:spcBef>
                <a:spcPts val="1000"/>
              </a:spcBef>
              <a:spcAft>
                <a:spcPts val="0"/>
              </a:spcAft>
              <a:buClr>
                <a:schemeClr val="dk1"/>
              </a:buClr>
              <a:buSzPts val="2400"/>
              <a:buChar char="•"/>
            </a:pPr>
            <a:r>
              <a:rPr lang="en-US"/>
              <a:t>Storyboards and user journeys help product designers, engineers, and managers understand how users may interact with their products which, in turn, helps designers create more human-centered products.</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Appendix (*)</a:t>
            </a:r>
            <a:endParaRPr/>
          </a:p>
        </p:txBody>
      </p:sp>
      <p:sp>
        <p:nvSpPr>
          <p:cNvPr id="94" name="Google Shape;94;p2"/>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400"/>
              <a:buFont typeface="Calibri"/>
              <a:buAutoNum type="arabicPeriod"/>
            </a:pPr>
            <a:r>
              <a:rPr b="1" lang="en-US"/>
              <a:t>User personas</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User stories</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Empathy map</a:t>
            </a:r>
            <a:r>
              <a:rPr lang="en-US"/>
              <a:t> </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User flows</a:t>
            </a:r>
            <a:r>
              <a:rPr lang="en-US"/>
              <a:t> </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User scenarios</a:t>
            </a:r>
            <a:r>
              <a:rPr lang="en-US"/>
              <a:t> </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Sitemap</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Wireframe</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Storyboard</a:t>
            </a:r>
            <a:endParaRPr/>
          </a:p>
          <a:p>
            <a:pPr indent="-457200" lvl="0" marL="457200" rtl="0" algn="l">
              <a:lnSpc>
                <a:spcPct val="90000"/>
              </a:lnSpc>
              <a:spcBef>
                <a:spcPts val="1000"/>
              </a:spcBef>
              <a:spcAft>
                <a:spcPts val="0"/>
              </a:spcAft>
              <a:buClr>
                <a:schemeClr val="dk1"/>
              </a:buClr>
              <a:buSzPts val="2400"/>
              <a:buFont typeface="Calibri"/>
              <a:buAutoNum type="arabicPeriod"/>
            </a:pPr>
            <a:r>
              <a:rPr b="1" lang="en-US"/>
              <a:t>User journey scenarios</a:t>
            </a:r>
            <a:endParaRPr/>
          </a:p>
        </p:txBody>
      </p:sp>
      <p:sp>
        <p:nvSpPr>
          <p:cNvPr id="95" name="Google Shape;95;p2"/>
          <p:cNvSpPr txBox="1"/>
          <p:nvPr/>
        </p:nvSpPr>
        <p:spPr>
          <a:xfrm>
            <a:off x="5148064" y="5805264"/>
            <a:ext cx="25747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400" u="none" cap="none" strike="noStrike">
                <a:solidFill>
                  <a:schemeClr val="dk1"/>
                </a:solidFill>
                <a:latin typeface="Calibri"/>
                <a:ea typeface="Calibri"/>
                <a:cs typeface="Calibri"/>
                <a:sym typeface="Calibri"/>
              </a:rPr>
              <a:t>(*) collected from internet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8. Storyboard</a:t>
            </a:r>
            <a:endParaRPr/>
          </a:p>
        </p:txBody>
      </p:sp>
      <p:pic>
        <p:nvPicPr>
          <p:cNvPr descr="ser Journey, Scenarios, Storyboards and Flows — Understanding Your Users…  | by Rohan" id="204" name="Google Shape;204;p20"/>
          <p:cNvPicPr preferRelativeResize="0"/>
          <p:nvPr>
            <p:ph idx="1" type="body"/>
          </p:nvPr>
        </p:nvPicPr>
        <p:blipFill rotWithShape="1">
          <a:blip r:embed="rId3">
            <a:alphaModFix/>
          </a:blip>
          <a:srcRect b="0" l="0" r="0" t="0"/>
          <a:stretch/>
        </p:blipFill>
        <p:spPr>
          <a:xfrm>
            <a:off x="1005939" y="1600200"/>
            <a:ext cx="7132121" cy="45259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9. User journey scenarios</a:t>
            </a:r>
            <a:endParaRPr/>
          </a:p>
        </p:txBody>
      </p:sp>
      <p:sp>
        <p:nvSpPr>
          <p:cNvPr id="210" name="Google Shape;210;p21"/>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Jumping right into sketching interfaces or wireframing means that you’d miss an opportunity to find delightful experiences, delightful features that will help users accomplish their tasks easily. </a:t>
            </a:r>
            <a:endParaRPr/>
          </a:p>
          <a:p>
            <a:pPr indent="-228600" lvl="0" marL="228600" rtl="0" algn="l">
              <a:lnSpc>
                <a:spcPct val="90000"/>
              </a:lnSpc>
              <a:spcBef>
                <a:spcPts val="1000"/>
              </a:spcBef>
              <a:spcAft>
                <a:spcPts val="0"/>
              </a:spcAft>
              <a:buClr>
                <a:schemeClr val="dk1"/>
              </a:buClr>
              <a:buSzPct val="100000"/>
              <a:buChar char="•"/>
            </a:pPr>
            <a:r>
              <a:rPr lang="en-US"/>
              <a:t>Mapping out the user journey will help you define the customer experience of your design from start to end. </a:t>
            </a:r>
            <a:endParaRPr/>
          </a:p>
          <a:p>
            <a:pPr indent="-228600" lvl="0" marL="228600" rtl="0" algn="l">
              <a:lnSpc>
                <a:spcPct val="90000"/>
              </a:lnSpc>
              <a:spcBef>
                <a:spcPts val="1000"/>
              </a:spcBef>
              <a:spcAft>
                <a:spcPts val="0"/>
              </a:spcAft>
              <a:buClr>
                <a:schemeClr val="dk1"/>
              </a:buClr>
              <a:buSzPct val="100000"/>
              <a:buChar char="•"/>
            </a:pPr>
            <a:r>
              <a:rPr i="1" lang="en-US"/>
              <a:t>A user journey could be defined as a map of the actions and emotions that your user experiences while using your designs from start to finish.</a:t>
            </a:r>
            <a:r>
              <a:rPr lang="en-US"/>
              <a:t> </a:t>
            </a:r>
            <a:endParaRPr/>
          </a:p>
          <a:p>
            <a:pPr indent="-228600" lvl="0" marL="228600" rtl="0" algn="l">
              <a:lnSpc>
                <a:spcPct val="90000"/>
              </a:lnSpc>
              <a:spcBef>
                <a:spcPts val="1000"/>
              </a:spcBef>
              <a:spcAft>
                <a:spcPts val="0"/>
              </a:spcAft>
              <a:buClr>
                <a:schemeClr val="dk1"/>
              </a:buClr>
              <a:buSzPct val="100000"/>
              <a:buChar char="•"/>
            </a:pPr>
            <a:r>
              <a:rPr lang="en-US"/>
              <a:t>User journeys come under many names, such as Customer Journey, Journey Map, Experience Map; everyone has a different name for it. </a:t>
            </a:r>
            <a:endParaRPr/>
          </a:p>
          <a:p>
            <a:pPr indent="-228600" lvl="0" marL="228600" rtl="0" algn="l">
              <a:lnSpc>
                <a:spcPct val="90000"/>
              </a:lnSpc>
              <a:spcBef>
                <a:spcPts val="1000"/>
              </a:spcBef>
              <a:spcAft>
                <a:spcPts val="0"/>
              </a:spcAft>
              <a:buClr>
                <a:schemeClr val="dk1"/>
              </a:buClr>
              <a:buSzPct val="100000"/>
              <a:buChar char="•"/>
            </a:pPr>
            <a:r>
              <a:rPr i="1" lang="en-US"/>
              <a:t>User Journeys define the motivations for using your app, they define the problems that your app solves for the user, they define the different phases of your app, and they define the experience from start to finish, as well as emotions and feelings that the user may have along the way.</a:t>
            </a:r>
            <a:endParaRPr/>
          </a:p>
          <a:p>
            <a:pPr indent="-9906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9. User journey scenarios</a:t>
            </a:r>
            <a:endParaRPr/>
          </a:p>
        </p:txBody>
      </p:sp>
      <p:sp>
        <p:nvSpPr>
          <p:cNvPr id="216" name="Google Shape;216;p22"/>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a:t>A Journey Map </a:t>
            </a:r>
            <a:r>
              <a:rPr lang="en-US"/>
              <a:t>will help you plot out your Journey. You’ll see the different stages, and along each way for each state, you can specify the user goals, as well as details and perhaps something about the environment, and maybe what’s going through the user’s mind along the way, as well as their emotions.</a:t>
            </a:r>
            <a:endParaRPr/>
          </a:p>
          <a:p>
            <a:pPr indent="-228600" lvl="0" marL="228600" rtl="0" algn="l">
              <a:lnSpc>
                <a:spcPct val="90000"/>
              </a:lnSpc>
              <a:spcBef>
                <a:spcPts val="1000"/>
              </a:spcBef>
              <a:spcAft>
                <a:spcPts val="0"/>
              </a:spcAft>
              <a:buClr>
                <a:schemeClr val="dk1"/>
              </a:buClr>
              <a:buSzPts val="2400"/>
              <a:buChar char="•"/>
            </a:pPr>
            <a:r>
              <a:rPr lang="en-US"/>
              <a:t>If any ideas come to you as you’re mapping this out, feel free to write them. Just make this as realistic as possible.</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9. User journey scenarios</a:t>
            </a:r>
            <a:endParaRPr/>
          </a:p>
        </p:txBody>
      </p:sp>
      <p:pic>
        <p:nvPicPr>
          <p:cNvPr descr="ustomer Journey Maps - Walking a Mile in Your Customer's Shoes |  I" id="222" name="Google Shape;222;p23"/>
          <p:cNvPicPr preferRelativeResize="0"/>
          <p:nvPr>
            <p:ph idx="1" type="body"/>
          </p:nvPr>
        </p:nvPicPr>
        <p:blipFill rotWithShape="1">
          <a:blip r:embed="rId3">
            <a:alphaModFix/>
          </a:blip>
          <a:srcRect b="432" l="16912" r="16585" t="859"/>
          <a:stretch/>
        </p:blipFill>
        <p:spPr>
          <a:xfrm>
            <a:off x="559766" y="1600200"/>
            <a:ext cx="8024468" cy="45259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9. User journey scenarios</a:t>
            </a:r>
            <a:endParaRPr/>
          </a:p>
        </p:txBody>
      </p:sp>
      <p:pic>
        <p:nvPicPr>
          <p:cNvPr descr="mage for post" id="228" name="Google Shape;228;p24"/>
          <p:cNvPicPr preferRelativeResize="0"/>
          <p:nvPr/>
        </p:nvPicPr>
        <p:blipFill rotWithShape="1">
          <a:blip r:embed="rId3">
            <a:alphaModFix/>
          </a:blip>
          <a:srcRect b="0" l="0" r="0" t="0"/>
          <a:stretch/>
        </p:blipFill>
        <p:spPr>
          <a:xfrm>
            <a:off x="827584" y="1309768"/>
            <a:ext cx="7601847" cy="55141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Reference</a:t>
            </a:r>
            <a:endParaRPr/>
          </a:p>
        </p:txBody>
      </p:sp>
      <p:sp>
        <p:nvSpPr>
          <p:cNvPr id="234" name="Google Shape;234;p25"/>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u="sng">
                <a:solidFill>
                  <a:schemeClr val="hlink"/>
                </a:solidFill>
                <a:hlinkClick r:id="rId3"/>
              </a:rPr>
              <a:t>http://www.oamk.fi/~teraisan/K1033BI/02.1User%20interface%20design.ppt</a:t>
            </a:r>
            <a:endParaRPr/>
          </a:p>
          <a:p>
            <a:pPr indent="-228600" lvl="0" marL="228600" rtl="0" algn="l">
              <a:lnSpc>
                <a:spcPct val="90000"/>
              </a:lnSpc>
              <a:spcBef>
                <a:spcPts val="1000"/>
              </a:spcBef>
              <a:spcAft>
                <a:spcPts val="0"/>
              </a:spcAft>
              <a:buClr>
                <a:schemeClr val="dk1"/>
              </a:buClr>
              <a:buSzPts val="2400"/>
              <a:buChar char="•"/>
            </a:pPr>
            <a:r>
              <a:rPr lang="en-US" u="sng">
                <a:solidFill>
                  <a:schemeClr val="hlink"/>
                </a:solidFill>
                <a:hlinkClick r:id="rId4"/>
              </a:rPr>
              <a:t>http://www.mackayhouse.com/Scott/An%20Introduction%20to%20Core%20User%20Experience%20Concepts.ppt</a:t>
            </a:r>
            <a:endParaRPr/>
          </a:p>
          <a:p>
            <a:pPr indent="-228600" lvl="0" marL="228600" rtl="0" algn="l">
              <a:lnSpc>
                <a:spcPct val="90000"/>
              </a:lnSpc>
              <a:spcBef>
                <a:spcPts val="1000"/>
              </a:spcBef>
              <a:spcAft>
                <a:spcPts val="0"/>
              </a:spcAft>
              <a:buClr>
                <a:schemeClr val="dk1"/>
              </a:buClr>
              <a:buSzPts val="2400"/>
              <a:buChar char="•"/>
            </a:pPr>
            <a:r>
              <a:rPr lang="en-US" u="sng">
                <a:solidFill>
                  <a:schemeClr val="hlink"/>
                </a:solidFill>
                <a:hlinkClick r:id="rId5"/>
              </a:rPr>
              <a:t>https://ddcsubjectmaterial.files.wordpress.com/2014/04/chapter-08_designing-the-interface.ppt</a:t>
            </a:r>
            <a:endParaRPr/>
          </a:p>
          <a:p>
            <a:pPr indent="-228600" lvl="0" marL="228600" rtl="0" algn="l">
              <a:lnSpc>
                <a:spcPct val="90000"/>
              </a:lnSpc>
              <a:spcBef>
                <a:spcPts val="1000"/>
              </a:spcBef>
              <a:spcAft>
                <a:spcPts val="0"/>
              </a:spcAft>
              <a:buClr>
                <a:schemeClr val="dk1"/>
              </a:buClr>
              <a:buSzPts val="2400"/>
              <a:buChar char="•"/>
            </a:pPr>
            <a:r>
              <a:rPr lang="en-US" u="sng">
                <a:solidFill>
                  <a:schemeClr val="hlink"/>
                </a:solidFill>
                <a:hlinkClick r:id="rId6"/>
              </a:rPr>
              <a:t>http://web.fsktm.um.edu.my/~salwa/HCICourse/lecture3/User-Centered-Design.ppt#:~:text=The%20quality%20of%20interaction%20between,goal%20of%20user%2Dcentered%20design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p:nvPr/>
        </p:nvSpPr>
        <p:spPr>
          <a:xfrm>
            <a:off x="2049514" y="2967335"/>
            <a:ext cx="504497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cap="none">
                <a:solidFill>
                  <a:srgbClr val="5685F7"/>
                </a:solidFill>
                <a:latin typeface="Calibri"/>
                <a:ea typeface="Calibri"/>
                <a:cs typeface="Calibri"/>
                <a:sym typeface="Calibri"/>
              </a:rPr>
              <a:t>Questions</a:t>
            </a:r>
            <a:endParaRPr b="1" sz="7200" cap="none">
              <a:solidFill>
                <a:srgbClr val="5685F7"/>
              </a:solidFill>
              <a:latin typeface="Calibri"/>
              <a:ea typeface="Calibri"/>
              <a:cs typeface="Calibri"/>
              <a:sym typeface="Calibri"/>
            </a:endParaRPr>
          </a:p>
        </p:txBody>
      </p:sp>
      <p:sp>
        <p:nvSpPr>
          <p:cNvPr id="241" name="Google Shape;241;p2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t/>
            </a:r>
            <a:endParaRPr/>
          </a:p>
        </p:txBody>
      </p:sp>
      <p:sp>
        <p:nvSpPr>
          <p:cNvPr id="242" name="Google Shape;242;p26"/>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p27"/>
          <p:cNvSpPr txBox="1"/>
          <p:nvPr/>
        </p:nvSpPr>
        <p:spPr>
          <a:xfrm>
            <a:off x="432033" y="2290085"/>
            <a:ext cx="195882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rgbClr val="FFFFFF"/>
                </a:solidFill>
                <a:latin typeface="Questrial"/>
                <a:ea typeface="Questrial"/>
                <a:cs typeface="Questrial"/>
                <a:sym typeface="Questrial"/>
              </a:rPr>
              <a:t>Thank you for</a:t>
            </a:r>
            <a:r>
              <a:rPr b="0" i="0" lang="en-US" sz="2800">
                <a:solidFill>
                  <a:srgbClr val="000000"/>
                </a:solidFill>
                <a:latin typeface="Questrial"/>
                <a:ea typeface="Questrial"/>
                <a:cs typeface="Questrial"/>
                <a:sym typeface="Questrial"/>
              </a:rPr>
              <a:t>​ </a:t>
            </a:r>
            <a:r>
              <a:rPr b="1" i="0" lang="en-US" sz="2800" u="none" strike="noStrike">
                <a:solidFill>
                  <a:srgbClr val="FFFFFF"/>
                </a:solidFill>
                <a:latin typeface="Questrial"/>
                <a:ea typeface="Questrial"/>
                <a:cs typeface="Questrial"/>
                <a:sym typeface="Questrial"/>
              </a:rPr>
              <a:t>your attentions</a:t>
            </a:r>
            <a:r>
              <a:rPr b="1" i="0" lang="en-US" sz="2800" u="none" strike="noStrike">
                <a:solidFill>
                  <a:srgbClr val="FFFFFF"/>
                </a:solidFill>
                <a:latin typeface="Calibri"/>
                <a:ea typeface="Calibri"/>
                <a:cs typeface="Calibri"/>
                <a:sym typeface="Calibri"/>
              </a:rPr>
              <a:t>!</a:t>
            </a:r>
            <a:r>
              <a:rPr b="0" i="0" lang="en-US" sz="2800">
                <a:solidFill>
                  <a:srgbClr val="000000"/>
                </a:solidFill>
                <a:latin typeface="Calibri"/>
                <a:ea typeface="Calibri"/>
                <a:cs typeface="Calibri"/>
                <a:sym typeface="Calibri"/>
              </a:rPr>
              <a:t>​</a:t>
            </a:r>
            <a:endParaRPr b="0" i="0" sz="2800">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1. User personas</a:t>
            </a:r>
            <a:endParaRPr/>
          </a:p>
        </p:txBody>
      </p:sp>
      <p:sp>
        <p:nvSpPr>
          <p:cNvPr id="101" name="Google Shape;101;p3"/>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a:t>A user persona is an archetype or character that represents a potential user of the website or app.</a:t>
            </a:r>
            <a:endParaRPr/>
          </a:p>
          <a:p>
            <a:pPr indent="-228600" lvl="0" marL="228600" rtl="0" algn="l">
              <a:lnSpc>
                <a:spcPct val="90000"/>
              </a:lnSpc>
              <a:spcBef>
                <a:spcPts val="1000"/>
              </a:spcBef>
              <a:spcAft>
                <a:spcPts val="0"/>
              </a:spcAft>
              <a:buClr>
                <a:schemeClr val="dk1"/>
              </a:buClr>
              <a:buSzPts val="2400"/>
              <a:buChar char="•"/>
            </a:pPr>
            <a:r>
              <a:rPr lang="en-US"/>
              <a:t>In user centered-design, personas help the design team to target their designs around users.</a:t>
            </a:r>
            <a:endParaRPr/>
          </a:p>
          <a:p>
            <a:pPr indent="-228600" lvl="0" marL="228600" rtl="0" algn="l">
              <a:lnSpc>
                <a:spcPct val="90000"/>
              </a:lnSpc>
              <a:spcBef>
                <a:spcPts val="1000"/>
              </a:spcBef>
              <a:spcAft>
                <a:spcPts val="0"/>
              </a:spcAft>
              <a:buClr>
                <a:schemeClr val="dk1"/>
              </a:buClr>
              <a:buSzPts val="2400"/>
              <a:buChar char="•"/>
            </a:pPr>
            <a:r>
              <a:rPr lang="en-US"/>
              <a:t>In user research, UXers will gather data related to the goals and frustrations of their potential users. Then, they create personas to put that data into context. </a:t>
            </a:r>
            <a:endParaRPr/>
          </a:p>
          <a:p>
            <a:pPr indent="-228600" lvl="0" marL="228600" rtl="0" algn="l">
              <a:lnSpc>
                <a:spcPct val="90000"/>
              </a:lnSpc>
              <a:spcBef>
                <a:spcPts val="1000"/>
              </a:spcBef>
              <a:spcAft>
                <a:spcPts val="0"/>
              </a:spcAft>
              <a:buClr>
                <a:schemeClr val="dk1"/>
              </a:buClr>
              <a:buSzPts val="2400"/>
              <a:buChar char="•"/>
            </a:pPr>
            <a:r>
              <a:rPr lang="en-US"/>
              <a:t>There is usually more than one type of user who will interact with your website or app, and creating personas helps to scope out the range of users.</a:t>
            </a:r>
            <a:endParaRPr/>
          </a:p>
          <a:p>
            <a:pPr indent="-228600" lvl="0" marL="228600" rtl="0" algn="l">
              <a:lnSpc>
                <a:spcPct val="90000"/>
              </a:lnSpc>
              <a:spcBef>
                <a:spcPts val="1000"/>
              </a:spcBef>
              <a:spcAft>
                <a:spcPts val="0"/>
              </a:spcAft>
              <a:buClr>
                <a:schemeClr val="dk1"/>
              </a:buClr>
              <a:buSzPts val="2400"/>
              <a:buChar char="•"/>
            </a:pPr>
            <a:r>
              <a:rPr lang="en-US"/>
              <a:t>User personas are essential in helping the design of website or app to meet the needs of users.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1. User personas</a:t>
            </a:r>
            <a:endParaRPr/>
          </a:p>
        </p:txBody>
      </p:sp>
      <p:graphicFrame>
        <p:nvGraphicFramePr>
          <p:cNvPr id="107" name="Google Shape;107;p4"/>
          <p:cNvGraphicFramePr/>
          <p:nvPr/>
        </p:nvGraphicFramePr>
        <p:xfrm>
          <a:off x="323528" y="1556792"/>
          <a:ext cx="3000000" cy="3000000"/>
        </p:xfrm>
        <a:graphic>
          <a:graphicData uri="http://schemas.openxmlformats.org/drawingml/2006/table">
            <a:tbl>
              <a:tblPr>
                <a:noFill/>
                <a:tableStyleId>{E3C7DB78-D887-4679-BA4A-951E5FA95319}</a:tableStyleId>
              </a:tblPr>
              <a:tblGrid>
                <a:gridCol w="1393700"/>
                <a:gridCol w="2390825"/>
                <a:gridCol w="2175500"/>
                <a:gridCol w="2608925"/>
              </a:tblGrid>
              <a:tr h="228600">
                <a:tc>
                  <a:txBody>
                    <a:bodyPr/>
                    <a:lstStyle/>
                    <a:p>
                      <a:pPr indent="0" lvl="0" marL="0" marR="0" rtl="0" algn="l">
                        <a:spcBef>
                          <a:spcPts val="0"/>
                        </a:spcBef>
                        <a:spcAft>
                          <a:spcPts val="0"/>
                        </a:spcAft>
                        <a:buNone/>
                      </a:pPr>
                      <a:r>
                        <a:rPr lang="en-US" sz="1800" u="none" cap="none" strike="noStrike"/>
                        <a:t> </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ctr">
                        <a:spcBef>
                          <a:spcPts val="0"/>
                        </a:spcBef>
                        <a:spcAft>
                          <a:spcPts val="0"/>
                        </a:spcAft>
                        <a:buNone/>
                      </a:pPr>
                      <a:r>
                        <a:rPr lang="en-US" sz="1800" u="none" cap="none" strike="noStrike"/>
                        <a:t>Who are they?</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ctr">
                        <a:spcBef>
                          <a:spcPts val="0"/>
                        </a:spcBef>
                        <a:spcAft>
                          <a:spcPts val="0"/>
                        </a:spcAft>
                        <a:buNone/>
                      </a:pPr>
                      <a:r>
                        <a:rPr lang="en-US" sz="1800" u="none" cap="none" strike="noStrike"/>
                        <a:t>What is their main goal?</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ctr">
                        <a:spcBef>
                          <a:spcPts val="0"/>
                        </a:spcBef>
                        <a:spcAft>
                          <a:spcPts val="0"/>
                        </a:spcAft>
                        <a:buNone/>
                      </a:pPr>
                      <a:r>
                        <a:rPr lang="en-US" sz="1800" u="none" cap="none" strike="noStrike"/>
                        <a:t>What is their main barrier to achieving this goal?</a:t>
                      </a:r>
                      <a:endParaRPr sz="1600" u="none" cap="none" strike="noStrike">
                        <a:latin typeface="Times New Roman"/>
                        <a:ea typeface="Times New Roman"/>
                        <a:cs typeface="Times New Roman"/>
                        <a:sym typeface="Times New Roman"/>
                      </a:endParaRPr>
                    </a:p>
                  </a:txBody>
                  <a:tcPr marT="63500" marB="63500" marR="63500" marL="63500"/>
                </a:tc>
              </a:tr>
              <a:tr h="228600">
                <a:tc>
                  <a:txBody>
                    <a:bodyPr/>
                    <a:lstStyle/>
                    <a:p>
                      <a:pPr indent="0" lvl="0" marL="0" marR="0" rtl="0" algn="l">
                        <a:spcBef>
                          <a:spcPts val="0"/>
                        </a:spcBef>
                        <a:spcAft>
                          <a:spcPts val="0"/>
                        </a:spcAft>
                        <a:buNone/>
                      </a:pPr>
                      <a:r>
                        <a:rPr lang="en-US" sz="1800" u="none" cap="none" strike="noStrike"/>
                        <a:t>Simple user persona</a:t>
                      </a:r>
                      <a:endParaRPr sz="1600" u="none" cap="none" strike="noStrike"/>
                    </a:p>
                    <a:p>
                      <a:pPr indent="0" lvl="0" marL="0" marR="0" rtl="0" algn="l">
                        <a:spcBef>
                          <a:spcPts val="0"/>
                        </a:spcBef>
                        <a:spcAft>
                          <a:spcPts val="0"/>
                        </a:spcAft>
                        <a:buNone/>
                      </a:pPr>
                      <a:r>
                        <a:rPr lang="en-US" sz="1800" u="none" cap="none" strike="noStrike"/>
                        <a:t> </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t>&lt; Write your user persona’s key demographic here &gt;</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t>&lt; Write your user persona’s main goal here &gt;</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t>&lt; Write your user persona’s main barrier here &gt;</a:t>
                      </a:r>
                      <a:endParaRPr sz="1600" u="none" cap="none" strike="noStrike">
                        <a:latin typeface="Times New Roman"/>
                        <a:ea typeface="Times New Roman"/>
                        <a:cs typeface="Times New Roman"/>
                        <a:sym typeface="Times New Roman"/>
                      </a:endParaRPr>
                    </a:p>
                  </a:txBody>
                  <a:tcPr marT="63500" marB="63500" marR="63500" marL="63500"/>
                </a:tc>
              </a:tr>
              <a:tr h="228600">
                <a:tc>
                  <a:txBody>
                    <a:bodyPr/>
                    <a:lstStyle/>
                    <a:p>
                      <a:pPr indent="0" lvl="0" marL="0" marR="0" rtl="0" algn="l">
                        <a:spcBef>
                          <a:spcPts val="0"/>
                        </a:spcBef>
                        <a:spcAft>
                          <a:spcPts val="0"/>
                        </a:spcAft>
                        <a:buNone/>
                      </a:pPr>
                      <a:r>
                        <a:rPr lang="en-US" sz="1800" u="none" cap="none" strike="noStrike">
                          <a:solidFill>
                            <a:srgbClr val="FF0000"/>
                          </a:solidFill>
                          <a:latin typeface="Times"/>
                          <a:ea typeface="Times"/>
                          <a:cs typeface="Times"/>
                          <a:sym typeface="Times"/>
                        </a:rPr>
                        <a:t>Administrative assistant persona</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solidFill>
                            <a:srgbClr val="FF0000"/>
                          </a:solidFill>
                          <a:latin typeface="Times"/>
                          <a:ea typeface="Times"/>
                          <a:cs typeface="Times"/>
                          <a:sym typeface="Times"/>
                        </a:rPr>
                        <a:t>Administrative assistant working for large companies.</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solidFill>
                            <a:srgbClr val="FF0000"/>
                          </a:solidFill>
                          <a:latin typeface="Times"/>
                          <a:ea typeface="Times"/>
                          <a:cs typeface="Times"/>
                          <a:sym typeface="Times"/>
                        </a:rPr>
                        <a:t>They want to create Word documents from printed documents handed over to them or PDF documents where the source has been lost.</a:t>
                      </a:r>
                      <a:endParaRPr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spcBef>
                          <a:spcPts val="0"/>
                        </a:spcBef>
                        <a:spcAft>
                          <a:spcPts val="0"/>
                        </a:spcAft>
                        <a:buNone/>
                      </a:pPr>
                      <a:r>
                        <a:rPr lang="en-US" sz="1800" u="none" cap="none" strike="noStrike">
                          <a:solidFill>
                            <a:srgbClr val="FF0000"/>
                          </a:solidFill>
                          <a:latin typeface="Times"/>
                          <a:ea typeface="Times"/>
                          <a:cs typeface="Times"/>
                          <a:sym typeface="Times"/>
                        </a:rPr>
                        <a:t>They struggle to do so because converting printed docs or PDFs docs to fully editable Word documents is super difficult without Optical Character Recognition (OCR). Most of them end up manually recreating them.</a:t>
                      </a:r>
                      <a:endParaRPr sz="16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1. User personas</a:t>
            </a:r>
            <a:endParaRPr/>
          </a:p>
        </p:txBody>
      </p:sp>
      <p:graphicFrame>
        <p:nvGraphicFramePr>
          <p:cNvPr id="113" name="Google Shape;113;p5"/>
          <p:cNvGraphicFramePr/>
          <p:nvPr/>
        </p:nvGraphicFramePr>
        <p:xfrm>
          <a:off x="971600" y="1417638"/>
          <a:ext cx="3000000" cy="3000000"/>
        </p:xfrm>
        <a:graphic>
          <a:graphicData uri="http://schemas.openxmlformats.org/drawingml/2006/table">
            <a:tbl>
              <a:tblPr bandRow="1" firstCol="1" firstRow="1">
                <a:noFill/>
                <a:tableStyleId>{E3C7DB78-D887-4679-BA4A-951E5FA95319}</a:tableStyleId>
              </a:tblPr>
              <a:tblGrid>
                <a:gridCol w="1783650"/>
                <a:gridCol w="5633175"/>
              </a:tblGrid>
              <a:tr h="203200">
                <a:tc>
                  <a:txBody>
                    <a:bodyPr/>
                    <a:lstStyle/>
                    <a:p>
                      <a:pPr indent="0" lvl="0" marL="0" marR="0" rtl="0" algn="l">
                        <a:lnSpc>
                          <a:spcPct val="150000"/>
                        </a:lnSpc>
                        <a:spcBef>
                          <a:spcPts val="0"/>
                        </a:spcBef>
                        <a:spcAft>
                          <a:spcPts val="0"/>
                        </a:spcAft>
                        <a:buNone/>
                      </a:pPr>
                      <a:r>
                        <a:rPr lang="en-US" sz="1600" u="none" cap="none" strike="noStrike"/>
                        <a:t>Status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de facto King of House Stark</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Archetype</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dashing hero</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Personality</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humble, loyal, brave</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Motivations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fear, honor, peace</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Goals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remove the threat of the White Walkers from the North, incidentally become King of the Iron Throne</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Frustrations</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he knows nothing, he’s not a true Stark</a:t>
                      </a:r>
                      <a:endParaRPr sz="1400" u="none" cap="none" strike="noStrike">
                        <a:latin typeface="Times New Roman"/>
                        <a:ea typeface="Times New Roman"/>
                        <a:cs typeface="Times New Roman"/>
                        <a:sym typeface="Times New Roman"/>
                      </a:endParaRPr>
                    </a:p>
                  </a:txBody>
                  <a:tcPr marT="0" marB="0" marR="68575" marL="68575"/>
                </a:tc>
              </a:tr>
              <a:tr h="203200">
                <a:tc>
                  <a:txBody>
                    <a:bodyPr/>
                    <a:lstStyle/>
                    <a:p>
                      <a:pPr indent="0" lvl="0" marL="0" marR="0" rtl="0" algn="l">
                        <a:lnSpc>
                          <a:spcPct val="150000"/>
                        </a:lnSpc>
                        <a:spcBef>
                          <a:spcPts val="0"/>
                        </a:spcBef>
                        <a:spcAft>
                          <a:spcPts val="0"/>
                        </a:spcAft>
                        <a:buNone/>
                      </a:pPr>
                      <a:r>
                        <a:rPr lang="en-US" sz="1600" u="none" cap="none" strike="noStrike"/>
                        <a:t>Bio</a:t>
                      </a:r>
                      <a:endParaRPr sz="14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Jon has a clear moral compass and a true sense of honor, having learned from a series of difficult life events.  He has a legitimate claim to the Iron Throne and is a great leader. He is also one of the only people to take the White Walker threat seriously.</a:t>
                      </a:r>
                      <a:endParaRPr sz="14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2. User stories</a:t>
            </a:r>
            <a:endParaRPr/>
          </a:p>
        </p:txBody>
      </p:sp>
      <p:sp>
        <p:nvSpPr>
          <p:cNvPr id="119" name="Google Shape;119;p6"/>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Usually one user story per user persona. There are often multiple user personas – it’s a good thing that user stories are brief! </a:t>
            </a:r>
            <a:endParaRPr/>
          </a:p>
          <a:p>
            <a:pPr indent="-228600" lvl="0" marL="228600" rtl="0" algn="l">
              <a:lnSpc>
                <a:spcPct val="90000"/>
              </a:lnSpc>
              <a:spcBef>
                <a:spcPts val="1000"/>
              </a:spcBef>
              <a:spcAft>
                <a:spcPts val="0"/>
              </a:spcAft>
              <a:buClr>
                <a:schemeClr val="dk1"/>
              </a:buClr>
              <a:buSzPct val="100000"/>
              <a:buChar char="•"/>
            </a:pPr>
            <a:r>
              <a:rPr lang="en-US"/>
              <a:t>It’s super simple to write a user story. Code squeeze has it down pat:</a:t>
            </a:r>
            <a:endParaRPr/>
          </a:p>
          <a:p>
            <a:pPr indent="-228600" lvl="1" marL="685800" rtl="0" algn="l">
              <a:lnSpc>
                <a:spcPct val="90000"/>
              </a:lnSpc>
              <a:spcBef>
                <a:spcPts val="500"/>
              </a:spcBef>
              <a:spcAft>
                <a:spcPts val="0"/>
              </a:spcAft>
              <a:buClr>
                <a:schemeClr val="dk1"/>
              </a:buClr>
              <a:buSzPct val="100000"/>
              <a:buChar char="•"/>
            </a:pPr>
            <a:r>
              <a:rPr i="1" lang="en-US"/>
              <a:t>“As a [role], I want [feature] because [reason].”</a:t>
            </a:r>
            <a:endParaRPr/>
          </a:p>
          <a:p>
            <a:pPr indent="-228600" lvl="0" marL="228600" rtl="0" algn="l">
              <a:lnSpc>
                <a:spcPct val="90000"/>
              </a:lnSpc>
              <a:spcBef>
                <a:spcPts val="1000"/>
              </a:spcBef>
              <a:spcAft>
                <a:spcPts val="0"/>
              </a:spcAft>
              <a:buClr>
                <a:schemeClr val="dk1"/>
              </a:buClr>
              <a:buSzPct val="100000"/>
              <a:buChar char="•"/>
            </a:pPr>
            <a:r>
              <a:rPr lang="en-US"/>
              <a:t>Example:</a:t>
            </a:r>
            <a:endParaRPr/>
          </a:p>
          <a:p>
            <a:pPr indent="-228600" lvl="1" marL="685800" rtl="0" algn="l">
              <a:lnSpc>
                <a:spcPct val="90000"/>
              </a:lnSpc>
              <a:spcBef>
                <a:spcPts val="500"/>
              </a:spcBef>
              <a:spcAft>
                <a:spcPts val="0"/>
              </a:spcAft>
              <a:buClr>
                <a:schemeClr val="dk1"/>
              </a:buClr>
              <a:buSzPct val="100000"/>
              <a:buChar char="•"/>
            </a:pPr>
            <a:r>
              <a:rPr i="1" lang="en-US"/>
              <a:t>“As UX Manager, John wants centralized assets management so that his designers are in sync.”</a:t>
            </a:r>
            <a:endParaRPr/>
          </a:p>
          <a:p>
            <a:pPr indent="-228600" lvl="1" marL="685800" rtl="0" algn="l">
              <a:lnSpc>
                <a:spcPct val="90000"/>
              </a:lnSpc>
              <a:spcBef>
                <a:spcPts val="500"/>
              </a:spcBef>
              <a:spcAft>
                <a:spcPts val="0"/>
              </a:spcAft>
              <a:buClr>
                <a:schemeClr val="dk1"/>
              </a:buClr>
              <a:buSzPct val="100000"/>
              <a:buChar char="•"/>
            </a:pPr>
            <a:r>
              <a:rPr i="1" lang="en-US"/>
              <a:t>“As a UX Manager, John oversees all the design projects, including assets creation and prototyping efforts, at the design consultancy where he works. He needs easy access to a design tool that allows him to centralize UI libraries so that multiple designers to work simultaneously on a prototype.”</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3. Empathy map</a:t>
            </a:r>
            <a:endParaRPr/>
          </a:p>
        </p:txBody>
      </p:sp>
      <p:pic>
        <p:nvPicPr>
          <p:cNvPr id="125" name="Google Shape;125;p7"/>
          <p:cNvPicPr preferRelativeResize="0"/>
          <p:nvPr>
            <p:ph idx="1" type="body"/>
          </p:nvPr>
        </p:nvPicPr>
        <p:blipFill rotWithShape="1">
          <a:blip r:embed="rId3">
            <a:alphaModFix/>
          </a:blip>
          <a:srcRect b="8869" l="3880" r="2988" t="3326"/>
          <a:stretch/>
        </p:blipFill>
        <p:spPr>
          <a:xfrm>
            <a:off x="2751237" y="1446213"/>
            <a:ext cx="4114754"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3. Empathy map</a:t>
            </a:r>
            <a:endParaRPr/>
          </a:p>
        </p:txBody>
      </p:sp>
      <p:pic>
        <p:nvPicPr>
          <p:cNvPr id="131" name="Google Shape;131;p8"/>
          <p:cNvPicPr preferRelativeResize="0"/>
          <p:nvPr/>
        </p:nvPicPr>
        <p:blipFill rotWithShape="1">
          <a:blip r:embed="rId3">
            <a:alphaModFix/>
          </a:blip>
          <a:srcRect b="6617" l="1" r="1853" t="0"/>
          <a:stretch/>
        </p:blipFill>
        <p:spPr>
          <a:xfrm>
            <a:off x="2289845" y="1236291"/>
            <a:ext cx="4896544" cy="5256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a:t>4. User flows</a:t>
            </a:r>
            <a:endParaRPr/>
          </a:p>
        </p:txBody>
      </p:sp>
      <p:sp>
        <p:nvSpPr>
          <p:cNvPr id="137" name="Google Shape;137;p9"/>
          <p:cNvSpPr txBox="1"/>
          <p:nvPr>
            <p:ph idx="1" type="body"/>
          </p:nvPr>
        </p:nvSpPr>
        <p:spPr>
          <a:xfrm>
            <a:off x="628650" y="1825625"/>
            <a:ext cx="7886700" cy="425541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a:t>User flows tend to show a specific persona’s pathway through the design at hand. </a:t>
            </a:r>
            <a:endParaRPr/>
          </a:p>
          <a:p>
            <a:pPr indent="-228600" lvl="0" marL="228600" rtl="0" algn="l">
              <a:lnSpc>
                <a:spcPct val="90000"/>
              </a:lnSpc>
              <a:spcBef>
                <a:spcPts val="1000"/>
              </a:spcBef>
              <a:spcAft>
                <a:spcPts val="0"/>
              </a:spcAft>
              <a:buClr>
                <a:schemeClr val="dk1"/>
              </a:buClr>
              <a:buSzPts val="2400"/>
              <a:buChar char="•"/>
            </a:pPr>
            <a:r>
              <a:rPr lang="en-US"/>
              <a:t>A set or series of task flows can be embedded within user flows, but unlike task flows, user flows include decision points wherein the persona’s journey to the desired goal can differ, based on decisions the persona need to make in interacting with the design.</a:t>
            </a:r>
            <a:endParaRPr/>
          </a:p>
          <a:p>
            <a:pPr indent="-76200"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2020-04-20T02:25:53Z</dcterms:created>
  <dc:creator>Pham Long Long</dc:creator>
</cp:coreProperties>
</file>