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A213A3-10E9-421F-81BE-56E0786AB515}" type="datetime2">
              <a:rPr lang="en-US" smtClean="0"/>
              <a:t>Thursday, November 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22896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76A27-8146-4F75-9851-A83577C6FD8A}" type="datetime2">
              <a:rPr lang="en-US" smtClean="0"/>
              <a:t>Thursday, November 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8544813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76A27-8146-4F75-9851-A83577C6FD8A}" type="datetime2">
              <a:rPr lang="en-US" smtClean="0"/>
              <a:t>Thursday, November 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03090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76A27-8146-4F75-9851-A83577C6FD8A}" type="datetime2">
              <a:rPr lang="en-US" smtClean="0"/>
              <a:t>Thursday, November 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8081091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76A27-8146-4F75-9851-A83577C6FD8A}" type="datetime2">
              <a:rPr lang="en-US" smtClean="0"/>
              <a:t>Thursday, November 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57367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76A27-8146-4F75-9851-A83577C6FD8A}" type="datetime2">
              <a:rPr lang="en-US" smtClean="0"/>
              <a:t>Thursday, November 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9338142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5DABC0-2199-478F-BA77-33A651B6CB89}" type="datetime2">
              <a:rPr lang="en-US" smtClean="0"/>
              <a:t>Thursday, November 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063515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230C6-DF61-47F4-B8C5-1B70E884BF06}" type="datetime2">
              <a:rPr lang="en-US" smtClean="0"/>
              <a:t>Thursday, November 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6646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2B50C-7EEE-46CD-BAF7-BBC4026D959A}" type="datetime2">
              <a:rPr lang="en-US" smtClean="0"/>
              <a:t>Thursday, November 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76567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4211C4-AE09-4254-A5E3-6DA9B099C971}" type="datetime2">
              <a:rPr lang="en-US" smtClean="0"/>
              <a:t>Thursday, November 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6035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1742C3-E082-4760-93B2-E209268DD00C}" type="datetime2">
              <a:rPr lang="en-US" smtClean="0"/>
              <a:t>Thursday, November 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0192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6FC950-F824-48B9-B984-CAEE265865E5}" type="datetime2">
              <a:rPr lang="en-US" smtClean="0"/>
              <a:t>Thursday, November 5, 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01349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8E3A0F-68E7-4D17-BB84-ED1BA4F6AC6B}" type="datetime2">
              <a:rPr lang="en-US" smtClean="0"/>
              <a:t>Thursday, November 5, 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26867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7BC4F-EDA1-4BA2-BFF3-FE5B31CCB58B}" type="datetime2">
              <a:rPr lang="en-US" smtClean="0"/>
              <a:t>Thursday, November 5, 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437360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AE694C-1394-4838-A564-7380835C2E77}" type="datetime2">
              <a:rPr lang="en-US" smtClean="0"/>
              <a:t>Thursday, November 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78745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B84B19-1A00-4EDB-8425-E1827A377364}" type="datetime2">
              <a:rPr lang="en-US" smtClean="0"/>
              <a:t>Thursday, November 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753618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076A27-8146-4F75-9851-A83577C6FD8A}" type="datetime2">
              <a:rPr lang="en-US" smtClean="0"/>
              <a:t>Thursday, November 5, 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652168154"/>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
            <a:extLst>
              <a:ext uri="{FF2B5EF4-FFF2-40B4-BE49-F238E27FC236}">
                <a16:creationId xmlns:a16="http://schemas.microsoft.com/office/drawing/2014/main" id="{E638D022-9F9F-42D5-835A-6B42689C9523}"/>
              </a:ext>
            </a:extLst>
          </p:cNvPr>
          <p:cNvPicPr>
            <a:picLocks noChangeAspect="1"/>
          </p:cNvPicPr>
          <p:nvPr/>
        </p:nvPicPr>
        <p:blipFill rotWithShape="1">
          <a:blip r:embed="rId2"/>
          <a:srcRect t="20340" b="21116"/>
          <a:stretch/>
        </p:blipFill>
        <p:spPr>
          <a:xfrm>
            <a:off x="-2" y="10"/>
            <a:ext cx="12192002" cy="4461036"/>
          </a:xfrm>
          <a:prstGeom prst="rect">
            <a:avLst/>
          </a:prstGeom>
        </p:spPr>
      </p:pic>
      <p:sp>
        <p:nvSpPr>
          <p:cNvPr id="4" name="TextBox 3">
            <a:extLst>
              <a:ext uri="{FF2B5EF4-FFF2-40B4-BE49-F238E27FC236}">
                <a16:creationId xmlns:a16="http://schemas.microsoft.com/office/drawing/2014/main" id="{BBE25131-2908-434A-A2E7-841CB6756283}"/>
              </a:ext>
            </a:extLst>
          </p:cNvPr>
          <p:cNvSpPr txBox="1"/>
          <p:nvPr/>
        </p:nvSpPr>
        <p:spPr>
          <a:xfrm>
            <a:off x="1383807" y="4611271"/>
            <a:ext cx="9436593" cy="1171556"/>
          </a:xfrm>
          <a:prstGeom prst="rect">
            <a:avLst/>
          </a:prstGeom>
        </p:spPr>
        <p:txBody>
          <a:bodyPr vert="horz" lIns="0" tIns="0" rIns="0" bIns="0" rtlCol="0" anchor="b">
            <a:normAutofit/>
          </a:bodyPr>
          <a:lstStyle/>
          <a:p>
            <a:pPr>
              <a:spcBef>
                <a:spcPct val="0"/>
              </a:spcBef>
              <a:spcAft>
                <a:spcPts val="600"/>
              </a:spcAft>
            </a:pPr>
            <a:r>
              <a:rPr lang="en-US" sz="3300" b="1" cap="all" spc="750" dirty="0" err="1">
                <a:latin typeface="+mj-lt"/>
                <a:ea typeface="+mj-ea"/>
                <a:cs typeface="+mj-cs"/>
              </a:rPr>
              <a:t>Phương</a:t>
            </a:r>
            <a:r>
              <a:rPr lang="en-US" sz="3300" b="1" cap="all" spc="750" dirty="0">
                <a:latin typeface="+mj-lt"/>
                <a:ea typeface="+mj-ea"/>
                <a:cs typeface="+mj-cs"/>
              </a:rPr>
              <a:t> </a:t>
            </a:r>
            <a:r>
              <a:rPr lang="en-US" sz="3300" b="1" cap="all" spc="750" dirty="0" err="1">
                <a:latin typeface="+mj-lt"/>
                <a:ea typeface="+mj-ea"/>
                <a:cs typeface="+mj-cs"/>
              </a:rPr>
              <a:t>pháp</a:t>
            </a:r>
            <a:r>
              <a:rPr lang="en-US" sz="3300" b="1" cap="all" spc="750" dirty="0">
                <a:latin typeface="+mj-lt"/>
                <a:ea typeface="+mj-ea"/>
                <a:cs typeface="+mj-cs"/>
              </a:rPr>
              <a:t> </a:t>
            </a:r>
            <a:r>
              <a:rPr lang="en-US" sz="3300" b="1" cap="all" spc="750" dirty="0" err="1">
                <a:latin typeface="+mj-lt"/>
                <a:ea typeface="+mj-ea"/>
                <a:cs typeface="+mj-cs"/>
              </a:rPr>
              <a:t>chống</a:t>
            </a:r>
            <a:r>
              <a:rPr lang="en-US" sz="3300" b="1" cap="all" spc="750" dirty="0">
                <a:latin typeface="+mj-lt"/>
                <a:ea typeface="+mj-ea"/>
                <a:cs typeface="+mj-cs"/>
              </a:rPr>
              <a:t> </a:t>
            </a:r>
            <a:r>
              <a:rPr lang="en-US" sz="3300" b="1" cap="all" spc="750" dirty="0" err="1">
                <a:latin typeface="+mj-lt"/>
                <a:ea typeface="+mj-ea"/>
                <a:cs typeface="+mj-cs"/>
              </a:rPr>
              <a:t>tắc</a:t>
            </a:r>
            <a:r>
              <a:rPr lang="en-US" sz="3300" b="1" cap="all" spc="750" dirty="0">
                <a:latin typeface="+mj-lt"/>
                <a:ea typeface="+mj-ea"/>
                <a:cs typeface="+mj-cs"/>
              </a:rPr>
              <a:t> </a:t>
            </a:r>
            <a:r>
              <a:rPr lang="en-US" sz="3300" b="1" cap="all" spc="750" dirty="0" err="1">
                <a:latin typeface="+mj-lt"/>
                <a:ea typeface="+mj-ea"/>
                <a:cs typeface="+mj-cs"/>
              </a:rPr>
              <a:t>nghẽn</a:t>
            </a:r>
            <a:r>
              <a:rPr lang="en-US" sz="3300" b="1" cap="all" spc="750" dirty="0">
                <a:latin typeface="+mj-lt"/>
                <a:ea typeface="+mj-ea"/>
                <a:cs typeface="+mj-cs"/>
              </a:rPr>
              <a:t> </a:t>
            </a:r>
            <a:r>
              <a:rPr lang="en-US" sz="3300" b="1" cap="all" spc="750" dirty="0" err="1">
                <a:latin typeface="+mj-lt"/>
                <a:ea typeface="+mj-ea"/>
                <a:cs typeface="+mj-cs"/>
              </a:rPr>
              <a:t>Dùng</a:t>
            </a:r>
            <a:r>
              <a:rPr lang="en-US" sz="3300" b="1" cap="all" spc="750" dirty="0">
                <a:latin typeface="+mj-lt"/>
                <a:ea typeface="+mj-ea"/>
                <a:cs typeface="+mj-cs"/>
              </a:rPr>
              <a:t> Sliding </a:t>
            </a:r>
            <a:r>
              <a:rPr lang="en-US" sz="3300" b="1" cap="all" spc="750" dirty="0" err="1">
                <a:latin typeface="+mj-lt"/>
                <a:ea typeface="+mj-ea"/>
                <a:cs typeface="+mj-cs"/>
              </a:rPr>
              <a:t>Windown</a:t>
            </a:r>
            <a:endParaRPr lang="en-US" sz="3300" b="1" cap="all" spc="750" dirty="0">
              <a:latin typeface="+mj-lt"/>
              <a:ea typeface="+mj-ea"/>
              <a:cs typeface="+mj-cs"/>
            </a:endParaRPr>
          </a:p>
        </p:txBody>
      </p:sp>
    </p:spTree>
    <p:extLst>
      <p:ext uri="{BB962C8B-B14F-4D97-AF65-F5344CB8AC3E}">
        <p14:creationId xmlns:p14="http://schemas.microsoft.com/office/powerpoint/2010/main" val="426070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50" fill="hold"/>
                                        <p:tgtEl>
                                          <p:spTgt spid="4"/>
                                        </p:tgtEl>
                                        <p:attrNameLst>
                                          <p:attrName>ppt_x</p:attrName>
                                        </p:attrNameLst>
                                      </p:cBhvr>
                                      <p:tavLst>
                                        <p:tav tm="0">
                                          <p:val>
                                            <p:strVal val="#ppt_x"/>
                                          </p:val>
                                        </p:tav>
                                        <p:tav tm="100000">
                                          <p:val>
                                            <p:strVal val="#ppt_x"/>
                                          </p:val>
                                        </p:tav>
                                      </p:tavLst>
                                    </p:anim>
                                    <p:anim calcmode="lin" valueType="num">
                                      <p:cBhvr additive="base">
                                        <p:cTn id="1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FFAA8A-4E25-484C-8B9E-026E4A8120A5}"/>
              </a:ext>
            </a:extLst>
          </p:cNvPr>
          <p:cNvSpPr txBox="1"/>
          <p:nvPr/>
        </p:nvSpPr>
        <p:spPr>
          <a:xfrm>
            <a:off x="1014343" y="699007"/>
            <a:ext cx="7368209" cy="369332"/>
          </a:xfrm>
          <a:prstGeom prst="rect">
            <a:avLst/>
          </a:prstGeom>
          <a:noFill/>
        </p:spPr>
        <p:txBody>
          <a:bodyPr wrap="square" rtlCol="0">
            <a:spAutoFit/>
          </a:bodyPr>
          <a:lstStyle/>
          <a:p>
            <a:pPr marL="342900" indent="-342900">
              <a:buAutoNum type="arabicPeriod"/>
            </a:pPr>
            <a:r>
              <a:rPr lang="en-US" b="1" dirty="0">
                <a:latin typeface="Arial" panose="020B0604020202020204" pitchFamily="34" charset="0"/>
                <a:cs typeface="Arial" panose="020B0604020202020204" pitchFamily="34" charset="0"/>
              </a:rPr>
              <a:t>Giao </a:t>
            </a:r>
            <a:r>
              <a:rPr lang="en-US" b="1" dirty="0" err="1">
                <a:latin typeface="Arial" panose="020B0604020202020204" pitchFamily="34" charset="0"/>
                <a:cs typeface="Arial" panose="020B0604020202020204" pitchFamily="34" charset="0"/>
              </a:rPr>
              <a:t>thức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cửa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sổ</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trượt</a:t>
            </a:r>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B2C0584-83A7-4831-B813-55DBFC721385}"/>
              </a:ext>
            </a:extLst>
          </p:cNvPr>
          <p:cNvSpPr txBox="1"/>
          <p:nvPr/>
        </p:nvSpPr>
        <p:spPr>
          <a:xfrm>
            <a:off x="1179443" y="1205948"/>
            <a:ext cx="975360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Giao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trượt</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sử dụng một cửa sổ để cho phép bên gởi theo dõi các khung mà nó được phép gởi đi và các khung mà nó đang chờ báo nhận, gọi là cửa sổ gởi (Sending Windows). Một cửa sổ khác để bên nhận theo dõi các khung mà nó được phép nhận, gọi là cửa sổ nhận (Receiving Windows).</a:t>
            </a:r>
            <a:endParaRPr lang="en-US" dirty="0">
              <a:latin typeface="Arial" panose="020B0604020202020204" pitchFamily="34" charset="0"/>
              <a:cs typeface="Arial" panose="020B0604020202020204" pitchFamily="34" charset="0"/>
            </a:endParaRPr>
          </a:p>
        </p:txBody>
      </p:sp>
      <p:pic>
        <p:nvPicPr>
          <p:cNvPr id="1030" name="Picture 6">
            <a:extLst>
              <a:ext uri="{FF2B5EF4-FFF2-40B4-BE49-F238E27FC236}">
                <a16:creationId xmlns:a16="http://schemas.microsoft.com/office/drawing/2014/main" id="{4DF0FA5F-A365-4F3D-A973-2E30CB52E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900" y="2484756"/>
            <a:ext cx="6146800" cy="4106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75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fade">
                                      <p:cBhvr>
                                        <p:cTn id="17" dur="1000"/>
                                        <p:tgtEl>
                                          <p:spTgt spid="1030"/>
                                        </p:tgtEl>
                                      </p:cBhvr>
                                    </p:animEffect>
                                    <p:anim calcmode="lin" valueType="num">
                                      <p:cBhvr>
                                        <p:cTn id="18" dur="1000" fill="hold"/>
                                        <p:tgtEl>
                                          <p:spTgt spid="1030"/>
                                        </p:tgtEl>
                                        <p:attrNameLst>
                                          <p:attrName>ppt_x</p:attrName>
                                        </p:attrNameLst>
                                      </p:cBhvr>
                                      <p:tavLst>
                                        <p:tav tm="0">
                                          <p:val>
                                            <p:strVal val="#ppt_x"/>
                                          </p:val>
                                        </p:tav>
                                        <p:tav tm="100000">
                                          <p:val>
                                            <p:strVal val="#ppt_x"/>
                                          </p:val>
                                        </p:tav>
                                      </p:tavLst>
                                    </p:anim>
                                    <p:anim calcmode="lin" valueType="num">
                                      <p:cBhvr>
                                        <p:cTn id="19"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402F4F-2028-446F-83F0-B0FB3A54FDBE}"/>
              </a:ext>
            </a:extLst>
          </p:cNvPr>
          <p:cNvSpPr txBox="1"/>
          <p:nvPr/>
        </p:nvSpPr>
        <p:spPr>
          <a:xfrm>
            <a:off x="860287" y="522357"/>
            <a:ext cx="9528313"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2. </a:t>
            </a:r>
            <a:r>
              <a:rPr lang="en-US" b="1" dirty="0" err="1">
                <a:latin typeface="Arial" panose="020B0604020202020204" pitchFamily="34" charset="0"/>
                <a:cs typeface="Arial" panose="020B0604020202020204" pitchFamily="34" charset="0"/>
              </a:rPr>
              <a:t>Điều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khiển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luồng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dùng</a:t>
            </a:r>
            <a:r>
              <a:rPr lang="en-US" b="1" dirty="0">
                <a:latin typeface="Arial" panose="020B0604020202020204" pitchFamily="34" charset="0"/>
                <a:cs typeface="Arial" panose="020B0604020202020204" pitchFamily="34" charset="0"/>
              </a:rPr>
              <a:t> Sliding </a:t>
            </a:r>
            <a:r>
              <a:rPr lang="en-US" b="1" dirty="0" err="1">
                <a:latin typeface="Arial" panose="020B0604020202020204" pitchFamily="34" charset="0"/>
                <a:cs typeface="Arial" panose="020B0604020202020204" pitchFamily="34" charset="0"/>
              </a:rPr>
              <a:t>Windown</a:t>
            </a:r>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0E624B5-6890-4BD2-8452-583F51F2E264}"/>
              </a:ext>
            </a:extLst>
          </p:cNvPr>
          <p:cNvSpPr txBox="1"/>
          <p:nvPr/>
        </p:nvSpPr>
        <p:spPr>
          <a:xfrm>
            <a:off x="1120775" y="1006182"/>
            <a:ext cx="9661525" cy="2308324"/>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trượt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gửi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Cần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cấp</a:t>
            </a:r>
            <a:r>
              <a:rPr lang="en-US" dirty="0">
                <a:latin typeface="Arial" panose="020B0604020202020204" pitchFamily="34" charset="0"/>
                <a:cs typeface="Arial" panose="020B0604020202020204" pitchFamily="34" charset="0"/>
              </a:rPr>
              <a:t> buffer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dirty="0" err="1">
                <a:latin typeface="Arial" panose="020B0604020202020204" pitchFamily="34" charset="0"/>
                <a:cs typeface="Arial" panose="020B0604020202020204" pitchFamily="34" charset="0"/>
              </a:rPr>
              <a:t>Trươc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gửi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gửi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riêng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lượng</a:t>
            </a:r>
            <a:r>
              <a:rPr lang="en-US" dirty="0">
                <a:latin typeface="Arial" panose="020B0604020202020204" pitchFamily="34" charset="0"/>
                <a:cs typeface="Arial" panose="020B0604020202020204" pitchFamily="34" charset="0"/>
              </a:rPr>
              <a:t> buffer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gói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gửi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gửi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gửi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lượng</a:t>
            </a:r>
            <a:r>
              <a:rPr lang="en-US" dirty="0">
                <a:latin typeface="Arial" panose="020B0604020202020204" pitchFamily="34" charset="0"/>
                <a:cs typeface="Arial" panose="020B0604020202020204" pitchFamily="34" charset="0"/>
              </a:rPr>
              <a:t> buffer </a:t>
            </a:r>
            <a:r>
              <a:rPr lang="en-US" dirty="0" err="1">
                <a:latin typeface="Arial" panose="020B0604020202020204" pitchFamily="34" charset="0"/>
                <a:cs typeface="Arial" panose="020B0604020202020204" pitchFamily="34" charset="0"/>
              </a:rPr>
              <a:t>tối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cấp</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dirty="0" err="1">
                <a:latin typeface="Arial" panose="020B0604020202020204" pitchFamily="34" charset="0"/>
                <a:cs typeface="Arial" panose="020B0604020202020204" pitchFamily="34" charset="0"/>
              </a:rPr>
              <a:t>Mỗi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ACK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gói</a:t>
            </a:r>
            <a:r>
              <a:rPr lang="en-US" dirty="0">
                <a:latin typeface="Arial" panose="020B0604020202020204" pitchFamily="34" charset="0"/>
                <a:cs typeface="Arial" panose="020B0604020202020204" pitchFamily="34" charset="0"/>
              </a:rPr>
              <a:t> tin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tự</a:t>
            </a:r>
            <a:r>
              <a:rPr lang="en-US" dirty="0">
                <a:latin typeface="Arial" panose="020B0604020202020204" pitchFamily="34" charset="0"/>
                <a:cs typeface="Arial" panose="020B0604020202020204" pitchFamily="34" charset="0"/>
              </a:rPr>
              <a:t> SEQ_NUM,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gửi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kèm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gửi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lượng</a:t>
            </a:r>
            <a:r>
              <a:rPr lang="en-US" dirty="0">
                <a:latin typeface="Arial" panose="020B0604020202020204" pitchFamily="34" charset="0"/>
                <a:cs typeface="Arial" panose="020B0604020202020204" pitchFamily="34" charset="0"/>
              </a:rPr>
              <a:t> buffer </a:t>
            </a:r>
            <a:r>
              <a:rPr lang="en-US" dirty="0" err="1">
                <a:latin typeface="Arial" panose="020B0604020202020204" pitchFamily="34" charset="0"/>
                <a:cs typeface="Arial" panose="020B0604020202020204" pitchFamily="34" charset="0"/>
              </a:rPr>
              <a:t>nào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còn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bao </a:t>
            </a:r>
            <a:r>
              <a:rPr lang="en-US" dirty="0" err="1">
                <a:latin typeface="Arial" panose="020B0604020202020204" pitchFamily="34" charset="0"/>
                <a:cs typeface="Arial" panose="020B0604020202020204" pitchFamily="34" charset="0"/>
              </a:rPr>
              <a:t>nhiêu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gửi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gây</a:t>
            </a:r>
            <a:r>
              <a:rPr lang="en-US" dirty="0">
                <a:latin typeface="Arial" panose="020B0604020202020204" pitchFamily="34" charset="0"/>
                <a:cs typeface="Arial" panose="020B0604020202020204" pitchFamily="34" charset="0"/>
              </a:rPr>
              <a:t> ra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nghẽn</a:t>
            </a:r>
            <a:endParaRPr lang="en-US" dirty="0">
              <a:latin typeface="Arial" panose="020B0604020202020204" pitchFamily="34" charset="0"/>
              <a:cs typeface="Arial" panose="020B0604020202020204" pitchFamily="34" charset="0"/>
            </a:endParaRPr>
          </a:p>
        </p:txBody>
      </p:sp>
      <p:pic>
        <p:nvPicPr>
          <p:cNvPr id="2052" name="Picture 4" descr="Giáo trình mạng máy tính: Tầng vận chuyển trong mạng Internet - VOER">
            <a:extLst>
              <a:ext uri="{FF2B5EF4-FFF2-40B4-BE49-F238E27FC236}">
                <a16:creationId xmlns:a16="http://schemas.microsoft.com/office/drawing/2014/main" id="{26FCAB86-60DB-4C64-93D8-3C432F210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314505"/>
            <a:ext cx="5321300" cy="3484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92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barn(inVertical)">
                                      <p:cBhvr>
                                        <p:cTn id="18"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45B446-907B-4319-BAFB-6590C657DED9}"/>
              </a:ext>
            </a:extLst>
          </p:cNvPr>
          <p:cNvSpPr txBox="1"/>
          <p:nvPr/>
        </p:nvSpPr>
        <p:spPr>
          <a:xfrm>
            <a:off x="1511300" y="469900"/>
            <a:ext cx="5384800"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2.1 </a:t>
            </a:r>
            <a:r>
              <a:rPr lang="en-US" b="1" dirty="0" err="1">
                <a:latin typeface="Arial" panose="020B0604020202020204" pitchFamily="34" charset="0"/>
                <a:cs typeface="Arial" panose="020B0604020202020204" pitchFamily="34" charset="0"/>
              </a:rPr>
              <a:t>Biên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nhân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từng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gói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dữ</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liệu</a:t>
            </a:r>
            <a:endParaRPr lang="en-US"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A752C9C-204F-48AA-9E51-8B5400807DCF}"/>
              </a:ext>
            </a:extLst>
          </p:cNvPr>
          <p:cNvPicPr>
            <a:picLocks noChangeAspect="1"/>
          </p:cNvPicPr>
          <p:nvPr/>
        </p:nvPicPr>
        <p:blipFill>
          <a:blip r:embed="rId2"/>
          <a:stretch>
            <a:fillRect/>
          </a:stretch>
        </p:blipFill>
        <p:spPr>
          <a:xfrm>
            <a:off x="2032001" y="1036120"/>
            <a:ext cx="6207204" cy="2069068"/>
          </a:xfrm>
          <a:prstGeom prst="rect">
            <a:avLst/>
          </a:prstGeom>
        </p:spPr>
      </p:pic>
      <p:sp>
        <p:nvSpPr>
          <p:cNvPr id="6" name="TextBox 5">
            <a:extLst>
              <a:ext uri="{FF2B5EF4-FFF2-40B4-BE49-F238E27FC236}">
                <a16:creationId xmlns:a16="http://schemas.microsoft.com/office/drawing/2014/main" id="{C88B1CE5-5153-48D2-A29C-6A2C6F01F79A}"/>
              </a:ext>
            </a:extLst>
          </p:cNvPr>
          <p:cNvSpPr txBox="1"/>
          <p:nvPr/>
        </p:nvSpPr>
        <p:spPr>
          <a:xfrm>
            <a:off x="1485900" y="3244334"/>
            <a:ext cx="4610100" cy="369332"/>
          </a:xfrm>
          <a:prstGeom prst="rect">
            <a:avLst/>
          </a:prstGeom>
          <a:noFill/>
        </p:spPr>
        <p:txBody>
          <a:bodyPr wrap="square" rtlCol="0">
            <a:spAutoFit/>
          </a:bodyPr>
          <a:lstStyle>
            <a:defPPr>
              <a:defRPr lang="en-US"/>
            </a:defPPr>
            <a:lvl1pPr>
              <a:defRPr>
                <a:latin typeface="Arial" panose="020B0604020202020204" pitchFamily="34" charset="0"/>
                <a:cs typeface="Arial" panose="020B0604020202020204" pitchFamily="34" charset="0"/>
              </a:defRPr>
            </a:lvl1pPr>
          </a:lstStyle>
          <a:p>
            <a:r>
              <a:rPr lang="en-US" b="1" dirty="0"/>
              <a:t>2.2 </a:t>
            </a:r>
            <a:r>
              <a:rPr lang="en-US" b="1" dirty="0" err="1"/>
              <a:t>Biên</a:t>
            </a:r>
            <a:r>
              <a:rPr lang="en-US" b="1" dirty="0"/>
              <a:t> </a:t>
            </a:r>
            <a:r>
              <a:rPr lang="en-US" b="1" dirty="0" err="1"/>
              <a:t>nhận</a:t>
            </a:r>
            <a:r>
              <a:rPr lang="en-US" b="1" dirty="0"/>
              <a:t> ở </a:t>
            </a:r>
            <a:r>
              <a:rPr lang="en-US" b="1" dirty="0" err="1"/>
              <a:t>cuối</a:t>
            </a:r>
            <a:r>
              <a:rPr lang="en-US" b="1" dirty="0"/>
              <a:t> </a:t>
            </a:r>
            <a:r>
              <a:rPr lang="en-US" b="1" dirty="0" err="1"/>
              <a:t>cửa</a:t>
            </a:r>
            <a:r>
              <a:rPr lang="en-US" b="1" dirty="0"/>
              <a:t> </a:t>
            </a:r>
            <a:r>
              <a:rPr lang="en-US" b="1" dirty="0" err="1"/>
              <a:t>sổ</a:t>
            </a:r>
            <a:endParaRPr lang="en-US" b="1" dirty="0"/>
          </a:p>
        </p:txBody>
      </p:sp>
      <p:pic>
        <p:nvPicPr>
          <p:cNvPr id="7" name="Picture 6">
            <a:extLst>
              <a:ext uri="{FF2B5EF4-FFF2-40B4-BE49-F238E27FC236}">
                <a16:creationId xmlns:a16="http://schemas.microsoft.com/office/drawing/2014/main" id="{BA920952-C790-4A66-A8D7-436C1775954D}"/>
              </a:ext>
            </a:extLst>
          </p:cNvPr>
          <p:cNvPicPr>
            <a:picLocks noChangeAspect="1"/>
          </p:cNvPicPr>
          <p:nvPr/>
        </p:nvPicPr>
        <p:blipFill>
          <a:blip r:embed="rId3"/>
          <a:stretch>
            <a:fillRect/>
          </a:stretch>
        </p:blipFill>
        <p:spPr>
          <a:xfrm>
            <a:off x="2032000" y="3613665"/>
            <a:ext cx="7353299" cy="3007307"/>
          </a:xfrm>
          <a:prstGeom prst="rect">
            <a:avLst/>
          </a:prstGeom>
        </p:spPr>
      </p:pic>
    </p:spTree>
    <p:extLst>
      <p:ext uri="{BB962C8B-B14F-4D97-AF65-F5344CB8AC3E}">
        <p14:creationId xmlns:p14="http://schemas.microsoft.com/office/powerpoint/2010/main" val="77486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29C699-C793-4819-9E05-D649DFCAB224}"/>
              </a:ext>
            </a:extLst>
          </p:cNvPr>
          <p:cNvSpPr txBox="1"/>
          <p:nvPr/>
        </p:nvSpPr>
        <p:spPr>
          <a:xfrm>
            <a:off x="1409700" y="965200"/>
            <a:ext cx="6134100"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3. </a:t>
            </a:r>
            <a:r>
              <a:rPr lang="en-US" b="1" dirty="0" err="1">
                <a:latin typeface="Arial" panose="020B0604020202020204" pitchFamily="34" charset="0"/>
                <a:cs typeface="Arial" panose="020B0604020202020204" pitchFamily="34" charset="0"/>
              </a:rPr>
              <a:t>Điều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khiển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tắc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nghẽn</a:t>
            </a:r>
            <a:endParaRPr lang="en-US"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8619B24-2272-4882-A019-B9E951AEE702}"/>
              </a:ext>
            </a:extLst>
          </p:cNvPr>
          <p:cNvSpPr txBox="1"/>
          <p:nvPr/>
        </p:nvSpPr>
        <p:spPr>
          <a:xfrm>
            <a:off x="1409700" y="1422400"/>
            <a:ext cx="8788400" cy="1200329"/>
          </a:xfrm>
          <a:prstGeom prst="rect">
            <a:avLst/>
          </a:prstGeom>
          <a:noFill/>
        </p:spPr>
        <p:txBody>
          <a:bodyPr wrap="square" rtlCol="0">
            <a:spAutoFit/>
          </a:bodyPr>
          <a:lstStyle/>
          <a:p>
            <a:r>
              <a:rPr lang="en-US" dirty="0">
                <a:solidFill>
                  <a:srgbClr val="000000"/>
                </a:solidFill>
                <a:latin typeface="Arial" panose="020B0604020202020204" pitchFamily="34" charset="0"/>
                <a:cs typeface="Arial" panose="020B0604020202020204" pitchFamily="34" charset="0"/>
              </a:rPr>
              <a:t>T</a:t>
            </a:r>
            <a:r>
              <a:rPr lang="vi-VN" sz="1800" i="0" dirty="0">
                <a:solidFill>
                  <a:srgbClr val="000000"/>
                </a:solidFill>
                <a:effectLst/>
                <a:latin typeface="Arial" panose="020B0604020202020204" pitchFamily="34" charset="0"/>
                <a:cs typeface="Arial" panose="020B0604020202020204" pitchFamily="34" charset="0"/>
              </a:rPr>
              <a:t>ắc nghẽn xảy ra khi số lượng gói số liệu đến nút mạng vượt quá khả năng xử lý của nó hoặc vượt quá khả năng vận tải của các đường truyền ra, điều đó dẫn đến việc thông lượng của mạng bị giảm đi khi lưu lượng đến mạng tăng lên</a:t>
            </a:r>
            <a:br>
              <a:rPr lang="vi-VN" sz="1800" i="0" dirty="0">
                <a:solidFill>
                  <a:srgbClr val="000000"/>
                </a:solidFill>
                <a:effectLst/>
                <a:latin typeface="Times New Roman" panose="02020603050405020304" pitchFamily="18" charset="0"/>
              </a:rPr>
            </a:br>
            <a:endParaRPr lang="en-US" dirty="0"/>
          </a:p>
        </p:txBody>
      </p:sp>
      <p:pic>
        <p:nvPicPr>
          <p:cNvPr id="6" name="Picture 5">
            <a:extLst>
              <a:ext uri="{FF2B5EF4-FFF2-40B4-BE49-F238E27FC236}">
                <a16:creationId xmlns:a16="http://schemas.microsoft.com/office/drawing/2014/main" id="{4BBE7564-0699-4637-A307-5E06AF3CC59C}"/>
              </a:ext>
            </a:extLst>
          </p:cNvPr>
          <p:cNvPicPr>
            <a:picLocks noChangeAspect="1"/>
          </p:cNvPicPr>
          <p:nvPr/>
        </p:nvPicPr>
        <p:blipFill>
          <a:blip r:embed="rId2"/>
          <a:stretch>
            <a:fillRect/>
          </a:stretch>
        </p:blipFill>
        <p:spPr>
          <a:xfrm>
            <a:off x="1198562" y="2489200"/>
            <a:ext cx="7295885" cy="3810000"/>
          </a:xfrm>
          <a:prstGeom prst="rect">
            <a:avLst/>
          </a:prstGeom>
        </p:spPr>
      </p:pic>
    </p:spTree>
    <p:extLst>
      <p:ext uri="{BB962C8B-B14F-4D97-AF65-F5344CB8AC3E}">
        <p14:creationId xmlns:p14="http://schemas.microsoft.com/office/powerpoint/2010/main" val="95247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0AE470-10C7-4FD2-BF15-92377CE1AB30}"/>
              </a:ext>
            </a:extLst>
          </p:cNvPr>
          <p:cNvSpPr txBox="1"/>
          <p:nvPr/>
        </p:nvSpPr>
        <p:spPr>
          <a:xfrm>
            <a:off x="5651500" y="2978150"/>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C98140DC-65D5-4E90-914B-4B4EAEADCEF7}"/>
              </a:ext>
            </a:extLst>
          </p:cNvPr>
          <p:cNvSpPr txBox="1"/>
          <p:nvPr/>
        </p:nvSpPr>
        <p:spPr>
          <a:xfrm>
            <a:off x="1453569" y="825500"/>
            <a:ext cx="5112331"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C94E44F3-9AC1-4865-B0B3-BFBB9F0E257F}"/>
              </a:ext>
            </a:extLst>
          </p:cNvPr>
          <p:cNvSpPr txBox="1"/>
          <p:nvPr/>
        </p:nvSpPr>
        <p:spPr>
          <a:xfrm>
            <a:off x="1625600" y="946150"/>
            <a:ext cx="6172200"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3.1 </a:t>
            </a: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giải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pháp</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phòng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ngừa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tắc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nghẽn</a:t>
            </a:r>
            <a:endParaRPr lang="en-US"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9939AFE-9E47-4A49-98FE-DE2B4BEAACCB}"/>
              </a:ext>
            </a:extLst>
          </p:cNvPr>
          <p:cNvSpPr txBox="1"/>
          <p:nvPr/>
        </p:nvSpPr>
        <p:spPr>
          <a:xfrm>
            <a:off x="1625600" y="1551131"/>
            <a:ext cx="6324600" cy="368300"/>
          </a:xfrm>
          <a:prstGeom prst="rect">
            <a:avLst/>
          </a:prstGeom>
          <a:noFill/>
        </p:spPr>
        <p:txBody>
          <a:bodyPr wrap="square" rtlCol="0">
            <a:spAutoFit/>
          </a:bodyPr>
          <a:lstStyle/>
          <a:p>
            <a:r>
              <a:rPr lang="en-US" dirty="0"/>
              <a:t>+  </a:t>
            </a:r>
            <a:r>
              <a:rPr lang="en-US" dirty="0" err="1"/>
              <a:t>Lập</a:t>
            </a:r>
            <a:r>
              <a:rPr lang="en-US" dirty="0"/>
              <a:t> </a:t>
            </a:r>
            <a:r>
              <a:rPr lang="en-US" dirty="0" err="1"/>
              <a:t>hàng</a:t>
            </a:r>
            <a:r>
              <a:rPr lang="en-US" dirty="0"/>
              <a:t> </a:t>
            </a:r>
            <a:r>
              <a:rPr lang="en-US" dirty="0" err="1"/>
              <a:t>đợi</a:t>
            </a:r>
            <a:r>
              <a:rPr lang="en-US" dirty="0"/>
              <a:t> </a:t>
            </a:r>
            <a:r>
              <a:rPr lang="en-US" dirty="0" err="1"/>
              <a:t>cho</a:t>
            </a:r>
            <a:r>
              <a:rPr lang="en-US" dirty="0"/>
              <a:t> </a:t>
            </a:r>
            <a:r>
              <a:rPr lang="en-US" dirty="0" err="1"/>
              <a:t>các</a:t>
            </a:r>
            <a:r>
              <a:rPr lang="en-US" dirty="0"/>
              <a:t> </a:t>
            </a:r>
            <a:r>
              <a:rPr lang="en-US" dirty="0" err="1"/>
              <a:t>gói</a:t>
            </a:r>
            <a:r>
              <a:rPr lang="en-US" dirty="0"/>
              <a:t> tin </a:t>
            </a:r>
          </a:p>
        </p:txBody>
      </p:sp>
      <p:sp>
        <p:nvSpPr>
          <p:cNvPr id="10" name="TextBox 9">
            <a:extLst>
              <a:ext uri="{FF2B5EF4-FFF2-40B4-BE49-F238E27FC236}">
                <a16:creationId xmlns:a16="http://schemas.microsoft.com/office/drawing/2014/main" id="{4A698FCB-DC77-47A1-A764-8697616EA3F6}"/>
              </a:ext>
            </a:extLst>
          </p:cNvPr>
          <p:cNvSpPr txBox="1"/>
          <p:nvPr/>
        </p:nvSpPr>
        <p:spPr>
          <a:xfrm>
            <a:off x="1625600" y="1919431"/>
            <a:ext cx="7048500" cy="646331"/>
          </a:xfrm>
          <a:prstGeom prst="rect">
            <a:avLst/>
          </a:prstGeom>
          <a:noFill/>
        </p:spPr>
        <p:txBody>
          <a:bodyPr wrap="square" rtlCol="0">
            <a:spAutoFit/>
          </a:bodyPr>
          <a:lstStyle/>
          <a:p>
            <a:r>
              <a:rPr lang="en-US" dirty="0"/>
              <a:t>+ </a:t>
            </a:r>
            <a:r>
              <a:rPr lang="en-US" dirty="0" err="1"/>
              <a:t>Tải</a:t>
            </a:r>
            <a:r>
              <a:rPr lang="en-US" dirty="0"/>
              <a:t> </a:t>
            </a:r>
            <a:r>
              <a:rPr lang="en-US" dirty="0" err="1"/>
              <a:t>đều</a:t>
            </a:r>
            <a:r>
              <a:rPr lang="en-US" dirty="0"/>
              <a:t> </a:t>
            </a:r>
            <a:r>
              <a:rPr lang="en-US" dirty="0" err="1"/>
              <a:t>băng</a:t>
            </a:r>
            <a:r>
              <a:rPr lang="en-US" dirty="0"/>
              <a:t> </a:t>
            </a:r>
            <a:r>
              <a:rPr lang="en-US" dirty="0" err="1"/>
              <a:t>thông</a:t>
            </a:r>
            <a:r>
              <a:rPr lang="en-US" dirty="0"/>
              <a:t> </a:t>
            </a:r>
            <a:r>
              <a:rPr lang="en-US" dirty="0" err="1"/>
              <a:t>trên</a:t>
            </a:r>
            <a:r>
              <a:rPr lang="en-US" dirty="0"/>
              <a:t> </a:t>
            </a:r>
            <a:r>
              <a:rPr lang="en-US" dirty="0" err="1"/>
              <a:t>các</a:t>
            </a:r>
            <a:r>
              <a:rPr lang="en-US" dirty="0"/>
              <a:t> </a:t>
            </a:r>
            <a:r>
              <a:rPr lang="en-US" dirty="0" err="1"/>
              <a:t>đường</a:t>
            </a:r>
            <a:r>
              <a:rPr lang="en-US" dirty="0"/>
              <a:t> </a:t>
            </a:r>
            <a:r>
              <a:rPr lang="en-US" dirty="0" err="1"/>
              <a:t>bằng</a:t>
            </a:r>
            <a:r>
              <a:rPr lang="en-US" dirty="0"/>
              <a:t> </a:t>
            </a:r>
            <a:r>
              <a:rPr lang="en-US" dirty="0" err="1"/>
              <a:t>phương</a:t>
            </a:r>
            <a:r>
              <a:rPr lang="en-US" dirty="0"/>
              <a:t> </a:t>
            </a:r>
            <a:r>
              <a:rPr lang="en-US" dirty="0" err="1"/>
              <a:t>pháp</a:t>
            </a:r>
            <a:r>
              <a:rPr lang="en-US" dirty="0"/>
              <a:t> </a:t>
            </a:r>
            <a:r>
              <a:rPr lang="en-US" dirty="0" err="1"/>
              <a:t>điều</a:t>
            </a:r>
            <a:r>
              <a:rPr lang="en-US" dirty="0"/>
              <a:t> </a:t>
            </a:r>
            <a:r>
              <a:rPr lang="en-US" dirty="0" err="1"/>
              <a:t>khiển</a:t>
            </a:r>
            <a:r>
              <a:rPr lang="en-US" dirty="0"/>
              <a:t> </a:t>
            </a:r>
            <a:r>
              <a:rPr lang="en-US" dirty="0" err="1"/>
              <a:t>luồng</a:t>
            </a:r>
            <a:endParaRPr lang="en-US" dirty="0"/>
          </a:p>
        </p:txBody>
      </p:sp>
      <p:sp>
        <p:nvSpPr>
          <p:cNvPr id="12" name="TextBox 11">
            <a:extLst>
              <a:ext uri="{FF2B5EF4-FFF2-40B4-BE49-F238E27FC236}">
                <a16:creationId xmlns:a16="http://schemas.microsoft.com/office/drawing/2014/main" id="{40242924-5003-4C82-9D93-29D25BBF6F57}"/>
              </a:ext>
            </a:extLst>
          </p:cNvPr>
          <p:cNvSpPr txBox="1"/>
          <p:nvPr/>
        </p:nvSpPr>
        <p:spPr>
          <a:xfrm>
            <a:off x="1625600" y="2654984"/>
            <a:ext cx="6756400" cy="646331"/>
          </a:xfrm>
          <a:prstGeom prst="rect">
            <a:avLst/>
          </a:prstGeom>
          <a:noFill/>
        </p:spPr>
        <p:txBody>
          <a:bodyPr wrap="square" rtlCol="0">
            <a:spAutoFit/>
          </a:bodyPr>
          <a:lstStyle/>
          <a:p>
            <a:r>
              <a:rPr lang="en-US" dirty="0"/>
              <a:t>+ </a:t>
            </a:r>
            <a:r>
              <a:rPr lang="en-US" dirty="0" err="1"/>
              <a:t>Quyết</a:t>
            </a:r>
            <a:r>
              <a:rPr lang="en-US" dirty="0"/>
              <a:t> </a:t>
            </a:r>
            <a:r>
              <a:rPr lang="en-US" dirty="0" err="1"/>
              <a:t>định</a:t>
            </a:r>
            <a:r>
              <a:rPr lang="en-US" dirty="0"/>
              <a:t> </a:t>
            </a:r>
            <a:r>
              <a:rPr lang="en-US" dirty="0" err="1"/>
              <a:t>thời</a:t>
            </a:r>
            <a:r>
              <a:rPr lang="en-US" dirty="0"/>
              <a:t> </a:t>
            </a:r>
            <a:r>
              <a:rPr lang="en-US" dirty="0" err="1"/>
              <a:t>gian</a:t>
            </a:r>
            <a:r>
              <a:rPr lang="en-US" dirty="0"/>
              <a:t> </a:t>
            </a:r>
            <a:r>
              <a:rPr lang="en-US" dirty="0" err="1"/>
              <a:t>sống</a:t>
            </a:r>
            <a:r>
              <a:rPr lang="en-US" dirty="0"/>
              <a:t>  </a:t>
            </a:r>
            <a:r>
              <a:rPr lang="en-US" dirty="0" err="1"/>
              <a:t>của</a:t>
            </a:r>
            <a:r>
              <a:rPr lang="en-US" dirty="0"/>
              <a:t> </a:t>
            </a:r>
            <a:r>
              <a:rPr lang="en-US" dirty="0" err="1"/>
              <a:t>gói</a:t>
            </a:r>
            <a:r>
              <a:rPr lang="en-US" dirty="0"/>
              <a:t> tin </a:t>
            </a:r>
            <a:r>
              <a:rPr lang="en-US" dirty="0" err="1"/>
              <a:t>xem</a:t>
            </a:r>
            <a:r>
              <a:rPr lang="en-US" dirty="0"/>
              <a:t> </a:t>
            </a:r>
            <a:r>
              <a:rPr lang="en-US" dirty="0" err="1"/>
              <a:t>gói</a:t>
            </a:r>
            <a:r>
              <a:rPr lang="en-US" dirty="0"/>
              <a:t> tin </a:t>
            </a:r>
            <a:r>
              <a:rPr lang="en-US" dirty="0" err="1"/>
              <a:t>sống</a:t>
            </a:r>
            <a:r>
              <a:rPr lang="en-US" dirty="0"/>
              <a:t> bao </a:t>
            </a:r>
            <a:r>
              <a:rPr lang="en-US" dirty="0" err="1"/>
              <a:t>lâu</a:t>
            </a:r>
            <a:r>
              <a:rPr lang="en-US" dirty="0"/>
              <a:t> </a:t>
            </a:r>
            <a:r>
              <a:rPr lang="en-US" dirty="0" err="1"/>
              <a:t>để</a:t>
            </a:r>
            <a:r>
              <a:rPr lang="en-US" dirty="0"/>
              <a:t> </a:t>
            </a:r>
            <a:r>
              <a:rPr lang="en-US" dirty="0" err="1"/>
              <a:t>có</a:t>
            </a:r>
            <a:r>
              <a:rPr lang="en-US" dirty="0"/>
              <a:t> </a:t>
            </a:r>
            <a:r>
              <a:rPr lang="en-US" dirty="0" err="1"/>
              <a:t>cơ</a:t>
            </a:r>
            <a:r>
              <a:rPr lang="en-US" dirty="0"/>
              <a:t> </a:t>
            </a:r>
            <a:r>
              <a:rPr lang="en-US" dirty="0" err="1"/>
              <a:t>chế</a:t>
            </a:r>
            <a:r>
              <a:rPr lang="en-US" dirty="0"/>
              <a:t> </a:t>
            </a:r>
            <a:r>
              <a:rPr lang="en-US" dirty="0" err="1"/>
              <a:t>truyền</a:t>
            </a:r>
            <a:r>
              <a:rPr lang="en-US" dirty="0"/>
              <a:t> </a:t>
            </a:r>
            <a:r>
              <a:rPr lang="en-US" dirty="0" err="1"/>
              <a:t>lại</a:t>
            </a:r>
            <a:r>
              <a:rPr lang="en-US" dirty="0"/>
              <a:t> </a:t>
            </a:r>
            <a:r>
              <a:rPr lang="en-US" dirty="0" err="1"/>
              <a:t>khi</a:t>
            </a:r>
            <a:r>
              <a:rPr lang="en-US" dirty="0"/>
              <a:t> </a:t>
            </a:r>
            <a:r>
              <a:rPr lang="en-US" dirty="0" err="1"/>
              <a:t>không</a:t>
            </a:r>
            <a:r>
              <a:rPr lang="en-US" dirty="0"/>
              <a:t> </a:t>
            </a:r>
            <a:r>
              <a:rPr lang="en-US" dirty="0" err="1"/>
              <a:t>có</a:t>
            </a:r>
            <a:r>
              <a:rPr lang="en-US" dirty="0"/>
              <a:t> </a:t>
            </a:r>
            <a:r>
              <a:rPr lang="en-US" dirty="0" err="1"/>
              <a:t>phản</a:t>
            </a:r>
            <a:r>
              <a:rPr lang="en-US" dirty="0"/>
              <a:t> </a:t>
            </a:r>
            <a:r>
              <a:rPr lang="en-US" dirty="0" err="1"/>
              <a:t>hổi</a:t>
            </a:r>
            <a:r>
              <a:rPr lang="en-US" dirty="0"/>
              <a:t> ack</a:t>
            </a:r>
          </a:p>
        </p:txBody>
      </p:sp>
    </p:spTree>
    <p:extLst>
      <p:ext uri="{BB962C8B-B14F-4D97-AF65-F5344CB8AC3E}">
        <p14:creationId xmlns:p14="http://schemas.microsoft.com/office/powerpoint/2010/main" val="243395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159</TotalTime>
  <Words>348</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Duong Nguyen</dc:creator>
  <cp:lastModifiedBy>Duong Nguyen</cp:lastModifiedBy>
  <cp:revision>14</cp:revision>
  <dcterms:created xsi:type="dcterms:W3CDTF">2020-11-05T14:12:19Z</dcterms:created>
  <dcterms:modified xsi:type="dcterms:W3CDTF">2020-11-05T16:51:44Z</dcterms:modified>
</cp:coreProperties>
</file>