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9" r:id="rId9"/>
    <p:sldId id="270" r:id="rId10"/>
    <p:sldId id="271" r:id="rId11"/>
    <p:sldId id="261" r:id="rId12"/>
    <p:sldId id="272" r:id="rId13"/>
    <p:sldId id="273" r:id="rId14"/>
    <p:sldId id="262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EE5DED9-5ECB-4BAC-A448-2452E49239F5}">
          <p14:sldIdLst>
            <p14:sldId id="256"/>
            <p14:sldId id="257"/>
            <p14:sldId id="258"/>
            <p14:sldId id="259"/>
            <p14:sldId id="267"/>
            <p14:sldId id="268"/>
            <p14:sldId id="260"/>
          </p14:sldIdLst>
        </p14:section>
        <p14:section name="Untitled Section" id="{932D982F-478B-4884-9B9F-7374B733209C}">
          <p14:sldIdLst>
            <p14:sldId id="269"/>
            <p14:sldId id="270"/>
            <p14:sldId id="271"/>
            <p14:sldId id="261"/>
            <p14:sldId id="272"/>
            <p14:sldId id="27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ke\Google%20Drive\KPMG_Virtual_Intern\KPMG_VI_New_raw_data_update_final%20(2)%20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ke\Google%20Drive\KPMG_Virtual_Intern\KPMG_VI_New_raw_data_update_final%20(2)%20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Distribution by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Sheet1!$G$3500:$G$3510</c:f>
              <c:strCache>
                <c:ptCount val="11"/>
                <c:pt idx="0">
                  <c:v>Champion</c:v>
                </c:pt>
                <c:pt idx="1">
                  <c:v>Loyal Customers</c:v>
                </c:pt>
                <c:pt idx="2">
                  <c:v>Potential Loyalist</c:v>
                </c:pt>
                <c:pt idx="3">
                  <c:v>Recent Customer</c:v>
                </c:pt>
                <c:pt idx="4">
                  <c:v>Promising</c:v>
                </c:pt>
                <c:pt idx="5">
                  <c:v>Customers Needing Attention</c:v>
                </c:pt>
                <c:pt idx="6">
                  <c:v>About to Sleep</c:v>
                </c:pt>
                <c:pt idx="7">
                  <c:v>At risk</c:v>
                </c:pt>
                <c:pt idx="8">
                  <c:v>Cant Lose Them</c:v>
                </c:pt>
                <c:pt idx="9">
                  <c:v>Hibernating</c:v>
                </c:pt>
                <c:pt idx="10">
                  <c:v>Lost</c:v>
                </c:pt>
              </c:strCache>
            </c:strRef>
          </c:cat>
          <c:val>
            <c:numRef>
              <c:f>Sheet1!$H$3500:$H$3510</c:f>
              <c:numCache>
                <c:formatCode>General</c:formatCode>
                <c:ptCount val="11"/>
                <c:pt idx="0">
                  <c:v>208</c:v>
                </c:pt>
                <c:pt idx="1">
                  <c:v>236</c:v>
                </c:pt>
                <c:pt idx="2">
                  <c:v>438</c:v>
                </c:pt>
                <c:pt idx="3">
                  <c:v>144</c:v>
                </c:pt>
                <c:pt idx="4">
                  <c:v>638</c:v>
                </c:pt>
                <c:pt idx="5">
                  <c:v>314</c:v>
                </c:pt>
                <c:pt idx="6">
                  <c:v>310</c:v>
                </c:pt>
                <c:pt idx="7">
                  <c:v>324</c:v>
                </c:pt>
                <c:pt idx="8">
                  <c:v>280</c:v>
                </c:pt>
                <c:pt idx="9">
                  <c:v>342</c:v>
                </c:pt>
                <c:pt idx="10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5F-4D66-B86E-A5B9F61FCB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4006320"/>
        <c:axId val="667847376"/>
      </c:barChart>
      <c:catAx>
        <c:axId val="57400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847376"/>
        <c:crosses val="autoZero"/>
        <c:auto val="1"/>
        <c:lblAlgn val="ctr"/>
        <c:lblOffset val="100"/>
        <c:noMultiLvlLbl val="0"/>
      </c:catAx>
      <c:valAx>
        <c:axId val="66784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006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Distribution by</a:t>
            </a:r>
            <a:r>
              <a:rPr lang="en-US" baseline="0"/>
              <a:t> Percentage</a:t>
            </a:r>
            <a:endParaRPr lang="en-US"/>
          </a:p>
        </c:rich>
      </c:tx>
      <c:layout>
        <c:manualLayout>
          <c:xMode val="edge"/>
          <c:yMode val="edge"/>
          <c:x val="0.27139088863892019"/>
          <c:y val="1.440132483439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086395141201409"/>
          <c:y val="0.16433710739613774"/>
          <c:w val="0.51310457479943716"/>
          <c:h val="0.8329848235521575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FC-4E2B-905F-89471EE0DA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FC-4E2B-905F-89471EE0DA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FC-4E2B-905F-89471EE0DAF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FC-4E2B-905F-89471EE0DAF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FC-4E2B-905F-89471EE0DAF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FC-4E2B-905F-89471EE0DAF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FC-4E2B-905F-89471EE0DAF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FC-4E2B-905F-89471EE0DAF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FC-4E2B-905F-89471EE0DAF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FC-4E2B-905F-89471EE0DAF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FC-4E2B-905F-89471EE0DAFC}"/>
              </c:ext>
            </c:extLst>
          </c:dPt>
          <c:dLbls>
            <c:dLbl>
              <c:idx val="5"/>
              <c:tx>
                <c:rich>
                  <a:bodyPr/>
                  <a:lstStyle/>
                  <a:p>
                    <a:fld id="{4E012407-93AE-462A-B834-72FA213CC2FF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B5FC-4E2B-905F-89471EE0DA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Sheet1!$G$3500:$G$3510</c:f>
              <c:strCache>
                <c:ptCount val="11"/>
                <c:pt idx="0">
                  <c:v>Champion</c:v>
                </c:pt>
                <c:pt idx="1">
                  <c:v>Loyal Customers</c:v>
                </c:pt>
                <c:pt idx="2">
                  <c:v>Potential Loyalist</c:v>
                </c:pt>
                <c:pt idx="3">
                  <c:v>Recent Customer</c:v>
                </c:pt>
                <c:pt idx="4">
                  <c:v>Promising</c:v>
                </c:pt>
                <c:pt idx="5">
                  <c:v>Customers Needing Attention</c:v>
                </c:pt>
                <c:pt idx="6">
                  <c:v>About to Sleep</c:v>
                </c:pt>
                <c:pt idx="7">
                  <c:v>At risk</c:v>
                </c:pt>
                <c:pt idx="8">
                  <c:v>Cant Lose Them</c:v>
                </c:pt>
                <c:pt idx="9">
                  <c:v>Hibernating</c:v>
                </c:pt>
                <c:pt idx="10">
                  <c:v>Lost</c:v>
                </c:pt>
              </c:strCache>
            </c:strRef>
          </c:cat>
          <c:val>
            <c:numRef>
              <c:f>Sheet1!$I$3500:$I$3510</c:f>
              <c:numCache>
                <c:formatCode>0.0%</c:formatCode>
                <c:ptCount val="11"/>
                <c:pt idx="0">
                  <c:v>5.9581781724434263E-2</c:v>
                </c:pt>
                <c:pt idx="1">
                  <c:v>6.760240618733887E-2</c:v>
                </c:pt>
                <c:pt idx="2">
                  <c:v>0.12546548266972216</c:v>
                </c:pt>
                <c:pt idx="3">
                  <c:v>4.1248925809223722E-2</c:v>
                </c:pt>
                <c:pt idx="4">
                  <c:v>0.18275565740475508</c:v>
                </c:pt>
                <c:pt idx="5">
                  <c:v>8.9945574334001716E-2</c:v>
                </c:pt>
                <c:pt idx="6">
                  <c:v>8.8799770839301059E-2</c:v>
                </c:pt>
                <c:pt idx="7">
                  <c:v>9.2810083070753363E-2</c:v>
                </c:pt>
                <c:pt idx="8">
                  <c:v>8.0206244629046117E-2</c:v>
                </c:pt>
                <c:pt idx="9">
                  <c:v>9.7966198796906337E-2</c:v>
                </c:pt>
                <c:pt idx="10">
                  <c:v>7.3617874534517333E-2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5FC-4E2B-905F-89471EE0DA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649507920420842"/>
          <c:y val="0.12652713096815971"/>
          <c:w val="0.24290785433998965"/>
          <c:h val="0.836733493437296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Michael Nguyen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577049" y="1048632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179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indicates that customers that has bought more recently (0-100) are likely to have a frequency more than 6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who have bought more than 300 days ago tends to have low frequency (&lt;= 3)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there is a negative correlation between recency and frequency of customer.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77144-954A-47E6-962E-B34C66785828}"/>
              </a:ext>
            </a:extLst>
          </p:cNvPr>
          <p:cNvSpPr txBox="1"/>
          <p:nvPr/>
        </p:nvSpPr>
        <p:spPr>
          <a:xfrm>
            <a:off x="205025" y="1028516"/>
            <a:ext cx="529416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Scatter plot based on RFM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8EF5F-F349-4CC0-B158-24CD64E8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625" y="1682204"/>
            <a:ext cx="4730043" cy="308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670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9EDB0-87D2-47A1-8CEB-B5337871624D}"/>
              </a:ext>
            </a:extLst>
          </p:cNvPr>
          <p:cNvSpPr txBox="1"/>
          <p:nvPr/>
        </p:nvSpPr>
        <p:spPr>
          <a:xfrm>
            <a:off x="205024" y="1022716"/>
            <a:ext cx="837626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Segmentation and Definition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D7F08D-5179-41E9-ACE0-7A2D60ACB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340896"/>
              </p:ext>
            </p:extLst>
          </p:nvPr>
        </p:nvGraphicFramePr>
        <p:xfrm>
          <a:off x="639441" y="1496290"/>
          <a:ext cx="7941850" cy="3345987"/>
        </p:xfrm>
        <a:graphic>
          <a:graphicData uri="http://schemas.openxmlformats.org/drawingml/2006/table">
            <a:tbl>
              <a:tblPr firstRow="1" firstCol="1" bandRow="1"/>
              <a:tblGrid>
                <a:gridCol w="2381892">
                  <a:extLst>
                    <a:ext uri="{9D8B030D-6E8A-4147-A177-3AD203B41FA5}">
                      <a16:colId xmlns:a16="http://schemas.microsoft.com/office/drawing/2014/main" val="3520423809"/>
                    </a:ext>
                  </a:extLst>
                </a:gridCol>
                <a:gridCol w="4548379">
                  <a:extLst>
                    <a:ext uri="{9D8B030D-6E8A-4147-A177-3AD203B41FA5}">
                      <a16:colId xmlns:a16="http://schemas.microsoft.com/office/drawing/2014/main" val="661559806"/>
                    </a:ext>
                  </a:extLst>
                </a:gridCol>
                <a:gridCol w="1011579">
                  <a:extLst>
                    <a:ext uri="{9D8B030D-6E8A-4147-A177-3AD203B41FA5}">
                      <a16:colId xmlns:a16="http://schemas.microsoft.com/office/drawing/2014/main" val="1036019582"/>
                    </a:ext>
                  </a:extLst>
                </a:gridCol>
              </a:tblGrid>
              <a:tr h="454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 Segment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RFM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760872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Champions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Bought recently, most often and spent the most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15815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Loyal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Spent good money often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720178"/>
                  </a:ext>
                </a:extLst>
              </a:tr>
              <a:tr h="353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Potential Loyalist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Recent customers, bought more than once, spend good 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02364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Recent Customer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Bought most recently, but not often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439188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Promising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Recent shopper but haven’t spent much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514897"/>
                  </a:ext>
                </a:extLst>
              </a:tr>
              <a:tr h="353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Customers Needing Attention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Above average recency, frequency and monetary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243030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About to Sleep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Below average recency, frequency and monetary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313197"/>
                  </a:ext>
                </a:extLst>
              </a:tr>
              <a:tr h="353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Risk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Spent big money and purchase often, but long time ago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952418"/>
                  </a:ext>
                </a:extLst>
              </a:tr>
              <a:tr h="353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Cant Lose Them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Made biggest purchase but haven’t return for a long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56124"/>
                  </a:ext>
                </a:extLst>
              </a:tr>
              <a:tr h="353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Hibernating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purchase was long back, low spenders and low orders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128191"/>
                  </a:ext>
                </a:extLst>
              </a:tr>
              <a:tr h="172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Lowest RFM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62" marR="66062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02619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9EDB0-87D2-47A1-8CEB-B5337871624D}"/>
              </a:ext>
            </a:extLst>
          </p:cNvPr>
          <p:cNvSpPr txBox="1"/>
          <p:nvPr/>
        </p:nvSpPr>
        <p:spPr>
          <a:xfrm>
            <a:off x="205024" y="1022716"/>
            <a:ext cx="837626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Distribution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CC46610-315D-48B8-A07D-3F720FFFA9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129047"/>
              </p:ext>
            </p:extLst>
          </p:nvPr>
        </p:nvGraphicFramePr>
        <p:xfrm>
          <a:off x="354891" y="1526265"/>
          <a:ext cx="3929362" cy="319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B729414-3FE4-454F-8072-8378DBA0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147043"/>
              </p:ext>
            </p:extLst>
          </p:nvPr>
        </p:nvGraphicFramePr>
        <p:xfrm>
          <a:off x="4284252" y="1526265"/>
          <a:ext cx="4654723" cy="342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16101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9EDB0-87D2-47A1-8CEB-B5337871624D}"/>
              </a:ext>
            </a:extLst>
          </p:cNvPr>
          <p:cNvSpPr txBox="1"/>
          <p:nvPr/>
        </p:nvSpPr>
        <p:spPr>
          <a:xfrm>
            <a:off x="205024" y="1022716"/>
            <a:ext cx="837626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Top 1000 Customers to target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4C73C2-3E99-476F-AE61-F5C4C5AB1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15742"/>
              </p:ext>
            </p:extLst>
          </p:nvPr>
        </p:nvGraphicFramePr>
        <p:xfrm>
          <a:off x="394356" y="1625015"/>
          <a:ext cx="8376267" cy="3285927"/>
        </p:xfrm>
        <a:graphic>
          <a:graphicData uri="http://schemas.openxmlformats.org/drawingml/2006/table">
            <a:tbl>
              <a:tblPr firstRow="1" firstCol="1" bandRow="1"/>
              <a:tblGrid>
                <a:gridCol w="1848153">
                  <a:extLst>
                    <a:ext uri="{9D8B030D-6E8A-4147-A177-3AD203B41FA5}">
                      <a16:colId xmlns:a16="http://schemas.microsoft.com/office/drawing/2014/main" val="2508902309"/>
                    </a:ext>
                  </a:extLst>
                </a:gridCol>
                <a:gridCol w="4352972">
                  <a:extLst>
                    <a:ext uri="{9D8B030D-6E8A-4147-A177-3AD203B41FA5}">
                      <a16:colId xmlns:a16="http://schemas.microsoft.com/office/drawing/2014/main" val="4275257600"/>
                    </a:ext>
                  </a:extLst>
                </a:gridCol>
                <a:gridCol w="828669">
                  <a:extLst>
                    <a:ext uri="{9D8B030D-6E8A-4147-A177-3AD203B41FA5}">
                      <a16:colId xmlns:a16="http://schemas.microsoft.com/office/drawing/2014/main" val="953280150"/>
                    </a:ext>
                  </a:extLst>
                </a:gridCol>
                <a:gridCol w="1346473">
                  <a:extLst>
                    <a:ext uri="{9D8B030D-6E8A-4147-A177-3AD203B41FA5}">
                      <a16:colId xmlns:a16="http://schemas.microsoft.com/office/drawing/2014/main" val="3171915958"/>
                    </a:ext>
                  </a:extLst>
                </a:gridCol>
              </a:tblGrid>
              <a:tr h="504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 Segment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RFM score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 selection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369440"/>
                  </a:ext>
                </a:extLst>
              </a:tr>
              <a:tr h="247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Champions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Bought recently, most often and spent the most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444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208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 anchor="b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093358"/>
                  </a:ext>
                </a:extLst>
              </a:tr>
              <a:tr h="203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Loyal Customers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Spent good money often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236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 anchor="b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53795"/>
                  </a:ext>
                </a:extLst>
              </a:tr>
              <a:tr h="247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Potential Loyalist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Recent customers, bought more than once, spend good amount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438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 anchor="b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522222"/>
                  </a:ext>
                </a:extLst>
              </a:tr>
              <a:tr h="203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Recent Customer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Bought most recently, but not often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 anchor="b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638896"/>
                  </a:ext>
                </a:extLst>
              </a:tr>
              <a:tr h="203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Promising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Recent shopper but haven’t spent much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 anchor="b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083653"/>
                  </a:ext>
                </a:extLst>
              </a:tr>
              <a:tr h="247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Customers Needing Attention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Above average recency, frequency and monetary value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 anchor="b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238700"/>
                  </a:ext>
                </a:extLst>
              </a:tr>
              <a:tr h="247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About to Sleep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Below average recency, frequency and monetary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 anchor="b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69038"/>
                  </a:ext>
                </a:extLst>
              </a:tr>
              <a:tr h="247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Risk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Spent big money and purchase often, but long time ago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 anchor="b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701943"/>
                  </a:ext>
                </a:extLst>
              </a:tr>
              <a:tr h="247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Cant Lose Them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Made biggest purchase but haven’t return for a long time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 anchor="b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06475"/>
                  </a:ext>
                </a:extLst>
              </a:tr>
              <a:tr h="247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Hibernating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purchase was long back, low spenders and low orders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 anchor="b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22926"/>
                  </a:ext>
                </a:extLst>
              </a:tr>
              <a:tr h="203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Lowest RFM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 anchor="b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170868"/>
                  </a:ext>
                </a:extLst>
              </a:tr>
              <a:tr h="203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1026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9" marR="46639" marT="0" marB="0" anchor="b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17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2948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24512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03813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23692" y="1777477"/>
            <a:ext cx="4109405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The majority of the customers are between 20 to 69 years old for both new and old group.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However, customers from the old group focuses mostly between 40-49 years old, nearly double other age brackets.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The age distribution of new customers are more even between 20-69 (with the exception of 30-39 which witnesses a sharp decline) which suggest customers are more diverse in terms of age.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Additionally, there is also a significant increase of customers between 70 and 89 years old.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F91F3-E954-4281-BD24-1D3402D8C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70439"/>
            <a:ext cx="3472162" cy="1821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86EB89-D7C4-40F0-9E93-A5BC0D0F8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3165231"/>
            <a:ext cx="3472162" cy="1897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FEB2B-AE2D-4239-80F1-B5F9DA2ADB6E}"/>
              </a:ext>
            </a:extLst>
          </p:cNvPr>
          <p:cNvSpPr txBox="1"/>
          <p:nvPr/>
        </p:nvSpPr>
        <p:spPr>
          <a:xfrm>
            <a:off x="4738254" y="2931514"/>
            <a:ext cx="253218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20 = under 20, 30 = 20 to 29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E0676-F15E-4797-9283-A1C12F5B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22" y="939428"/>
            <a:ext cx="4631177" cy="45455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Distribution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89B974B-2036-4646-B95D-FE79D2FF1C40}"/>
              </a:ext>
            </a:extLst>
          </p:cNvPr>
          <p:cNvSpPr/>
          <p:nvPr/>
        </p:nvSpPr>
        <p:spPr>
          <a:xfrm>
            <a:off x="0" y="0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ECFB1-A35A-4E2D-9AF3-41E4B99469A2}"/>
              </a:ext>
            </a:extLst>
          </p:cNvPr>
          <p:cNvSpPr txBox="1"/>
          <p:nvPr/>
        </p:nvSpPr>
        <p:spPr>
          <a:xfrm>
            <a:off x="415636" y="219945"/>
            <a:ext cx="4594380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Exploration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B7FDD-FD95-491C-BD5A-7E10E79F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359" y="1071355"/>
            <a:ext cx="3435395" cy="1735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943D52-8365-403F-B95C-6537D3E60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360" y="3009575"/>
            <a:ext cx="3435395" cy="1711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6C4ED7-5AD6-404B-B2E3-06A24993EC4D}"/>
              </a:ext>
            </a:extLst>
          </p:cNvPr>
          <p:cNvSpPr txBox="1"/>
          <p:nvPr/>
        </p:nvSpPr>
        <p:spPr>
          <a:xfrm>
            <a:off x="415636" y="1790435"/>
            <a:ext cx="4156364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Job industry distribution largely remains the same between old and new customer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Around 40% of the customers are in manufacturing and financial services (20% each)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Additionally, 30% of the customers are in health and agriculture industries (15% each)</a:t>
            </a:r>
          </a:p>
        </p:txBody>
      </p:sp>
    </p:spTree>
    <p:extLst>
      <p:ext uri="{BB962C8B-B14F-4D97-AF65-F5344CB8AC3E}">
        <p14:creationId xmlns:p14="http://schemas.microsoft.com/office/powerpoint/2010/main" val="40982050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7933-4FCE-447E-848F-F016CFCAF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53841"/>
            <a:ext cx="4343428" cy="3015034"/>
          </a:xfrm>
        </p:spPr>
        <p:txBody>
          <a:bodyPr/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400" dirty="0"/>
              <a:t>About half of the customers are Mass Customer for both old and new data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400" dirty="0"/>
              <a:t>There are more high net worth customers than affluent customers in almost every age bracket (except 20-29 age bracket) for both old and new customers.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sz="14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sz="1400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21F57C58-79F7-4027-AF13-8A40343F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4062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>
            <a:normAutofit fontScale="90000"/>
          </a:bodyPr>
          <a:lstStyle/>
          <a:p>
            <a:br>
              <a:rPr lang="en-US" sz="2800" b="1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DD8A7-D8CE-40C0-A584-DAF1F3759465}"/>
              </a:ext>
            </a:extLst>
          </p:cNvPr>
          <p:cNvSpPr txBox="1"/>
          <p:nvPr/>
        </p:nvSpPr>
        <p:spPr>
          <a:xfrm>
            <a:off x="402849" y="228511"/>
            <a:ext cx="3030948" cy="615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Exploration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3A892-1AE3-4EF7-8E41-9D09D752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229" y="1152474"/>
            <a:ext cx="3503204" cy="1865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A92793-9EB6-4F4A-86FE-5FC24B22D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229" y="3018026"/>
            <a:ext cx="3503204" cy="1911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839134-9862-44E0-83B6-C38414416174}"/>
              </a:ext>
            </a:extLst>
          </p:cNvPr>
          <p:cNvSpPr txBox="1"/>
          <p:nvPr/>
        </p:nvSpPr>
        <p:spPr>
          <a:xfrm>
            <a:off x="44761" y="908006"/>
            <a:ext cx="470628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Wealth Segment by Age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346013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577049" y="1048632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1651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RFM analysis to determine which customers the company should target to increase revenue and value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analysis uses the scale 1-4 (with 1 being the lowest) and focuses on 3 category recency, frequency, and monetary.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77144-954A-47E6-962E-B34C66785828}"/>
              </a:ext>
            </a:extLst>
          </p:cNvPr>
          <p:cNvSpPr txBox="1"/>
          <p:nvPr/>
        </p:nvSpPr>
        <p:spPr>
          <a:xfrm>
            <a:off x="205025" y="1028516"/>
            <a:ext cx="529416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RFM Analysis and Customer Segmentation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FAB0E-277F-4233-B161-B226CE50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625" y="1762979"/>
            <a:ext cx="4713713" cy="24509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577049" y="1048632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193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plot shows that recent customers generate more value (for historical data), with customer from 0 to 100 days of recency generates the most profit.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visited more than 200 days generates considerably less value.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77144-954A-47E6-962E-B34C66785828}"/>
              </a:ext>
            </a:extLst>
          </p:cNvPr>
          <p:cNvSpPr txBox="1"/>
          <p:nvPr/>
        </p:nvSpPr>
        <p:spPr>
          <a:xfrm>
            <a:off x="205025" y="1028516"/>
            <a:ext cx="529416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Scatter plot based on RFM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54006-44F0-42B2-A3D8-CE6B44E4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729" y="2072598"/>
            <a:ext cx="4748594" cy="28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562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577049" y="1048632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1719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indicates that customers that has the frequency of 6+ generates the most values.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there is a positive correlation between frequency and profit for the business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77144-954A-47E6-962E-B34C66785828}"/>
              </a:ext>
            </a:extLst>
          </p:cNvPr>
          <p:cNvSpPr txBox="1"/>
          <p:nvPr/>
        </p:nvSpPr>
        <p:spPr>
          <a:xfrm>
            <a:off x="205025" y="1028516"/>
            <a:ext cx="529416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Scatter plot based on RFM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A2359-F539-4A76-88CD-51CD4C1A8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585" y="1567023"/>
            <a:ext cx="4352688" cy="315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428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14555</TotalTime>
  <Words>1005</Words>
  <Application>Microsoft Office PowerPoint</Application>
  <PresentationFormat>On-screen Show (16:9)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 Nguyen</cp:lastModifiedBy>
  <cp:revision>33</cp:revision>
  <dcterms:modified xsi:type="dcterms:W3CDTF">2021-01-19T00:31:30Z</dcterms:modified>
</cp:coreProperties>
</file>