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77" r:id="rId4"/>
    <p:sldId id="297" r:id="rId5"/>
    <p:sldId id="259" r:id="rId6"/>
    <p:sldId id="260" r:id="rId7"/>
    <p:sldId id="261" r:id="rId8"/>
    <p:sldId id="262" r:id="rId9"/>
    <p:sldId id="263" r:id="rId10"/>
    <p:sldId id="265" r:id="rId11"/>
    <p:sldId id="264" r:id="rId12"/>
    <p:sldId id="309"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398" name="Shape 398"/>
        <p:cNvGrpSpPr/>
        <p:nvPr/>
      </p:nvGrpSpPr>
      <p:grpSpPr>
        <a:xfrm>
          <a:off x="0" y="0"/>
          <a:ext cx="0" cy="0"/>
          <a:chOff x="0" y="0"/>
          <a:chExt cx="0" cy="0"/>
        </a:xfrm>
      </p:grpSpPr>
      <p:sp>
        <p:nvSpPr>
          <p:cNvPr id="399" name="Google Shape;399;p27"/>
          <p:cNvSpPr/>
          <p:nvPr/>
        </p:nvSpPr>
        <p:spPr>
          <a:xfrm>
            <a:off x="161900" y="187033"/>
            <a:ext cx="11868400" cy="6484000"/>
          </a:xfrm>
          <a:prstGeom prst="roundRect">
            <a:avLst>
              <a:gd name="adj" fmla="val 4005"/>
            </a:avLst>
          </a:pr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0" name="Google Shape;400;p27"/>
          <p:cNvSpPr txBox="1"/>
          <p:nvPr>
            <p:ph type="subTitle" idx="1"/>
          </p:nvPr>
        </p:nvSpPr>
        <p:spPr>
          <a:xfrm>
            <a:off x="1734132" y="2809364"/>
            <a:ext cx="2645600" cy="64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01" name="Google Shape;401;p27"/>
          <p:cNvSpPr txBox="1"/>
          <p:nvPr>
            <p:ph type="subTitle" idx="2"/>
          </p:nvPr>
        </p:nvSpPr>
        <p:spPr>
          <a:xfrm>
            <a:off x="4773193" y="2809364"/>
            <a:ext cx="2645600" cy="64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02" name="Google Shape;402;p27"/>
          <p:cNvSpPr txBox="1"/>
          <p:nvPr>
            <p:ph type="subTitle" idx="3"/>
          </p:nvPr>
        </p:nvSpPr>
        <p:spPr>
          <a:xfrm>
            <a:off x="7812253" y="2809364"/>
            <a:ext cx="2645600" cy="64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03" name="Google Shape;403;p27"/>
          <p:cNvSpPr txBox="1"/>
          <p:nvPr>
            <p:ph type="subTitle" idx="4"/>
          </p:nvPr>
        </p:nvSpPr>
        <p:spPr>
          <a:xfrm>
            <a:off x="1734132" y="4898817"/>
            <a:ext cx="2645600" cy="64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04" name="Google Shape;404;p27"/>
          <p:cNvSpPr txBox="1"/>
          <p:nvPr>
            <p:ph type="subTitle" idx="5"/>
          </p:nvPr>
        </p:nvSpPr>
        <p:spPr>
          <a:xfrm>
            <a:off x="4773193" y="4898817"/>
            <a:ext cx="2645600" cy="64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05" name="Google Shape;405;p27"/>
          <p:cNvSpPr txBox="1"/>
          <p:nvPr>
            <p:ph type="subTitle" idx="6"/>
          </p:nvPr>
        </p:nvSpPr>
        <p:spPr>
          <a:xfrm>
            <a:off x="7812253" y="4898817"/>
            <a:ext cx="2645600" cy="64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5"/>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06" name="Google Shape;406;p27"/>
          <p:cNvSpPr txBox="1"/>
          <p:nvPr>
            <p:ph type="subTitle" idx="7"/>
          </p:nvPr>
        </p:nvSpPr>
        <p:spPr>
          <a:xfrm>
            <a:off x="1728583" y="2586617"/>
            <a:ext cx="2645600" cy="42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665"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07" name="Google Shape;407;p27"/>
          <p:cNvSpPr txBox="1"/>
          <p:nvPr>
            <p:ph type="subTitle" idx="8"/>
          </p:nvPr>
        </p:nvSpPr>
        <p:spPr>
          <a:xfrm>
            <a:off x="4773193" y="2586617"/>
            <a:ext cx="2645600" cy="42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665"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08" name="Google Shape;408;p27"/>
          <p:cNvSpPr txBox="1"/>
          <p:nvPr>
            <p:ph type="subTitle" idx="9"/>
          </p:nvPr>
        </p:nvSpPr>
        <p:spPr>
          <a:xfrm>
            <a:off x="7817803" y="2586617"/>
            <a:ext cx="2645600" cy="42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665"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09" name="Google Shape;409;p27"/>
          <p:cNvSpPr txBox="1"/>
          <p:nvPr>
            <p:ph type="subTitle" idx="13"/>
          </p:nvPr>
        </p:nvSpPr>
        <p:spPr>
          <a:xfrm>
            <a:off x="1728583" y="4670013"/>
            <a:ext cx="2645600" cy="42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665"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10" name="Google Shape;410;p27"/>
          <p:cNvSpPr txBox="1"/>
          <p:nvPr>
            <p:ph type="subTitle" idx="14"/>
          </p:nvPr>
        </p:nvSpPr>
        <p:spPr>
          <a:xfrm>
            <a:off x="4773193" y="4670013"/>
            <a:ext cx="2645600" cy="42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665"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11" name="Google Shape;411;p27"/>
          <p:cNvSpPr txBox="1"/>
          <p:nvPr>
            <p:ph type="subTitle" idx="15"/>
          </p:nvPr>
        </p:nvSpPr>
        <p:spPr>
          <a:xfrm>
            <a:off x="7817803" y="4670013"/>
            <a:ext cx="2645600" cy="42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665"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32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12" name="Google Shape;412;p27"/>
          <p:cNvSpPr txBox="1"/>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13" name="Google Shape;413;p27"/>
          <p:cNvGrpSpPr/>
          <p:nvPr/>
        </p:nvGrpSpPr>
        <p:grpSpPr>
          <a:xfrm>
            <a:off x="960000" y="5997800"/>
            <a:ext cx="10272067" cy="280533"/>
            <a:chOff x="720000" y="4498350"/>
            <a:chExt cx="7704050" cy="210400"/>
          </a:xfrm>
        </p:grpSpPr>
        <p:grpSp>
          <p:nvGrpSpPr>
            <p:cNvPr id="414" name="Google Shape;414;p27"/>
            <p:cNvGrpSpPr/>
            <p:nvPr/>
          </p:nvGrpSpPr>
          <p:grpSpPr>
            <a:xfrm>
              <a:off x="1498150" y="4498350"/>
              <a:ext cx="385800" cy="210300"/>
              <a:chOff x="1498150" y="4498350"/>
              <a:chExt cx="385800" cy="210300"/>
            </a:xfrm>
          </p:grpSpPr>
          <p:sp>
            <p:nvSpPr>
              <p:cNvPr id="415" name="Google Shape;415;p27"/>
              <p:cNvSpPr/>
              <p:nvPr/>
            </p:nvSpPr>
            <p:spPr>
              <a:xfrm>
                <a:off x="1498150" y="4498350"/>
                <a:ext cx="385800" cy="2103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7">
                <a:hlinkClick r:id="" action="ppaction://hlinkshowjump?jump=nextslide"/>
              </p:cNvPr>
              <p:cNvSpPr/>
              <p:nvPr/>
            </p:nvSpPr>
            <p:spPr>
              <a:xfrm>
                <a:off x="1585900" y="4550850"/>
                <a:ext cx="210300" cy="105300"/>
              </a:xfrm>
              <a:prstGeom prst="rightArrow">
                <a:avLst>
                  <a:gd name="adj1" fmla="val 50000"/>
                  <a:gd name="adj2" fmla="val 50000"/>
                </a:avLst>
              </a:pr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417" name="Google Shape;417;p27"/>
            <p:cNvGrpSpPr/>
            <p:nvPr/>
          </p:nvGrpSpPr>
          <p:grpSpPr>
            <a:xfrm>
              <a:off x="720000" y="4498350"/>
              <a:ext cx="385800" cy="210300"/>
              <a:chOff x="720000" y="4498350"/>
              <a:chExt cx="385800" cy="210300"/>
            </a:xfrm>
          </p:grpSpPr>
          <p:sp>
            <p:nvSpPr>
              <p:cNvPr id="418" name="Google Shape;418;p27"/>
              <p:cNvSpPr/>
              <p:nvPr/>
            </p:nvSpPr>
            <p:spPr>
              <a:xfrm rot="10800000">
                <a:off x="720000" y="4498350"/>
                <a:ext cx="385800" cy="2103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7">
                <a:hlinkClick r:id="" action="ppaction://hlinkshowjump?jump=previousslide"/>
              </p:cNvPr>
              <p:cNvSpPr/>
              <p:nvPr/>
            </p:nvSpPr>
            <p:spPr>
              <a:xfrm rot="10800000">
                <a:off x="807750" y="4550850"/>
                <a:ext cx="210300" cy="105300"/>
              </a:xfrm>
              <a:prstGeom prst="rightArrow">
                <a:avLst>
                  <a:gd name="adj1" fmla="val 50000"/>
                  <a:gd name="adj2" fmla="val 50000"/>
                </a:avLst>
              </a:pr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420" name="Google Shape;420;p27"/>
            <p:cNvGrpSpPr/>
            <p:nvPr/>
          </p:nvGrpSpPr>
          <p:grpSpPr>
            <a:xfrm>
              <a:off x="1172075" y="4498350"/>
              <a:ext cx="259800" cy="210300"/>
              <a:chOff x="1172075" y="4498350"/>
              <a:chExt cx="259800" cy="210300"/>
            </a:xfrm>
          </p:grpSpPr>
          <p:sp>
            <p:nvSpPr>
              <p:cNvPr id="421" name="Google Shape;421;p27"/>
              <p:cNvSpPr/>
              <p:nvPr/>
            </p:nvSpPr>
            <p:spPr>
              <a:xfrm>
                <a:off x="1172075" y="4498350"/>
                <a:ext cx="259800" cy="2103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7">
                <a:hlinkClick r:id="" action="ppaction://hlinkshowjump?jump=firstslide"/>
              </p:cNvPr>
              <p:cNvSpPr/>
              <p:nvPr/>
            </p:nvSpPr>
            <p:spPr>
              <a:xfrm rot="-5400000">
                <a:off x="1246925" y="4549500"/>
                <a:ext cx="110100" cy="108000"/>
              </a:xfrm>
              <a:prstGeom prst="rightArrow">
                <a:avLst>
                  <a:gd name="adj1" fmla="val 67236"/>
                  <a:gd name="adj2" fmla="val 63110"/>
                </a:avLst>
              </a:prstGeom>
              <a:solidFill>
                <a:schemeClr val="accent4"/>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
          <p:nvSpPr>
            <p:cNvPr id="423" name="Google Shape;423;p27"/>
            <p:cNvSpPr/>
            <p:nvPr/>
          </p:nvSpPr>
          <p:spPr>
            <a:xfrm>
              <a:off x="1987250" y="4498450"/>
              <a:ext cx="6436800" cy="2103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3390265"/>
            <a:ext cx="12193270" cy="629920"/>
          </a:xfrm>
          <a:prstGeom prst="rect">
            <a:avLst/>
          </a:prstGeom>
          <a:noFill/>
        </p:spPr>
        <p:txBody>
          <a:bodyPr wrap="square" rtlCol="0">
            <a:spAutoFit/>
          </a:bodyPr>
          <a:p>
            <a:pPr algn="ctr"/>
            <a:r>
              <a:rPr lang="en-US" sz="3500">
                <a:solidFill>
                  <a:schemeClr val="tx1"/>
                </a:solidFill>
                <a:latin typeface="Times New Roman" panose="02020603050405020304" charset="0"/>
                <a:cs typeface="Times New Roman" panose="02020603050405020304" charset="0"/>
              </a:rPr>
              <a:t>Môn: Lập Trình Hướng Đối Tượng</a:t>
            </a:r>
            <a:endParaRPr lang="en-US" sz="3500">
              <a:solidFill>
                <a:schemeClr val="tx1"/>
              </a:solidFill>
              <a:latin typeface="Times New Roman" panose="02020603050405020304" charset="0"/>
              <a:cs typeface="Times New Roman" panose="02020603050405020304" charset="0"/>
            </a:endParaRPr>
          </a:p>
        </p:txBody>
      </p:sp>
      <p:sp>
        <p:nvSpPr>
          <p:cNvPr id="6" name="Text Box 5"/>
          <p:cNvSpPr txBox="1"/>
          <p:nvPr/>
        </p:nvSpPr>
        <p:spPr>
          <a:xfrm>
            <a:off x="6732270" y="4135755"/>
            <a:ext cx="5197475" cy="2014855"/>
          </a:xfrm>
          <a:prstGeom prst="rect">
            <a:avLst/>
          </a:prstGeom>
          <a:noFill/>
        </p:spPr>
        <p:txBody>
          <a:bodyPr wrap="square" rtlCol="0">
            <a:spAutoFit/>
          </a:bodyPr>
          <a:p>
            <a:pPr algn="l"/>
            <a:r>
              <a:rPr lang="en-US" sz="2500">
                <a:solidFill>
                  <a:schemeClr val="tx1"/>
                </a:solidFill>
                <a:latin typeface="Times New Roman" panose="02020603050405020304" charset="0"/>
                <a:cs typeface="Times New Roman" panose="02020603050405020304" charset="0"/>
                <a:sym typeface="+mn-ea"/>
              </a:rPr>
              <a:t>Sinh Viên Thực Hiện: </a:t>
            </a:r>
            <a:endParaRPr lang="en-US" sz="2500">
              <a:solidFill>
                <a:schemeClr val="tx1"/>
              </a:solidFill>
              <a:latin typeface="Times New Roman" panose="02020603050405020304" charset="0"/>
              <a:cs typeface="Times New Roman" panose="02020603050405020304" charset="0"/>
            </a:endParaRPr>
          </a:p>
          <a:p>
            <a:pPr algn="l"/>
            <a:r>
              <a:rPr lang="en-US" sz="2500">
                <a:solidFill>
                  <a:schemeClr val="tx1"/>
                </a:solidFill>
                <a:latin typeface="Times New Roman" panose="02020603050405020304" charset="0"/>
                <a:cs typeface="Times New Roman" panose="02020603050405020304" charset="0"/>
                <a:sym typeface="+mn-ea"/>
              </a:rPr>
              <a:t>+1050080070 - Phan Tân Phước</a:t>
            </a:r>
            <a:endParaRPr lang="en-US" sz="2500">
              <a:solidFill>
                <a:schemeClr val="tx1"/>
              </a:solidFill>
              <a:latin typeface="Times New Roman" panose="02020603050405020304" charset="0"/>
              <a:cs typeface="Times New Roman" panose="02020603050405020304" charset="0"/>
            </a:endParaRPr>
          </a:p>
          <a:p>
            <a:pPr algn="l"/>
            <a:r>
              <a:rPr lang="en-US" sz="2500">
                <a:solidFill>
                  <a:schemeClr val="tx1"/>
                </a:solidFill>
                <a:latin typeface="Times New Roman" panose="02020603050405020304" charset="0"/>
                <a:cs typeface="Times New Roman" panose="02020603050405020304" charset="0"/>
                <a:sym typeface="+mn-ea"/>
              </a:rPr>
              <a:t>+1050080057 - Dương Phan Lanh</a:t>
            </a:r>
            <a:endParaRPr lang="en-US" sz="2500">
              <a:solidFill>
                <a:schemeClr val="tx1"/>
              </a:solidFill>
              <a:latin typeface="Times New Roman" panose="02020603050405020304" charset="0"/>
              <a:cs typeface="Times New Roman" panose="02020603050405020304" charset="0"/>
            </a:endParaRPr>
          </a:p>
          <a:p>
            <a:pPr algn="l"/>
            <a:r>
              <a:rPr lang="en-US" sz="2500">
                <a:solidFill>
                  <a:schemeClr val="tx1"/>
                </a:solidFill>
                <a:latin typeface="Times New Roman" panose="02020603050405020304" charset="0"/>
                <a:cs typeface="Times New Roman" panose="02020603050405020304" charset="0"/>
                <a:sym typeface="+mn-ea"/>
              </a:rPr>
              <a:t>+1050080064 - Lê Đức Nam</a:t>
            </a:r>
            <a:endParaRPr lang="en-US" sz="2500">
              <a:solidFill>
                <a:schemeClr val="tx1"/>
              </a:solidFill>
              <a:latin typeface="Times New Roman" panose="02020603050405020304" charset="0"/>
              <a:cs typeface="Times New Roman" panose="02020603050405020304" charset="0"/>
            </a:endParaRPr>
          </a:p>
          <a:p>
            <a:pPr algn="l"/>
            <a:r>
              <a:rPr lang="en-US" sz="2500">
                <a:solidFill>
                  <a:schemeClr val="tx1"/>
                </a:solidFill>
                <a:latin typeface="Times New Roman" panose="02020603050405020304" charset="0"/>
                <a:cs typeface="Times New Roman" panose="02020603050405020304" charset="0"/>
                <a:sym typeface="+mn-ea"/>
              </a:rPr>
              <a:t>+1050080055 - Nguyễn Lê Minh Khoa</a:t>
            </a:r>
            <a:endParaRPr lang="en-US" sz="2500">
              <a:solidFill>
                <a:schemeClr val="tx1"/>
              </a:solidFill>
              <a:latin typeface="Times New Roman" panose="02020603050405020304" charset="0"/>
              <a:cs typeface="Times New Roman" panose="02020603050405020304" charset="0"/>
              <a:sym typeface="+mn-ea"/>
            </a:endParaRPr>
          </a:p>
        </p:txBody>
      </p:sp>
      <p:sp>
        <p:nvSpPr>
          <p:cNvPr id="2" name="Text Box 1"/>
          <p:cNvSpPr txBox="1"/>
          <p:nvPr/>
        </p:nvSpPr>
        <p:spPr>
          <a:xfrm>
            <a:off x="1551940" y="0"/>
            <a:ext cx="9089390" cy="553085"/>
          </a:xfrm>
          <a:prstGeom prst="rect">
            <a:avLst/>
          </a:prstGeom>
          <a:noFill/>
        </p:spPr>
        <p:txBody>
          <a:bodyPr wrap="square" rtlCol="0">
            <a:spAutoFit/>
          </a:bodyPr>
          <a:p>
            <a:pPr algn="ctr"/>
            <a:r>
              <a:rPr lang="en-US" sz="3000">
                <a:solidFill>
                  <a:schemeClr val="tx1"/>
                </a:solidFill>
                <a:latin typeface="Times New Roman" panose="02020603050405020304" charset="0"/>
                <a:cs typeface="Times New Roman" panose="02020603050405020304" charset="0"/>
              </a:rPr>
              <a:t>TRƯỜNG ĐẠI HỌC TÀI NGUYÊN VÀ MÔI TRƯỜNG</a:t>
            </a:r>
            <a:endParaRPr lang="en-US" sz="3000">
              <a:solidFill>
                <a:schemeClr val="tx1"/>
              </a:solidFill>
              <a:latin typeface="Times New Roman" panose="02020603050405020304" charset="0"/>
              <a:cs typeface="Times New Roman" panose="02020603050405020304" charset="0"/>
            </a:endParaRPr>
          </a:p>
        </p:txBody>
      </p:sp>
      <p:sp>
        <p:nvSpPr>
          <p:cNvPr id="3" name="Text Box 2"/>
          <p:cNvSpPr txBox="1"/>
          <p:nvPr/>
        </p:nvSpPr>
        <p:spPr>
          <a:xfrm>
            <a:off x="2245995" y="553085"/>
            <a:ext cx="7701280" cy="475615"/>
          </a:xfrm>
          <a:prstGeom prst="rect">
            <a:avLst/>
          </a:prstGeom>
          <a:noFill/>
        </p:spPr>
        <p:txBody>
          <a:bodyPr wrap="square" rtlCol="0">
            <a:spAutoFit/>
          </a:bodyPr>
          <a:p>
            <a:pPr algn="ctr"/>
            <a:r>
              <a:rPr lang="en-US" sz="2500">
                <a:solidFill>
                  <a:schemeClr val="tx1"/>
                </a:solidFill>
                <a:latin typeface="Times New Roman" panose="02020603050405020304" charset="0"/>
                <a:cs typeface="Times New Roman" panose="02020603050405020304" charset="0"/>
              </a:rPr>
              <a:t>KHOA HỆ THỐNG THÔNG TIN VÀ VIỄN THÁM</a:t>
            </a:r>
            <a:endParaRPr lang="en-US" sz="250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1500505" y="2947035"/>
            <a:ext cx="9192260" cy="553085"/>
          </a:xfrm>
          <a:prstGeom prst="rect">
            <a:avLst/>
          </a:prstGeom>
          <a:noFill/>
        </p:spPr>
        <p:txBody>
          <a:bodyPr wrap="square" rtlCol="0">
            <a:spAutoFit/>
          </a:bodyPr>
          <a:p>
            <a:pPr algn="ctr"/>
            <a:r>
              <a:rPr lang="en-US" sz="3000" b="1">
                <a:solidFill>
                  <a:schemeClr val="tx1"/>
                </a:solidFill>
                <a:latin typeface="Times New Roman" panose="02020603050405020304" charset="0"/>
                <a:cs typeface="Times New Roman" panose="02020603050405020304" charset="0"/>
              </a:rPr>
              <a:t>ĐỒ ÁN MÔN HỌC</a:t>
            </a:r>
            <a:endParaRPr lang="en-US" sz="3000" b="1">
              <a:solidFill>
                <a:schemeClr val="tx1"/>
              </a:solidFill>
              <a:latin typeface="Times New Roman" panose="02020603050405020304" charset="0"/>
              <a:cs typeface="Times New Roman" panose="02020603050405020304" charset="0"/>
            </a:endParaRPr>
          </a:p>
        </p:txBody>
      </p:sp>
      <p:sp>
        <p:nvSpPr>
          <p:cNvPr id="8" name="Text Box 7"/>
          <p:cNvSpPr txBox="1"/>
          <p:nvPr/>
        </p:nvSpPr>
        <p:spPr>
          <a:xfrm>
            <a:off x="932815" y="4554220"/>
            <a:ext cx="5327015" cy="553085"/>
          </a:xfrm>
          <a:prstGeom prst="rect">
            <a:avLst/>
          </a:prstGeom>
          <a:noFill/>
        </p:spPr>
        <p:txBody>
          <a:bodyPr wrap="square" rtlCol="0">
            <a:spAutoFit/>
          </a:bodyPr>
          <a:p>
            <a:pPr algn="ctr"/>
            <a:r>
              <a:rPr lang="en-US" sz="3000">
                <a:solidFill>
                  <a:schemeClr val="tx1"/>
                </a:solidFill>
                <a:latin typeface="Times New Roman" panose="02020603050405020304" charset="0"/>
                <a:cs typeface="Times New Roman" panose="02020603050405020304" charset="0"/>
              </a:rPr>
              <a:t>Lớp: 10 - CNTT2</a:t>
            </a:r>
            <a:endParaRPr lang="en-US" sz="3000">
              <a:solidFill>
                <a:schemeClr val="tx1"/>
              </a:solidFill>
              <a:latin typeface="Times New Roman" panose="02020603050405020304" charset="0"/>
              <a:cs typeface="Times New Roman" panose="02020603050405020304" charset="0"/>
            </a:endParaRPr>
          </a:p>
        </p:txBody>
      </p:sp>
      <p:sp>
        <p:nvSpPr>
          <p:cNvPr id="9" name="Text Box 8"/>
          <p:cNvSpPr txBox="1"/>
          <p:nvPr/>
        </p:nvSpPr>
        <p:spPr>
          <a:xfrm>
            <a:off x="1712595" y="5107305"/>
            <a:ext cx="3766820" cy="553085"/>
          </a:xfrm>
          <a:prstGeom prst="rect">
            <a:avLst/>
          </a:prstGeom>
          <a:noFill/>
        </p:spPr>
        <p:txBody>
          <a:bodyPr wrap="square" rtlCol="0">
            <a:spAutoFit/>
          </a:bodyPr>
          <a:p>
            <a:pPr algn="ctr"/>
            <a:r>
              <a:rPr lang="en-US" sz="3000">
                <a:solidFill>
                  <a:schemeClr val="tx1"/>
                </a:solidFill>
                <a:latin typeface="Times New Roman" panose="02020603050405020304" charset="0"/>
                <a:cs typeface="Times New Roman" panose="02020603050405020304" charset="0"/>
              </a:rPr>
              <a:t>Nhóm 1</a:t>
            </a:r>
            <a:endParaRPr lang="en-US" sz="3000">
              <a:solidFill>
                <a:schemeClr val="tx1"/>
              </a:solidFill>
              <a:latin typeface="Times New Roman" panose="02020603050405020304" charset="0"/>
              <a:cs typeface="Times New Roman" panose="02020603050405020304" charset="0"/>
            </a:endParaRPr>
          </a:p>
        </p:txBody>
      </p:sp>
      <p:pic>
        <p:nvPicPr>
          <p:cNvPr id="10" name="Picture 9" descr="&#10;"/>
          <p:cNvPicPr>
            <a:picLocks noChangeAspect="1"/>
          </p:cNvPicPr>
          <p:nvPr/>
        </p:nvPicPr>
        <p:blipFill>
          <a:blip r:embed="rId1"/>
          <a:srcRect t="542" b="-542"/>
          <a:stretch>
            <a:fillRect/>
          </a:stretch>
        </p:blipFill>
        <p:spPr>
          <a:xfrm>
            <a:off x="5073650" y="901065"/>
            <a:ext cx="2045970" cy="2045970"/>
          </a:xfrm>
          <a:prstGeom prst="ellipse">
            <a:avLst/>
          </a:prstGeom>
          <a:noFill/>
        </p:spPr>
      </p:pic>
      <p:sp>
        <p:nvSpPr>
          <p:cNvPr id="11" name="Text Box 10"/>
          <p:cNvSpPr txBox="1"/>
          <p:nvPr/>
        </p:nvSpPr>
        <p:spPr>
          <a:xfrm>
            <a:off x="3243580" y="6382385"/>
            <a:ext cx="6592570" cy="475615"/>
          </a:xfrm>
          <a:prstGeom prst="rect">
            <a:avLst/>
          </a:prstGeom>
          <a:noFill/>
        </p:spPr>
        <p:txBody>
          <a:bodyPr wrap="square" rtlCol="0">
            <a:spAutoFit/>
          </a:bodyPr>
          <a:p>
            <a:pPr algn="ctr"/>
            <a:r>
              <a:rPr lang="en-US" sz="2500">
                <a:solidFill>
                  <a:schemeClr val="tx1"/>
                </a:solidFill>
                <a:latin typeface="Times New Roman" panose="02020603050405020304" charset="0"/>
                <a:cs typeface="Times New Roman" panose="02020603050405020304" charset="0"/>
              </a:rPr>
              <a:t>TP.HCM Tháng 4 Năm 2023</a:t>
            </a:r>
            <a:endParaRPr lang="en-US" sz="25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FPT SHOP\OneDrive\Pictures\Ảnh chụp màn hình\2023-04-11 (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723390" y="635"/>
            <a:ext cx="10468610" cy="6858000"/>
          </a:xfrm>
          <a:prstGeom prst="rect">
            <a:avLst/>
          </a:prstGeom>
          <a:noFill/>
          <a:ln>
            <a:noFill/>
          </a:ln>
        </p:spPr>
      </p:pic>
      <p:sp>
        <p:nvSpPr>
          <p:cNvPr id="6" name="Text Box 5"/>
          <p:cNvSpPr txBox="1"/>
          <p:nvPr/>
        </p:nvSpPr>
        <p:spPr>
          <a:xfrm>
            <a:off x="220980" y="327025"/>
            <a:ext cx="150241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2. ORM</a:t>
            </a:r>
            <a:endParaRPr 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20980" y="327025"/>
            <a:ext cx="150241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2. ORM</a:t>
            </a:r>
            <a:endParaRPr lang="en-US" sz="3000">
              <a:latin typeface="Times New Roman" panose="02020603050405020304" charset="0"/>
              <a:cs typeface="Times New Roman" panose="02020603050405020304" charset="0"/>
            </a:endParaRPr>
          </a:p>
        </p:txBody>
      </p:sp>
      <p:pic>
        <p:nvPicPr>
          <p:cNvPr id="2" name="Picture 1" descr="Screenshot 2023-04-27 021043"/>
          <p:cNvPicPr>
            <a:picLocks noChangeAspect="1"/>
          </p:cNvPicPr>
          <p:nvPr/>
        </p:nvPicPr>
        <p:blipFill>
          <a:blip r:embed="rId1"/>
          <a:stretch>
            <a:fillRect/>
          </a:stretch>
        </p:blipFill>
        <p:spPr>
          <a:xfrm>
            <a:off x="1723390" y="25400"/>
            <a:ext cx="10468610" cy="683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22580" y="396875"/>
            <a:ext cx="6715760" cy="629920"/>
          </a:xfrm>
          <a:prstGeom prst="rect">
            <a:avLst/>
          </a:prstGeom>
          <a:noFill/>
        </p:spPr>
        <p:txBody>
          <a:bodyPr wrap="none" rtlCol="0" anchor="t">
            <a:spAutoFit/>
          </a:bodyPr>
          <a:p>
            <a:r>
              <a:rPr lang="en-US" sz="3500">
                <a:latin typeface="Times New Roman" panose="02020603050405020304" charset="0"/>
                <a:cs typeface="Times New Roman" panose="02020603050405020304" charset="0"/>
                <a:sym typeface="+mn-ea"/>
              </a:rPr>
              <a:t>IV. THỰC HIỆN CHƯƠNG TRÌNH</a:t>
            </a:r>
            <a:endParaRPr lang="en-US" sz="3500"/>
          </a:p>
        </p:txBody>
      </p:sp>
      <p:pic>
        <p:nvPicPr>
          <p:cNvPr id="100" name="Picture 99"/>
          <p:cNvPicPr/>
          <p:nvPr/>
        </p:nvPicPr>
        <p:blipFill>
          <a:blip r:embed="rId1"/>
          <a:stretch>
            <a:fillRect/>
          </a:stretch>
        </p:blipFill>
        <p:spPr>
          <a:xfrm>
            <a:off x="1694180" y="1461770"/>
            <a:ext cx="8803640" cy="48672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44855" y="577850"/>
            <a:ext cx="2983230" cy="629920"/>
          </a:xfrm>
          <a:prstGeom prst="rect">
            <a:avLst/>
          </a:prstGeom>
          <a:noFill/>
        </p:spPr>
        <p:txBody>
          <a:bodyPr wrap="none" rtlCol="0" anchor="t">
            <a:spAutoFit/>
          </a:bodyPr>
          <a:p>
            <a:r>
              <a:rPr lang="en-US" sz="3500">
                <a:latin typeface="Times New Roman" panose="02020603050405020304" charset="0"/>
                <a:cs typeface="Times New Roman" panose="02020603050405020304" charset="0"/>
                <a:sym typeface="+mn-ea"/>
              </a:rPr>
              <a:t>V. KẾT LUẬN </a:t>
            </a:r>
            <a:endParaRPr lang="en-US" sz="3500"/>
          </a:p>
        </p:txBody>
      </p:sp>
      <p:sp>
        <p:nvSpPr>
          <p:cNvPr id="100" name="Text Box 99"/>
          <p:cNvSpPr txBox="1"/>
          <p:nvPr/>
        </p:nvSpPr>
        <p:spPr>
          <a:xfrm>
            <a:off x="6784340" y="2069147"/>
            <a:ext cx="5080000" cy="1245235"/>
          </a:xfrm>
          <a:prstGeom prst="rect">
            <a:avLst/>
          </a:prstGeom>
          <a:noFill/>
          <a:ln w="9525">
            <a:noFill/>
          </a:ln>
        </p:spPr>
        <p:txBody>
          <a:bodyPr>
            <a:spAutoFit/>
          </a:bodyPr>
          <a:p>
            <a:pPr marL="228600" indent="-228600"/>
            <a:r>
              <a:rPr lang="en-US" sz="2500" b="0">
                <a:solidFill>
                  <a:srgbClr val="000000"/>
                </a:solidFill>
                <a:latin typeface="Times New Roman" panose="02020603050405020304" charset="0"/>
                <a:cs typeface="Calibri" panose="020F0502020204030204" charset="0"/>
              </a:rPr>
              <a:t>- Không có bảo mật.</a:t>
            </a:r>
            <a:endParaRPr lang="en-US" sz="2500" b="0">
              <a:solidFill>
                <a:srgbClr val="000000"/>
              </a:solidFill>
              <a:latin typeface="Times New Roman" panose="02020603050405020304" charset="0"/>
              <a:cs typeface="Calibri" panose="020F0502020204030204" charset="0"/>
            </a:endParaRPr>
          </a:p>
          <a:p>
            <a:pPr marL="228600" indent="-228600"/>
            <a:r>
              <a:rPr lang="en-US" sz="2500" b="0">
                <a:solidFill>
                  <a:srgbClr val="000000"/>
                </a:solidFill>
                <a:latin typeface="Times New Roman" panose="02020603050405020304" charset="0"/>
                <a:cs typeface="Calibri" panose="020F0502020204030204" charset="0"/>
              </a:rPr>
              <a:t>- Không có các thuật toán tính toán và sắp xếp</a:t>
            </a:r>
            <a:endParaRPr lang="en-US" sz="2500"/>
          </a:p>
        </p:txBody>
      </p:sp>
      <p:sp>
        <p:nvSpPr>
          <p:cNvPr id="3" name="Text Box 2"/>
          <p:cNvSpPr txBox="1"/>
          <p:nvPr/>
        </p:nvSpPr>
        <p:spPr>
          <a:xfrm>
            <a:off x="528320" y="2068830"/>
            <a:ext cx="5532120" cy="1245235"/>
          </a:xfrm>
          <a:prstGeom prst="rect">
            <a:avLst/>
          </a:prstGeom>
          <a:noFill/>
        </p:spPr>
        <p:txBody>
          <a:bodyPr wrap="none" rtlCol="0" anchor="t">
            <a:spAutoFit/>
          </a:bodyPr>
          <a:p>
            <a:r>
              <a:rPr lang="en-US" sz="2500">
                <a:solidFill>
                  <a:srgbClr val="000000"/>
                </a:solidFill>
                <a:latin typeface="Times New Roman" panose="02020603050405020304" charset="0"/>
                <a:cs typeface="Calibri" panose="020F0502020204030204" charset="0"/>
                <a:sym typeface="+mn-ea"/>
              </a:rPr>
              <a:t>- Lấy thông tin và sử lý thông tin dễ dàng.- Thao tác đơn giản.- Nhanh nhẹn.</a:t>
            </a:r>
            <a:endParaRPr lang="en-US" sz="2500"/>
          </a:p>
        </p:txBody>
      </p:sp>
      <p:sp>
        <p:nvSpPr>
          <p:cNvPr id="7" name="Text Box 6"/>
          <p:cNvSpPr txBox="1"/>
          <p:nvPr/>
        </p:nvSpPr>
        <p:spPr>
          <a:xfrm>
            <a:off x="744855" y="1303655"/>
            <a:ext cx="2087245" cy="553085"/>
          </a:xfrm>
          <a:prstGeom prst="rect">
            <a:avLst/>
          </a:prstGeom>
          <a:noFill/>
        </p:spPr>
        <p:txBody>
          <a:bodyPr wrap="none" rtlCol="0" anchor="t">
            <a:spAutoFit/>
          </a:bodyPr>
          <a:p>
            <a:r>
              <a:rPr lang="en-US" sz="3000">
                <a:solidFill>
                  <a:srgbClr val="000000"/>
                </a:solidFill>
                <a:latin typeface="Times New Roman" panose="02020603050405020304" charset="0"/>
                <a:cs typeface="Calibri" panose="020F0502020204030204" charset="0"/>
                <a:sym typeface="+mn-ea"/>
              </a:rPr>
              <a:t>1. Ưu Điểm.</a:t>
            </a:r>
            <a:endParaRPr lang="en-US" sz="3000"/>
          </a:p>
        </p:txBody>
      </p:sp>
      <p:sp>
        <p:nvSpPr>
          <p:cNvPr id="8" name="Text Box 7"/>
          <p:cNvSpPr txBox="1"/>
          <p:nvPr/>
        </p:nvSpPr>
        <p:spPr>
          <a:xfrm>
            <a:off x="7117080" y="1303655"/>
            <a:ext cx="2463165" cy="553085"/>
          </a:xfrm>
          <a:prstGeom prst="rect">
            <a:avLst/>
          </a:prstGeom>
          <a:noFill/>
        </p:spPr>
        <p:txBody>
          <a:bodyPr wrap="none" rtlCol="0" anchor="t">
            <a:spAutoFit/>
          </a:bodyPr>
          <a:p>
            <a:r>
              <a:rPr lang="en-US" sz="3000">
                <a:solidFill>
                  <a:srgbClr val="000000"/>
                </a:solidFill>
                <a:latin typeface="Times New Roman" panose="02020603050405020304" charset="0"/>
                <a:cs typeface="Calibri" panose="020F0502020204030204" charset="0"/>
                <a:sym typeface="+mn-ea"/>
              </a:rPr>
              <a:t>2. Nhược điểm</a:t>
            </a:r>
            <a:endParaRPr lang="en-US" sz="300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44855" y="577850"/>
            <a:ext cx="5770880" cy="629920"/>
          </a:xfrm>
          <a:prstGeom prst="rect">
            <a:avLst/>
          </a:prstGeom>
          <a:noFill/>
        </p:spPr>
        <p:txBody>
          <a:bodyPr wrap="none" rtlCol="0" anchor="t">
            <a:spAutoFit/>
          </a:bodyPr>
          <a:p>
            <a:r>
              <a:rPr lang="en-US" sz="3500">
                <a:latin typeface="Times New Roman" panose="02020603050405020304" charset="0"/>
                <a:cs typeface="Times New Roman" panose="02020603050405020304" charset="0"/>
                <a:sym typeface="+mn-ea"/>
              </a:rPr>
              <a:t>VI. PHÂN CHIA CÔNG VIỆC</a:t>
            </a:r>
            <a:endParaRPr lang="en-US" sz="3500"/>
          </a:p>
        </p:txBody>
      </p:sp>
      <p:sp>
        <p:nvSpPr>
          <p:cNvPr id="4" name="Text Box 3"/>
          <p:cNvSpPr txBox="1"/>
          <p:nvPr/>
        </p:nvSpPr>
        <p:spPr>
          <a:xfrm>
            <a:off x="0" y="1609090"/>
            <a:ext cx="6772910" cy="553085"/>
          </a:xfrm>
          <a:prstGeom prst="rect">
            <a:avLst/>
          </a:prstGeom>
          <a:noFill/>
        </p:spPr>
        <p:txBody>
          <a:bodyPr wrap="none" rtlCol="0" anchor="t">
            <a:spAutoFit/>
          </a:bodyPr>
          <a:p>
            <a:r>
              <a:rPr lang="en-US" sz="3000">
                <a:gradFill>
                  <a:gsLst>
                    <a:gs pos="0">
                      <a:srgbClr val="012D86"/>
                    </a:gs>
                    <a:gs pos="100000">
                      <a:srgbClr val="0E2557"/>
                    </a:gs>
                  </a:gsLst>
                  <a:lin scaled="0"/>
                </a:gradFill>
                <a:latin typeface="Times New Roman" panose="02020603050405020304" charset="0"/>
                <a:cs typeface="Times New Roman" panose="02020603050405020304" charset="0"/>
              </a:rPr>
              <a:t>Phan Tân Phước</a:t>
            </a:r>
            <a:r>
              <a:rPr lang="en-US" sz="3000">
                <a:latin typeface="Times New Roman" panose="02020603050405020304" charset="0"/>
                <a:cs typeface="Times New Roman" panose="02020603050405020304" charset="0"/>
              </a:rPr>
              <a:t> phụ trách code chính </a:t>
            </a:r>
            <a:r>
              <a:rPr lang="en-US" sz="3000">
                <a:solidFill>
                  <a:srgbClr val="FF0000"/>
                </a:solidFill>
                <a:latin typeface="Times New Roman" panose="02020603050405020304" charset="0"/>
                <a:cs typeface="Times New Roman" panose="02020603050405020304" charset="0"/>
              </a:rPr>
              <a:t>25%</a:t>
            </a:r>
            <a:endParaRPr lang="en-US" sz="3000">
              <a:solidFill>
                <a:srgbClr val="FF0000"/>
              </a:solidFill>
              <a:latin typeface="Times New Roman" panose="02020603050405020304" charset="0"/>
              <a:cs typeface="Times New Roman" panose="02020603050405020304" charset="0"/>
            </a:endParaRPr>
          </a:p>
        </p:txBody>
      </p:sp>
      <p:sp>
        <p:nvSpPr>
          <p:cNvPr id="5" name="Text Box 4"/>
          <p:cNvSpPr txBox="1"/>
          <p:nvPr/>
        </p:nvSpPr>
        <p:spPr>
          <a:xfrm>
            <a:off x="0" y="2640330"/>
            <a:ext cx="8458200" cy="553085"/>
          </a:xfrm>
          <a:prstGeom prst="rect">
            <a:avLst/>
          </a:prstGeom>
          <a:noFill/>
        </p:spPr>
        <p:txBody>
          <a:bodyPr wrap="none" rtlCol="0" anchor="t">
            <a:spAutoFit/>
          </a:bodyPr>
          <a:p>
            <a:pPr algn="l"/>
            <a:r>
              <a:rPr lang="en-US" sz="3000">
                <a:gradFill>
                  <a:gsLst>
                    <a:gs pos="0">
                      <a:srgbClr val="012D86"/>
                    </a:gs>
                    <a:gs pos="100000">
                      <a:srgbClr val="0E2557"/>
                    </a:gs>
                  </a:gsLst>
                  <a:lin scaled="0"/>
                </a:gradFill>
                <a:latin typeface="Times New Roman" panose="02020603050405020304" charset="0"/>
                <a:cs typeface="Times New Roman" panose="02020603050405020304" charset="0"/>
              </a:rPr>
              <a:t>Dương Phan Lanh</a:t>
            </a:r>
            <a:r>
              <a:rPr lang="en-US" sz="3000">
                <a:latin typeface="Times New Roman" panose="02020603050405020304" charset="0"/>
                <a:cs typeface="Times New Roman" panose="02020603050405020304" charset="0"/>
              </a:rPr>
              <a:t> </a:t>
            </a:r>
            <a:r>
              <a:rPr lang="en-US" sz="3000">
                <a:latin typeface="Times New Roman" panose="02020603050405020304" charset="0"/>
                <a:cs typeface="Times New Roman" panose="02020603050405020304" charset="0"/>
                <a:sym typeface="+mn-ea"/>
              </a:rPr>
              <a:t>phụ trách code phụ kèm UML </a:t>
            </a:r>
            <a:r>
              <a:rPr lang="en-US" sz="3000">
                <a:solidFill>
                  <a:srgbClr val="FF0000"/>
                </a:solidFill>
                <a:latin typeface="Times New Roman" panose="02020603050405020304" charset="0"/>
                <a:cs typeface="Times New Roman" panose="02020603050405020304" charset="0"/>
                <a:sym typeface="+mn-ea"/>
              </a:rPr>
              <a:t>20%</a:t>
            </a:r>
            <a:endParaRPr lang="en-US" sz="3000">
              <a:solidFill>
                <a:srgbClr val="FF0000"/>
              </a:solidFill>
              <a:latin typeface="Times New Roman" panose="02020603050405020304" charset="0"/>
              <a:cs typeface="Times New Roman" panose="02020603050405020304" charset="0"/>
              <a:sym typeface="+mn-ea"/>
            </a:endParaRPr>
          </a:p>
        </p:txBody>
      </p:sp>
      <p:sp>
        <p:nvSpPr>
          <p:cNvPr id="6" name="Text Box 5"/>
          <p:cNvSpPr txBox="1"/>
          <p:nvPr/>
        </p:nvSpPr>
        <p:spPr>
          <a:xfrm>
            <a:off x="0" y="3714750"/>
            <a:ext cx="7592060" cy="553085"/>
          </a:xfrm>
          <a:prstGeom prst="rect">
            <a:avLst/>
          </a:prstGeom>
          <a:noFill/>
        </p:spPr>
        <p:txBody>
          <a:bodyPr wrap="none" rtlCol="0" anchor="t">
            <a:spAutoFit/>
          </a:bodyPr>
          <a:p>
            <a:r>
              <a:rPr lang="en-US" sz="3000">
                <a:gradFill>
                  <a:gsLst>
                    <a:gs pos="0">
                      <a:srgbClr val="012D86"/>
                    </a:gs>
                    <a:gs pos="100000">
                      <a:srgbClr val="0E2557"/>
                    </a:gs>
                  </a:gsLst>
                  <a:lin scaled="0"/>
                </a:gradFill>
                <a:latin typeface="Times New Roman" panose="02020603050405020304" charset="0"/>
                <a:cs typeface="Times New Roman" panose="02020603050405020304" charset="0"/>
              </a:rPr>
              <a:t>Lê Đức Nam</a:t>
            </a:r>
            <a:r>
              <a:rPr lang="en-US" sz="3000">
                <a:latin typeface="Times New Roman" panose="02020603050405020304" charset="0"/>
                <a:cs typeface="Times New Roman" panose="02020603050405020304" charset="0"/>
              </a:rPr>
              <a:t> phụ trách về database </a:t>
            </a:r>
            <a:r>
              <a:rPr lang="en-US" sz="3000">
                <a:solidFill>
                  <a:srgbClr val="FF0000"/>
                </a:solidFill>
                <a:latin typeface="Times New Roman" panose="02020603050405020304" charset="0"/>
                <a:cs typeface="Times New Roman" panose="02020603050405020304" charset="0"/>
              </a:rPr>
              <a:t>21%</a:t>
            </a:r>
            <a:r>
              <a:rPr lang="en-US" sz="3000">
                <a:latin typeface="Times New Roman" panose="02020603050405020304" charset="0"/>
                <a:cs typeface="Times New Roman" panose="02020603050405020304" charset="0"/>
              </a:rPr>
              <a:t> và </a:t>
            </a:r>
            <a:r>
              <a:rPr lang="en-US" sz="3000">
                <a:solidFill>
                  <a:srgbClr val="FF0000"/>
                </a:solidFill>
                <a:latin typeface="Times New Roman" panose="02020603050405020304" charset="0"/>
                <a:cs typeface="Times New Roman" panose="02020603050405020304" charset="0"/>
              </a:rPr>
              <a:t>19%</a:t>
            </a:r>
            <a:endParaRPr lang="en-US" sz="3000">
              <a:solidFill>
                <a:srgbClr val="FF0000"/>
              </a:solidFill>
              <a:latin typeface="Times New Roman" panose="02020603050405020304" charset="0"/>
              <a:cs typeface="Times New Roman" panose="02020603050405020304" charset="0"/>
            </a:endParaRPr>
          </a:p>
        </p:txBody>
      </p:sp>
      <p:sp>
        <p:nvSpPr>
          <p:cNvPr id="8" name="Text Box 7"/>
          <p:cNvSpPr txBox="1"/>
          <p:nvPr/>
        </p:nvSpPr>
        <p:spPr>
          <a:xfrm>
            <a:off x="0" y="4789170"/>
            <a:ext cx="9297035" cy="553085"/>
          </a:xfrm>
          <a:prstGeom prst="rect">
            <a:avLst/>
          </a:prstGeom>
          <a:noFill/>
        </p:spPr>
        <p:txBody>
          <a:bodyPr wrap="none" rtlCol="0" anchor="t">
            <a:spAutoFit/>
          </a:bodyPr>
          <a:p>
            <a:r>
              <a:rPr lang="en-US" sz="3000">
                <a:gradFill>
                  <a:gsLst>
                    <a:gs pos="0">
                      <a:srgbClr val="012D86"/>
                    </a:gs>
                    <a:gs pos="100000">
                      <a:srgbClr val="0E2557"/>
                    </a:gs>
                  </a:gsLst>
                  <a:lin scaled="0"/>
                </a:gradFill>
                <a:latin typeface="Times New Roman" panose="02020603050405020304" charset="0"/>
                <a:cs typeface="Times New Roman" panose="02020603050405020304" charset="0"/>
              </a:rPr>
              <a:t>Nguyễn Lê Minh Khoa</a:t>
            </a:r>
            <a:r>
              <a:rPr lang="en-US" sz="3000">
                <a:latin typeface="Times New Roman" panose="02020603050405020304" charset="0"/>
                <a:cs typeface="Times New Roman" panose="02020603050405020304" charset="0"/>
              </a:rPr>
              <a:t> phụ trách Word và PowerPoint </a:t>
            </a:r>
            <a:r>
              <a:rPr lang="en-US" sz="3000">
                <a:solidFill>
                  <a:srgbClr val="FF0000"/>
                </a:solidFill>
                <a:latin typeface="Times New Roman" panose="02020603050405020304" charset="0"/>
                <a:cs typeface="Times New Roman" panose="02020603050405020304" charset="0"/>
              </a:rPr>
              <a:t>15%</a:t>
            </a:r>
            <a:endParaRPr lang="en-US" sz="3000">
              <a:solidFill>
                <a:srgbClr val="FF000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635" y="0"/>
            <a:ext cx="12192635" cy="6858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70" y="4704715"/>
            <a:ext cx="12192635" cy="706755"/>
          </a:xfrm>
          <a:prstGeom prst="rect">
            <a:avLst/>
          </a:prstGeom>
          <a:noFill/>
        </p:spPr>
        <p:txBody>
          <a:bodyPr wrap="square" rtlCol="0">
            <a:spAutoFit/>
          </a:bodyPr>
          <a:p>
            <a:pPr algn="ctr"/>
            <a:r>
              <a:rPr lang="en-US" sz="4000">
                <a:solidFill>
                  <a:schemeClr val="tx1"/>
                </a:solidFill>
                <a:latin typeface="Times New Roman" panose="02020603050405020304" charset="0"/>
                <a:cs typeface="Times New Roman" panose="02020603050405020304" charset="0"/>
              </a:rPr>
              <a:t>Giảng Viên Hướng Dẫn: Th.S Phạm Trọng Huynh</a:t>
            </a:r>
            <a:endParaRPr lang="en-US" sz="4000">
              <a:solidFill>
                <a:schemeClr val="tx1"/>
              </a:solidFill>
              <a:latin typeface="Times New Roman" panose="02020603050405020304" charset="0"/>
              <a:cs typeface="Times New Roman" panose="02020603050405020304" charset="0"/>
            </a:endParaRPr>
          </a:p>
        </p:txBody>
      </p:sp>
      <p:sp>
        <p:nvSpPr>
          <p:cNvPr id="3" name="Text Box 2"/>
          <p:cNvSpPr txBox="1"/>
          <p:nvPr/>
        </p:nvSpPr>
        <p:spPr>
          <a:xfrm>
            <a:off x="1339850" y="3688715"/>
            <a:ext cx="9509125" cy="706755"/>
          </a:xfrm>
          <a:prstGeom prst="rect">
            <a:avLst/>
          </a:prstGeom>
          <a:noFill/>
        </p:spPr>
        <p:txBody>
          <a:bodyPr wrap="square" rtlCol="0">
            <a:spAutoFit/>
          </a:bodyPr>
          <a:p>
            <a:pPr algn="ctr"/>
            <a:r>
              <a:rPr lang="en-US" sz="4000" b="1">
                <a:solidFill>
                  <a:schemeClr val="tx1"/>
                </a:solidFill>
                <a:latin typeface="Times New Roman" panose="02020603050405020304" charset="0"/>
                <a:cs typeface="Times New Roman" panose="02020603050405020304" charset="0"/>
              </a:rPr>
              <a:t>PHẦN MỀM QUẢN LÍ KHO MÁY TÍNH</a:t>
            </a:r>
            <a:endParaRPr lang="en-US" sz="4000" b="1">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1551305" y="83820"/>
            <a:ext cx="9089390" cy="553085"/>
          </a:xfrm>
          <a:prstGeom prst="rect">
            <a:avLst/>
          </a:prstGeom>
          <a:noFill/>
        </p:spPr>
        <p:txBody>
          <a:bodyPr wrap="square" rtlCol="0">
            <a:spAutoFit/>
          </a:bodyPr>
          <a:p>
            <a:pPr algn="ctr"/>
            <a:r>
              <a:rPr lang="en-US" sz="3000">
                <a:solidFill>
                  <a:schemeClr val="tx1"/>
                </a:solidFill>
                <a:latin typeface="Times New Roman" panose="02020603050405020304" charset="0"/>
                <a:cs typeface="Times New Roman" panose="02020603050405020304" charset="0"/>
              </a:rPr>
              <a:t>TRƯỜNG ĐẠI HỌC TÀI NGUYÊN VÀ MÔI TRƯỜNG</a:t>
            </a:r>
            <a:endParaRPr lang="en-US" sz="3000">
              <a:solidFill>
                <a:schemeClr val="tx1"/>
              </a:solidFill>
              <a:latin typeface="Times New Roman" panose="02020603050405020304" charset="0"/>
              <a:cs typeface="Times New Roman" panose="02020603050405020304" charset="0"/>
            </a:endParaRPr>
          </a:p>
        </p:txBody>
      </p:sp>
      <p:sp>
        <p:nvSpPr>
          <p:cNvPr id="5" name="Text Box 4"/>
          <p:cNvSpPr txBox="1"/>
          <p:nvPr/>
        </p:nvSpPr>
        <p:spPr>
          <a:xfrm>
            <a:off x="1749425" y="731520"/>
            <a:ext cx="9192260" cy="475615"/>
          </a:xfrm>
          <a:prstGeom prst="rect">
            <a:avLst/>
          </a:prstGeom>
          <a:noFill/>
        </p:spPr>
        <p:txBody>
          <a:bodyPr wrap="square" rtlCol="0">
            <a:spAutoFit/>
          </a:bodyPr>
          <a:p>
            <a:pPr algn="ctr"/>
            <a:r>
              <a:rPr lang="en-US" sz="2500">
                <a:solidFill>
                  <a:schemeClr val="tx1"/>
                </a:solidFill>
                <a:latin typeface="Times New Roman" panose="02020603050405020304" charset="0"/>
                <a:cs typeface="Times New Roman" panose="02020603050405020304" charset="0"/>
              </a:rPr>
              <a:t>KHOA HỆ THỐNG THÔNG TIN VÀ VIỄN THÁM</a:t>
            </a:r>
            <a:endParaRPr lang="en-US" sz="2500">
              <a:solidFill>
                <a:schemeClr val="tx1"/>
              </a:solidFill>
              <a:latin typeface="Times New Roman" panose="02020603050405020304" charset="0"/>
              <a:cs typeface="Times New Roman" panose="02020603050405020304" charset="0"/>
            </a:endParaRPr>
          </a:p>
        </p:txBody>
      </p:sp>
      <p:pic>
        <p:nvPicPr>
          <p:cNvPr id="10" name="Picture 9" descr="&#10;"/>
          <p:cNvPicPr>
            <a:picLocks noChangeAspect="1"/>
          </p:cNvPicPr>
          <p:nvPr/>
        </p:nvPicPr>
        <p:blipFill>
          <a:blip r:embed="rId1"/>
          <a:srcRect t="542" b="-542"/>
          <a:stretch>
            <a:fillRect/>
          </a:stretch>
        </p:blipFill>
        <p:spPr>
          <a:xfrm>
            <a:off x="5073015" y="1184910"/>
            <a:ext cx="2045970" cy="2045970"/>
          </a:xfrm>
          <a:prstGeom prst="ellipse">
            <a:avLst/>
          </a:prstGeom>
          <a:noFill/>
        </p:spPr>
      </p:pic>
      <p:sp>
        <p:nvSpPr>
          <p:cNvPr id="11" name="Text Box 10"/>
          <p:cNvSpPr txBox="1"/>
          <p:nvPr/>
        </p:nvSpPr>
        <p:spPr>
          <a:xfrm>
            <a:off x="2798445" y="6382385"/>
            <a:ext cx="6592570" cy="475615"/>
          </a:xfrm>
          <a:prstGeom prst="rect">
            <a:avLst/>
          </a:prstGeom>
          <a:noFill/>
        </p:spPr>
        <p:txBody>
          <a:bodyPr wrap="square" rtlCol="0">
            <a:spAutoFit/>
          </a:bodyPr>
          <a:p>
            <a:pPr algn="ctr"/>
            <a:r>
              <a:rPr lang="en-US" sz="2500">
                <a:solidFill>
                  <a:schemeClr val="tx1"/>
                </a:solidFill>
                <a:latin typeface="Times New Roman" panose="02020603050405020304" charset="0"/>
                <a:cs typeface="Times New Roman" panose="02020603050405020304" charset="0"/>
              </a:rPr>
              <a:t>TP.HCM Tháng 4 Năm 2023</a:t>
            </a:r>
            <a:endParaRPr lang="en-US" sz="25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33650" y="887095"/>
            <a:ext cx="7004050" cy="860425"/>
          </a:xfrm>
          <a:prstGeom prst="rect">
            <a:avLst/>
          </a:prstGeom>
          <a:noFill/>
        </p:spPr>
        <p:txBody>
          <a:bodyPr wrap="square" rtlCol="0">
            <a:spAutoFit/>
          </a:bodyPr>
          <a:p>
            <a:pPr algn="ctr"/>
            <a:r>
              <a:rPr lang="en-US" sz="5000">
                <a:latin typeface="Times New Roman" panose="02020603050405020304" charset="0"/>
                <a:cs typeface="Times New Roman" panose="02020603050405020304" charset="0"/>
              </a:rPr>
              <a:t>Nội Dung Thuyết Trình</a:t>
            </a:r>
            <a:endParaRPr lang="en-US" sz="3000">
              <a:latin typeface="Times New Roman" panose="02020603050405020304" charset="0"/>
              <a:cs typeface="Times New Roman" panose="02020603050405020304" charset="0"/>
            </a:endParaRPr>
          </a:p>
        </p:txBody>
      </p:sp>
      <p:sp>
        <p:nvSpPr>
          <p:cNvPr id="2" name="Rounded Rectangle 1"/>
          <p:cNvSpPr/>
          <p:nvPr/>
        </p:nvSpPr>
        <p:spPr>
          <a:xfrm>
            <a:off x="294640" y="445135"/>
            <a:ext cx="11602720" cy="5803900"/>
          </a:xfrm>
          <a:prstGeom prst="roundRect">
            <a:avLst/>
          </a:prstGeom>
          <a:noFill/>
          <a:ln w="7620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294640" y="2338070"/>
            <a:ext cx="2947670" cy="1322070"/>
          </a:xfrm>
          <a:prstGeom prst="rect">
            <a:avLst/>
          </a:prstGeom>
          <a:noFill/>
        </p:spPr>
        <p:txBody>
          <a:bodyPr wrap="square" rtlCol="0">
            <a:spAutoFit/>
          </a:bodyPr>
          <a:p>
            <a:pPr algn="ctr"/>
            <a:r>
              <a:rPr lang="en-US" sz="4000">
                <a:latin typeface="Times New Roman" panose="02020603050405020304" charset="0"/>
                <a:cs typeface="Times New Roman" panose="02020603050405020304" charset="0"/>
              </a:rPr>
              <a:t>I</a:t>
            </a:r>
            <a:endParaRPr lang="en-US" sz="4000">
              <a:latin typeface="Times New Roman" panose="02020603050405020304" charset="0"/>
              <a:cs typeface="Times New Roman" panose="02020603050405020304" charset="0"/>
            </a:endParaRPr>
          </a:p>
          <a:p>
            <a:pPr algn="ctr"/>
            <a:r>
              <a:rPr lang="en-US" sz="4000">
                <a:latin typeface="Times New Roman" panose="02020603050405020304" charset="0"/>
                <a:cs typeface="Times New Roman" panose="02020603050405020304" charset="0"/>
              </a:rPr>
              <a:t>GIỚI THIỆU</a:t>
            </a:r>
            <a:endParaRPr lang="en-US" sz="4000">
              <a:latin typeface="Times New Roman" panose="02020603050405020304" charset="0"/>
              <a:cs typeface="Times New Roman" panose="02020603050405020304" charset="0"/>
            </a:endParaRPr>
          </a:p>
        </p:txBody>
      </p:sp>
      <p:sp>
        <p:nvSpPr>
          <p:cNvPr id="9" name="Text Box 8"/>
          <p:cNvSpPr txBox="1"/>
          <p:nvPr/>
        </p:nvSpPr>
        <p:spPr>
          <a:xfrm>
            <a:off x="445135" y="4250690"/>
            <a:ext cx="2947670" cy="1322070"/>
          </a:xfrm>
          <a:prstGeom prst="rect">
            <a:avLst/>
          </a:prstGeom>
          <a:noFill/>
        </p:spPr>
        <p:txBody>
          <a:bodyPr wrap="square" rtlCol="0">
            <a:spAutoFit/>
          </a:bodyPr>
          <a:p>
            <a:pPr algn="ctr"/>
            <a:r>
              <a:rPr lang="en-US" sz="4000">
                <a:latin typeface="Times New Roman" panose="02020603050405020304" charset="0"/>
                <a:cs typeface="Times New Roman" panose="02020603050405020304" charset="0"/>
              </a:rPr>
              <a:t>II</a:t>
            </a:r>
            <a:endParaRPr lang="en-US" sz="4000">
              <a:latin typeface="Times New Roman" panose="02020603050405020304" charset="0"/>
              <a:cs typeface="Times New Roman" panose="02020603050405020304" charset="0"/>
            </a:endParaRPr>
          </a:p>
          <a:p>
            <a:pPr algn="ctr"/>
            <a:r>
              <a:rPr lang="en-US" sz="4000">
                <a:latin typeface="Times New Roman" panose="02020603050405020304" charset="0"/>
                <a:cs typeface="Times New Roman" panose="02020603050405020304" charset="0"/>
              </a:rPr>
              <a:t>PHÂN TÍCH</a:t>
            </a:r>
            <a:endParaRPr lang="en-US" sz="4000">
              <a:latin typeface="Times New Roman" panose="02020603050405020304" charset="0"/>
              <a:cs typeface="Times New Roman" panose="02020603050405020304" charset="0"/>
            </a:endParaRPr>
          </a:p>
        </p:txBody>
      </p:sp>
      <p:sp>
        <p:nvSpPr>
          <p:cNvPr id="10" name="Text Box 9"/>
          <p:cNvSpPr txBox="1"/>
          <p:nvPr/>
        </p:nvSpPr>
        <p:spPr>
          <a:xfrm>
            <a:off x="4712335" y="2338070"/>
            <a:ext cx="2646680" cy="1322070"/>
          </a:xfrm>
          <a:prstGeom prst="rect">
            <a:avLst/>
          </a:prstGeom>
          <a:noFill/>
        </p:spPr>
        <p:txBody>
          <a:bodyPr wrap="square" rtlCol="0">
            <a:spAutoFit/>
          </a:bodyPr>
          <a:p>
            <a:pPr algn="ctr"/>
            <a:r>
              <a:rPr lang="en-US" sz="4000">
                <a:latin typeface="Times New Roman" panose="02020603050405020304" charset="0"/>
                <a:cs typeface="Times New Roman" panose="02020603050405020304" charset="0"/>
              </a:rPr>
              <a:t>III</a:t>
            </a:r>
            <a:endParaRPr lang="en-US" sz="4000">
              <a:latin typeface="Times New Roman" panose="02020603050405020304" charset="0"/>
              <a:cs typeface="Times New Roman" panose="02020603050405020304" charset="0"/>
            </a:endParaRPr>
          </a:p>
          <a:p>
            <a:pPr algn="ctr"/>
            <a:r>
              <a:rPr lang="en-US" sz="4000">
                <a:latin typeface="Times New Roman" panose="02020603050405020304" charset="0"/>
                <a:cs typeface="Times New Roman" panose="02020603050405020304" charset="0"/>
              </a:rPr>
              <a:t>THIẾT KẾ</a:t>
            </a:r>
            <a:endParaRPr lang="en-US" sz="4000">
              <a:latin typeface="Times New Roman" panose="02020603050405020304" charset="0"/>
              <a:cs typeface="Times New Roman" panose="02020603050405020304" charset="0"/>
            </a:endParaRPr>
          </a:p>
        </p:txBody>
      </p:sp>
      <p:sp>
        <p:nvSpPr>
          <p:cNvPr id="11" name="Text Box 10"/>
          <p:cNvSpPr txBox="1"/>
          <p:nvPr/>
        </p:nvSpPr>
        <p:spPr>
          <a:xfrm>
            <a:off x="4438650" y="4250690"/>
            <a:ext cx="3113405" cy="1322070"/>
          </a:xfrm>
          <a:prstGeom prst="rect">
            <a:avLst/>
          </a:prstGeom>
          <a:noFill/>
        </p:spPr>
        <p:txBody>
          <a:bodyPr wrap="square" rtlCol="0">
            <a:spAutoFit/>
          </a:bodyPr>
          <a:p>
            <a:pPr algn="ctr"/>
            <a:r>
              <a:rPr lang="en-US" sz="4000">
                <a:latin typeface="Times New Roman" panose="02020603050405020304" charset="0"/>
                <a:cs typeface="Times New Roman" panose="02020603050405020304" charset="0"/>
              </a:rPr>
              <a:t>IV</a:t>
            </a:r>
            <a:endParaRPr lang="en-US" sz="4000">
              <a:latin typeface="Times New Roman" panose="02020603050405020304" charset="0"/>
              <a:cs typeface="Times New Roman" panose="02020603050405020304" charset="0"/>
            </a:endParaRPr>
          </a:p>
          <a:p>
            <a:pPr algn="ctr"/>
            <a:r>
              <a:rPr lang="en-US" sz="4000">
                <a:latin typeface="Times New Roman" panose="02020603050405020304" charset="0"/>
                <a:cs typeface="Times New Roman" panose="02020603050405020304" charset="0"/>
              </a:rPr>
              <a:t>HIỆN THỰC</a:t>
            </a:r>
            <a:endParaRPr lang="en-US" sz="4000">
              <a:latin typeface="Times New Roman" panose="02020603050405020304" charset="0"/>
              <a:cs typeface="Times New Roman" panose="02020603050405020304" charset="0"/>
            </a:endParaRPr>
          </a:p>
        </p:txBody>
      </p:sp>
      <p:sp>
        <p:nvSpPr>
          <p:cNvPr id="12" name="Text Box 11"/>
          <p:cNvSpPr txBox="1"/>
          <p:nvPr/>
        </p:nvSpPr>
        <p:spPr>
          <a:xfrm>
            <a:off x="8829040" y="2338070"/>
            <a:ext cx="3068320" cy="1322070"/>
          </a:xfrm>
          <a:prstGeom prst="rect">
            <a:avLst/>
          </a:prstGeom>
          <a:noFill/>
        </p:spPr>
        <p:txBody>
          <a:bodyPr wrap="square" rtlCol="0">
            <a:spAutoFit/>
          </a:bodyPr>
          <a:p>
            <a:pPr algn="ctr"/>
            <a:r>
              <a:rPr lang="en-US" sz="4000">
                <a:latin typeface="Times New Roman" panose="02020603050405020304" charset="0"/>
                <a:cs typeface="Times New Roman" panose="02020603050405020304" charset="0"/>
              </a:rPr>
              <a:t>V</a:t>
            </a:r>
            <a:endParaRPr lang="en-US" sz="4000">
              <a:latin typeface="Times New Roman" panose="02020603050405020304" charset="0"/>
              <a:cs typeface="Times New Roman" panose="02020603050405020304" charset="0"/>
            </a:endParaRPr>
          </a:p>
          <a:p>
            <a:pPr algn="ctr"/>
            <a:r>
              <a:rPr lang="en-US" sz="4000">
                <a:latin typeface="Times New Roman" panose="02020603050405020304" charset="0"/>
                <a:cs typeface="Times New Roman" panose="02020603050405020304" charset="0"/>
              </a:rPr>
              <a:t>KẾT LUẬN</a:t>
            </a:r>
            <a:endParaRPr lang="en-US" sz="4000">
              <a:latin typeface="Times New Roman" panose="02020603050405020304" charset="0"/>
              <a:cs typeface="Times New Roman" panose="02020603050405020304" charset="0"/>
            </a:endParaRPr>
          </a:p>
        </p:txBody>
      </p:sp>
      <p:sp>
        <p:nvSpPr>
          <p:cNvPr id="5" name="Text Box 4"/>
          <p:cNvSpPr txBox="1"/>
          <p:nvPr/>
        </p:nvSpPr>
        <p:spPr>
          <a:xfrm>
            <a:off x="8851900" y="4250690"/>
            <a:ext cx="3022600" cy="1322070"/>
          </a:xfrm>
          <a:prstGeom prst="rect">
            <a:avLst/>
          </a:prstGeom>
          <a:noFill/>
        </p:spPr>
        <p:txBody>
          <a:bodyPr wrap="square" rtlCol="0">
            <a:spAutoFit/>
          </a:bodyPr>
          <a:p>
            <a:pPr algn="ctr"/>
            <a:r>
              <a:rPr lang="en-US" sz="4000">
                <a:latin typeface="Times New Roman" panose="02020603050405020304" charset="0"/>
                <a:cs typeface="Times New Roman" panose="02020603050405020304" charset="0"/>
              </a:rPr>
              <a:t>VI</a:t>
            </a:r>
            <a:endParaRPr lang="en-US" sz="4000">
              <a:latin typeface="Times New Roman" panose="02020603050405020304" charset="0"/>
              <a:cs typeface="Times New Roman" panose="02020603050405020304" charset="0"/>
            </a:endParaRPr>
          </a:p>
          <a:p>
            <a:pPr algn="ctr"/>
            <a:r>
              <a:rPr lang="en-US" sz="4000">
                <a:latin typeface="Times New Roman" panose="02020603050405020304" charset="0"/>
                <a:cs typeface="Times New Roman" panose="02020603050405020304" charset="0"/>
              </a:rPr>
              <a:t>PHÂN CHIA</a:t>
            </a:r>
            <a:endParaRPr lang="en-US" sz="4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45415" y="310515"/>
            <a:ext cx="2962275" cy="629920"/>
          </a:xfrm>
          <a:prstGeom prst="rect">
            <a:avLst/>
          </a:prstGeom>
          <a:noFill/>
        </p:spPr>
        <p:txBody>
          <a:bodyPr wrap="square" rtlCol="0">
            <a:spAutoFit/>
          </a:bodyPr>
          <a:p>
            <a:r>
              <a:rPr lang="en-US" sz="3500">
                <a:latin typeface="Times New Roman" panose="02020603050405020304" charset="0"/>
                <a:cs typeface="Times New Roman" panose="02020603050405020304" charset="0"/>
              </a:rPr>
              <a:t>I. GIỚI THIỆU</a:t>
            </a:r>
            <a:endParaRPr lang="en-US" sz="3000">
              <a:latin typeface="Times New Roman" panose="02020603050405020304" charset="0"/>
              <a:cs typeface="Times New Roman" panose="02020603050405020304" charset="0"/>
            </a:endParaRPr>
          </a:p>
        </p:txBody>
      </p:sp>
      <p:sp>
        <p:nvSpPr>
          <p:cNvPr id="4" name="Text Box 3"/>
          <p:cNvSpPr txBox="1"/>
          <p:nvPr/>
        </p:nvSpPr>
        <p:spPr>
          <a:xfrm>
            <a:off x="780415" y="1928495"/>
            <a:ext cx="8235950" cy="1245235"/>
          </a:xfrm>
          <a:prstGeom prst="rect">
            <a:avLst/>
          </a:prstGeom>
          <a:noFill/>
        </p:spPr>
        <p:txBody>
          <a:bodyPr wrap="square" rtlCol="0">
            <a:spAutoFit/>
          </a:bodyPr>
          <a:p>
            <a:r>
              <a:rPr lang="en-US" sz="2500">
                <a:latin typeface="Times New Roman" panose="02020603050405020304" charset="0"/>
                <a:cs typeface="Times New Roman" panose="02020603050405020304" charset="0"/>
                <a:sym typeface="+mn-ea"/>
              </a:rPr>
              <a:t>+Trước khi có công nghệ thông tin với việc quản lý kho đều qua các trang giấy và sách vở vô cùng khó khăn, dễ sai sót và cần rất nhiều nhân lực</a:t>
            </a:r>
            <a:endParaRPr lang="en-US" sz="2500"/>
          </a:p>
        </p:txBody>
      </p:sp>
      <p:sp>
        <p:nvSpPr>
          <p:cNvPr id="5" name="Text Box 4"/>
          <p:cNvSpPr txBox="1"/>
          <p:nvPr/>
        </p:nvSpPr>
        <p:spPr>
          <a:xfrm>
            <a:off x="780415" y="3252470"/>
            <a:ext cx="8399145" cy="860425"/>
          </a:xfrm>
          <a:prstGeom prst="rect">
            <a:avLst/>
          </a:prstGeom>
          <a:noFill/>
        </p:spPr>
        <p:txBody>
          <a:bodyPr wrap="square" rtlCol="0" anchor="t">
            <a:spAutoFit/>
          </a:bodyPr>
          <a:p>
            <a:r>
              <a:rPr lang="en-US" sz="2500">
                <a:latin typeface="Times New Roman" panose="02020603050405020304" charset="0"/>
                <a:cs typeface="Times New Roman" panose="02020603050405020304" charset="0"/>
                <a:sym typeface="+mn-ea"/>
              </a:rPr>
              <a:t>+Cho đến hiện nay sự phát triển của công nghệ thông tin đã làm cho việc quản lí kho rất dễ dàng qua mỗi lần nhấn và nhập</a:t>
            </a:r>
            <a:endParaRPr lang="en-US" sz="2500"/>
          </a:p>
        </p:txBody>
      </p:sp>
      <p:sp>
        <p:nvSpPr>
          <p:cNvPr id="6" name="Text Box 5"/>
          <p:cNvSpPr txBox="1"/>
          <p:nvPr/>
        </p:nvSpPr>
        <p:spPr>
          <a:xfrm>
            <a:off x="485775" y="1165225"/>
            <a:ext cx="3604260" cy="553085"/>
          </a:xfrm>
          <a:prstGeom prst="rect">
            <a:avLst/>
          </a:prstGeom>
          <a:noFill/>
        </p:spPr>
        <p:txBody>
          <a:bodyPr wrap="none" rtlCol="0" anchor="t">
            <a:spAutoFit/>
          </a:bodyPr>
          <a:p>
            <a:r>
              <a:rPr lang="en-US" sz="3000">
                <a:latin typeface="Times New Roman" panose="02020603050405020304" charset="0"/>
                <a:cs typeface="Times New Roman" panose="02020603050405020304" charset="0"/>
                <a:sym typeface="+mn-ea"/>
              </a:rPr>
              <a:t>1. Lý Do Chọn Đề Tài</a:t>
            </a:r>
            <a:endParaRPr lang="en-US" sz="3000"/>
          </a:p>
        </p:txBody>
      </p:sp>
      <p:sp>
        <p:nvSpPr>
          <p:cNvPr id="7" name="Text Box 6"/>
          <p:cNvSpPr txBox="1"/>
          <p:nvPr/>
        </p:nvSpPr>
        <p:spPr>
          <a:xfrm>
            <a:off x="485775" y="4328795"/>
            <a:ext cx="3014980" cy="553085"/>
          </a:xfrm>
          <a:prstGeom prst="rect">
            <a:avLst/>
          </a:prstGeom>
          <a:noFill/>
        </p:spPr>
        <p:txBody>
          <a:bodyPr wrap="none" rtlCol="0" anchor="t">
            <a:spAutoFit/>
          </a:bodyPr>
          <a:p>
            <a:r>
              <a:rPr lang="en-US" sz="3000">
                <a:latin typeface="Times New Roman" panose="02020603050405020304" charset="0"/>
                <a:cs typeface="Times New Roman" panose="02020603050405020304" charset="0"/>
              </a:rPr>
              <a:t>2. Phạm Vi Dự Án</a:t>
            </a:r>
            <a:endParaRPr lang="en-US" sz="3000">
              <a:latin typeface="Times New Roman" panose="02020603050405020304" charset="0"/>
              <a:cs typeface="Times New Roman" panose="02020603050405020304" charset="0"/>
            </a:endParaRPr>
          </a:p>
        </p:txBody>
      </p:sp>
      <p:sp>
        <p:nvSpPr>
          <p:cNvPr id="8" name="Text Box 7"/>
          <p:cNvSpPr txBox="1"/>
          <p:nvPr/>
        </p:nvSpPr>
        <p:spPr>
          <a:xfrm>
            <a:off x="780415" y="5018405"/>
            <a:ext cx="8399780" cy="860425"/>
          </a:xfrm>
          <a:prstGeom prst="rect">
            <a:avLst/>
          </a:prstGeom>
          <a:noFill/>
        </p:spPr>
        <p:txBody>
          <a:bodyPr wrap="square" rtlCol="0">
            <a:spAutoFit/>
          </a:bodyPr>
          <a:p>
            <a:r>
              <a:rPr lang="en-US" sz="2500">
                <a:latin typeface="Times New Roman" panose="02020603050405020304" charset="0"/>
                <a:cs typeface="Times New Roman" panose="02020603050405020304" charset="0"/>
              </a:rPr>
              <a:t>+Xây dựng dự án cơ  bản với các thao tác xem dữ liệu, tìm kiếm, thêm, xóa và cập nhật dữ liệu</a:t>
            </a:r>
            <a:endParaRPr 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6" grpId="0"/>
      <p:bldP spid="6" grpId="1"/>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59765" y="460375"/>
            <a:ext cx="1315085" cy="553085"/>
          </a:xfrm>
          <a:prstGeom prst="rect">
            <a:avLst/>
          </a:prstGeom>
          <a:noFill/>
        </p:spPr>
        <p:txBody>
          <a:bodyPr wrap="none" rtlCol="0" anchor="t">
            <a:spAutoFit/>
          </a:bodyPr>
          <a:p>
            <a:r>
              <a:rPr lang="en-US" sz="3000">
                <a:latin typeface="Times New Roman" panose="02020603050405020304" charset="0"/>
                <a:cs typeface="Times New Roman" panose="02020603050405020304" charset="0"/>
              </a:rPr>
              <a:t>3.UML</a:t>
            </a:r>
            <a:endParaRPr lang="en-US" sz="3000">
              <a:latin typeface="Times New Roman" panose="02020603050405020304" charset="0"/>
              <a:cs typeface="Times New Roman" panose="02020603050405020304" charset="0"/>
            </a:endParaRPr>
          </a:p>
        </p:txBody>
      </p:sp>
      <p:sp>
        <p:nvSpPr>
          <p:cNvPr id="4" name="Text Box 3"/>
          <p:cNvSpPr txBox="1"/>
          <p:nvPr/>
        </p:nvSpPr>
        <p:spPr>
          <a:xfrm>
            <a:off x="935355" y="1149985"/>
            <a:ext cx="9465310" cy="1630045"/>
          </a:xfrm>
          <a:prstGeom prst="rect">
            <a:avLst/>
          </a:prstGeom>
          <a:noFill/>
        </p:spPr>
        <p:txBody>
          <a:bodyPr wrap="square" rtlCol="0" anchor="t">
            <a:spAutoFit/>
          </a:bodyPr>
          <a:p>
            <a:r>
              <a:rPr lang="en-US" sz="2500">
                <a:latin typeface="Times New Roman" panose="02020603050405020304" charset="0"/>
                <a:cs typeface="Times New Roman" panose="02020603050405020304" charset="0"/>
              </a:rPr>
              <a:t>+Ngôn ngữ mô hình hóa thống nhất (Unified Modeling Language, viết tắt của UML) là một ngôn ngữ mô hình gồm các ký hiệu đồ họa mà các phương pháp hướng đối tượng sử dụng để thiết kế các hệ thống thông tin một cách nhanh chóng</a:t>
            </a:r>
            <a:endParaRPr lang="en-US" sz="2500">
              <a:latin typeface="Times New Roman" panose="02020603050405020304" charset="0"/>
              <a:cs typeface="Times New Roman" panose="02020603050405020304" charset="0"/>
            </a:endParaRPr>
          </a:p>
        </p:txBody>
      </p:sp>
      <p:sp>
        <p:nvSpPr>
          <p:cNvPr id="5" name="Text Box 4"/>
          <p:cNvSpPr txBox="1"/>
          <p:nvPr/>
        </p:nvSpPr>
        <p:spPr>
          <a:xfrm>
            <a:off x="873760" y="4135120"/>
            <a:ext cx="9963150" cy="2014855"/>
          </a:xfrm>
          <a:prstGeom prst="rect">
            <a:avLst/>
          </a:prstGeom>
          <a:noFill/>
        </p:spPr>
        <p:txBody>
          <a:bodyPr wrap="square" rtlCol="0" anchor="t">
            <a:spAutoFit/>
          </a:bodyPr>
          <a:p>
            <a:r>
              <a:rPr lang="en-US" sz="2500">
                <a:latin typeface="Times New Roman" panose="02020603050405020304" charset="0"/>
                <a:cs typeface="Times New Roman" panose="02020603050405020304" charset="0"/>
              </a:rPr>
              <a:t>SQL viết tắt của Structured Query Language dịch là Ngôn ngữ truy vấn mang tính cấu trúc, là một loại ngôn ngữ máy tính phổ biến để tạo, sửa, và lấy dữ liệu từ một hệ quản trị cơ sở dữ liệu quan hệ. Ngôn ngữ này phát triển vượt xa so với mục đích ban đầu là để phục vụ các hệ quản trị cơ sở dữ liệu đối tượng-quan hệ.</a:t>
            </a:r>
            <a:endParaRPr lang="en-US" sz="2500">
              <a:latin typeface="Times New Roman" panose="02020603050405020304" charset="0"/>
              <a:cs typeface="Times New Roman" panose="02020603050405020304" charset="0"/>
            </a:endParaRPr>
          </a:p>
        </p:txBody>
      </p:sp>
      <p:sp>
        <p:nvSpPr>
          <p:cNvPr id="6" name="Text Box 5"/>
          <p:cNvSpPr txBox="1"/>
          <p:nvPr/>
        </p:nvSpPr>
        <p:spPr>
          <a:xfrm>
            <a:off x="659765" y="3441700"/>
            <a:ext cx="2898140" cy="553085"/>
          </a:xfrm>
          <a:prstGeom prst="rect">
            <a:avLst/>
          </a:prstGeom>
          <a:noFill/>
        </p:spPr>
        <p:txBody>
          <a:bodyPr wrap="none" rtlCol="0" anchor="t">
            <a:spAutoFit/>
          </a:bodyPr>
          <a:p>
            <a:r>
              <a:rPr lang="en-US" sz="3000">
                <a:latin typeface="Times New Roman" panose="02020603050405020304" charset="0"/>
                <a:cs typeface="Times New Roman" panose="02020603050405020304" charset="0"/>
              </a:rPr>
              <a:t>4. Cở Sở Dữ Liệu</a:t>
            </a:r>
            <a:endParaRPr 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858520" y="942975"/>
            <a:ext cx="5023485" cy="553085"/>
          </a:xfrm>
          <a:prstGeom prst="rect">
            <a:avLst/>
          </a:prstGeom>
          <a:noFill/>
        </p:spPr>
        <p:txBody>
          <a:bodyPr wrap="none" rtlCol="0" anchor="t">
            <a:spAutoFit/>
          </a:bodyPr>
          <a:p>
            <a:r>
              <a:rPr lang="en-US" sz="3000">
                <a:latin typeface="Times New Roman" panose="02020603050405020304" charset="0"/>
                <a:cs typeface="Times New Roman" panose="02020603050405020304" charset="0"/>
              </a:rPr>
              <a:t>5.Phần Mềm Sử Dụng Để Code</a:t>
            </a:r>
            <a:endParaRPr lang="en-US" sz="3000">
              <a:latin typeface="Times New Roman" panose="02020603050405020304" charset="0"/>
              <a:cs typeface="Times New Roman" panose="02020603050405020304" charset="0"/>
            </a:endParaRPr>
          </a:p>
        </p:txBody>
      </p:sp>
      <p:sp>
        <p:nvSpPr>
          <p:cNvPr id="5" name="Text Box 4"/>
          <p:cNvSpPr txBox="1"/>
          <p:nvPr/>
        </p:nvSpPr>
        <p:spPr>
          <a:xfrm>
            <a:off x="858520" y="1813560"/>
            <a:ext cx="11191240" cy="4323080"/>
          </a:xfrm>
          <a:prstGeom prst="rect">
            <a:avLst/>
          </a:prstGeom>
          <a:noFill/>
        </p:spPr>
        <p:txBody>
          <a:bodyPr wrap="square" rtlCol="0" anchor="t">
            <a:spAutoFit/>
          </a:bodyPr>
          <a:p>
            <a:r>
              <a:rPr lang="en-US" sz="2500">
                <a:latin typeface="Times New Roman" panose="02020603050405020304" charset="0"/>
                <a:cs typeface="Times New Roman" panose="02020603050405020304" charset="0"/>
              </a:rPr>
              <a:t>NetBeans là một môi trường phát triển tích hợp (IDE) cho Java. NetBeans cho phép các ứng dụng được phát triển từ một tập hợp các thành phần phần mềm được gọi là modules.</a:t>
            </a:r>
            <a:endParaRPr lang="en-US" sz="2500">
              <a:latin typeface="Times New Roman" panose="02020603050405020304" charset="0"/>
              <a:cs typeface="Times New Roman" panose="02020603050405020304" charset="0"/>
            </a:endParaRPr>
          </a:p>
          <a:p>
            <a:endParaRPr lang="en-US" sz="2500">
              <a:latin typeface="Times New Roman" panose="02020603050405020304" charset="0"/>
              <a:cs typeface="Times New Roman" panose="02020603050405020304" charset="0"/>
            </a:endParaRPr>
          </a:p>
          <a:p>
            <a:r>
              <a:rPr lang="en-US" sz="2500">
                <a:latin typeface="Times New Roman" panose="02020603050405020304" charset="0"/>
                <a:cs typeface="Times New Roman" panose="02020603050405020304" charset="0"/>
              </a:rPr>
              <a:t>Nhưng dự án ở đây được xây dựng bằng Visual Studio Code</a:t>
            </a:r>
            <a:endParaRPr lang="en-US" sz="2500">
              <a:latin typeface="Times New Roman" panose="02020603050405020304" charset="0"/>
              <a:cs typeface="Times New Roman" panose="02020603050405020304" charset="0"/>
            </a:endParaRPr>
          </a:p>
          <a:p>
            <a:endParaRPr lang="en-US" sz="2500">
              <a:latin typeface="Times New Roman" panose="02020603050405020304" charset="0"/>
              <a:cs typeface="Times New Roman" panose="02020603050405020304" charset="0"/>
            </a:endParaRPr>
          </a:p>
          <a:p>
            <a:r>
              <a:rPr lang="en-US" sz="2500">
                <a:latin typeface="Times New Roman" panose="02020603050405020304" charset="0"/>
                <a:cs typeface="Times New Roman" panose="02020603050405020304" charset="0"/>
              </a:rPr>
              <a:t>Visual Studio Code là một trình soạn thảo mã nguồn được phát triển bởi Microsoft. Nó hỗ trợ chức năng debug, đi kèm với Git, có chức năng nổi bật cú pháp (syntax highlighting), tự hoàn thành mã thông minh, snippets, và cải tiến mã nguồn. Nó cũng cho phép tùy chỉnh, do đó, người dùng có thể thay đổi theme, phím tắt, và các tùy chọn khác.</a:t>
            </a:r>
            <a:endParaRPr 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23265" y="768350"/>
            <a:ext cx="4999355" cy="553085"/>
          </a:xfrm>
          <a:prstGeom prst="rect">
            <a:avLst/>
          </a:prstGeom>
          <a:noFill/>
        </p:spPr>
        <p:txBody>
          <a:bodyPr wrap="square" rtlCol="0">
            <a:spAutoFit/>
          </a:bodyPr>
          <a:p>
            <a:pPr algn="ctr"/>
            <a:r>
              <a:rPr lang="en-US" sz="3000">
                <a:latin typeface="Times New Roman" panose="02020603050405020304" charset="0"/>
                <a:cs typeface="Times New Roman" panose="02020603050405020304" charset="0"/>
              </a:rPr>
              <a:t>6.Ngôn Ngữ Sử Dụng Để Code</a:t>
            </a:r>
            <a:endParaRPr lang="en-US" sz="3000">
              <a:latin typeface="Times New Roman" panose="02020603050405020304" charset="0"/>
              <a:cs typeface="Times New Roman" panose="02020603050405020304" charset="0"/>
            </a:endParaRPr>
          </a:p>
        </p:txBody>
      </p:sp>
      <p:sp>
        <p:nvSpPr>
          <p:cNvPr id="5" name="Text Box 4"/>
          <p:cNvSpPr txBox="1"/>
          <p:nvPr/>
        </p:nvSpPr>
        <p:spPr>
          <a:xfrm>
            <a:off x="455295" y="1981835"/>
            <a:ext cx="11057255" cy="2399665"/>
          </a:xfrm>
          <a:prstGeom prst="rect">
            <a:avLst/>
          </a:prstGeom>
          <a:noFill/>
        </p:spPr>
        <p:txBody>
          <a:bodyPr wrap="square" rtlCol="0">
            <a:spAutoFit/>
          </a:bodyPr>
          <a:p>
            <a:pPr algn="ctr"/>
            <a:r>
              <a:rPr lang="en-US" sz="3000">
                <a:latin typeface="Times New Roman" panose="02020603050405020304" charset="0"/>
                <a:cs typeface="Times New Roman" panose="02020603050405020304" charset="0"/>
              </a:rPr>
              <a:t>Java là một ngôn ngữ lập trình hướng đối tượng, dựa trên lớp được thiết kế để có càng ít phụ thuộc thực thi càng tốt. Nó là ngôn ngữ lập trình có mục đích chung cho phép các nhà phát triển ứng dụng “viết một lần, chạy ở mọi nơi”  nghĩa là mã Java đã biên dịch có thể chạy trên tất cả các nền tảng hỗ trợ Java mà không cần biên dịch lại.</a:t>
            </a:r>
            <a:endParaRPr 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81305" y="179070"/>
            <a:ext cx="10362565" cy="629920"/>
          </a:xfrm>
          <a:prstGeom prst="rect">
            <a:avLst/>
          </a:prstGeom>
          <a:noFill/>
        </p:spPr>
        <p:txBody>
          <a:bodyPr wrap="square" rtlCol="0">
            <a:spAutoFit/>
          </a:bodyPr>
          <a:p>
            <a:r>
              <a:rPr lang="en-US" sz="3500">
                <a:latin typeface="Times New Roman" panose="02020603050405020304" charset="0"/>
                <a:cs typeface="Times New Roman" panose="02020603050405020304" charset="0"/>
              </a:rPr>
              <a:t>II. PHÂN TÍCH</a:t>
            </a:r>
            <a:endParaRPr lang="en-US" sz="3500">
              <a:latin typeface="Times New Roman" panose="02020603050405020304" charset="0"/>
              <a:cs typeface="Times New Roman" panose="02020603050405020304" charset="0"/>
            </a:endParaRPr>
          </a:p>
        </p:txBody>
      </p:sp>
      <p:sp>
        <p:nvSpPr>
          <p:cNvPr id="4" name="Text Box 3"/>
          <p:cNvSpPr txBox="1"/>
          <p:nvPr/>
        </p:nvSpPr>
        <p:spPr>
          <a:xfrm>
            <a:off x="210185" y="1100455"/>
            <a:ext cx="246634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1. Yêu Cầu</a:t>
            </a:r>
            <a:endParaRPr lang="en-US" sz="3000">
              <a:latin typeface="Times New Roman" panose="02020603050405020304" charset="0"/>
              <a:cs typeface="Times New Roman" panose="02020603050405020304" charset="0"/>
            </a:endParaRPr>
          </a:p>
        </p:txBody>
      </p:sp>
      <p:sp>
        <p:nvSpPr>
          <p:cNvPr id="5" name="Text Box 4"/>
          <p:cNvSpPr txBox="1"/>
          <p:nvPr/>
        </p:nvSpPr>
        <p:spPr>
          <a:xfrm>
            <a:off x="210185" y="1998345"/>
            <a:ext cx="5247640" cy="1630045"/>
          </a:xfrm>
          <a:prstGeom prst="rect">
            <a:avLst/>
          </a:prstGeom>
          <a:noFill/>
        </p:spPr>
        <p:txBody>
          <a:bodyPr wrap="square" rtlCol="0">
            <a:spAutoFit/>
          </a:bodyPr>
          <a:p>
            <a:r>
              <a:rPr lang="en-US" sz="2500">
                <a:latin typeface="Times New Roman" panose="02020603050405020304" charset="0"/>
                <a:cs typeface="Times New Roman" panose="02020603050405020304" charset="0"/>
              </a:rPr>
              <a:t>+Dễ sử dụng, dễ hiểu, thao tác dễ dàng</a:t>
            </a:r>
            <a:endParaRPr lang="en-US" sz="2500">
              <a:latin typeface="Times New Roman" panose="02020603050405020304" charset="0"/>
              <a:cs typeface="Times New Roman" panose="02020603050405020304" charset="0"/>
            </a:endParaRPr>
          </a:p>
          <a:p>
            <a:r>
              <a:rPr lang="en-US" sz="2500">
                <a:latin typeface="Times New Roman" panose="02020603050405020304" charset="0"/>
                <a:cs typeface="Times New Roman" panose="02020603050405020304" charset="0"/>
              </a:rPr>
              <a:t>+Tiết kiệm thời gian.</a:t>
            </a:r>
            <a:endParaRPr lang="en-US" sz="2500">
              <a:latin typeface="Times New Roman" panose="02020603050405020304" charset="0"/>
              <a:cs typeface="Times New Roman" panose="02020603050405020304" charset="0"/>
            </a:endParaRPr>
          </a:p>
          <a:p>
            <a:r>
              <a:rPr lang="en-US" sz="2500">
                <a:latin typeface="Times New Roman" panose="02020603050405020304" charset="0"/>
                <a:cs typeface="Times New Roman" panose="02020603050405020304" charset="0"/>
              </a:rPr>
              <a:t>+Xử lý dữ liệu nhanh nhẹn</a:t>
            </a:r>
            <a:endParaRPr lang="en-US" sz="2500">
              <a:latin typeface="Times New Roman" panose="02020603050405020304" charset="0"/>
              <a:cs typeface="Times New Roman" panose="02020603050405020304" charset="0"/>
            </a:endParaRPr>
          </a:p>
          <a:p>
            <a:r>
              <a:rPr lang="en-US" sz="2500">
                <a:latin typeface="Times New Roman" panose="02020603050405020304" charset="0"/>
                <a:cs typeface="Times New Roman" panose="02020603050405020304" charset="0"/>
              </a:rPr>
              <a:t>+Các chức năng</a:t>
            </a:r>
            <a:endParaRPr lang="en-US" sz="2500">
              <a:latin typeface="Times New Roman" panose="02020603050405020304" charset="0"/>
              <a:cs typeface="Times New Roman" panose="02020603050405020304" charset="0"/>
            </a:endParaRPr>
          </a:p>
        </p:txBody>
      </p:sp>
      <p:sp>
        <p:nvSpPr>
          <p:cNvPr id="6" name="Text Box 5"/>
          <p:cNvSpPr txBox="1"/>
          <p:nvPr/>
        </p:nvSpPr>
        <p:spPr>
          <a:xfrm>
            <a:off x="6279515" y="1100455"/>
            <a:ext cx="330962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2. Cách chức năng</a:t>
            </a:r>
            <a:endParaRPr lang="en-US" sz="3000">
              <a:latin typeface="Times New Roman" panose="02020603050405020304" charset="0"/>
              <a:cs typeface="Times New Roman" panose="02020603050405020304" charset="0"/>
            </a:endParaRPr>
          </a:p>
        </p:txBody>
      </p:sp>
      <p:sp>
        <p:nvSpPr>
          <p:cNvPr id="7" name="Text Box 6"/>
          <p:cNvSpPr txBox="1"/>
          <p:nvPr/>
        </p:nvSpPr>
        <p:spPr>
          <a:xfrm>
            <a:off x="5671185" y="1988185"/>
            <a:ext cx="6153150" cy="3938270"/>
          </a:xfrm>
          <a:prstGeom prst="rect">
            <a:avLst/>
          </a:prstGeom>
          <a:noFill/>
        </p:spPr>
        <p:txBody>
          <a:bodyPr wrap="square" rtlCol="0">
            <a:spAutoFit/>
          </a:bodyPr>
          <a:p>
            <a:r>
              <a:rPr lang="en-US" sz="2500">
                <a:latin typeface="Times New Roman" panose="02020603050405020304" charset="0"/>
                <a:cs typeface="Times New Roman" panose="02020603050405020304" charset="0"/>
              </a:rPr>
              <a:t>+Xem: Tất cả các dữ liệu sẽ được xuất hiện trên màn hình, dễ dàng xem xét và đánh giá.</a:t>
            </a:r>
            <a:endParaRPr lang="en-US" sz="2500">
              <a:latin typeface="Times New Roman" panose="02020603050405020304" charset="0"/>
              <a:cs typeface="Times New Roman" panose="02020603050405020304" charset="0"/>
            </a:endParaRPr>
          </a:p>
          <a:p>
            <a:r>
              <a:rPr lang="en-US" sz="2500">
                <a:latin typeface="Times New Roman" panose="02020603050405020304" charset="0"/>
                <a:cs typeface="Times New Roman" panose="02020603050405020304" charset="0"/>
              </a:rPr>
              <a:t>+Tìm kiếm: Sử đụng những dữ liệu cần thiết và tạo 2 loại tìm kiếm khác nhau để tránh dữ liệu bị trùng lặp</a:t>
            </a:r>
            <a:endParaRPr lang="en-US" sz="2500">
              <a:latin typeface="Times New Roman" panose="02020603050405020304" charset="0"/>
              <a:cs typeface="Times New Roman" panose="02020603050405020304" charset="0"/>
            </a:endParaRPr>
          </a:p>
          <a:p>
            <a:r>
              <a:rPr lang="en-US" sz="2500">
                <a:latin typeface="Times New Roman" panose="02020603050405020304" charset="0"/>
                <a:cs typeface="Times New Roman" panose="02020603050405020304" charset="0"/>
              </a:rPr>
              <a:t>+Thêm: Tạo thêm dữ liệu mới</a:t>
            </a:r>
            <a:endParaRPr lang="en-US" sz="2500">
              <a:latin typeface="Times New Roman" panose="02020603050405020304" charset="0"/>
              <a:cs typeface="Times New Roman" panose="02020603050405020304" charset="0"/>
            </a:endParaRPr>
          </a:p>
          <a:p>
            <a:r>
              <a:rPr lang="en-US" sz="2500">
                <a:latin typeface="Times New Roman" panose="02020603050405020304" charset="0"/>
                <a:cs typeface="Times New Roman" panose="02020603050405020304" charset="0"/>
              </a:rPr>
              <a:t>+Xóa: Loại bỏ những dữ liệu không cần thiết hoặc dư thừa</a:t>
            </a:r>
            <a:endParaRPr lang="en-US" sz="2500">
              <a:latin typeface="Times New Roman" panose="02020603050405020304" charset="0"/>
              <a:cs typeface="Times New Roman" panose="02020603050405020304" charset="0"/>
            </a:endParaRPr>
          </a:p>
          <a:p>
            <a:r>
              <a:rPr lang="en-US" sz="2500">
                <a:latin typeface="Times New Roman" panose="02020603050405020304" charset="0"/>
                <a:cs typeface="Times New Roman" panose="02020603050405020304" charset="0"/>
              </a:rPr>
              <a:t>+Cập nhật: Thay đổi dữ liệu nếu dữ liệu đó không hợp lý</a:t>
            </a:r>
            <a:endParaRPr 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strVal val="#ppt_w*0.70"/>
                                          </p:val>
                                        </p:tav>
                                        <p:tav tm="100000">
                                          <p:val>
                                            <p:strVal val="#ppt_w"/>
                                          </p:val>
                                        </p:tav>
                                      </p:tavLst>
                                    </p:anim>
                                    <p:anim calcmode="lin" valueType="num">
                                      <p:cBhvr>
                                        <p:cTn id="22" dur="1000" fill="hold"/>
                                        <p:tgtEl>
                                          <p:spTgt spid="5"/>
                                        </p:tgtEl>
                                        <p:attrNameLst>
                                          <p:attrName>ppt_h</p:attrName>
                                        </p:attrNameLst>
                                      </p:cBhvr>
                                      <p:tavLst>
                                        <p:tav tm="0">
                                          <p:val>
                                            <p:strVal val="#ppt_h"/>
                                          </p:val>
                                        </p:tav>
                                        <p:tav tm="100000">
                                          <p:val>
                                            <p:strVal val="#ppt_h"/>
                                          </p:val>
                                        </p:tav>
                                      </p:tavLst>
                                    </p:anim>
                                    <p:animEffect transition="in" filter="fade">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strVal val="#ppt_w*0.70"/>
                                          </p:val>
                                        </p:tav>
                                        <p:tav tm="100000">
                                          <p:val>
                                            <p:strVal val="#ppt_w"/>
                                          </p:val>
                                        </p:tav>
                                      </p:tavLst>
                                    </p:anim>
                                    <p:anim calcmode="lin" valueType="num">
                                      <p:cBhvr>
                                        <p:cTn id="29" dur="1000" fill="hold"/>
                                        <p:tgtEl>
                                          <p:spTgt spid="6"/>
                                        </p:tgtEl>
                                        <p:attrNameLst>
                                          <p:attrName>ppt_h</p:attrName>
                                        </p:attrNameLst>
                                      </p:cBhvr>
                                      <p:tavLst>
                                        <p:tav tm="0">
                                          <p:val>
                                            <p:strVal val="#ppt_h"/>
                                          </p:val>
                                        </p:tav>
                                        <p:tav tm="100000">
                                          <p:val>
                                            <p:strVal val="#ppt_h"/>
                                          </p:val>
                                        </p:tav>
                                      </p:tavLst>
                                    </p:anim>
                                    <p:animEffect transition="in" filter="fade">
                                      <p:cBhvr>
                                        <p:cTn id="30" dur="1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strVal val="#ppt_w*0.70"/>
                                          </p:val>
                                        </p:tav>
                                        <p:tav tm="100000">
                                          <p:val>
                                            <p:strVal val="#ppt_w"/>
                                          </p:val>
                                        </p:tav>
                                      </p:tavLst>
                                    </p:anim>
                                    <p:anim calcmode="lin" valueType="num">
                                      <p:cBhvr>
                                        <p:cTn id="36" dur="1000" fill="hold"/>
                                        <p:tgtEl>
                                          <p:spTgt spid="7"/>
                                        </p:tgtEl>
                                        <p:attrNameLst>
                                          <p:attrName>ppt_h</p:attrName>
                                        </p:attrNameLst>
                                      </p:cBhvr>
                                      <p:tavLst>
                                        <p:tav tm="0">
                                          <p:val>
                                            <p:strVal val="#ppt_h"/>
                                          </p:val>
                                        </p:tav>
                                        <p:tav tm="100000">
                                          <p:val>
                                            <p:strVal val="#ppt_h"/>
                                          </p:val>
                                        </p:tav>
                                      </p:tavLst>
                                    </p:anim>
                                    <p:animEffect transition="in" filter="fade">
                                      <p:cBhvr>
                                        <p:cTn id="3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6"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4-27 014844"/>
          <p:cNvPicPr>
            <a:picLocks noChangeAspect="1"/>
          </p:cNvPicPr>
          <p:nvPr/>
        </p:nvPicPr>
        <p:blipFill>
          <a:blip r:embed="rId1"/>
          <a:stretch>
            <a:fillRect/>
          </a:stretch>
        </p:blipFill>
        <p:spPr>
          <a:xfrm>
            <a:off x="-635" y="-635"/>
            <a:ext cx="12192000" cy="6858000"/>
          </a:xfrm>
          <a:prstGeom prst="rect">
            <a:avLst/>
          </a:prstGeom>
        </p:spPr>
      </p:pic>
      <p:sp>
        <p:nvSpPr>
          <p:cNvPr id="5" name="Text Box 4"/>
          <p:cNvSpPr txBox="1"/>
          <p:nvPr/>
        </p:nvSpPr>
        <p:spPr>
          <a:xfrm>
            <a:off x="92075" y="164465"/>
            <a:ext cx="2844800" cy="629920"/>
          </a:xfrm>
          <a:prstGeom prst="rect">
            <a:avLst/>
          </a:prstGeom>
          <a:noFill/>
        </p:spPr>
        <p:txBody>
          <a:bodyPr wrap="square" rtlCol="0">
            <a:spAutoFit/>
          </a:bodyPr>
          <a:p>
            <a:r>
              <a:rPr lang="en-US" sz="3500">
                <a:latin typeface="Times New Roman" panose="02020603050405020304" charset="0"/>
                <a:cs typeface="Times New Roman" panose="02020603050405020304" charset="0"/>
              </a:rPr>
              <a:t>III. THIẾT KẾ</a:t>
            </a:r>
            <a:endParaRPr lang="en-US" sz="3500">
              <a:latin typeface="Times New Roman" panose="02020603050405020304" charset="0"/>
              <a:cs typeface="Times New Roman" panose="02020603050405020304" charset="0"/>
            </a:endParaRPr>
          </a:p>
        </p:txBody>
      </p:sp>
      <p:sp>
        <p:nvSpPr>
          <p:cNvPr id="6" name="Text Box 5"/>
          <p:cNvSpPr txBox="1"/>
          <p:nvPr/>
        </p:nvSpPr>
        <p:spPr>
          <a:xfrm>
            <a:off x="220980" y="960120"/>
            <a:ext cx="150241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1. UML</a:t>
            </a:r>
            <a:endParaRPr lang="en-US" sz="3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3372</Words>
  <Application>WPS Presentation</Application>
  <PresentationFormat>Widescreen</PresentationFormat>
  <Paragraphs>132</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Bebas Neue</vt:lpstr>
      <vt:lpstr>Segoe Print</vt:lpstr>
      <vt:lpstr>DM Sans</vt:lpstr>
      <vt:lpstr>Times New Roman</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nglem</cp:lastModifiedBy>
  <cp:revision>14</cp:revision>
  <dcterms:created xsi:type="dcterms:W3CDTF">2023-04-02T03:57:00Z</dcterms:created>
  <dcterms:modified xsi:type="dcterms:W3CDTF">2023-04-26T19:12:09Z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FDD9AC5DDA1D4B2883283590CE3880AA</vt:lpwstr>
  </property>
  <property fmtid="{D5CDD505-2E9C-101B-9397-08002B2CF9AE}" pid="3" name="KSOProductBuildVer">
    <vt:lpwstr>1033-11.2.0.11536</vt:lpwstr>
  </property>
</Properties>
</file>