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56" r:id="rId2"/>
    <p:sldId id="260" r:id="rId3"/>
    <p:sldId id="261" r:id="rId4"/>
    <p:sldId id="302" r:id="rId5"/>
    <p:sldId id="303" r:id="rId6"/>
    <p:sldId id="305" r:id="rId7"/>
    <p:sldId id="306" r:id="rId8"/>
    <p:sldId id="304" r:id="rId9"/>
    <p:sldId id="307" r:id="rId10"/>
    <p:sldId id="309" r:id="rId11"/>
    <p:sldId id="308" r:id="rId12"/>
    <p:sldId id="290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Outfit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6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6E0370-7670-4FB0-8486-0A82C6F37BBF}">
  <a:tblStyle styleId="{476E0370-7670-4FB0-8486-0A82C6F37B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98" y="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766539B2-EBAB-B6BB-156C-CBB3941DD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0FCEC98E-979A-BC37-3198-40BB838CC6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885BB573-B809-7596-7F63-81B9615A8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20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543A663A-2AAF-0C9A-20E7-07BC374D6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48B2DC59-36E1-0DC1-E4D5-51CD1CC16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79F65B71-3253-3951-4F76-4737BC849C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08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CF75D33C-E7CC-EC1A-506E-0C3DEFE0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F9E7EB79-9C36-AD35-075C-047F66CA1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5A67CB59-ECB8-E00B-37C8-F236F9462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39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4AC8CB38-C55A-B927-1BCE-45E4F09B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>
            <a:extLst>
              <a:ext uri="{FF2B5EF4-FFF2-40B4-BE49-F238E27FC236}">
                <a16:creationId xmlns:a16="http://schemas.microsoft.com/office/drawing/2014/main" id="{B4A80840-8286-B6F1-F645-74331E7E9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>
            <a:extLst>
              <a:ext uri="{FF2B5EF4-FFF2-40B4-BE49-F238E27FC236}">
                <a16:creationId xmlns:a16="http://schemas.microsoft.com/office/drawing/2014/main" id="{F35A217B-2CF5-6B8F-C470-FE9CC2507F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A9D41A55-4070-3CDD-DE09-91E6BAD0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B6B39C87-1B4F-181F-263C-07D3304EA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9A06B58F-4D62-8A9C-8711-31876D0F1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9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C75C0F4D-5670-8870-2295-D0CCD6517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26605BCE-662C-3D4A-105E-248DA0DB4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D8CD12BB-892D-BBBC-4371-E4A55B86D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46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A1A132FA-1B17-9A97-F49D-116540F03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4dda1946d_6_308:notes">
            <a:extLst>
              <a:ext uri="{FF2B5EF4-FFF2-40B4-BE49-F238E27FC236}">
                <a16:creationId xmlns:a16="http://schemas.microsoft.com/office/drawing/2014/main" id="{702397BA-E36D-31B4-5511-292B7897AA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54dda1946d_6_308:notes">
            <a:extLst>
              <a:ext uri="{FF2B5EF4-FFF2-40B4-BE49-F238E27FC236}">
                <a16:creationId xmlns:a16="http://schemas.microsoft.com/office/drawing/2014/main" id="{F659226B-9342-0366-1085-3EC0FD32A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94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>
          <a:extLst>
            <a:ext uri="{FF2B5EF4-FFF2-40B4-BE49-F238E27FC236}">
              <a16:creationId xmlns:a16="http://schemas.microsoft.com/office/drawing/2014/main" id="{E524BD25-8401-AF9C-7377-4650FC66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>
            <a:extLst>
              <a:ext uri="{FF2B5EF4-FFF2-40B4-BE49-F238E27FC236}">
                <a16:creationId xmlns:a16="http://schemas.microsoft.com/office/drawing/2014/main" id="{6D70A9C2-AB09-1488-EA46-B0EBC83155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>
            <a:extLst>
              <a:ext uri="{FF2B5EF4-FFF2-40B4-BE49-F238E27FC236}">
                <a16:creationId xmlns:a16="http://schemas.microsoft.com/office/drawing/2014/main" id="{4E7B8E1D-824A-EEE9-F9F0-DF129B8722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8" r:id="rId4"/>
    <p:sldLayoutId id="2147483671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5" y="1082855"/>
            <a:ext cx="5066700" cy="25731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 dirty="0" err="1">
                <a:latin typeface="Aptos" panose="020B0004020202020204" pitchFamily="34" charset="0"/>
              </a:rPr>
              <a:t>Một</a:t>
            </a:r>
            <a:r>
              <a:rPr lang="en-US" sz="4300" b="1" dirty="0">
                <a:latin typeface="Aptos" panose="020B0004020202020204" pitchFamily="34" charset="0"/>
              </a:rPr>
              <a:t> </a:t>
            </a:r>
            <a:r>
              <a:rPr lang="en-US" sz="4300" b="1" dirty="0" err="1">
                <a:latin typeface="Aptos" panose="020B0004020202020204" pitchFamily="34" charset="0"/>
              </a:rPr>
              <a:t>số</a:t>
            </a:r>
            <a:r>
              <a:rPr lang="en-US" sz="4300" b="1" dirty="0">
                <a:latin typeface="Aptos" panose="020B0004020202020204" pitchFamily="34" charset="0"/>
              </a:rPr>
              <a:t> </a:t>
            </a:r>
            <a:r>
              <a:rPr lang="en-US" sz="4300" b="1" dirty="0" err="1">
                <a:latin typeface="Aptos" panose="020B0004020202020204" pitchFamily="34" charset="0"/>
              </a:rPr>
              <a:t>thí</a:t>
            </a:r>
            <a:r>
              <a:rPr lang="en-US" sz="4300" b="1" dirty="0">
                <a:latin typeface="Aptos" panose="020B0004020202020204" pitchFamily="34" charset="0"/>
              </a:rPr>
              <a:t> </a:t>
            </a:r>
            <a:r>
              <a:rPr lang="en-US" sz="4300" b="1" dirty="0" err="1">
                <a:latin typeface="Aptos" panose="020B0004020202020204" pitchFamily="34" charset="0"/>
              </a:rPr>
              <a:t>nghiệm</a:t>
            </a:r>
            <a:r>
              <a:rPr lang="en-US" sz="4300" b="1" dirty="0">
                <a:latin typeface="Aptos" panose="020B0004020202020204" pitchFamily="34" charset="0"/>
              </a:rPr>
              <a:t> XSTK </a:t>
            </a:r>
            <a:r>
              <a:rPr lang="en-US" sz="4300" b="1" dirty="0" err="1">
                <a:latin typeface="Aptos" panose="020B0004020202020204" pitchFamily="34" charset="0"/>
              </a:rPr>
              <a:t>trong</a:t>
            </a:r>
            <a:r>
              <a:rPr lang="en-US" sz="4300" b="1" dirty="0">
                <a:latin typeface="Aptos" panose="020B0004020202020204" pitchFamily="34" charset="0"/>
              </a:rPr>
              <a:t> </a:t>
            </a:r>
            <a:r>
              <a:rPr lang="en-US" sz="4300" b="1" dirty="0" err="1">
                <a:latin typeface="Aptos" panose="020B0004020202020204" pitchFamily="34" charset="0"/>
              </a:rPr>
              <a:t>lĩnh</a:t>
            </a:r>
            <a:r>
              <a:rPr lang="en-US" sz="4300" b="1" dirty="0">
                <a:latin typeface="Aptos" panose="020B0004020202020204" pitchFamily="34" charset="0"/>
              </a:rPr>
              <a:t> </a:t>
            </a:r>
            <a:r>
              <a:rPr lang="en-US" sz="4300" b="1" dirty="0" err="1">
                <a:latin typeface="Aptos" panose="020B0004020202020204" pitchFamily="34" charset="0"/>
              </a:rPr>
              <a:t>vực</a:t>
            </a:r>
            <a:r>
              <a:rPr lang="en-US" sz="4300" b="1" dirty="0">
                <a:latin typeface="Aptos" panose="020B0004020202020204" pitchFamily="34" charset="0"/>
              </a:rPr>
              <a:t> </a:t>
            </a:r>
            <a:r>
              <a:rPr lang="en-US" sz="4300" b="1" dirty="0" err="1">
                <a:latin typeface="Aptos" panose="020B0004020202020204" pitchFamily="34" charset="0"/>
              </a:rPr>
              <a:t>bóng</a:t>
            </a:r>
            <a:r>
              <a:rPr lang="en-US" sz="4300" b="1" dirty="0">
                <a:latin typeface="Aptos" panose="020B0004020202020204" pitchFamily="34" charset="0"/>
              </a:rPr>
              <a:t> </a:t>
            </a:r>
            <a:r>
              <a:rPr lang="en-US" sz="4300" b="1" dirty="0" err="1">
                <a:latin typeface="Aptos" panose="020B0004020202020204" pitchFamily="34" charset="0"/>
              </a:rPr>
              <a:t>đá</a:t>
            </a:r>
            <a:br>
              <a:rPr lang="en-US" sz="4300" dirty="0">
                <a:latin typeface="Aptos" panose="020B0004020202020204" pitchFamily="34" charset="0"/>
              </a:rPr>
            </a:br>
            <a:br>
              <a:rPr lang="en-US" sz="1200" b="1" dirty="0">
                <a:latin typeface="Aptos" panose="020B0004020202020204" pitchFamily="34" charset="0"/>
              </a:rPr>
            </a:br>
            <a:r>
              <a:rPr lang="en-US" sz="2400" b="1" dirty="0" err="1">
                <a:latin typeface="Aptos" panose="020B0004020202020204" pitchFamily="34" charset="0"/>
              </a:rPr>
              <a:t>Nhóm</a:t>
            </a:r>
            <a:r>
              <a:rPr lang="en-US" sz="2400" b="1" dirty="0">
                <a:latin typeface="Aptos" panose="020B0004020202020204" pitchFamily="34" charset="0"/>
              </a:rPr>
              <a:t> 22</a:t>
            </a:r>
            <a:endParaRPr sz="4800" dirty="0"/>
          </a:p>
        </p:txBody>
      </p:sp>
      <p:sp>
        <p:nvSpPr>
          <p:cNvPr id="345" name="Google Shape;345;p36"/>
          <p:cNvSpPr txBox="1">
            <a:spLocks noGrp="1"/>
          </p:cNvSpPr>
          <p:nvPr>
            <p:ph type="subTitle" idx="1"/>
          </p:nvPr>
        </p:nvSpPr>
        <p:spPr>
          <a:xfrm>
            <a:off x="725923" y="4188809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Thống kê và xác suất chuyên sâu – DS101</a:t>
            </a:r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6183016" y="-260182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9A6C0564-1A2E-260C-5292-6AF3872B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17B60E26-DF97-2843-D698-7A49337220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7968" y="22845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Xử lí dữ liệu và phân tích hướng đi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457" name="Google Shape;457;p41">
            <a:extLst>
              <a:ext uri="{FF2B5EF4-FFF2-40B4-BE49-F238E27FC236}">
                <a16:creationId xmlns:a16="http://schemas.microsoft.com/office/drawing/2014/main" id="{A1AC7FCB-590C-F0F7-F8AA-BF82D3E69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7968" y="914951"/>
            <a:ext cx="8159305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ptos" panose="020B0004020202020204" pitchFamily="34" charset="0"/>
              </a:rPr>
              <a:t>Bộ dữ liệu được sử dụng: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ptos" panose="020B0004020202020204" pitchFamily="34" charset="0"/>
              </a:rPr>
              <a:t>CLB thử nghiệm: Machester United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ptos" panose="020B0004020202020204" pitchFamily="34" charset="0"/>
              </a:rPr>
              <a:t>Trạng thái: Thắng, Hoà, Thua</a:t>
            </a:r>
            <a:endParaRPr lang="en" dirty="0"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E8C38-8C88-6680-7BCA-68D5AFD6B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20" y="914951"/>
            <a:ext cx="3852001" cy="114771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0119D6B-A1A5-DBAD-A66A-2AA409450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292856"/>
              </p:ext>
            </p:extLst>
          </p:nvPr>
        </p:nvGraphicFramePr>
        <p:xfrm>
          <a:off x="707968" y="2195208"/>
          <a:ext cx="4259178" cy="1066800"/>
        </p:xfrm>
        <a:graphic>
          <a:graphicData uri="http://schemas.openxmlformats.org/drawingml/2006/table">
            <a:tbl>
              <a:tblPr firstRow="1" firstCol="1" bandRow="1">
                <a:tableStyleId>{476E0370-7670-4FB0-8486-0A82C6F37BBF}</a:tableStyleId>
              </a:tblPr>
              <a:tblGrid>
                <a:gridCol w="1515978">
                  <a:extLst>
                    <a:ext uri="{9D8B030D-6E8A-4147-A177-3AD203B41FA5}">
                      <a16:colId xmlns:a16="http://schemas.microsoft.com/office/drawing/2014/main" val="24437008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0120781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572375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34449313"/>
                    </a:ext>
                  </a:extLst>
                </a:gridCol>
              </a:tblGrid>
              <a:tr h="142407"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          Trận sau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</a:endParaRPr>
                    </a:p>
                    <a:p>
                      <a:pPr marL="0" marR="41910" algn="just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Trận trước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Thắng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Hoà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Thua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792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l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Thắng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0.411765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0.117647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0.470588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839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Hoà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</a:rPr>
                        <a:t>0.333333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0.166667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0.500000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022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l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Thua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</a:rPr>
                        <a:t>0.571429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0.214286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0.214285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4196316"/>
                  </a:ext>
                </a:extLst>
              </a:tr>
            </a:tbl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B002B6D-EA4B-666F-0D26-9CCFBBD9B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8490"/>
              </p:ext>
            </p:extLst>
          </p:nvPr>
        </p:nvGraphicFramePr>
        <p:xfrm>
          <a:off x="1067702" y="3815690"/>
          <a:ext cx="334030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23017" imgH="677410" progId="Equation.DSMT4">
                  <p:embed/>
                </p:oleObj>
              </mc:Choice>
              <mc:Fallback>
                <p:oleObj name="Equation" r:id="rId4" imgW="2123017" imgH="6774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7702" y="3815690"/>
                        <a:ext cx="3340305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rrow: Down 13">
            <a:extLst>
              <a:ext uri="{FF2B5EF4-FFF2-40B4-BE49-F238E27FC236}">
                <a16:creationId xmlns:a16="http://schemas.microsoft.com/office/drawing/2014/main" id="{7FC73E5F-4461-BF31-091B-40DAD31466DC}"/>
              </a:ext>
            </a:extLst>
          </p:cNvPr>
          <p:cNvSpPr/>
          <p:nvPr/>
        </p:nvSpPr>
        <p:spPr>
          <a:xfrm>
            <a:off x="2705209" y="3394546"/>
            <a:ext cx="264695" cy="3527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white circles with letters on a black background&#10;&#10;Description automatically generated">
            <a:extLst>
              <a:ext uri="{FF2B5EF4-FFF2-40B4-BE49-F238E27FC236}">
                <a16:creationId xmlns:a16="http://schemas.microsoft.com/office/drawing/2014/main" id="{0FD437A5-2457-9611-14FB-E066973BF2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550" y="2195208"/>
            <a:ext cx="3768723" cy="280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3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A875990E-DF94-BF0F-DA13-2EEC0126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E05584FB-53F4-6942-6B8E-A9A6DB1AD8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2413" y="14288"/>
            <a:ext cx="7967662" cy="614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Kết quả thí nghiệm</a:t>
            </a:r>
            <a:endParaRPr dirty="0">
              <a:latin typeface="Aptos" panose="020B0004020202020204" pitchFamily="34" charset="0"/>
            </a:endParaRPr>
          </a:p>
        </p:txBody>
      </p:sp>
      <p:grpSp>
        <p:nvGrpSpPr>
          <p:cNvPr id="9" name="Google Shape;432;p40">
            <a:extLst>
              <a:ext uri="{FF2B5EF4-FFF2-40B4-BE49-F238E27FC236}">
                <a16:creationId xmlns:a16="http://schemas.microsoft.com/office/drawing/2014/main" id="{441531CD-681D-EE03-B4F3-C87CABFFBEB5}"/>
              </a:ext>
            </a:extLst>
          </p:cNvPr>
          <p:cNvGrpSpPr/>
          <p:nvPr/>
        </p:nvGrpSpPr>
        <p:grpSpPr>
          <a:xfrm>
            <a:off x="6740069" y="2829544"/>
            <a:ext cx="4218588" cy="6000577"/>
            <a:chOff x="5104880" y="-153372"/>
            <a:chExt cx="4218588" cy="6000577"/>
          </a:xfrm>
        </p:grpSpPr>
        <p:sp>
          <p:nvSpPr>
            <p:cNvPr id="10" name="Google Shape;433;p40">
              <a:extLst>
                <a:ext uri="{FF2B5EF4-FFF2-40B4-BE49-F238E27FC236}">
                  <a16:creationId xmlns:a16="http://schemas.microsoft.com/office/drawing/2014/main" id="{05BB321F-072D-B78B-79D2-77273F3B54BC}"/>
                </a:ext>
              </a:extLst>
            </p:cNvPr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4;p40">
              <a:extLst>
                <a:ext uri="{FF2B5EF4-FFF2-40B4-BE49-F238E27FC236}">
                  <a16:creationId xmlns:a16="http://schemas.microsoft.com/office/drawing/2014/main" id="{C646B626-9700-76FF-1755-F0E40603C6D5}"/>
                </a:ext>
              </a:extLst>
            </p:cNvPr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;p40">
              <a:extLst>
                <a:ext uri="{FF2B5EF4-FFF2-40B4-BE49-F238E27FC236}">
                  <a16:creationId xmlns:a16="http://schemas.microsoft.com/office/drawing/2014/main" id="{0DC65D03-6252-0680-5581-F363880517F8}"/>
                </a:ext>
              </a:extLst>
            </p:cNvPr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36;p40">
              <a:extLst>
                <a:ext uri="{FF2B5EF4-FFF2-40B4-BE49-F238E27FC236}">
                  <a16:creationId xmlns:a16="http://schemas.microsoft.com/office/drawing/2014/main" id="{32EF2460-4A5A-82DC-4C71-862E2EABADBD}"/>
                </a:ext>
              </a:extLst>
            </p:cNvPr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;p40">
              <a:extLst>
                <a:ext uri="{FF2B5EF4-FFF2-40B4-BE49-F238E27FC236}">
                  <a16:creationId xmlns:a16="http://schemas.microsoft.com/office/drawing/2014/main" id="{F7EF87E2-10B6-5234-6CE3-D677EAE5C613}"/>
                </a:ext>
              </a:extLst>
            </p:cNvPr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8;p40">
              <a:extLst>
                <a:ext uri="{FF2B5EF4-FFF2-40B4-BE49-F238E27FC236}">
                  <a16:creationId xmlns:a16="http://schemas.microsoft.com/office/drawing/2014/main" id="{1FB36BD1-B3DC-0484-5407-72629A5C5622}"/>
                </a:ext>
              </a:extLst>
            </p:cNvPr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9;p40">
              <a:extLst>
                <a:ext uri="{FF2B5EF4-FFF2-40B4-BE49-F238E27FC236}">
                  <a16:creationId xmlns:a16="http://schemas.microsoft.com/office/drawing/2014/main" id="{742B7A0E-D401-8A62-D0C8-4BA4E15A3DD3}"/>
                </a:ext>
              </a:extLst>
            </p:cNvPr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0;p40">
              <a:extLst>
                <a:ext uri="{FF2B5EF4-FFF2-40B4-BE49-F238E27FC236}">
                  <a16:creationId xmlns:a16="http://schemas.microsoft.com/office/drawing/2014/main" id="{001AB97C-6EB4-0C81-54EC-267CDB88E138}"/>
                </a:ext>
              </a:extLst>
            </p:cNvPr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1;p40">
              <a:extLst>
                <a:ext uri="{FF2B5EF4-FFF2-40B4-BE49-F238E27FC236}">
                  <a16:creationId xmlns:a16="http://schemas.microsoft.com/office/drawing/2014/main" id="{40C79558-8B06-C4BF-83D1-0353FDD2099F}"/>
                </a:ext>
              </a:extLst>
            </p:cNvPr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2;p40">
              <a:extLst>
                <a:ext uri="{FF2B5EF4-FFF2-40B4-BE49-F238E27FC236}">
                  <a16:creationId xmlns:a16="http://schemas.microsoft.com/office/drawing/2014/main" id="{B2D242B1-31F9-42B7-F12A-4257E40284FE}"/>
                </a:ext>
              </a:extLst>
            </p:cNvPr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3;p40">
              <a:extLst>
                <a:ext uri="{FF2B5EF4-FFF2-40B4-BE49-F238E27FC236}">
                  <a16:creationId xmlns:a16="http://schemas.microsoft.com/office/drawing/2014/main" id="{9E0C2F44-56D6-7201-BBBD-54B88CC54F6B}"/>
                </a:ext>
              </a:extLst>
            </p:cNvPr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4;p40">
              <a:extLst>
                <a:ext uri="{FF2B5EF4-FFF2-40B4-BE49-F238E27FC236}">
                  <a16:creationId xmlns:a16="http://schemas.microsoft.com/office/drawing/2014/main" id="{CA74CA15-E754-B27B-5CDD-A864AFBD9BD5}"/>
                </a:ext>
              </a:extLst>
            </p:cNvPr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5;p40">
              <a:extLst>
                <a:ext uri="{FF2B5EF4-FFF2-40B4-BE49-F238E27FC236}">
                  <a16:creationId xmlns:a16="http://schemas.microsoft.com/office/drawing/2014/main" id="{3A703CF0-D899-70C5-894E-FABA8B76C771}"/>
                </a:ext>
              </a:extLst>
            </p:cNvPr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6;p40">
              <a:extLst>
                <a:ext uri="{FF2B5EF4-FFF2-40B4-BE49-F238E27FC236}">
                  <a16:creationId xmlns:a16="http://schemas.microsoft.com/office/drawing/2014/main" id="{EDC0729D-B906-37A5-FFC2-99F60C183003}"/>
                </a:ext>
              </a:extLst>
            </p:cNvPr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7;p40">
              <a:extLst>
                <a:ext uri="{FF2B5EF4-FFF2-40B4-BE49-F238E27FC236}">
                  <a16:creationId xmlns:a16="http://schemas.microsoft.com/office/drawing/2014/main" id="{BC296C3E-EC90-FD36-833A-3B6C96752987}"/>
                </a:ext>
              </a:extLst>
            </p:cNvPr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;p40">
              <a:extLst>
                <a:ext uri="{FF2B5EF4-FFF2-40B4-BE49-F238E27FC236}">
                  <a16:creationId xmlns:a16="http://schemas.microsoft.com/office/drawing/2014/main" id="{1A9B77ED-AD97-D9D8-0204-3CA7BE150396}"/>
                </a:ext>
              </a:extLst>
            </p:cNvPr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9;p40">
              <a:extLst>
                <a:ext uri="{FF2B5EF4-FFF2-40B4-BE49-F238E27FC236}">
                  <a16:creationId xmlns:a16="http://schemas.microsoft.com/office/drawing/2014/main" id="{802C4126-F95D-A32F-3958-4C2845D5C63B}"/>
                </a:ext>
              </a:extLst>
            </p:cNvPr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3D1FBD-A416-3C87-29E3-471B17ACC213}"/>
                  </a:ext>
                </a:extLst>
              </p:cNvPr>
              <p:cNvSpPr txBox="1"/>
              <p:nvPr/>
            </p:nvSpPr>
            <p:spPr>
              <a:xfrm>
                <a:off x="246818" y="1805779"/>
                <a:ext cx="8582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Cả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ba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thí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nghiệm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đều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đạt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phân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phối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dừng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.45946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0.16216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0.37838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3D1FBD-A416-3C87-29E3-471B17ACC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18" y="1805779"/>
                <a:ext cx="8582286" cy="400110"/>
              </a:xfrm>
              <a:prstGeom prst="rect">
                <a:avLst/>
              </a:prstGeom>
              <a:blipFill>
                <a:blip r:embed="rId3"/>
                <a:stretch>
                  <a:fillRect l="-710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5A68F7-7C29-A184-EE08-1D21BA984131}"/>
                  </a:ext>
                </a:extLst>
              </p:cNvPr>
              <p:cNvSpPr txBox="1"/>
              <p:nvPr/>
            </p:nvSpPr>
            <p:spPr>
              <a:xfrm>
                <a:off x="246818" y="2413757"/>
                <a:ext cx="80880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Giả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thiết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  <m:r>
                      <a:rPr lang="en-US" sz="20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d>
                    <m:r>
                      <a:rPr lang="en-US" sz="2000" i="1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 sz="2000" i="1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solidFill>
                    <a:srgbClr val="384655"/>
                  </a:solidFill>
                  <a:latin typeface="Aptos Display" panose="020B0004020202020204" pitchFamily="34" charset="0"/>
                </a:endParaRPr>
              </a:p>
              <a:p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	=&gt;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Trạng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thái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dừng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tại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bước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14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5A68F7-7C29-A184-EE08-1D21BA984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18" y="2413757"/>
                <a:ext cx="8088048" cy="707886"/>
              </a:xfrm>
              <a:prstGeom prst="rect">
                <a:avLst/>
              </a:prstGeom>
              <a:blipFill>
                <a:blip r:embed="rId4"/>
                <a:stretch>
                  <a:fillRect l="-754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31EB89-A8ED-CF5F-3F4B-5B8028CDA1E5}"/>
                  </a:ext>
                </a:extLst>
              </p:cNvPr>
              <p:cNvSpPr txBox="1"/>
              <p:nvPr/>
            </p:nvSpPr>
            <p:spPr>
              <a:xfrm>
                <a:off x="246818" y="3193495"/>
                <a:ext cx="63323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Giả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thiết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2: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.473684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0.157895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384655"/>
                                  </a:solidFill>
                                  <a:latin typeface="Cambria Math" panose="02040503050406030204" pitchFamily="18" charset="0"/>
                                </a:rPr>
                                <m:t>0.368421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384655"/>
                  </a:solidFill>
                  <a:latin typeface="Aptos Display" panose="020B0004020202020204" pitchFamily="34" charset="0"/>
                </a:endParaRPr>
              </a:p>
              <a:p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	=&gt;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Trạng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thái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dừng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tại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bước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11 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131EB89-A8ED-CF5F-3F4B-5B8028CDA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18" y="3193495"/>
                <a:ext cx="6332375" cy="707886"/>
              </a:xfrm>
              <a:prstGeom prst="rect">
                <a:avLst/>
              </a:prstGeom>
              <a:blipFill>
                <a:blip r:embed="rId5"/>
                <a:stretch>
                  <a:fillRect l="-962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377A60-6281-27D6-288A-6A893500C6D8}"/>
                  </a:ext>
                </a:extLst>
              </p:cNvPr>
              <p:cNvSpPr txBox="1"/>
              <p:nvPr/>
            </p:nvSpPr>
            <p:spPr>
              <a:xfrm>
                <a:off x="246818" y="3973233"/>
                <a:ext cx="4318811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Giả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thiết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3: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</m:d>
                    <m:r>
                      <a:rPr lang="en-US" sz="20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rgbClr val="384655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000" b="0" i="0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rgbClr val="384655"/>
                  </a:solidFill>
                  <a:latin typeface="Aptos Display" panose="020B0004020202020204" pitchFamily="34" charset="0"/>
                </a:endParaRPr>
              </a:p>
              <a:p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	=&gt;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Trạng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thái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dừng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tại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</a:t>
                </a:r>
                <a:r>
                  <a:rPr lang="en-US" sz="2000" dirty="0" err="1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bước</a:t>
                </a:r>
                <a:r>
                  <a:rPr lang="en-US" sz="2000" dirty="0">
                    <a:solidFill>
                      <a:srgbClr val="384655"/>
                    </a:solidFill>
                    <a:latin typeface="Aptos Display" panose="020B0004020202020204" pitchFamily="34" charset="0"/>
                  </a:rPr>
                  <a:t> 13  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377A60-6281-27D6-288A-6A893500C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18" y="3973233"/>
                <a:ext cx="4318811" cy="860748"/>
              </a:xfrm>
              <a:prstGeom prst="rect">
                <a:avLst/>
              </a:prstGeom>
              <a:blipFill>
                <a:blip r:embed="rId6"/>
                <a:stretch>
                  <a:fillRect l="-1410" b="-1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CF66B48-D59D-8B36-CB5C-97159924A358}"/>
              </a:ext>
            </a:extLst>
          </p:cNvPr>
          <p:cNvSpPr txBox="1"/>
          <p:nvPr/>
        </p:nvSpPr>
        <p:spPr>
          <a:xfrm>
            <a:off x="273709" y="629327"/>
            <a:ext cx="8061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Thực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hiện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thử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nghiệm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3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giả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thiết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Dự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đoán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nếu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biết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kết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quả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trận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đấu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trước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đó</a:t>
            </a:r>
            <a:endParaRPr lang="en-US" sz="1600" dirty="0">
              <a:solidFill>
                <a:srgbClr val="384655"/>
              </a:solidFill>
              <a:latin typeface="Aptos" panose="020B00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Dự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đoán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dựa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trên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phân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bố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xác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suất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kết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quả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nhiều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trận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trước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đó</a:t>
            </a:r>
            <a:endParaRPr lang="en-US" sz="1600" dirty="0">
              <a:solidFill>
                <a:srgbClr val="384655"/>
              </a:solidFill>
              <a:latin typeface="Aptos" panose="020B00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Dự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đoán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nhưng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không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có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lịch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sử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rõ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ràng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(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xác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suất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thắng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hoà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thua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như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 </a:t>
            </a:r>
            <a:r>
              <a:rPr lang="en-US" sz="1600" dirty="0" err="1">
                <a:solidFill>
                  <a:srgbClr val="384655"/>
                </a:solidFill>
                <a:latin typeface="Aptos" panose="020B0004020202020204" pitchFamily="34" charset="0"/>
              </a:rPr>
              <a:t>nhau</a:t>
            </a:r>
            <a:r>
              <a:rPr lang="en-US" sz="1600" dirty="0">
                <a:solidFill>
                  <a:srgbClr val="384655"/>
                </a:solidFill>
                <a:latin typeface="Aptos" panose="020B00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18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70"/>
          <p:cNvSpPr txBox="1">
            <a:spLocks noGrp="1"/>
          </p:cNvSpPr>
          <p:nvPr>
            <p:ph type="ctrTitle"/>
          </p:nvPr>
        </p:nvSpPr>
        <p:spPr>
          <a:xfrm>
            <a:off x="713225" y="722862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Thanks!</a:t>
            </a:r>
          </a:p>
        </p:txBody>
      </p:sp>
      <p:sp>
        <p:nvSpPr>
          <p:cNvPr id="1079" name="Google Shape;1079;p70"/>
          <p:cNvSpPr txBox="1">
            <a:spLocks noGrp="1"/>
          </p:cNvSpPr>
          <p:nvPr>
            <p:ph type="subTitle" idx="1"/>
          </p:nvPr>
        </p:nvSpPr>
        <p:spPr>
          <a:xfrm>
            <a:off x="814225" y="1923910"/>
            <a:ext cx="4095195" cy="18383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Thái Bình Dương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oa Hệ thống thông tin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Trường Đại học Công nghệ thông tin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23520356@gm.uit.edu.vn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Google Shape;1081;p70"/>
          <p:cNvSpPr/>
          <p:nvPr/>
        </p:nvSpPr>
        <p:spPr>
          <a:xfrm rot="10800000" flipH="1">
            <a:off x="7185836" y="183823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0"/>
          <p:cNvSpPr/>
          <p:nvPr/>
        </p:nvSpPr>
        <p:spPr>
          <a:xfrm rot="10800000" flipH="1">
            <a:off x="7137014" y="453898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0"/>
          <p:cNvSpPr/>
          <p:nvPr/>
        </p:nvSpPr>
        <p:spPr>
          <a:xfrm rot="10800000" flipH="1">
            <a:off x="6717609" y="4067147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0"/>
          <p:cNvSpPr/>
          <p:nvPr/>
        </p:nvSpPr>
        <p:spPr>
          <a:xfrm rot="10800000" flipH="1">
            <a:off x="6249883" y="3014741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0"/>
          <p:cNvSpPr/>
          <p:nvPr/>
        </p:nvSpPr>
        <p:spPr>
          <a:xfrm rot="10800000" flipH="1">
            <a:off x="5843383" y="351108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0"/>
          <p:cNvSpPr/>
          <p:nvPr/>
        </p:nvSpPr>
        <p:spPr>
          <a:xfrm rot="10800000" flipH="1">
            <a:off x="7591814" y="3395678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0"/>
          <p:cNvSpPr/>
          <p:nvPr/>
        </p:nvSpPr>
        <p:spPr>
          <a:xfrm rot="10800000" flipH="1">
            <a:off x="7185829" y="231055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0"/>
          <p:cNvSpPr/>
          <p:nvPr/>
        </p:nvSpPr>
        <p:spPr>
          <a:xfrm rot="10800000" flipH="1">
            <a:off x="8073366" y="2981536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0"/>
          <p:cNvSpPr/>
          <p:nvPr/>
        </p:nvSpPr>
        <p:spPr>
          <a:xfrm>
            <a:off x="6147012" y="1260634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0"/>
          <p:cNvSpPr/>
          <p:nvPr/>
        </p:nvSpPr>
        <p:spPr>
          <a:xfrm>
            <a:off x="6466130" y="2835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0"/>
          <p:cNvSpPr/>
          <p:nvPr/>
        </p:nvSpPr>
        <p:spPr>
          <a:xfrm>
            <a:off x="5843384" y="-49347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0"/>
          <p:cNvSpPr/>
          <p:nvPr/>
        </p:nvSpPr>
        <p:spPr>
          <a:xfrm>
            <a:off x="6794122" y="870123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70"/>
          <p:cNvSpPr/>
          <p:nvPr/>
        </p:nvSpPr>
        <p:spPr>
          <a:xfrm>
            <a:off x="5215805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0"/>
          <p:cNvSpPr/>
          <p:nvPr/>
        </p:nvSpPr>
        <p:spPr>
          <a:xfrm rot="10800000" flipH="1">
            <a:off x="8595683" y="1947500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70"/>
          <p:cNvSpPr/>
          <p:nvPr/>
        </p:nvSpPr>
        <p:spPr>
          <a:xfrm rot="10800000" flipH="1">
            <a:off x="8149185" y="1464325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9FCBFD">
              <a:alpha val="4114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70"/>
          <p:cNvSpPr/>
          <p:nvPr/>
        </p:nvSpPr>
        <p:spPr>
          <a:xfrm>
            <a:off x="7964287" y="423409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70"/>
          <p:cNvSpPr/>
          <p:nvPr/>
        </p:nvSpPr>
        <p:spPr>
          <a:xfrm>
            <a:off x="8372430" y="-48912"/>
            <a:ext cx="838710" cy="968121"/>
          </a:xfrm>
          <a:custGeom>
            <a:avLst/>
            <a:gdLst/>
            <a:ahLst/>
            <a:cxnLst/>
            <a:rect l="l" t="t" r="r" b="b"/>
            <a:pathLst>
              <a:path w="181539" h="209550" extrusionOk="0">
                <a:moveTo>
                  <a:pt x="90694" y="0"/>
                </a:moveTo>
                <a:lnTo>
                  <a:pt x="0" y="52388"/>
                </a:lnTo>
                <a:lnTo>
                  <a:pt x="0" y="157163"/>
                </a:lnTo>
                <a:lnTo>
                  <a:pt x="90694" y="209550"/>
                </a:lnTo>
                <a:lnTo>
                  <a:pt x="181539" y="157163"/>
                </a:lnTo>
                <a:lnTo>
                  <a:pt x="181539" y="52388"/>
                </a:lnTo>
                <a:lnTo>
                  <a:pt x="90694" y="0"/>
                </a:lnTo>
                <a:close/>
              </a:path>
            </a:pathLst>
          </a:custGeom>
          <a:solidFill>
            <a:srgbClr val="68DAF8">
              <a:alpha val="3418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98" name="Google Shape;1098;p70"/>
          <p:cNvCxnSpPr/>
          <p:nvPr/>
        </p:nvCxnSpPr>
        <p:spPr>
          <a:xfrm>
            <a:off x="814225" y="6775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 descr="A blue logo with a planet and text&#10;&#10;Description automatically generated">
            <a:extLst>
              <a:ext uri="{FF2B5EF4-FFF2-40B4-BE49-F238E27FC236}">
                <a16:creationId xmlns:a16="http://schemas.microsoft.com/office/drawing/2014/main" id="{B82CE76F-E60A-9578-37F6-BD58B44A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3762302"/>
            <a:ext cx="1228574" cy="1054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14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latin typeface="Aptos" panose="020B0004020202020204" pitchFamily="34" charset="0"/>
              </a:rPr>
              <a:t>Mô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r>
              <a:rPr lang="en-US" sz="4400" dirty="0" err="1">
                <a:latin typeface="Aptos" panose="020B0004020202020204" pitchFamily="34" charset="0"/>
              </a:rPr>
              <a:t>phỏng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r>
              <a:rPr lang="en-US" sz="4400" dirty="0" err="1">
                <a:latin typeface="Aptos" panose="020B0004020202020204" pitchFamily="34" charset="0"/>
              </a:rPr>
              <a:t>đá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r>
              <a:rPr lang="en-US" sz="4400" dirty="0" err="1">
                <a:latin typeface="Aptos" panose="020B0004020202020204" pitchFamily="34" charset="0"/>
              </a:rPr>
              <a:t>phạt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r>
              <a:rPr lang="en-US" sz="4400" dirty="0" err="1">
                <a:latin typeface="Aptos" panose="020B0004020202020204" pitchFamily="34" charset="0"/>
              </a:rPr>
              <a:t>đền</a:t>
            </a:r>
            <a:endParaRPr lang="en-US" sz="4400" dirty="0">
              <a:latin typeface="Aptos" panose="020B0004020202020204" pitchFamily="34" charset="0"/>
            </a:endParaRPr>
          </a:p>
        </p:txBody>
      </p:sp>
      <p:sp>
        <p:nvSpPr>
          <p:cNvPr id="430" name="Google Shape;430;p40"/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2" name="Google Shape;432;p40"/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/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/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/>
          <p:cNvSpPr txBox="1">
            <a:spLocks noGrp="1"/>
          </p:cNvSpPr>
          <p:nvPr>
            <p:ph type="subTitle" idx="1"/>
          </p:nvPr>
        </p:nvSpPr>
        <p:spPr>
          <a:xfrm>
            <a:off x="719901" y="3806749"/>
            <a:ext cx="3852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Monte-Carlo, Sinh số ngẫu nhiên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Dữ liệu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body" idx="1"/>
          </p:nvPr>
        </p:nvSpPr>
        <p:spPr>
          <a:xfrm>
            <a:off x="720000" y="1131521"/>
            <a:ext cx="7810389" cy="1524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ptos" panose="020B0004020202020204" pitchFamily="34" charset="0"/>
              </a:rPr>
              <a:t>Bộ dữ liệu được sử dụng: </a:t>
            </a:r>
            <a:br>
              <a:rPr lang="en" sz="2000" dirty="0">
                <a:latin typeface="Aptos" panose="020B0004020202020204" pitchFamily="34" charset="0"/>
              </a:rPr>
            </a:br>
            <a:r>
              <a:rPr lang="en" sz="2000" dirty="0">
                <a:latin typeface="Aptos" panose="020B0004020202020204" pitchFamily="34" charset="0"/>
              </a:rPr>
              <a:t>(đã cập nhật đến năm 2022)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ptos" panose="020B0004020202020204" pitchFamily="34" charset="0"/>
              </a:rPr>
              <a:t>Xử lý dữ liệu, q</a:t>
            </a:r>
            <a:r>
              <a:rPr lang="en-US" sz="2000" dirty="0">
                <a:latin typeface="Aptos" panose="020B0004020202020204" pitchFamily="34" charset="0"/>
              </a:rPr>
              <a:t>u</a:t>
            </a:r>
            <a:r>
              <a:rPr lang="en" sz="2000" dirty="0">
                <a:latin typeface="Aptos" panose="020B0004020202020204" pitchFamily="34" charset="0"/>
              </a:rPr>
              <a:t>y ước hướng sút (a), hướng cản phá (b):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78FA-3D26-AC02-4A4F-725B5408E9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840"/>
          <a:stretch/>
        </p:blipFill>
        <p:spPr>
          <a:xfrm>
            <a:off x="4415591" y="864587"/>
            <a:ext cx="3088820" cy="12057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3973D36-5273-7B00-EE0D-2A044A5E137D}"/>
              </a:ext>
            </a:extLst>
          </p:cNvPr>
          <p:cNvGrpSpPr/>
          <p:nvPr/>
        </p:nvGrpSpPr>
        <p:grpSpPr>
          <a:xfrm>
            <a:off x="720000" y="2475242"/>
            <a:ext cx="7704000" cy="2265003"/>
            <a:chOff x="720000" y="2643690"/>
            <a:chExt cx="7704000" cy="22650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60A99A1-B25E-B1FA-37C0-D81C7BBE3FE2}"/>
                </a:ext>
              </a:extLst>
            </p:cNvPr>
            <p:cNvGrpSpPr/>
            <p:nvPr/>
          </p:nvGrpSpPr>
          <p:grpSpPr>
            <a:xfrm>
              <a:off x="720000" y="2643690"/>
              <a:ext cx="3852000" cy="2265003"/>
              <a:chOff x="720000" y="2643690"/>
              <a:chExt cx="3852000" cy="226500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EB68EB0-C978-E50C-B647-0AD20F8C6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00" y="2643690"/>
                <a:ext cx="3852000" cy="1926449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AF2E54-215A-7785-2C45-6C558387F453}"/>
                  </a:ext>
                </a:extLst>
              </p:cNvPr>
              <p:cNvSpPr txBox="1"/>
              <p:nvPr/>
            </p:nvSpPr>
            <p:spPr>
              <a:xfrm>
                <a:off x="2438251" y="4570139"/>
                <a:ext cx="4154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ptos" panose="020B0004020202020204" pitchFamily="34" charset="0"/>
                  </a:rPr>
                  <a:t>(a)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178144-0B71-7110-6FA0-E37C1B3EC919}"/>
                </a:ext>
              </a:extLst>
            </p:cNvPr>
            <p:cNvGrpSpPr/>
            <p:nvPr/>
          </p:nvGrpSpPr>
          <p:grpSpPr>
            <a:xfrm>
              <a:off x="4572000" y="2858240"/>
              <a:ext cx="3852000" cy="2050453"/>
              <a:chOff x="4572000" y="2858240"/>
              <a:chExt cx="3852000" cy="2050453"/>
            </a:xfrm>
          </p:grpSpPr>
          <p:pic>
            <p:nvPicPr>
              <p:cNvPr id="6" name="Picture 5" descr="A screen shot of a screen&#10;&#10;Description automatically generated">
                <a:extLst>
                  <a:ext uri="{FF2B5EF4-FFF2-40B4-BE49-F238E27FC236}">
                    <a16:creationId xmlns:a16="http://schemas.microsoft.com/office/drawing/2014/main" id="{26EB54ED-9396-D7EA-E8D7-925CC89F7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2858240"/>
                <a:ext cx="3852000" cy="1711899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13C8FE-A891-69F1-8CC6-A8805A8D7ACB}"/>
                  </a:ext>
                </a:extLst>
              </p:cNvPr>
              <p:cNvSpPr txBox="1"/>
              <p:nvPr/>
            </p:nvSpPr>
            <p:spPr>
              <a:xfrm>
                <a:off x="6327299" y="4570139"/>
                <a:ext cx="4219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ptos" panose="020B0004020202020204" pitchFamily="34" charset="0"/>
                  </a:rPr>
                  <a:t>(b)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86FCF6BD-99D2-394E-270C-772F30EB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21293DC0-E47C-90C3-0527-AA9331914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12821"/>
            <a:ext cx="7704000" cy="704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Xây dựng hàm CDF và sinh số NN </a:t>
            </a:r>
            <a:endParaRPr dirty="0">
              <a:latin typeface="Aptos" panose="020B0004020202020204" pitchFamily="34" charset="0"/>
            </a:endParaRPr>
          </a:p>
        </p:txBody>
      </p:sp>
      <p:sp>
        <p:nvSpPr>
          <p:cNvPr id="457" name="Google Shape;457;p41">
            <a:extLst>
              <a:ext uri="{FF2B5EF4-FFF2-40B4-BE49-F238E27FC236}">
                <a16:creationId xmlns:a16="http://schemas.microsoft.com/office/drawing/2014/main" id="{AD1BAC1E-DC2D-4D7C-ECA6-E705B40FB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3603799" cy="3060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ptos" panose="020B0004020202020204" pitchFamily="34" charset="0"/>
              </a:rPr>
              <a:t>Xây dựng 2 hàm CDF riêng biệt về hướng sút và hướng đổ người của dữ liệu và sinh số ngẫu nhiên cho cả hai hàm: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2000" dirty="0">
                <a:latin typeface="Aptos" panose="020B0004020202020204" pitchFamily="34" charset="0"/>
              </a:rPr>
              <a:t>Hướng sút ở vị trí 10, 11, 12 =&gt; Ra ngoài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2000" dirty="0">
                <a:latin typeface="Aptos" panose="020B0004020202020204" pitchFamily="34" charset="0"/>
              </a:rPr>
              <a:t>Hướng sút trùng với hướng đổ người =&gt; Bị cản phá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2000" dirty="0">
                <a:latin typeface="Aptos" panose="020B0004020202020204" pitchFamily="34" charset="0"/>
              </a:rPr>
              <a:t>Còn lại =&gt; Ghi bàn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2000" dirty="0">
              <a:latin typeface="Aptos" panose="020B00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Aptos" panose="020B0004020202020204" pitchFamily="34" charset="0"/>
              </a:rPr>
              <a:t>Kết quả: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C0205-72F9-8E5E-C97F-DE3F1FA6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709219"/>
            <a:ext cx="4197408" cy="888188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C9F6BD-A7BB-3EA1-0D7B-226DCF728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54716"/>
              </p:ext>
            </p:extLst>
          </p:nvPr>
        </p:nvGraphicFramePr>
        <p:xfrm>
          <a:off x="1881932" y="4078705"/>
          <a:ext cx="4195911" cy="975360"/>
        </p:xfrm>
        <a:graphic>
          <a:graphicData uri="http://schemas.openxmlformats.org/drawingml/2006/table">
            <a:tbl>
              <a:tblPr firstRow="1" firstCol="1" bandRow="1">
                <a:tableStyleId>{476E0370-7670-4FB0-8486-0A82C6F37BBF}</a:tableStyleId>
              </a:tblPr>
              <a:tblGrid>
                <a:gridCol w="1613811">
                  <a:extLst>
                    <a:ext uri="{9D8B030D-6E8A-4147-A177-3AD203B41FA5}">
                      <a16:colId xmlns:a16="http://schemas.microsoft.com/office/drawing/2014/main" val="874168158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767228905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2389111689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821389910"/>
                    </a:ext>
                  </a:extLst>
                </a:gridCol>
                <a:gridCol w="645525">
                  <a:extLst>
                    <a:ext uri="{9D8B030D-6E8A-4147-A177-3AD203B41FA5}">
                      <a16:colId xmlns:a16="http://schemas.microsoft.com/office/drawing/2014/main" val="1909152567"/>
                    </a:ext>
                  </a:extLst>
                </a:gridCol>
              </a:tblGrid>
              <a:tr h="163626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600" b="1" dirty="0">
                          <a:effectLst/>
                        </a:rPr>
                        <a:t>Ghi bàn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27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 dirty="0">
                          <a:effectLst/>
                        </a:rPr>
                        <a:t>58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 dirty="0">
                          <a:effectLst/>
                        </a:rPr>
                        <a:t>573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412052"/>
                  </a:ext>
                </a:extLst>
              </a:tr>
              <a:tr h="163626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600" b="1" dirty="0">
                          <a:effectLst/>
                        </a:rPr>
                        <a:t>Bị cản phá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20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34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338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1819980"/>
                  </a:ext>
                </a:extLst>
              </a:tr>
              <a:tr h="163626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600" b="1" dirty="0">
                          <a:effectLst/>
                        </a:rPr>
                        <a:t>Sút ra ngoài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 dirty="0">
                          <a:effectLst/>
                        </a:rPr>
                        <a:t>122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900516"/>
                  </a:ext>
                </a:extLst>
              </a:tr>
              <a:tr h="163626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600" b="1" dirty="0">
                          <a:effectLst/>
                        </a:rPr>
                        <a:t>Tổng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 b="1" dirty="0">
                          <a:effectLst/>
                        </a:rPr>
                        <a:t>10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 b="1" dirty="0">
                          <a:effectLst/>
                        </a:rPr>
                        <a:t>50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 b="1" dirty="0">
                          <a:effectLst/>
                        </a:rPr>
                        <a:t>100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600" b="1" dirty="0">
                          <a:effectLst/>
                        </a:rPr>
                        <a:t>1000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497907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0CF8BE0-1D80-AB64-EED4-3BE737B0E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386805"/>
            <a:ext cx="4271124" cy="84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9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59C1FCDC-6132-4E76-8339-4AFA50FB8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BED3C896-868C-7BE9-5439-4961DC2F70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84249"/>
            <a:ext cx="4344300" cy="15779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latin typeface="Aptos" panose="020B0004020202020204" pitchFamily="34" charset="0"/>
              </a:rPr>
              <a:t>Kiểm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định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kết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quả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đội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ghi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bàn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mở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tỷ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số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độc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lập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với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giải</a:t>
            </a:r>
            <a:r>
              <a:rPr lang="en-US" sz="3200" dirty="0">
                <a:latin typeface="Aptos" panose="020B0004020202020204" pitchFamily="34" charset="0"/>
              </a:rPr>
              <a:t> </a:t>
            </a:r>
            <a:r>
              <a:rPr lang="en-US" sz="3200" dirty="0" err="1">
                <a:latin typeface="Aptos" panose="020B0004020202020204" pitchFamily="34" charset="0"/>
              </a:rPr>
              <a:t>đấu</a:t>
            </a:r>
            <a:endParaRPr lang="en-US" sz="3200" dirty="0">
              <a:latin typeface="Aptos" panose="020B0004020202020204" pitchFamily="34" charset="0"/>
            </a:endParaRPr>
          </a:p>
        </p:txBody>
      </p:sp>
      <p:sp>
        <p:nvSpPr>
          <p:cNvPr id="430" name="Google Shape;430;p40">
            <a:extLst>
              <a:ext uri="{FF2B5EF4-FFF2-40B4-BE49-F238E27FC236}">
                <a16:creationId xmlns:a16="http://schemas.microsoft.com/office/drawing/2014/main" id="{35EC633A-9B6C-5042-7CEF-63F1902848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32" name="Google Shape;432;p40">
            <a:extLst>
              <a:ext uri="{FF2B5EF4-FFF2-40B4-BE49-F238E27FC236}">
                <a16:creationId xmlns:a16="http://schemas.microsoft.com/office/drawing/2014/main" id="{061894BC-C57E-EC85-1D75-FA3B22EC29E1}"/>
              </a:ext>
            </a:extLst>
          </p:cNvPr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>
              <a:extLst>
                <a:ext uri="{FF2B5EF4-FFF2-40B4-BE49-F238E27FC236}">
                  <a16:creationId xmlns:a16="http://schemas.microsoft.com/office/drawing/2014/main" id="{C68F4357-F377-4825-C940-2EE89DA78FC6}"/>
                </a:ext>
              </a:extLst>
            </p:cNvPr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>
              <a:extLst>
                <a:ext uri="{FF2B5EF4-FFF2-40B4-BE49-F238E27FC236}">
                  <a16:creationId xmlns:a16="http://schemas.microsoft.com/office/drawing/2014/main" id="{F23C4B78-1A4B-AC6C-604E-498B2F8A94D1}"/>
                </a:ext>
              </a:extLst>
            </p:cNvPr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>
              <a:extLst>
                <a:ext uri="{FF2B5EF4-FFF2-40B4-BE49-F238E27FC236}">
                  <a16:creationId xmlns:a16="http://schemas.microsoft.com/office/drawing/2014/main" id="{BFE22353-F391-A5BF-1F47-B9F62EF58288}"/>
                </a:ext>
              </a:extLst>
            </p:cNvPr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>
              <a:extLst>
                <a:ext uri="{FF2B5EF4-FFF2-40B4-BE49-F238E27FC236}">
                  <a16:creationId xmlns:a16="http://schemas.microsoft.com/office/drawing/2014/main" id="{CEC79FD4-30D5-01F6-8AFA-88FD2C07124C}"/>
                </a:ext>
              </a:extLst>
            </p:cNvPr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>
              <a:extLst>
                <a:ext uri="{FF2B5EF4-FFF2-40B4-BE49-F238E27FC236}">
                  <a16:creationId xmlns:a16="http://schemas.microsoft.com/office/drawing/2014/main" id="{14B8FE66-6044-A564-14EB-BF2965E19911}"/>
                </a:ext>
              </a:extLst>
            </p:cNvPr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>
              <a:extLst>
                <a:ext uri="{FF2B5EF4-FFF2-40B4-BE49-F238E27FC236}">
                  <a16:creationId xmlns:a16="http://schemas.microsoft.com/office/drawing/2014/main" id="{68A4D281-CB30-2C87-9141-0A6BB41D33A0}"/>
                </a:ext>
              </a:extLst>
            </p:cNvPr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>
              <a:extLst>
                <a:ext uri="{FF2B5EF4-FFF2-40B4-BE49-F238E27FC236}">
                  <a16:creationId xmlns:a16="http://schemas.microsoft.com/office/drawing/2014/main" id="{DEA80AAB-76EC-2E0C-21F2-12AD6A2AE33A}"/>
                </a:ext>
              </a:extLst>
            </p:cNvPr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>
              <a:extLst>
                <a:ext uri="{FF2B5EF4-FFF2-40B4-BE49-F238E27FC236}">
                  <a16:creationId xmlns:a16="http://schemas.microsoft.com/office/drawing/2014/main" id="{C26F0357-96D0-D5F3-320C-1B42A9A2E865}"/>
                </a:ext>
              </a:extLst>
            </p:cNvPr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>
              <a:extLst>
                <a:ext uri="{FF2B5EF4-FFF2-40B4-BE49-F238E27FC236}">
                  <a16:creationId xmlns:a16="http://schemas.microsoft.com/office/drawing/2014/main" id="{B1E1E41E-67B3-B2AC-7E17-8950EF446268}"/>
                </a:ext>
              </a:extLst>
            </p:cNvPr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>
              <a:extLst>
                <a:ext uri="{FF2B5EF4-FFF2-40B4-BE49-F238E27FC236}">
                  <a16:creationId xmlns:a16="http://schemas.microsoft.com/office/drawing/2014/main" id="{37753605-7EAE-86E9-4562-5F9310AAC0C1}"/>
                </a:ext>
              </a:extLst>
            </p:cNvPr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>
              <a:extLst>
                <a:ext uri="{FF2B5EF4-FFF2-40B4-BE49-F238E27FC236}">
                  <a16:creationId xmlns:a16="http://schemas.microsoft.com/office/drawing/2014/main" id="{8799F2A3-D0BC-FD04-2AA2-64ED447EC05E}"/>
                </a:ext>
              </a:extLst>
            </p:cNvPr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>
              <a:extLst>
                <a:ext uri="{FF2B5EF4-FFF2-40B4-BE49-F238E27FC236}">
                  <a16:creationId xmlns:a16="http://schemas.microsoft.com/office/drawing/2014/main" id="{F3C9148C-1972-D8A1-02C0-C340BA41C92F}"/>
                </a:ext>
              </a:extLst>
            </p:cNvPr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>
              <a:extLst>
                <a:ext uri="{FF2B5EF4-FFF2-40B4-BE49-F238E27FC236}">
                  <a16:creationId xmlns:a16="http://schemas.microsoft.com/office/drawing/2014/main" id="{18736AFC-31AE-B7EF-C060-C171DACF4773}"/>
                </a:ext>
              </a:extLst>
            </p:cNvPr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>
              <a:extLst>
                <a:ext uri="{FF2B5EF4-FFF2-40B4-BE49-F238E27FC236}">
                  <a16:creationId xmlns:a16="http://schemas.microsoft.com/office/drawing/2014/main" id="{26084065-DDAC-2EC9-50F8-C25B3CFD8420}"/>
                </a:ext>
              </a:extLst>
            </p:cNvPr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>
              <a:extLst>
                <a:ext uri="{FF2B5EF4-FFF2-40B4-BE49-F238E27FC236}">
                  <a16:creationId xmlns:a16="http://schemas.microsoft.com/office/drawing/2014/main" id="{D951DA1C-308E-FD0B-9E82-8FEB6188791F}"/>
                </a:ext>
              </a:extLst>
            </p:cNvPr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>
              <a:extLst>
                <a:ext uri="{FF2B5EF4-FFF2-40B4-BE49-F238E27FC236}">
                  <a16:creationId xmlns:a16="http://schemas.microsoft.com/office/drawing/2014/main" id="{0DCA1C58-3568-12EA-1CFF-B803B1695F1C}"/>
                </a:ext>
              </a:extLst>
            </p:cNvPr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>
              <a:extLst>
                <a:ext uri="{FF2B5EF4-FFF2-40B4-BE49-F238E27FC236}">
                  <a16:creationId xmlns:a16="http://schemas.microsoft.com/office/drawing/2014/main" id="{0691A23B-459E-912B-AA88-CE3365DD6F35}"/>
                </a:ext>
              </a:extLst>
            </p:cNvPr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>
            <a:extLst>
              <a:ext uri="{FF2B5EF4-FFF2-40B4-BE49-F238E27FC236}">
                <a16:creationId xmlns:a16="http://schemas.microsoft.com/office/drawing/2014/main" id="{3B04A50D-C61A-462E-3825-93397709A79B}"/>
              </a:ext>
            </a:extLst>
          </p:cNvPr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>
            <a:extLst>
              <a:ext uri="{FF2B5EF4-FFF2-40B4-BE49-F238E27FC236}">
                <a16:creationId xmlns:a16="http://schemas.microsoft.com/office/drawing/2014/main" id="{BC30AD73-87D4-02F7-C17F-3E333D7177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01" y="3806749"/>
            <a:ext cx="3852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 định Chi bình phương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0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8FB2BCEF-0695-534B-E56A-AADDB98B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6B98AC70-2BC3-F6EB-A980-0973422DCB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2663" y="26582"/>
            <a:ext cx="8220075" cy="614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Lí thuyết về kiểm định Chi bình phương</a:t>
            </a:r>
            <a:endParaRPr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A72C25-F27D-4578-74CE-B21B6B679774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252663" y="645743"/>
                <a:ext cx="8891337" cy="1587784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Đặt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giả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thiết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: Hai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sự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việc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và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độc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lập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nhau</a:t>
                </a:r>
                <a:endParaRPr lang="en-US" sz="200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9700" indent="0">
                  <a:buNone/>
                </a:pPr>
                <a:r>
                  <a:rPr lang="en-US" sz="2000" b="0" dirty="0">
                    <a:ea typeface="Calibri" panose="020F0502020204030204" pitchFamily="34" charset="0"/>
                    <a:cs typeface="Calibri" panose="020F0502020204030204" pitchFamily="34" charset="0"/>
                  </a:rPr>
                  <a:t>Cho: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Mẫu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ngẫu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nhiên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</a:t>
                </a:r>
              </a:p>
              <a:p>
                <a:pPr marL="139700" indent="0">
                  <a:buNone/>
                </a:pPr>
                <a:r>
                  <a:rPr lang="en-US" sz="2000" b="0" dirty="0"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Mẫu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quan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sát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trên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X</a:t>
                </a:r>
              </a:p>
              <a:p>
                <a:pPr marL="139700" indent="0">
                  <a:buNone/>
                </a:pP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Quy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về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trận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hai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chiều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kích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thước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</m:oMath>
                </a14:m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tổng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cộng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mẫu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mức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ý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nghĩa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A72C25-F27D-4578-74CE-B21B6B679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2663" y="645743"/>
                <a:ext cx="8891337" cy="1587784"/>
              </a:xfr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32A23888-0E44-9B0D-6B61-36B0D7F8D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684000"/>
                  </p:ext>
                </p:extLst>
              </p:nvPr>
            </p:nvGraphicFramePr>
            <p:xfrm>
              <a:off x="560610" y="2405611"/>
              <a:ext cx="4190235" cy="2007922"/>
            </p:xfrm>
            <a:graphic>
              <a:graphicData uri="http://schemas.openxmlformats.org/drawingml/2006/table">
                <a:tbl>
                  <a:tblPr firstRow="1" firstCol="1" bandRow="1">
                    <a:tableStyleId>{476E0370-7670-4FB0-8486-0A82C6F37BBF}</a:tableStyleId>
                  </a:tblPr>
                  <a:tblGrid>
                    <a:gridCol w="1318365">
                      <a:extLst>
                        <a:ext uri="{9D8B030D-6E8A-4147-A177-3AD203B41FA5}">
                          <a16:colId xmlns:a16="http://schemas.microsoft.com/office/drawing/2014/main" val="1575331956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3182072985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70557772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3918119746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664275077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548450824"/>
                        </a:ext>
                      </a:extLst>
                    </a:gridCol>
                  </a:tblGrid>
                  <a:tr h="573692">
                    <a:tc>
                      <a:txBody>
                        <a:bodyPr/>
                        <a:lstStyle/>
                        <a:p>
                          <a:pPr marL="0" marR="41910" algn="r"/>
                          <a:r>
                            <a:rPr lang="en-US" sz="18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vi-VN" sz="1800" b="0" i="0" dirty="0">
                              <a:effectLst/>
                              <a:latin typeface="Aptos" panose="020B0004020202020204" pitchFamily="34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sz="1800" b="0" i="0" dirty="0">
                            <a:effectLst/>
                            <a:latin typeface="Aptos" panose="020B0004020202020204" pitchFamily="34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41910" algn="l"/>
                          <a:r>
                            <a:rPr lang="vi-VN" sz="1800" b="0" i="0" dirty="0">
                              <a:effectLst/>
                              <a:latin typeface="Aptos" panose="020B0004020202020204" pitchFamily="34" charset="0"/>
                              <a:ea typeface="Cambria Math" panose="02040503050406030204" pitchFamily="18" charset="0"/>
                            </a:rPr>
                            <a:t>Y</a:t>
                          </a:r>
                          <a:endParaRPr lang="en-US" sz="1800" b="0" i="0" dirty="0">
                            <a:effectLst/>
                            <a:latin typeface="Aptos" panose="020B0004020202020204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en-US" sz="1800" b="0" dirty="0"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41910" algn="ctr"/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2842161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pPr marL="0" marR="4191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9655086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pPr marL="0" marR="4191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5857442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26210083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pPr marL="0" marR="4191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7230297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019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32A23888-0E44-9B0D-6B61-36B0D7F8D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684000"/>
                  </p:ext>
                </p:extLst>
              </p:nvPr>
            </p:nvGraphicFramePr>
            <p:xfrm>
              <a:off x="560610" y="2405611"/>
              <a:ext cx="4190235" cy="2007922"/>
            </p:xfrm>
            <a:graphic>
              <a:graphicData uri="http://schemas.openxmlformats.org/drawingml/2006/table">
                <a:tbl>
                  <a:tblPr firstRow="1" firstCol="1" bandRow="1">
                    <a:tableStyleId>{476E0370-7670-4FB0-8486-0A82C6F37BBF}</a:tableStyleId>
                  </a:tblPr>
                  <a:tblGrid>
                    <a:gridCol w="1318365">
                      <a:extLst>
                        <a:ext uri="{9D8B030D-6E8A-4147-A177-3AD203B41FA5}">
                          <a16:colId xmlns:a16="http://schemas.microsoft.com/office/drawing/2014/main" val="1575331956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3182072985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70557772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3918119746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664275077"/>
                        </a:ext>
                      </a:extLst>
                    </a:gridCol>
                    <a:gridCol w="574374">
                      <a:extLst>
                        <a:ext uri="{9D8B030D-6E8A-4147-A177-3AD203B41FA5}">
                          <a16:colId xmlns:a16="http://schemas.microsoft.com/office/drawing/2014/main" val="548450824"/>
                        </a:ext>
                      </a:extLst>
                    </a:gridCol>
                  </a:tblGrid>
                  <a:tr h="573692">
                    <a:tc>
                      <a:txBody>
                        <a:bodyPr/>
                        <a:lstStyle/>
                        <a:p>
                          <a:pPr marL="0" marR="41910" algn="r"/>
                          <a:r>
                            <a:rPr lang="en-US" sz="18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vi-VN" sz="1800" b="0" i="0" dirty="0">
                              <a:effectLst/>
                              <a:latin typeface="Aptos" panose="020B0004020202020204" pitchFamily="34" charset="0"/>
                              <a:ea typeface="Cambria Math" panose="02040503050406030204" pitchFamily="18" charset="0"/>
                            </a:rPr>
                            <a:t>X</a:t>
                          </a:r>
                          <a:endParaRPr lang="en-US" sz="1800" b="0" i="0" dirty="0">
                            <a:effectLst/>
                            <a:latin typeface="Aptos" panose="020B0004020202020204" pitchFamily="34" charset="0"/>
                            <a:ea typeface="Cambria Math" panose="02040503050406030204" pitchFamily="18" charset="0"/>
                          </a:endParaRPr>
                        </a:p>
                        <a:p>
                          <a:pPr marL="0" marR="41910" algn="l"/>
                          <a:r>
                            <a:rPr lang="vi-VN" sz="1800" b="0" i="0" dirty="0">
                              <a:effectLst/>
                              <a:latin typeface="Aptos" panose="020B0004020202020204" pitchFamily="34" charset="0"/>
                              <a:ea typeface="Cambria Math" panose="02040503050406030204" pitchFamily="18" charset="0"/>
                            </a:rPr>
                            <a:t>Y</a:t>
                          </a:r>
                          <a:endParaRPr lang="en-US" sz="1800" b="0" i="0" dirty="0">
                            <a:effectLst/>
                            <a:latin typeface="Aptos" panose="020B0004020202020204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0851" t="-13684" r="-403191" b="-2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27368" t="-13684" r="-298947" b="-2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6316" t="-13684" r="-100000" b="-2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52842161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229787" r="-217972" b="-4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0851" t="-229787" r="-403191" b="-4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27368" t="-229787" r="-298947" b="-4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6316" t="-229787" r="-100000" b="-4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9655086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329787" r="-217972" b="-3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0851" t="-329787" r="-403191" b="-3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27368" t="-329787" r="-298947" b="-3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6316" t="-329787" r="-100000" b="-34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5857442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26210083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518750" r="-217972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0851" t="-518750" r="-403191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27368" t="-518750" r="-298947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6316" t="-518750" r="-100000" b="-1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87230297"/>
                      </a:ext>
                    </a:extLst>
                  </a:tr>
                  <a:tr h="286846"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C</a:t>
                          </a:r>
                          <a:r>
                            <a:rPr lang="vi-VN" sz="1800" b="1" i="0" baseline="-250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k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41910" algn="ctr"/>
                          <a:r>
                            <a:rPr lang="vi-VN" sz="1800" b="1" i="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en-US" sz="1800" b="1" i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70197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B59666B1-354D-024A-8672-A671DE2A55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50845" y="2221497"/>
                <a:ext cx="4294507" cy="2825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marL="139700" indent="0">
                  <a:buFont typeface="DM Sans"/>
                  <a:buNone/>
                </a:pP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Công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thức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kiểm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định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𝑙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9700" indent="0">
                  <a:buNone/>
                </a:pP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𝐍</m:t>
                        </m:r>
                      </m:den>
                    </m:f>
                  </m:oMath>
                </a14:m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là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tần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kì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vọng</a:t>
                </a:r>
                <a:endParaRPr lang="en-US" sz="200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9700" indent="0">
                  <a:buNone/>
                </a:pPr>
                <a:r>
                  <a:rPr lang="en-US" sz="2000" b="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sz="2000" b="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𝛼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9700" indent="0">
                  <a:buNone/>
                </a:pP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en-US" sz="20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=&gt; </a:t>
                </a:r>
                <a:r>
                  <a:rPr lang="en-US" sz="20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Chấp</a:t>
                </a:r>
                <a:r>
                  <a:rPr lang="en-US" sz="20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nhận</a:t>
                </a:r>
                <a:r>
                  <a:rPr lang="en-US" sz="20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 Placeholder 2">
                <a:extLst>
                  <a:ext uri="{FF2B5EF4-FFF2-40B4-BE49-F238E27FC236}">
                    <a16:creationId xmlns:a16="http://schemas.microsoft.com/office/drawing/2014/main" id="{B59666B1-354D-024A-8672-A671DE2A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845" y="2221497"/>
                <a:ext cx="4294507" cy="2825750"/>
              </a:xfrm>
              <a:prstGeom prst="rect">
                <a:avLst/>
              </a:prstGeom>
              <a:blipFill>
                <a:blip r:embed="rId5"/>
                <a:stretch>
                  <a:fillRect b="-23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1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CA9E7A3E-DE90-7D12-6193-D5ADA3F7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E7D6A1D5-848E-4DFD-2604-B33BAB214A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2413" y="14288"/>
            <a:ext cx="7967662" cy="614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Thực hiện thí nghiệm</a:t>
            </a:r>
            <a:endParaRPr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905748-5FD3-EFCC-999F-EEF0C8A339D0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252413" y="510405"/>
                <a:ext cx="8891587" cy="937454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Thu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thập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thủ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công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kết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quả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các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trận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đấu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mùa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2023-2024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xét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đội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mở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tỷ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39700" indent="0">
                  <a:buNone/>
                </a:pP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Đặt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: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Kết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quả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đội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mở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tỷ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số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độc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lập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với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giải</a:t>
                </a:r>
                <a:r>
                  <a:rPr lang="en-US" sz="20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đấu</a:t>
                </a:r>
                <a:endParaRPr lang="en-US" sz="200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905748-5FD3-EFCC-999F-EEF0C8A33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2413" y="510405"/>
                <a:ext cx="8891587" cy="9374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6B4DF-57E7-5A04-8965-D3604171E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88554"/>
              </p:ext>
            </p:extLst>
          </p:nvPr>
        </p:nvGraphicFramePr>
        <p:xfrm>
          <a:off x="132349" y="1501104"/>
          <a:ext cx="5192828" cy="1066800"/>
        </p:xfrm>
        <a:graphic>
          <a:graphicData uri="http://schemas.openxmlformats.org/drawingml/2006/table">
            <a:tbl>
              <a:tblPr firstRow="1" firstCol="1" bandRow="1">
                <a:tableStyleId>{476E0370-7670-4FB0-8486-0A82C6F37BBF}</a:tableStyleId>
              </a:tblPr>
              <a:tblGrid>
                <a:gridCol w="1443788">
                  <a:extLst>
                    <a:ext uri="{9D8B030D-6E8A-4147-A177-3AD203B41FA5}">
                      <a16:colId xmlns:a16="http://schemas.microsoft.com/office/drawing/2014/main" val="862822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58971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338951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325699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04297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1910" algn="l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               </a:t>
                      </a: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Giải đấu</a:t>
                      </a:r>
                      <a:b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Kết quả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EPL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Laliga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Serie 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Budesliga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77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Mở tỷ số</a:t>
                      </a: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thắng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236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241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222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189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1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Hoà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70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75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82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68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788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Mở tỷ số</a:t>
                      </a: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</a:rPr>
                        <a:t>,</a:t>
                      </a:r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 thua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59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38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</a:rPr>
                        <a:t>36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</a:rPr>
                        <a:t>37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6776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7FCBAC-AB68-E47F-D904-C4FC69CE9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88932"/>
              </p:ext>
            </p:extLst>
          </p:nvPr>
        </p:nvGraphicFramePr>
        <p:xfrm>
          <a:off x="132349" y="3318720"/>
          <a:ext cx="5192828" cy="1066800"/>
        </p:xfrm>
        <a:graphic>
          <a:graphicData uri="http://schemas.openxmlformats.org/drawingml/2006/table">
            <a:tbl>
              <a:tblPr firstRow="1" firstCol="1" bandRow="1">
                <a:tableStyleId>{476E0370-7670-4FB0-8486-0A82C6F37BBF}</a:tableStyleId>
              </a:tblPr>
              <a:tblGrid>
                <a:gridCol w="1443788">
                  <a:extLst>
                    <a:ext uri="{9D8B030D-6E8A-4147-A177-3AD203B41FA5}">
                      <a16:colId xmlns:a16="http://schemas.microsoft.com/office/drawing/2014/main" val="862822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589717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338951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325699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004297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41910" algn="l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               </a:t>
                      </a: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Giải đấu</a:t>
                      </a:r>
                      <a:b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</a:br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Kết quả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EPL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Laliga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Serie 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ctr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Budesliga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77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Mở tỷ số</a:t>
                      </a: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</a:rPr>
                        <a:t>, </a:t>
                      </a:r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thắng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239.56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232.34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223.15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192.96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01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Hoà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79.52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77.18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74.13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64.10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0788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41910" algn="just"/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Mở tỷ số</a:t>
                      </a:r>
                      <a:r>
                        <a:rPr lang="en-US" sz="1400" b="1" dirty="0">
                          <a:effectLst/>
                          <a:latin typeface="Aptos" panose="020B0004020202020204" pitchFamily="34" charset="0"/>
                        </a:rPr>
                        <a:t>,</a:t>
                      </a:r>
                      <a:r>
                        <a:rPr lang="vi-VN" sz="1400" b="1" dirty="0">
                          <a:effectLst/>
                          <a:latin typeface="Aptos" panose="020B0004020202020204" pitchFamily="34" charset="0"/>
                        </a:rPr>
                        <a:t> thua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45.86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44.45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42.72</a:t>
                      </a:r>
                      <a:endParaRPr lang="en-US" sz="16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41910" algn="r"/>
                      <a:r>
                        <a:rPr lang="vi-VN" sz="1400" dirty="0">
                          <a:effectLst/>
                          <a:latin typeface="Aptos" panose="020B0004020202020204" pitchFamily="34" charset="0"/>
                          <a:ea typeface="SimSun" panose="02010600030101010101" pitchFamily="2" charset="-122"/>
                        </a:rPr>
                        <a:t>36.94</a:t>
                      </a:r>
                      <a:endParaRPr lang="en-US" sz="16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677697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0CA3F9E2-95D9-E239-4E4F-BE396295B6E5}"/>
              </a:ext>
            </a:extLst>
          </p:cNvPr>
          <p:cNvSpPr/>
          <p:nvPr/>
        </p:nvSpPr>
        <p:spPr>
          <a:xfrm>
            <a:off x="2562725" y="2653164"/>
            <a:ext cx="264695" cy="3527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C4826-EFC6-95C7-49FC-613D56693B4C}"/>
              </a:ext>
            </a:extLst>
          </p:cNvPr>
          <p:cNvSpPr txBox="1"/>
          <p:nvPr/>
        </p:nvSpPr>
        <p:spPr>
          <a:xfrm>
            <a:off x="2064130" y="30059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ptos" panose="020B0004020202020204" pitchFamily="34" charset="0"/>
              </a:rPr>
              <a:t>Tần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số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kì</a:t>
            </a: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dirty="0" err="1">
                <a:latin typeface="Aptos" panose="020B0004020202020204" pitchFamily="34" charset="0"/>
              </a:rPr>
              <a:t>vọng</a:t>
            </a:r>
            <a:endParaRPr lang="en-US" dirty="0">
              <a:latin typeface="Aptos" panose="020B0004020202020204" pitchFamily="34" charset="0"/>
            </a:endParaRPr>
          </a:p>
        </p:txBody>
      </p:sp>
      <p:grpSp>
        <p:nvGrpSpPr>
          <p:cNvPr id="9" name="Google Shape;432;p40">
            <a:extLst>
              <a:ext uri="{FF2B5EF4-FFF2-40B4-BE49-F238E27FC236}">
                <a16:creationId xmlns:a16="http://schemas.microsoft.com/office/drawing/2014/main" id="{930AA4A9-DCBD-C98A-D486-B2E1A361C63C}"/>
              </a:ext>
            </a:extLst>
          </p:cNvPr>
          <p:cNvGrpSpPr/>
          <p:nvPr/>
        </p:nvGrpSpPr>
        <p:grpSpPr>
          <a:xfrm>
            <a:off x="6740069" y="2829544"/>
            <a:ext cx="4218588" cy="6000577"/>
            <a:chOff x="5104880" y="-153372"/>
            <a:chExt cx="4218588" cy="6000577"/>
          </a:xfrm>
        </p:grpSpPr>
        <p:sp>
          <p:nvSpPr>
            <p:cNvPr id="10" name="Google Shape;433;p40">
              <a:extLst>
                <a:ext uri="{FF2B5EF4-FFF2-40B4-BE49-F238E27FC236}">
                  <a16:creationId xmlns:a16="http://schemas.microsoft.com/office/drawing/2014/main" id="{DF3692C9-48C9-B761-EB6E-77CF7465DA54}"/>
                </a:ext>
              </a:extLst>
            </p:cNvPr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4;p40">
              <a:extLst>
                <a:ext uri="{FF2B5EF4-FFF2-40B4-BE49-F238E27FC236}">
                  <a16:creationId xmlns:a16="http://schemas.microsoft.com/office/drawing/2014/main" id="{54447C40-ED47-9E14-D3F3-24A95FC0EC23}"/>
                </a:ext>
              </a:extLst>
            </p:cNvPr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;p40">
              <a:extLst>
                <a:ext uri="{FF2B5EF4-FFF2-40B4-BE49-F238E27FC236}">
                  <a16:creationId xmlns:a16="http://schemas.microsoft.com/office/drawing/2014/main" id="{C3964C68-3FFA-5590-14C5-131757BDC83B}"/>
                </a:ext>
              </a:extLst>
            </p:cNvPr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436;p40">
              <a:extLst>
                <a:ext uri="{FF2B5EF4-FFF2-40B4-BE49-F238E27FC236}">
                  <a16:creationId xmlns:a16="http://schemas.microsoft.com/office/drawing/2014/main" id="{4D0BAEA0-CBFC-56EC-8B87-20A39C5E37CC}"/>
                </a:ext>
              </a:extLst>
            </p:cNvPr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;p40">
              <a:extLst>
                <a:ext uri="{FF2B5EF4-FFF2-40B4-BE49-F238E27FC236}">
                  <a16:creationId xmlns:a16="http://schemas.microsoft.com/office/drawing/2014/main" id="{E347444B-9A06-87FB-2B44-8C338A8C598B}"/>
                </a:ext>
              </a:extLst>
            </p:cNvPr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8;p40">
              <a:extLst>
                <a:ext uri="{FF2B5EF4-FFF2-40B4-BE49-F238E27FC236}">
                  <a16:creationId xmlns:a16="http://schemas.microsoft.com/office/drawing/2014/main" id="{F41B6277-8F58-7CB6-93DB-B9DDB2D6F895}"/>
                </a:ext>
              </a:extLst>
            </p:cNvPr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9;p40">
              <a:extLst>
                <a:ext uri="{FF2B5EF4-FFF2-40B4-BE49-F238E27FC236}">
                  <a16:creationId xmlns:a16="http://schemas.microsoft.com/office/drawing/2014/main" id="{7141FAD5-3471-E491-9082-F0A5C89040E3}"/>
                </a:ext>
              </a:extLst>
            </p:cNvPr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0;p40">
              <a:extLst>
                <a:ext uri="{FF2B5EF4-FFF2-40B4-BE49-F238E27FC236}">
                  <a16:creationId xmlns:a16="http://schemas.microsoft.com/office/drawing/2014/main" id="{231EDCC3-0144-F9F1-D78C-FFEDAFF88090}"/>
                </a:ext>
              </a:extLst>
            </p:cNvPr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1;p40">
              <a:extLst>
                <a:ext uri="{FF2B5EF4-FFF2-40B4-BE49-F238E27FC236}">
                  <a16:creationId xmlns:a16="http://schemas.microsoft.com/office/drawing/2014/main" id="{1FD7CC6B-58C5-927A-BFAB-2F7FC9C30A85}"/>
                </a:ext>
              </a:extLst>
            </p:cNvPr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2;p40">
              <a:extLst>
                <a:ext uri="{FF2B5EF4-FFF2-40B4-BE49-F238E27FC236}">
                  <a16:creationId xmlns:a16="http://schemas.microsoft.com/office/drawing/2014/main" id="{5FA65FBA-1728-8D05-512A-A219C2DD2621}"/>
                </a:ext>
              </a:extLst>
            </p:cNvPr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43;p40">
              <a:extLst>
                <a:ext uri="{FF2B5EF4-FFF2-40B4-BE49-F238E27FC236}">
                  <a16:creationId xmlns:a16="http://schemas.microsoft.com/office/drawing/2014/main" id="{56AC2C62-1A15-E983-58C6-8F6930DF1446}"/>
                </a:ext>
              </a:extLst>
            </p:cNvPr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44;p40">
              <a:extLst>
                <a:ext uri="{FF2B5EF4-FFF2-40B4-BE49-F238E27FC236}">
                  <a16:creationId xmlns:a16="http://schemas.microsoft.com/office/drawing/2014/main" id="{D5D0EED0-47A0-E249-A817-CEC5A571E4D8}"/>
                </a:ext>
              </a:extLst>
            </p:cNvPr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5;p40">
              <a:extLst>
                <a:ext uri="{FF2B5EF4-FFF2-40B4-BE49-F238E27FC236}">
                  <a16:creationId xmlns:a16="http://schemas.microsoft.com/office/drawing/2014/main" id="{BA71E791-E585-4BE3-935D-8E618E0B53C2}"/>
                </a:ext>
              </a:extLst>
            </p:cNvPr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46;p40">
              <a:extLst>
                <a:ext uri="{FF2B5EF4-FFF2-40B4-BE49-F238E27FC236}">
                  <a16:creationId xmlns:a16="http://schemas.microsoft.com/office/drawing/2014/main" id="{BB32A229-2D62-1C5C-8233-04BF4FF106C0}"/>
                </a:ext>
              </a:extLst>
            </p:cNvPr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47;p40">
              <a:extLst>
                <a:ext uri="{FF2B5EF4-FFF2-40B4-BE49-F238E27FC236}">
                  <a16:creationId xmlns:a16="http://schemas.microsoft.com/office/drawing/2014/main" id="{FA553227-3797-DDE6-4CE8-A23894929768}"/>
                </a:ext>
              </a:extLst>
            </p:cNvPr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48;p40">
              <a:extLst>
                <a:ext uri="{FF2B5EF4-FFF2-40B4-BE49-F238E27FC236}">
                  <a16:creationId xmlns:a16="http://schemas.microsoft.com/office/drawing/2014/main" id="{2E4DFDA2-5BB9-0969-6A55-880CA75B73D7}"/>
                </a:ext>
              </a:extLst>
            </p:cNvPr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49;p40">
              <a:extLst>
                <a:ext uri="{FF2B5EF4-FFF2-40B4-BE49-F238E27FC236}">
                  <a16:creationId xmlns:a16="http://schemas.microsoft.com/office/drawing/2014/main" id="{7F657A53-B517-0D61-376A-6EB97C0BF5D5}"/>
                </a:ext>
              </a:extLst>
            </p:cNvPr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6695BD-6F50-A773-272A-569987257841}"/>
                  </a:ext>
                </a:extLst>
              </p:cNvPr>
              <p:cNvSpPr txBox="1"/>
              <p:nvPr/>
            </p:nvSpPr>
            <p:spPr>
              <a:xfrm>
                <a:off x="5523094" y="1489019"/>
                <a:ext cx="32369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𝑑𝑓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=6</m:t>
                    </m:r>
                  </m:oMath>
                </a14:m>
                <a:endParaRPr lang="en-US" sz="2000" b="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6695BD-6F50-A773-272A-569987257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94" y="1489019"/>
                <a:ext cx="3236987" cy="400110"/>
              </a:xfrm>
              <a:prstGeom prst="rect">
                <a:avLst/>
              </a:prstGeom>
              <a:blipFill>
                <a:blip r:embed="rId4"/>
                <a:stretch>
                  <a:fillRect l="-2072" t="-1212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E299BA-08CD-8D64-5588-63D823754F4C}"/>
                  </a:ext>
                </a:extLst>
              </p:cNvPr>
              <p:cNvSpPr txBox="1"/>
              <p:nvPr/>
            </p:nvSpPr>
            <p:spPr>
              <a:xfrm>
                <a:off x="5526293" y="1919359"/>
                <a:ext cx="3233787" cy="718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ptos" panose="020B0004020202020204" pitchFamily="34" charset="0"/>
                  </a:rPr>
                  <a:t>Mức ý </a:t>
                </a:r>
                <a:r>
                  <a:rPr lang="en-US" sz="2000" dirty="0" err="1">
                    <a:latin typeface="Aptos" panose="020B0004020202020204" pitchFamily="34" charset="0"/>
                  </a:rPr>
                  <a:t>nghĩa</a:t>
                </a:r>
                <a:r>
                  <a:rPr lang="en-US" sz="2000" dirty="0">
                    <a:latin typeface="Aptos" panose="020B00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=5%</m:t>
                    </m:r>
                  </m:oMath>
                </a14:m>
                <a:endParaRPr lang="en-US" sz="2000" b="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0.95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6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=12.59159</m:t>
                    </m:r>
                  </m:oMath>
                </a14:m>
                <a:endParaRPr lang="en-US" sz="2000" b="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E299BA-08CD-8D64-5588-63D82375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293" y="1919359"/>
                <a:ext cx="3233787" cy="718338"/>
              </a:xfrm>
              <a:prstGeom prst="rect">
                <a:avLst/>
              </a:prstGeom>
              <a:blipFill>
                <a:blip r:embed="rId5"/>
                <a:stretch>
                  <a:fillRect l="-2075" t="-4237" b="-1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278EAF-EB19-B9BA-2D63-BF513FA89AD9}"/>
                  </a:ext>
                </a:extLst>
              </p:cNvPr>
              <p:cNvSpPr txBox="1"/>
              <p:nvPr/>
            </p:nvSpPr>
            <p:spPr>
              <a:xfrm>
                <a:off x="5523093" y="3334064"/>
                <a:ext cx="3236987" cy="718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=8.513858</m:t>
                    </m:r>
                  </m:oMath>
                </a14:m>
                <a:endParaRPr lang="en-US" sz="2000" b="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Symbol" panose="05050102010706020507" pitchFamily="18" charset="2"/>
                  <a:buChar char="Þ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0.95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6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278EAF-EB19-B9BA-2D63-BF513FA89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93" y="3334064"/>
                <a:ext cx="3236987" cy="718338"/>
              </a:xfrm>
              <a:prstGeom prst="rect">
                <a:avLst/>
              </a:prstGeom>
              <a:blipFill>
                <a:blip r:embed="rId6"/>
                <a:stretch>
                  <a:fillRect l="-2072" t="-7627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15AA64-985F-31F9-3C07-9446B4268788}"/>
                  </a:ext>
                </a:extLst>
              </p:cNvPr>
              <p:cNvSpPr txBox="1"/>
              <p:nvPr/>
            </p:nvSpPr>
            <p:spPr>
              <a:xfrm>
                <a:off x="0" y="4492019"/>
                <a:ext cx="865144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Symbol" panose="05050102010706020507" pitchFamily="18" charset="2"/>
                  <a:buChar char="Þ"/>
                </a:pPr>
                <a:r>
                  <a:rPr lang="en-US" sz="20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Chấp </a:t>
                </a:r>
                <a:r>
                  <a:rPr lang="en-US" sz="20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nhận</a:t>
                </a:r>
                <a:r>
                  <a:rPr lang="en-US" sz="20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>
                    <a:latin typeface="Aptos" panose="020B0004020202020204" pitchFamily="34" charset="0"/>
                  </a:rPr>
                  <a:t>. </a:t>
                </a:r>
                <a:r>
                  <a:rPr lang="en-US" sz="2000" b="1" dirty="0">
                    <a:latin typeface="Aptos" panose="020B0004020202020204" pitchFamily="34" charset="0"/>
                  </a:rPr>
                  <a:t>Vậy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kết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quả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đội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mở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tỷ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số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độc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lập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với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giải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  <a:r>
                  <a:rPr lang="en-US" sz="2000" b="1" dirty="0" err="1">
                    <a:latin typeface="Aptos" panose="020B0004020202020204" pitchFamily="34" charset="0"/>
                  </a:rPr>
                  <a:t>đấu</a:t>
                </a:r>
                <a:r>
                  <a:rPr lang="en-US" sz="2000" b="1" dirty="0">
                    <a:latin typeface="Aptos" panose="020B00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15AA64-985F-31F9-3C07-9446B4268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2019"/>
                <a:ext cx="8651447" cy="400110"/>
              </a:xfrm>
              <a:prstGeom prst="rect">
                <a:avLst/>
              </a:prstGeom>
              <a:blipFill>
                <a:blip r:embed="rId7"/>
                <a:stretch>
                  <a:fillRect l="-775" t="-1363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6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8" grpId="0"/>
      <p:bldP spid="31" grpId="0"/>
      <p:bldP spid="32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B90A50B3-2843-4B17-7194-398608E3D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D760726C-A4B6-5E6E-2480-DCBA6D7D75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84249"/>
            <a:ext cx="4344300" cy="1708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latin typeface="Aptos" panose="020B0004020202020204" pitchFamily="34" charset="0"/>
              </a:rPr>
              <a:t>Dự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đoán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kết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quả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trận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đấu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tiếp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theo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của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một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đội</a:t>
            </a:r>
            <a:r>
              <a:rPr lang="en-US" sz="3600" dirty="0">
                <a:latin typeface="Aptos" panose="020B0004020202020204" pitchFamily="34" charset="0"/>
              </a:rPr>
              <a:t> </a:t>
            </a:r>
            <a:r>
              <a:rPr lang="en-US" sz="3600" dirty="0" err="1">
                <a:latin typeface="Aptos" panose="020B0004020202020204" pitchFamily="34" charset="0"/>
              </a:rPr>
              <a:t>bóng</a:t>
            </a:r>
            <a:endParaRPr lang="en-US" sz="3600" dirty="0">
              <a:latin typeface="Aptos" panose="020B0004020202020204" pitchFamily="34" charset="0"/>
            </a:endParaRPr>
          </a:p>
        </p:txBody>
      </p:sp>
      <p:sp>
        <p:nvSpPr>
          <p:cNvPr id="430" name="Google Shape;430;p40">
            <a:extLst>
              <a:ext uri="{FF2B5EF4-FFF2-40B4-BE49-F238E27FC236}">
                <a16:creationId xmlns:a16="http://schemas.microsoft.com/office/drawing/2014/main" id="{7805F9C2-540C-F21F-EC4F-0F78CA33C5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32" name="Google Shape;432;p40">
            <a:extLst>
              <a:ext uri="{FF2B5EF4-FFF2-40B4-BE49-F238E27FC236}">
                <a16:creationId xmlns:a16="http://schemas.microsoft.com/office/drawing/2014/main" id="{4B2A0179-89FB-D16F-62CE-A4DF642AAA48}"/>
              </a:ext>
            </a:extLst>
          </p:cNvPr>
          <p:cNvGrpSpPr/>
          <p:nvPr/>
        </p:nvGrpSpPr>
        <p:grpSpPr>
          <a:xfrm>
            <a:off x="5104880" y="-153372"/>
            <a:ext cx="4218588" cy="6000577"/>
            <a:chOff x="5104880" y="-153372"/>
            <a:chExt cx="4218588" cy="6000577"/>
          </a:xfrm>
        </p:grpSpPr>
        <p:sp>
          <p:nvSpPr>
            <p:cNvPr id="433" name="Google Shape;433;p40">
              <a:extLst>
                <a:ext uri="{FF2B5EF4-FFF2-40B4-BE49-F238E27FC236}">
                  <a16:creationId xmlns:a16="http://schemas.microsoft.com/office/drawing/2014/main" id="{AF490AC0-8D19-F834-0DB3-CCC2CE682072}"/>
                </a:ext>
              </a:extLst>
            </p:cNvPr>
            <p:cNvSpPr/>
            <p:nvPr/>
          </p:nvSpPr>
          <p:spPr>
            <a:xfrm>
              <a:off x="7074911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>
              <a:extLst>
                <a:ext uri="{FF2B5EF4-FFF2-40B4-BE49-F238E27FC236}">
                  <a16:creationId xmlns:a16="http://schemas.microsoft.com/office/drawing/2014/main" id="{75E51C6F-FEE1-149C-3C14-605A4C974D1E}"/>
                </a:ext>
              </a:extLst>
            </p:cNvPr>
            <p:cNvSpPr/>
            <p:nvPr/>
          </p:nvSpPr>
          <p:spPr>
            <a:xfrm>
              <a:off x="7026089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>
              <a:extLst>
                <a:ext uri="{FF2B5EF4-FFF2-40B4-BE49-F238E27FC236}">
                  <a16:creationId xmlns:a16="http://schemas.microsoft.com/office/drawing/2014/main" id="{4E28A390-2E3F-191B-B653-B7F2D11464AC}"/>
                </a:ext>
              </a:extLst>
            </p:cNvPr>
            <p:cNvSpPr/>
            <p:nvPr/>
          </p:nvSpPr>
          <p:spPr>
            <a:xfrm>
              <a:off x="6606684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>
              <a:extLst>
                <a:ext uri="{FF2B5EF4-FFF2-40B4-BE49-F238E27FC236}">
                  <a16:creationId xmlns:a16="http://schemas.microsoft.com/office/drawing/2014/main" id="{02D77B3C-0308-5726-B3AF-5672FFA38C69}"/>
                </a:ext>
              </a:extLst>
            </p:cNvPr>
            <p:cNvSpPr/>
            <p:nvPr/>
          </p:nvSpPr>
          <p:spPr>
            <a:xfrm>
              <a:off x="6138958" y="13708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>
              <a:extLst>
                <a:ext uri="{FF2B5EF4-FFF2-40B4-BE49-F238E27FC236}">
                  <a16:creationId xmlns:a16="http://schemas.microsoft.com/office/drawing/2014/main" id="{51FCE67D-6418-F2E7-3088-95B3559E46C0}"/>
                </a:ext>
              </a:extLst>
            </p:cNvPr>
            <p:cNvSpPr/>
            <p:nvPr/>
          </p:nvSpPr>
          <p:spPr>
            <a:xfrm>
              <a:off x="5732458" y="8745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>
              <a:extLst>
                <a:ext uri="{FF2B5EF4-FFF2-40B4-BE49-F238E27FC236}">
                  <a16:creationId xmlns:a16="http://schemas.microsoft.com/office/drawing/2014/main" id="{00CFA9F8-AE32-7C14-DDC3-557EEFCA93FE}"/>
                </a:ext>
              </a:extLst>
            </p:cNvPr>
            <p:cNvSpPr/>
            <p:nvPr/>
          </p:nvSpPr>
          <p:spPr>
            <a:xfrm>
              <a:off x="7480889" y="98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>
              <a:extLst>
                <a:ext uri="{FF2B5EF4-FFF2-40B4-BE49-F238E27FC236}">
                  <a16:creationId xmlns:a16="http://schemas.microsoft.com/office/drawing/2014/main" id="{E15D890F-3A3E-5636-4196-2E41F947C131}"/>
                </a:ext>
              </a:extLst>
            </p:cNvPr>
            <p:cNvSpPr/>
            <p:nvPr/>
          </p:nvSpPr>
          <p:spPr>
            <a:xfrm>
              <a:off x="7074904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>
              <a:extLst>
                <a:ext uri="{FF2B5EF4-FFF2-40B4-BE49-F238E27FC236}">
                  <a16:creationId xmlns:a16="http://schemas.microsoft.com/office/drawing/2014/main" id="{A3A4BD00-5049-F08C-378E-01C8CFE9DD6F}"/>
                </a:ext>
              </a:extLst>
            </p:cNvPr>
            <p:cNvSpPr/>
            <p:nvPr/>
          </p:nvSpPr>
          <p:spPr>
            <a:xfrm>
              <a:off x="7962441" y="14040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>
              <a:extLst>
                <a:ext uri="{FF2B5EF4-FFF2-40B4-BE49-F238E27FC236}">
                  <a16:creationId xmlns:a16="http://schemas.microsoft.com/office/drawing/2014/main" id="{16C2A692-F89D-F7FC-C4C3-D05141344E4B}"/>
                </a:ext>
              </a:extLst>
            </p:cNvPr>
            <p:cNvSpPr/>
            <p:nvPr/>
          </p:nvSpPr>
          <p:spPr>
            <a:xfrm rot="10800000" flipH="1">
              <a:off x="6036087" y="3124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>
              <a:extLst>
                <a:ext uri="{FF2B5EF4-FFF2-40B4-BE49-F238E27FC236}">
                  <a16:creationId xmlns:a16="http://schemas.microsoft.com/office/drawing/2014/main" id="{B3555AFB-6161-0F25-D7E7-D737F0470AE5}"/>
                </a:ext>
              </a:extLst>
            </p:cNvPr>
            <p:cNvSpPr/>
            <p:nvPr/>
          </p:nvSpPr>
          <p:spPr>
            <a:xfrm rot="10800000" flipH="1">
              <a:off x="6355205" y="41020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>
              <a:extLst>
                <a:ext uri="{FF2B5EF4-FFF2-40B4-BE49-F238E27FC236}">
                  <a16:creationId xmlns:a16="http://schemas.microsoft.com/office/drawing/2014/main" id="{169B9758-2B9A-D6E6-8418-D6C881620AD1}"/>
                </a:ext>
              </a:extLst>
            </p:cNvPr>
            <p:cNvSpPr/>
            <p:nvPr/>
          </p:nvSpPr>
          <p:spPr>
            <a:xfrm rot="10800000" flipH="1">
              <a:off x="5732459" y="48790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>
              <a:extLst>
                <a:ext uri="{FF2B5EF4-FFF2-40B4-BE49-F238E27FC236}">
                  <a16:creationId xmlns:a16="http://schemas.microsoft.com/office/drawing/2014/main" id="{A56C8D8E-34C6-CB76-109F-2CBA1267DAFB}"/>
                </a:ext>
              </a:extLst>
            </p:cNvPr>
            <p:cNvSpPr/>
            <p:nvPr/>
          </p:nvSpPr>
          <p:spPr>
            <a:xfrm rot="10800000" flipH="1">
              <a:off x="6683197" y="35154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>
              <a:extLst>
                <a:ext uri="{FF2B5EF4-FFF2-40B4-BE49-F238E27FC236}">
                  <a16:creationId xmlns:a16="http://schemas.microsoft.com/office/drawing/2014/main" id="{4A9D5E88-1FFE-EE9C-AF13-2160D4AE4241}"/>
                </a:ext>
              </a:extLst>
            </p:cNvPr>
            <p:cNvSpPr/>
            <p:nvPr/>
          </p:nvSpPr>
          <p:spPr>
            <a:xfrm rot="10800000" flipH="1">
              <a:off x="5104880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>
              <a:extLst>
                <a:ext uri="{FF2B5EF4-FFF2-40B4-BE49-F238E27FC236}">
                  <a16:creationId xmlns:a16="http://schemas.microsoft.com/office/drawing/2014/main" id="{F21DE558-8614-0681-97FC-68502CB7BD1A}"/>
                </a:ext>
              </a:extLst>
            </p:cNvPr>
            <p:cNvSpPr/>
            <p:nvPr/>
          </p:nvSpPr>
          <p:spPr>
            <a:xfrm>
              <a:off x="8484758" y="243811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>
              <a:extLst>
                <a:ext uri="{FF2B5EF4-FFF2-40B4-BE49-F238E27FC236}">
                  <a16:creationId xmlns:a16="http://schemas.microsoft.com/office/drawing/2014/main" id="{2E78A5D7-D71D-6C62-19E5-2DE420FC1504}"/>
                </a:ext>
              </a:extLst>
            </p:cNvPr>
            <p:cNvSpPr/>
            <p:nvPr/>
          </p:nvSpPr>
          <p:spPr>
            <a:xfrm>
              <a:off x="8038260" y="29212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>
              <a:extLst>
                <a:ext uri="{FF2B5EF4-FFF2-40B4-BE49-F238E27FC236}">
                  <a16:creationId xmlns:a16="http://schemas.microsoft.com/office/drawing/2014/main" id="{B3E91064-9740-BA02-B639-586CEF3E7405}"/>
                </a:ext>
              </a:extLst>
            </p:cNvPr>
            <p:cNvSpPr/>
            <p:nvPr/>
          </p:nvSpPr>
          <p:spPr>
            <a:xfrm rot="10800000" flipH="1">
              <a:off x="7853362" y="396220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>
              <a:extLst>
                <a:ext uri="{FF2B5EF4-FFF2-40B4-BE49-F238E27FC236}">
                  <a16:creationId xmlns:a16="http://schemas.microsoft.com/office/drawing/2014/main" id="{58DD197C-3179-D68A-B46C-0E65F42A778F}"/>
                </a:ext>
              </a:extLst>
            </p:cNvPr>
            <p:cNvSpPr/>
            <p:nvPr/>
          </p:nvSpPr>
          <p:spPr>
            <a:xfrm rot="10800000" flipH="1">
              <a:off x="8261505" y="443452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50" name="Google Shape;450;p40">
            <a:extLst>
              <a:ext uri="{FF2B5EF4-FFF2-40B4-BE49-F238E27FC236}">
                <a16:creationId xmlns:a16="http://schemas.microsoft.com/office/drawing/2014/main" id="{0092697B-79DD-D8E5-D31F-E7DEE59E6EF8}"/>
              </a:ext>
            </a:extLst>
          </p:cNvPr>
          <p:cNvCxnSpPr/>
          <p:nvPr/>
        </p:nvCxnSpPr>
        <p:spPr>
          <a:xfrm>
            <a:off x="841250" y="1385850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" name="Google Shape;383;p38">
            <a:extLst>
              <a:ext uri="{FF2B5EF4-FFF2-40B4-BE49-F238E27FC236}">
                <a16:creationId xmlns:a16="http://schemas.microsoft.com/office/drawing/2014/main" id="{B91BA1A6-B751-D610-BB5E-652BF736ED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01" y="3806749"/>
            <a:ext cx="3852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Xích Markov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0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>
          <a:extLst>
            <a:ext uri="{FF2B5EF4-FFF2-40B4-BE49-F238E27FC236}">
              <a16:creationId xmlns:a16="http://schemas.microsoft.com/office/drawing/2014/main" id="{F5CAF7C5-B0DF-E653-F34B-EF17F839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F29F3471-CE03-27E5-D249-7FC8D4650F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503" y="31380"/>
            <a:ext cx="8220075" cy="614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ptos" panose="020B0004020202020204" pitchFamily="34" charset="0"/>
              </a:rPr>
              <a:t>Lí thuyết về xích Markov</a:t>
            </a:r>
            <a:endParaRPr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B3FB1B7-6CC6-4EE0-3A78-97FFD4D9DFAE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1" y="645743"/>
                <a:ext cx="9144000" cy="2440358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en-US" sz="1800" dirty="0"/>
                  <a:t>Xét </a:t>
                </a:r>
                <a:r>
                  <a:rPr lang="en-US" sz="1800" dirty="0" err="1"/>
                  <a:t>một</a:t>
                </a:r>
                <a:r>
                  <a:rPr lang="en-US" sz="1800" dirty="0"/>
                  <a:t> quá </a:t>
                </a:r>
                <a:r>
                  <a:rPr lang="en-US" sz="1800" dirty="0" err="1"/>
                  <a:t>trình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ngẫu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nhiên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thời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gian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rời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rạc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không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gian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trạng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thái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800" i="1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9700" indent="0">
                  <a:buNone/>
                </a:pP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Quá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trình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này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là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xích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Markov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nếu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nó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thoả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mãn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tính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Markov: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trạng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thái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tương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lai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chỉ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phụ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thuộc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vào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hiện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tại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mà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không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phụ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thuộc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vào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quá</a:t>
                </a:r>
                <a:r>
                  <a:rPr lang="en-US" sz="1800" b="1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khứ</a:t>
                </a:r>
                <a:endParaRPr lang="en-US" sz="1800" b="1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≥0</m:t>
                      </m:r>
                    </m:oMath>
                  </m:oMathPara>
                </a14:m>
                <a:endParaRPr lang="en-US" sz="180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Xác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suất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chuyển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từ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trạng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thái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sang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trạng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thái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có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tương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lai</a:t>
                </a:r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en-US" sz="1800" dirty="0">
                    <a:latin typeface="Aptos" panose="020B000402020202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   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0≤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≤1,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1800" dirty="0">
                  <a:latin typeface="Aptos" panose="020B000402020202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B3FB1B7-6CC6-4EE0-3A78-97FFD4D9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" y="645743"/>
                <a:ext cx="9144000" cy="2440358"/>
              </a:xfrm>
              <a:blipFill>
                <a:blip r:embed="rId3"/>
                <a:stretch>
                  <a:fillRect r="-467" b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11813E2-22BA-1EDF-7C48-0442A29BEE82}"/>
              </a:ext>
            </a:extLst>
          </p:cNvPr>
          <p:cNvGrpSpPr/>
          <p:nvPr/>
        </p:nvGrpSpPr>
        <p:grpSpPr>
          <a:xfrm>
            <a:off x="673100" y="2995907"/>
            <a:ext cx="2714796" cy="2149583"/>
            <a:chOff x="673100" y="2995907"/>
            <a:chExt cx="2714796" cy="21495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FD8C553-FC87-4C49-88F6-CA59E0775406}"/>
                </a:ext>
              </a:extLst>
            </p:cNvPr>
            <p:cNvSpPr txBox="1"/>
            <p:nvPr/>
          </p:nvSpPr>
          <p:spPr>
            <a:xfrm>
              <a:off x="673100" y="2995907"/>
              <a:ext cx="178125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384655"/>
                  </a:solidFill>
                  <a:latin typeface="Aptos" panose="020B0004020202020204" pitchFamily="34" charset="0"/>
                </a:rPr>
                <a:t>Ma </a:t>
              </a:r>
              <a:r>
                <a:rPr lang="en-US" sz="1800" dirty="0" err="1">
                  <a:solidFill>
                    <a:srgbClr val="384655"/>
                  </a:solidFill>
                  <a:latin typeface="Aptos" panose="020B0004020202020204" pitchFamily="34" charset="0"/>
                </a:rPr>
                <a:t>trận</a:t>
              </a:r>
              <a:r>
                <a:rPr lang="en-US" sz="1800" dirty="0">
                  <a:solidFill>
                    <a:srgbClr val="384655"/>
                  </a:solidFill>
                  <a:latin typeface="Aptos" panose="020B0004020202020204" pitchFamily="34" charset="0"/>
                </a:rPr>
                <a:t> </a:t>
              </a:r>
              <a:r>
                <a:rPr lang="en-US" sz="1800" dirty="0" err="1">
                  <a:solidFill>
                    <a:srgbClr val="384655"/>
                  </a:solidFill>
                  <a:latin typeface="Aptos" panose="020B0004020202020204" pitchFamily="34" charset="0"/>
                </a:rPr>
                <a:t>chuyển</a:t>
              </a:r>
              <a:r>
                <a:rPr lang="en-US" sz="1800" dirty="0">
                  <a:solidFill>
                    <a:srgbClr val="384655"/>
                  </a:solidFill>
                  <a:latin typeface="Aptos" panose="020B0004020202020204" pitchFamily="34" charset="0"/>
                </a:rPr>
                <a:t>:</a:t>
              </a:r>
            </a:p>
            <a:p>
              <a:endParaRPr lang="en-US" sz="1800" dirty="0">
                <a:solidFill>
                  <a:srgbClr val="384655"/>
                </a:solidFill>
                <a:latin typeface="Aptos" panose="020B0004020202020204" pitchFamily="34" charset="0"/>
              </a:endParaRPr>
            </a:p>
            <a:p>
              <a:endParaRPr lang="en-US" sz="1800" dirty="0">
                <a:solidFill>
                  <a:srgbClr val="384655"/>
                </a:solidFill>
                <a:latin typeface="Aptos" panose="020B0004020202020204" pitchFamily="34" charset="0"/>
              </a:endParaRPr>
            </a:p>
          </p:txBody>
        </p:sp>
        <p:graphicFrame>
          <p:nvGraphicFramePr>
            <p:cNvPr id="4" name="Object 3">
              <a:extLst>
                <a:ext uri="{FF2B5EF4-FFF2-40B4-BE49-F238E27FC236}">
                  <a16:creationId xmlns:a16="http://schemas.microsoft.com/office/drawing/2014/main" id="{0D9EDF4A-2360-E5F5-E0E0-89A20E5980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935764"/>
                </p:ext>
              </p:extLst>
            </p:nvPr>
          </p:nvGraphicFramePr>
          <p:xfrm>
            <a:off x="1142999" y="3355972"/>
            <a:ext cx="2244897" cy="1789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47250" imgH="1154012" progId="Equation.DSMT4">
                    <p:embed/>
                  </p:oleObj>
                </mc:Choice>
                <mc:Fallback>
                  <p:oleObj name="Equation" r:id="rId4" imgW="1447250" imgH="1154012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42999" y="3355972"/>
                          <a:ext cx="2244897" cy="17895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F8C703-32C3-B330-93B6-C7730AE17DE4}"/>
                  </a:ext>
                </a:extLst>
              </p:cNvPr>
              <p:cNvSpPr txBox="1"/>
              <p:nvPr/>
            </p:nvSpPr>
            <p:spPr>
              <a:xfrm>
                <a:off x="3543299" y="3276601"/>
                <a:ext cx="520700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Phân </a:t>
                </a:r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phối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xích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Markov </a:t>
                </a:r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tại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bước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thứ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3846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384655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384655"/>
                  </a:solidFill>
                  <a:latin typeface="Aptos" panose="020B0004020202020204" pitchFamily="34" charset="0"/>
                </a:endParaRPr>
              </a:p>
              <a:p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Với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0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384655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là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phân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phối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đầu</a:t>
                </a:r>
                <a:endParaRPr lang="en-US" sz="1800" b="0" dirty="0">
                  <a:solidFill>
                    <a:srgbClr val="384655"/>
                  </a:solidFill>
                  <a:latin typeface="Aptos" panose="020B0004020202020204" pitchFamily="34" charset="0"/>
                </a:endParaRPr>
              </a:p>
              <a:p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Nếu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384655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384655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sau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lượng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lớn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chu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kì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thì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trạng</a:t>
                </a:r>
                <a:r>
                  <a:rPr lang="en-US" sz="1800" b="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b="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thái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đạt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cân</a:t>
                </a:r>
                <a:r>
                  <a:rPr lang="en-US" sz="1800" dirty="0">
                    <a:solidFill>
                      <a:srgbClr val="384655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en-US" sz="1800" dirty="0" err="1">
                    <a:solidFill>
                      <a:srgbClr val="384655"/>
                    </a:solidFill>
                    <a:latin typeface="Aptos" panose="020B0004020202020204" pitchFamily="34" charset="0"/>
                  </a:rPr>
                  <a:t>bằng</a:t>
                </a:r>
                <a:endParaRPr lang="en-US" sz="1800" b="0" dirty="0">
                  <a:solidFill>
                    <a:srgbClr val="384655"/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F8C703-32C3-B330-93B6-C7730AE17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99" y="3276601"/>
                <a:ext cx="5207001" cy="1477328"/>
              </a:xfrm>
              <a:prstGeom prst="rect">
                <a:avLst/>
              </a:prstGeom>
              <a:blipFill>
                <a:blip r:embed="rId6"/>
                <a:stretch>
                  <a:fillRect l="-937" t="-2066" r="-703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19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829</Words>
  <Application>Microsoft Office PowerPoint</Application>
  <PresentationFormat>On-screen Show (16:9)</PresentationFormat>
  <Paragraphs>190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Outfit</vt:lpstr>
      <vt:lpstr>Cambria Math</vt:lpstr>
      <vt:lpstr>Aptos</vt:lpstr>
      <vt:lpstr>DM Sans</vt:lpstr>
      <vt:lpstr>Arial</vt:lpstr>
      <vt:lpstr>Wingdings</vt:lpstr>
      <vt:lpstr>Aptos Display</vt:lpstr>
      <vt:lpstr>Symbol</vt:lpstr>
      <vt:lpstr>Times New Roman</vt:lpstr>
      <vt:lpstr>Nunito Light</vt:lpstr>
      <vt:lpstr>Calibri</vt:lpstr>
      <vt:lpstr>Data Collection and Analysis - Master of Science in Community Health and Prevention Research by Slidesgo</vt:lpstr>
      <vt:lpstr>Equation</vt:lpstr>
      <vt:lpstr>Một số thí nghiệm XSTK trong lĩnh vực bóng đá  Nhóm 22</vt:lpstr>
      <vt:lpstr>Mô phỏng đá phạt đền</vt:lpstr>
      <vt:lpstr>Dữ liệu</vt:lpstr>
      <vt:lpstr>Xây dựng hàm CDF và sinh số NN </vt:lpstr>
      <vt:lpstr>Kiểm định kết quả đội ghi bàn mở tỷ số độc lập với giải đấu</vt:lpstr>
      <vt:lpstr>Lí thuyết về kiểm định Chi bình phương</vt:lpstr>
      <vt:lpstr>Thực hiện thí nghiệm</vt:lpstr>
      <vt:lpstr>Dự đoán kết quả trận đấu tiếp theo của một đội bóng</vt:lpstr>
      <vt:lpstr>Lí thuyết về xích Markov</vt:lpstr>
      <vt:lpstr>Xử lí dữ liệu và phân tích hướng đi</vt:lpstr>
      <vt:lpstr>Kết quả thí nghiệm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Thái Bình Dương</cp:lastModifiedBy>
  <cp:revision>26</cp:revision>
  <dcterms:modified xsi:type="dcterms:W3CDTF">2024-12-03T06:06:32Z</dcterms:modified>
</cp:coreProperties>
</file>