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0" r:id="rId4"/>
  </p:sldMasterIdLst>
  <p:notesMasterIdLst>
    <p:notesMasterId r:id="rId15"/>
  </p:notesMasterIdLst>
  <p:sldIdLst>
    <p:sldId id="438" r:id="rId5"/>
    <p:sldId id="502" r:id="rId6"/>
    <p:sldId id="523" r:id="rId7"/>
    <p:sldId id="524" r:id="rId8"/>
    <p:sldId id="525" r:id="rId9"/>
    <p:sldId id="530" r:id="rId10"/>
    <p:sldId id="529" r:id="rId11"/>
    <p:sldId id="527" r:id="rId12"/>
    <p:sldId id="528" r:id="rId13"/>
    <p:sldId id="390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eue Einstellung Light" panose="020B0604020202020204" charset="0"/>
      <p:regular r:id="rId18"/>
    </p:embeddedFont>
    <p:embeddedFont>
      <p:font typeface="Neue Einstellung SemiBold" panose="020B0604020202020204" charset="0"/>
      <p:bold r:id="rId19"/>
    </p:embeddedFont>
    <p:embeddedFont>
      <p:font typeface="Share Tech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1E36"/>
    <a:srgbClr val="FFFFFF"/>
    <a:srgbClr val="FAFAFC"/>
    <a:srgbClr val="8BD4FA"/>
    <a:srgbClr val="0D99FF"/>
    <a:srgbClr val="000000"/>
    <a:srgbClr val="4FBDF9"/>
    <a:srgbClr val="1E1E1E"/>
    <a:srgbClr val="2A2A2A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03D86-BD54-DC73-3BBD-1BF6403D0522}" v="412" dt="2024-12-14T11:42:26.301"/>
    <p1510:client id="{34535B81-214E-CF21-CBBA-819BAE049495}" v="9" dt="2024-12-14T10:46:42.243"/>
    <p1510:client id="{60743E31-8FE7-4CDB-88DE-241C6151900F}" v="1359" dt="2024-12-14T11:47:40.258"/>
    <p1510:client id="{D397511F-C815-41AA-BB8C-8BEF45BA8521}" v="1394" dt="2024-12-14T11:51:17.381"/>
    <p1510:client id="{DF778494-4833-4278-7D8F-BEE57D068CBB}" v="407" dt="2024-12-14T11:48:02.582"/>
  </p1510:revLst>
</p1510:revInfo>
</file>

<file path=ppt/tableStyles.xml><?xml version="1.0" encoding="utf-8"?>
<a:tblStyleLst xmlns:a="http://schemas.openxmlformats.org/drawingml/2006/main" def="{F86971EC-23BC-4F6C-A123-84953E9CEAF3}">
  <a:tblStyle styleId="{F86971EC-23BC-4F6C-A123-84953E9CEA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520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13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A3EFBA88-CF53-26C3-4921-628141D58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>
            <a:extLst>
              <a:ext uri="{FF2B5EF4-FFF2-40B4-BE49-F238E27FC236}">
                <a16:creationId xmlns:a16="http://schemas.microsoft.com/office/drawing/2014/main" id="{D2B09DCD-EEBD-56A8-C45B-9E619984B0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>
            <a:extLst>
              <a:ext uri="{FF2B5EF4-FFF2-40B4-BE49-F238E27FC236}">
                <a16:creationId xmlns:a16="http://schemas.microsoft.com/office/drawing/2014/main" id="{14157432-8525-EBA6-766A-660C29AC17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94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101D38F4-0548-B30E-850F-7D51456D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>
            <a:extLst>
              <a:ext uri="{FF2B5EF4-FFF2-40B4-BE49-F238E27FC236}">
                <a16:creationId xmlns:a16="http://schemas.microsoft.com/office/drawing/2014/main" id="{0DAF7791-8F2E-BA67-F7A2-C65EEFD55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>
            <a:extLst>
              <a:ext uri="{FF2B5EF4-FFF2-40B4-BE49-F238E27FC236}">
                <a16:creationId xmlns:a16="http://schemas.microsoft.com/office/drawing/2014/main" id="{6839219C-17D9-D50A-6733-AA33E857C5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04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9F462D12-39D7-7999-F5EF-12E71194E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>
            <a:extLst>
              <a:ext uri="{FF2B5EF4-FFF2-40B4-BE49-F238E27FC236}">
                <a16:creationId xmlns:a16="http://schemas.microsoft.com/office/drawing/2014/main" id="{0D211022-0B99-38A7-A92A-0C351B616B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>
            <a:extLst>
              <a:ext uri="{FF2B5EF4-FFF2-40B4-BE49-F238E27FC236}">
                <a16:creationId xmlns:a16="http://schemas.microsoft.com/office/drawing/2014/main" id="{6E6A14AB-4A50-C35F-FDBD-3683619C9D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86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C40AF6BC-93F1-ED21-E55B-9A9F3779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>
            <a:extLst>
              <a:ext uri="{FF2B5EF4-FFF2-40B4-BE49-F238E27FC236}">
                <a16:creationId xmlns:a16="http://schemas.microsoft.com/office/drawing/2014/main" id="{53CDF2A5-06EC-EF71-CF2F-E182094EAD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>
            <a:extLst>
              <a:ext uri="{FF2B5EF4-FFF2-40B4-BE49-F238E27FC236}">
                <a16:creationId xmlns:a16="http://schemas.microsoft.com/office/drawing/2014/main" id="{2C944A75-3607-28FA-92E8-EC28B4B54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33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0EDD8C56-BF8D-3B9A-0AAB-59BC3542C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>
            <a:extLst>
              <a:ext uri="{FF2B5EF4-FFF2-40B4-BE49-F238E27FC236}">
                <a16:creationId xmlns:a16="http://schemas.microsoft.com/office/drawing/2014/main" id="{1DA73BD6-4CDB-BB08-B5A5-1896A9EE28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>
            <a:extLst>
              <a:ext uri="{FF2B5EF4-FFF2-40B4-BE49-F238E27FC236}">
                <a16:creationId xmlns:a16="http://schemas.microsoft.com/office/drawing/2014/main" id="{481A9133-2710-78E3-827C-72CD6FAE9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357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55E64B18-3ACA-119A-C88C-47F210BF2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>
            <a:extLst>
              <a:ext uri="{FF2B5EF4-FFF2-40B4-BE49-F238E27FC236}">
                <a16:creationId xmlns:a16="http://schemas.microsoft.com/office/drawing/2014/main" id="{96612589-54B5-77BE-D14C-B680A3E696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>
            <a:extLst>
              <a:ext uri="{FF2B5EF4-FFF2-40B4-BE49-F238E27FC236}">
                <a16:creationId xmlns:a16="http://schemas.microsoft.com/office/drawing/2014/main" id="{12410E64-627F-35BF-509E-C5C4B76620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40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F0BEEE6F-551D-EFF2-CC24-F77FA56EC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>
            <a:extLst>
              <a:ext uri="{FF2B5EF4-FFF2-40B4-BE49-F238E27FC236}">
                <a16:creationId xmlns:a16="http://schemas.microsoft.com/office/drawing/2014/main" id="{496547E9-5DFB-11A7-2B8B-AE77867D9F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>
            <a:extLst>
              <a:ext uri="{FF2B5EF4-FFF2-40B4-BE49-F238E27FC236}">
                <a16:creationId xmlns:a16="http://schemas.microsoft.com/office/drawing/2014/main" id="{11CA903C-AC76-16B0-387F-186989139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86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>
          <a:extLst>
            <a:ext uri="{FF2B5EF4-FFF2-40B4-BE49-F238E27FC236}">
              <a16:creationId xmlns:a16="http://schemas.microsoft.com/office/drawing/2014/main" id="{C36C616F-C24D-949E-4B43-E63210F25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>
            <a:extLst>
              <a:ext uri="{FF2B5EF4-FFF2-40B4-BE49-F238E27FC236}">
                <a16:creationId xmlns:a16="http://schemas.microsoft.com/office/drawing/2014/main" id="{25263A93-98E1-554A-07CA-D106C20F9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>
            <a:extLst>
              <a:ext uri="{FF2B5EF4-FFF2-40B4-BE49-F238E27FC236}">
                <a16:creationId xmlns:a16="http://schemas.microsoft.com/office/drawing/2014/main" id="{1DAE0ED3-2BF1-1ECC-6E53-0E541FE54F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99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7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175BA-3F73-1E42-4485-A8512CF9E4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B8E8A5-0109-D753-20AC-1A25704327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9143999" cy="512851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BAA9FD-277F-EAAC-DD61-2AD3D8CA8361}"/>
              </a:ext>
            </a:extLst>
          </p:cNvPr>
          <p:cNvSpPr/>
          <p:nvPr/>
        </p:nvSpPr>
        <p:spPr>
          <a:xfrm>
            <a:off x="1" y="4630649"/>
            <a:ext cx="9143999" cy="512851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Google Shape;436;p25">
            <a:extLst>
              <a:ext uri="{FF2B5EF4-FFF2-40B4-BE49-F238E27FC236}">
                <a16:creationId xmlns:a16="http://schemas.microsoft.com/office/drawing/2014/main" id="{031FB2B3-1886-4C37-2206-78B7F39FDB9E}"/>
              </a:ext>
            </a:extLst>
          </p:cNvPr>
          <p:cNvSpPr txBox="1"/>
          <p:nvPr/>
        </p:nvSpPr>
        <p:spPr>
          <a:xfrm>
            <a:off x="0" y="2311557"/>
            <a:ext cx="91440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vi-VN" sz="2200">
                <a:solidFill>
                  <a:srgbClr val="FAFAFC"/>
                </a:solidFill>
                <a:latin typeface="Neue Einstellung SemiBold" panose="01000000000000000000" pitchFamily="50" charset="0"/>
              </a:rPr>
              <a:t>NHẬN DIỆN VÀ PHÂN LOẠI GIẬT GÂN TRÊN</a:t>
            </a:r>
            <a:r>
              <a:rPr lang="en-US" sz="2200">
                <a:solidFill>
                  <a:srgbClr val="FAFAFC"/>
                </a:solidFill>
                <a:latin typeface="Neue Einstellung SemiBold" panose="01000000000000000000" pitchFamily="50" charset="0"/>
              </a:rPr>
              <a:t> TIÊU ĐỀ CỦA</a:t>
            </a:r>
          </a:p>
          <a:p>
            <a:pPr>
              <a:buClr>
                <a:srgbClr val="211E36"/>
              </a:buClr>
              <a:buSzPct val="100000"/>
            </a:pPr>
            <a:endParaRPr lang="en-US" sz="400">
              <a:solidFill>
                <a:srgbClr val="FAFAFC"/>
              </a:solidFill>
              <a:latin typeface="Neue Einstellung SemiBold" panose="01000000000000000000" pitchFamily="50" charset="0"/>
            </a:endParaRPr>
          </a:p>
          <a:p>
            <a:pPr>
              <a:buClr>
                <a:srgbClr val="211E36"/>
              </a:buClr>
              <a:buSzPct val="100000"/>
            </a:pPr>
            <a:r>
              <a:rPr lang="vi-VN" sz="2200">
                <a:solidFill>
                  <a:srgbClr val="FAFAFC"/>
                </a:solidFill>
                <a:latin typeface="Neue Einstellung SemiBold" panose="01000000000000000000" pitchFamily="50" charset="0"/>
              </a:rPr>
              <a:t>BÀI BÁO ĐIỆN TỬ DỰA TRÊN</a:t>
            </a:r>
            <a:r>
              <a:rPr lang="en-US" sz="2200">
                <a:solidFill>
                  <a:srgbClr val="FAFAFC"/>
                </a:solidFill>
                <a:latin typeface="Neue Einstellung SemiBold" panose="01000000000000000000" pitchFamily="50" charset="0"/>
              </a:rPr>
              <a:t> CÁC ĐẶC TRƯNG VỀ NGỮ NGHĨA</a:t>
            </a:r>
          </a:p>
        </p:txBody>
      </p:sp>
      <p:sp>
        <p:nvSpPr>
          <p:cNvPr id="29" name="Google Shape;436;p25">
            <a:extLst>
              <a:ext uri="{FF2B5EF4-FFF2-40B4-BE49-F238E27FC236}">
                <a16:creationId xmlns:a16="http://schemas.microsoft.com/office/drawing/2014/main" id="{982EEDF0-CD25-BC32-5D57-6198C9943785}"/>
              </a:ext>
            </a:extLst>
          </p:cNvPr>
          <p:cNvSpPr txBox="1">
            <a:spLocks/>
          </p:cNvSpPr>
          <p:nvPr/>
        </p:nvSpPr>
        <p:spPr>
          <a:xfrm>
            <a:off x="8179349" y="4173186"/>
            <a:ext cx="964651" cy="8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5000">
                <a:solidFill>
                  <a:srgbClr val="FAFAFC"/>
                </a:solidFill>
                <a:latin typeface="+mj-lt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6BBCA8-FB60-DDAE-BCB8-ECBF62B81509}"/>
              </a:ext>
            </a:extLst>
          </p:cNvPr>
          <p:cNvGrpSpPr/>
          <p:nvPr/>
        </p:nvGrpSpPr>
        <p:grpSpPr>
          <a:xfrm>
            <a:off x="224157" y="213743"/>
            <a:ext cx="4951908" cy="711835"/>
            <a:chOff x="224157" y="4629221"/>
            <a:chExt cx="3508746" cy="504381"/>
          </a:xfrm>
        </p:grpSpPr>
        <p:sp>
          <p:nvSpPr>
            <p:cNvPr id="7" name="Google Shape;436;p25">
              <a:extLst>
                <a:ext uri="{FF2B5EF4-FFF2-40B4-BE49-F238E27FC236}">
                  <a16:creationId xmlns:a16="http://schemas.microsoft.com/office/drawing/2014/main" id="{2BCB1C4D-0313-5A1A-5C77-44D183D961B3}"/>
                </a:ext>
              </a:extLst>
            </p:cNvPr>
            <p:cNvSpPr txBox="1"/>
            <p:nvPr/>
          </p:nvSpPr>
          <p:spPr>
            <a:xfrm>
              <a:off x="686734" y="4629221"/>
              <a:ext cx="3046169" cy="504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l"/>
              <a:r>
                <a:rPr lang="en-US" sz="2000" dirty="0">
                  <a:solidFill>
                    <a:srgbClr val="FFFFFF"/>
                  </a:solidFill>
                  <a:latin typeface="Neue Einstellung Light" panose="01000000000000000000" pitchFamily="50" charset="0"/>
                </a:rPr>
                <a:t>|   DS102.P13.CNVN – </a:t>
              </a:r>
              <a:r>
                <a:rPr lang="en-US" sz="2000" dirty="0" err="1">
                  <a:solidFill>
                    <a:srgbClr val="FFFFFF"/>
                  </a:solidFill>
                  <a:latin typeface="Neue Einstellung Light" panose="01000000000000000000" pitchFamily="50" charset="0"/>
                </a:rPr>
                <a:t>Nhóm</a:t>
              </a:r>
              <a:r>
                <a:rPr lang="en-US" sz="2000" dirty="0">
                  <a:solidFill>
                    <a:srgbClr val="FFFFFF"/>
                  </a:solidFill>
                  <a:latin typeface="Neue Einstellung Light" panose="01000000000000000000" pitchFamily="50" charset="0"/>
                </a:rPr>
                <a:t> 1</a:t>
              </a:r>
            </a:p>
          </p:txBody>
        </p:sp>
        <p:pic>
          <p:nvPicPr>
            <p:cNvPr id="9" name="Google Shape;93;p1">
              <a:extLst>
                <a:ext uri="{FF2B5EF4-FFF2-40B4-BE49-F238E27FC236}">
                  <a16:creationId xmlns:a16="http://schemas.microsoft.com/office/drawing/2014/main" id="{BFB20BC5-0681-CD53-8C5B-BC1CC54CF3E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57" y="4694651"/>
              <a:ext cx="462577" cy="373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436;p25">
            <a:extLst>
              <a:ext uri="{FF2B5EF4-FFF2-40B4-BE49-F238E27FC236}">
                <a16:creationId xmlns:a16="http://schemas.microsoft.com/office/drawing/2014/main" id="{5D7D99B8-FFCF-7AA0-C2EA-D5B276AB8132}"/>
              </a:ext>
            </a:extLst>
          </p:cNvPr>
          <p:cNvSpPr txBox="1"/>
          <p:nvPr/>
        </p:nvSpPr>
        <p:spPr>
          <a:xfrm>
            <a:off x="2853025" y="1395345"/>
            <a:ext cx="3437947" cy="5793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2800">
                <a:solidFill>
                  <a:srgbClr val="211E36"/>
                </a:solidFill>
                <a:latin typeface="Neue Einstellung SemiBold" panose="01000000000000000000" pitchFamily="50" charset="0"/>
              </a:rPr>
              <a:t>BÁO CÁO ĐỒ ÁN</a:t>
            </a:r>
          </a:p>
        </p:txBody>
      </p:sp>
      <p:sp>
        <p:nvSpPr>
          <p:cNvPr id="6" name="Google Shape;436;p25">
            <a:extLst>
              <a:ext uri="{FF2B5EF4-FFF2-40B4-BE49-F238E27FC236}">
                <a16:creationId xmlns:a16="http://schemas.microsoft.com/office/drawing/2014/main" id="{9EC9AC6F-DBEB-BCCD-861C-DF1EBBA27FE8}"/>
              </a:ext>
            </a:extLst>
          </p:cNvPr>
          <p:cNvSpPr txBox="1"/>
          <p:nvPr/>
        </p:nvSpPr>
        <p:spPr>
          <a:xfrm>
            <a:off x="483638" y="3888491"/>
            <a:ext cx="3303892" cy="78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  <a:latin typeface="Neue Einstellung Light" panose="01000000000000000000" pitchFamily="50" charset="0"/>
              </a:rPr>
              <a:t>TS. Dương </a:t>
            </a:r>
            <a:r>
              <a:rPr lang="en-US" sz="1600" dirty="0" err="1">
                <a:solidFill>
                  <a:srgbClr val="FFFFFF"/>
                </a:solidFill>
                <a:latin typeface="Neue Einstellung Light" panose="01000000000000000000" pitchFamily="50" charset="0"/>
              </a:rPr>
              <a:t>Ngọc</a:t>
            </a:r>
            <a:r>
              <a:rPr lang="en-US" sz="1600" dirty="0">
                <a:solidFill>
                  <a:srgbClr val="FFFFFF"/>
                </a:solidFill>
                <a:latin typeface="Neue Einstellung Light" panose="01000000000000000000" pitchFamily="50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Neue Einstellung Light" panose="01000000000000000000" pitchFamily="50" charset="0"/>
              </a:rPr>
              <a:t>Hảo</a:t>
            </a:r>
            <a:endParaRPr lang="en-US" sz="1600" dirty="0">
              <a:solidFill>
                <a:srgbClr val="FFFFFF"/>
              </a:solidFill>
              <a:latin typeface="Neue Einstellung Light" panose="01000000000000000000" pitchFamily="50" charset="0"/>
            </a:endParaRPr>
          </a:p>
          <a:p>
            <a:pPr algn="l">
              <a:buClr>
                <a:srgbClr val="211E36"/>
              </a:buClr>
              <a:buSzPct val="100000"/>
            </a:pPr>
            <a:endParaRPr lang="en-US" sz="400" dirty="0">
              <a:solidFill>
                <a:srgbClr val="FFFFFF"/>
              </a:solidFill>
              <a:latin typeface="Neue Einstellung Light" panose="01000000000000000000" pitchFamily="50" charset="0"/>
            </a:endParaRPr>
          </a:p>
          <a:p>
            <a:pPr algn="l">
              <a:buClr>
                <a:srgbClr val="211E36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  <a:latin typeface="Neue Einstellung Light" panose="01000000000000000000" pitchFamily="50" charset="0"/>
              </a:rPr>
              <a:t>PGS-TS. </a:t>
            </a:r>
            <a:r>
              <a:rPr lang="en-US" sz="1600" dirty="0" err="1">
                <a:solidFill>
                  <a:srgbClr val="FFFFFF"/>
                </a:solidFill>
                <a:latin typeface="Neue Einstellung Light" panose="01000000000000000000" pitchFamily="50" charset="0"/>
              </a:rPr>
              <a:t>Nguyễn</a:t>
            </a:r>
            <a:r>
              <a:rPr lang="en-US" sz="1600" dirty="0">
                <a:solidFill>
                  <a:srgbClr val="FFFFFF"/>
                </a:solidFill>
                <a:latin typeface="Neue Einstellung Light" panose="01000000000000000000" pitchFamily="50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Neue Einstellung Light" panose="01000000000000000000" pitchFamily="50" charset="0"/>
              </a:rPr>
              <a:t>Lưu</a:t>
            </a:r>
            <a:r>
              <a:rPr lang="en-US" sz="1600" dirty="0">
                <a:solidFill>
                  <a:srgbClr val="FFFFFF"/>
                </a:solidFill>
                <a:latin typeface="Neue Einstellung Light" panose="01000000000000000000" pitchFamily="50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Neue Einstellung Light" panose="01000000000000000000" pitchFamily="50" charset="0"/>
              </a:rPr>
              <a:t>Thùy</a:t>
            </a:r>
            <a:r>
              <a:rPr lang="en-US" sz="1600" dirty="0">
                <a:solidFill>
                  <a:srgbClr val="FFFFFF"/>
                </a:solidFill>
                <a:latin typeface="Neue Einstellung Light" panose="01000000000000000000" pitchFamily="50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Neue Einstellung Light" panose="01000000000000000000" pitchFamily="50" charset="0"/>
              </a:rPr>
              <a:t>Ngân</a:t>
            </a:r>
            <a:endParaRPr lang="en-US" sz="1600" dirty="0">
              <a:solidFill>
                <a:srgbClr val="FFFFFF"/>
              </a:solidFill>
              <a:latin typeface="Neue Einstellung Light" panose="01000000000000000000" pitchFamily="50" charset="0"/>
            </a:endParaRPr>
          </a:p>
        </p:txBody>
      </p:sp>
      <p:sp>
        <p:nvSpPr>
          <p:cNvPr id="2" name="Google Shape;436;p25">
            <a:extLst>
              <a:ext uri="{FF2B5EF4-FFF2-40B4-BE49-F238E27FC236}">
                <a16:creationId xmlns:a16="http://schemas.microsoft.com/office/drawing/2014/main" id="{A8640BFA-CA07-EADB-9D31-3CCC50047931}"/>
              </a:ext>
            </a:extLst>
          </p:cNvPr>
          <p:cNvSpPr txBox="1"/>
          <p:nvPr/>
        </p:nvSpPr>
        <p:spPr>
          <a:xfrm>
            <a:off x="3787533" y="3888491"/>
            <a:ext cx="3607347" cy="93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  <a:tabLst>
                <a:tab pos="2400300" algn="l"/>
              </a:tabLst>
            </a:pPr>
            <a:r>
              <a:rPr lang="en-US" sz="1600" dirty="0" err="1">
                <a:solidFill>
                  <a:srgbClr val="FFFFFF"/>
                </a:solidFill>
                <a:latin typeface="Neue Einstellung Light" panose="01000000000000000000" pitchFamily="50" charset="0"/>
              </a:rPr>
              <a:t>Phạm</a:t>
            </a:r>
            <a:r>
              <a:rPr lang="en-US" sz="1600" dirty="0">
                <a:solidFill>
                  <a:srgbClr val="FFFFFF"/>
                </a:solidFill>
                <a:latin typeface="Neue Einstellung Light" panose="01000000000000000000" pitchFamily="50" charset="0"/>
              </a:rPr>
              <a:t> Bá </a:t>
            </a:r>
            <a:r>
              <a:rPr lang="en-US" sz="1600" dirty="0" err="1">
                <a:solidFill>
                  <a:srgbClr val="FFFFFF"/>
                </a:solidFill>
                <a:latin typeface="Neue Einstellung Light" panose="01000000000000000000" pitchFamily="50" charset="0"/>
              </a:rPr>
              <a:t>Thuận</a:t>
            </a:r>
            <a:r>
              <a:rPr lang="en-US" sz="1600" dirty="0">
                <a:solidFill>
                  <a:srgbClr val="FFFFFF"/>
                </a:solidFill>
                <a:latin typeface="Neue Einstellung Light" panose="01000000000000000000" pitchFamily="50" charset="0"/>
              </a:rPr>
              <a:t>	</a:t>
            </a:r>
            <a:r>
              <a:rPr lang="en-US" sz="1600" dirty="0">
                <a:solidFill>
                  <a:srgbClr val="FFFFFF"/>
                </a:solidFill>
                <a:latin typeface="Neue Einstellung SemiBold" panose="01000000000000000000" pitchFamily="50" charset="0"/>
              </a:rPr>
              <a:t>22521447</a:t>
            </a:r>
          </a:p>
          <a:p>
            <a:pPr algn="l">
              <a:buClr>
                <a:srgbClr val="211E36"/>
              </a:buClr>
              <a:buSzPct val="100000"/>
              <a:tabLst>
                <a:tab pos="2400300" algn="l"/>
              </a:tabLst>
            </a:pPr>
            <a:endParaRPr lang="en-US" sz="400" dirty="0">
              <a:solidFill>
                <a:srgbClr val="FFFFFF"/>
              </a:solidFill>
              <a:latin typeface="Neue Einstellung SemiBold" panose="01000000000000000000" pitchFamily="50" charset="0"/>
            </a:endParaRPr>
          </a:p>
          <a:p>
            <a:pPr algn="l">
              <a:buClr>
                <a:srgbClr val="211E36"/>
              </a:buClr>
              <a:buSzPct val="100000"/>
              <a:tabLst>
                <a:tab pos="2400300" algn="l"/>
              </a:tabLst>
            </a:pPr>
            <a:r>
              <a:rPr lang="en-US" sz="1600" dirty="0" err="1">
                <a:solidFill>
                  <a:srgbClr val="FFFFFF"/>
                </a:solidFill>
                <a:latin typeface="Neue Einstellung Light" panose="01000000000000000000" pitchFamily="50" charset="0"/>
              </a:rPr>
              <a:t>Trương</a:t>
            </a:r>
            <a:r>
              <a:rPr lang="en-US" sz="1600" dirty="0">
                <a:solidFill>
                  <a:srgbClr val="FFFFFF"/>
                </a:solidFill>
                <a:latin typeface="Neue Einstellung Light" panose="01000000000000000000" pitchFamily="50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Neue Einstellung Light" panose="01000000000000000000" pitchFamily="50" charset="0"/>
              </a:rPr>
              <a:t>Tất</a:t>
            </a:r>
            <a:r>
              <a:rPr lang="en-US" sz="1600" dirty="0">
                <a:solidFill>
                  <a:srgbClr val="FFFFFF"/>
                </a:solidFill>
                <a:latin typeface="Neue Einstellung Light" panose="01000000000000000000" pitchFamily="50" charset="0"/>
              </a:rPr>
              <a:t> Quang Vinh	</a:t>
            </a:r>
            <a:r>
              <a:rPr lang="en-US" sz="1600" dirty="0">
                <a:solidFill>
                  <a:srgbClr val="FFFFFF"/>
                </a:solidFill>
                <a:latin typeface="Neue Einstellung SemiBold" panose="01000000000000000000" pitchFamily="50" charset="0"/>
              </a:rPr>
              <a:t>22521683</a:t>
            </a:r>
          </a:p>
          <a:p>
            <a:pPr algn="l">
              <a:buClr>
                <a:srgbClr val="211E36"/>
              </a:buClr>
              <a:buSzPct val="100000"/>
              <a:tabLst>
                <a:tab pos="2400300" algn="l"/>
              </a:tabLst>
            </a:pPr>
            <a:endParaRPr lang="en-US" sz="400" dirty="0">
              <a:solidFill>
                <a:srgbClr val="FFFFFF"/>
              </a:solidFill>
              <a:latin typeface="Neue Einstellung SemiBold" panose="01000000000000000000" pitchFamily="50" charset="0"/>
            </a:endParaRPr>
          </a:p>
          <a:p>
            <a:pPr algn="l">
              <a:buClr>
                <a:srgbClr val="211E36"/>
              </a:buClr>
              <a:buSzPct val="100000"/>
              <a:tabLst>
                <a:tab pos="2400300" algn="l"/>
              </a:tabLst>
            </a:pPr>
            <a:r>
              <a:rPr lang="en-US" sz="1600" dirty="0">
                <a:solidFill>
                  <a:srgbClr val="FFFFFF"/>
                </a:solidFill>
                <a:latin typeface="Neue Einstellung Light" panose="01000000000000000000" pitchFamily="50" charset="0"/>
              </a:rPr>
              <a:t>Thái Bình Dương	</a:t>
            </a:r>
            <a:r>
              <a:rPr lang="en-US" sz="1600" dirty="0">
                <a:solidFill>
                  <a:srgbClr val="FFFFFF"/>
                </a:solidFill>
                <a:latin typeface="Neue Einstellung SemiBold" panose="01000000000000000000" pitchFamily="50" charset="0"/>
              </a:rPr>
              <a:t>23520356</a:t>
            </a:r>
          </a:p>
        </p:txBody>
      </p:sp>
      <p:sp>
        <p:nvSpPr>
          <p:cNvPr id="8" name="Google Shape;436;p25">
            <a:extLst>
              <a:ext uri="{FF2B5EF4-FFF2-40B4-BE49-F238E27FC236}">
                <a16:creationId xmlns:a16="http://schemas.microsoft.com/office/drawing/2014/main" id="{BF8B09B3-9EA2-743E-34A5-E3245DCD2E99}"/>
              </a:ext>
            </a:extLst>
          </p:cNvPr>
          <p:cNvSpPr txBox="1"/>
          <p:nvPr/>
        </p:nvSpPr>
        <p:spPr>
          <a:xfrm>
            <a:off x="483637" y="3474423"/>
            <a:ext cx="990721" cy="40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1800">
                <a:solidFill>
                  <a:srgbClr val="FFFFFF"/>
                </a:solidFill>
                <a:latin typeface="Neue Einstellung SemiBold" panose="01000000000000000000" pitchFamily="50" charset="0"/>
              </a:rPr>
              <a:t>GVHD:</a:t>
            </a:r>
          </a:p>
        </p:txBody>
      </p:sp>
      <p:sp>
        <p:nvSpPr>
          <p:cNvPr id="11" name="Google Shape;436;p25">
            <a:extLst>
              <a:ext uri="{FF2B5EF4-FFF2-40B4-BE49-F238E27FC236}">
                <a16:creationId xmlns:a16="http://schemas.microsoft.com/office/drawing/2014/main" id="{996294B3-AD0C-7AF4-0B7C-5E8CD7FBE4F0}"/>
              </a:ext>
            </a:extLst>
          </p:cNvPr>
          <p:cNvSpPr txBox="1"/>
          <p:nvPr/>
        </p:nvSpPr>
        <p:spPr>
          <a:xfrm>
            <a:off x="3787531" y="3478048"/>
            <a:ext cx="1338437" cy="40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1800">
                <a:solidFill>
                  <a:srgbClr val="FFFFFF"/>
                </a:solidFill>
                <a:latin typeface="Neue Einstellung SemiBold" panose="01000000000000000000" pitchFamily="50" charset="0"/>
              </a:rPr>
              <a:t>Thực hiện:</a:t>
            </a:r>
          </a:p>
        </p:txBody>
      </p:sp>
    </p:spTree>
    <p:extLst>
      <p:ext uri="{BB962C8B-B14F-4D97-AF65-F5344CB8AC3E}">
        <p14:creationId xmlns:p14="http://schemas.microsoft.com/office/powerpoint/2010/main" val="38236584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/>
      <p:bldP spid="29" grpId="0"/>
      <p:bldP spid="10" grpId="0" animBg="1"/>
      <p:bldP spid="6" grpId="0"/>
      <p:bldP spid="2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175BA-3F73-1E42-4485-A8512CF9E4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Neue Einstellung SemiBold" panose="01000000000000000000" pitchFamily="50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B8E8A5-0109-D753-20AC-1A25704327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9143999" cy="512851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Neue Einstellung SemiBold" panose="01000000000000000000" pitchFamily="50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BAA9FD-277F-EAAC-DD61-2AD3D8CA8361}"/>
              </a:ext>
            </a:extLst>
          </p:cNvPr>
          <p:cNvSpPr/>
          <p:nvPr/>
        </p:nvSpPr>
        <p:spPr>
          <a:xfrm>
            <a:off x="1" y="4630649"/>
            <a:ext cx="9143999" cy="512851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Neue Einstellung SemiBold" panose="01000000000000000000" pitchFamily="50" charset="0"/>
            </a:endParaRPr>
          </a:p>
        </p:txBody>
      </p:sp>
      <p:sp>
        <p:nvSpPr>
          <p:cNvPr id="462" name="Google Shape;436;p25">
            <a:extLst>
              <a:ext uri="{FF2B5EF4-FFF2-40B4-BE49-F238E27FC236}">
                <a16:creationId xmlns:a16="http://schemas.microsoft.com/office/drawing/2014/main" id="{AE6B70F7-D762-57B1-B821-99611A1B398A}"/>
              </a:ext>
            </a:extLst>
          </p:cNvPr>
          <p:cNvSpPr txBox="1">
            <a:spLocks/>
          </p:cNvSpPr>
          <p:nvPr/>
        </p:nvSpPr>
        <p:spPr>
          <a:xfrm>
            <a:off x="8068235" y="4173186"/>
            <a:ext cx="1075765" cy="8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5000">
                <a:solidFill>
                  <a:srgbClr val="FAFAFC"/>
                </a:solidFill>
                <a:latin typeface="+mj-lt"/>
              </a:rPr>
              <a:t>10</a:t>
            </a:r>
          </a:p>
        </p:txBody>
      </p:sp>
      <p:sp>
        <p:nvSpPr>
          <p:cNvPr id="18" name="Google Shape;436;p25">
            <a:extLst>
              <a:ext uri="{FF2B5EF4-FFF2-40B4-BE49-F238E27FC236}">
                <a16:creationId xmlns:a16="http://schemas.microsoft.com/office/drawing/2014/main" id="{5842E889-393E-BC9C-1E59-F4DD3F950A37}"/>
              </a:ext>
            </a:extLst>
          </p:cNvPr>
          <p:cNvSpPr txBox="1"/>
          <p:nvPr/>
        </p:nvSpPr>
        <p:spPr>
          <a:xfrm>
            <a:off x="0" y="2158272"/>
            <a:ext cx="9272838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3600" dirty="0">
                <a:solidFill>
                  <a:srgbClr val="FAFAFC"/>
                </a:solidFill>
                <a:latin typeface="Neue Einstellung SemiBold" panose="01000000000000000000" pitchFamily="50" charset="0"/>
              </a:rPr>
              <a:t>CẢM ƠN THẦY CÔ VÀ CÁC BẠN</a:t>
            </a:r>
          </a:p>
          <a:p>
            <a:pPr>
              <a:buClr>
                <a:srgbClr val="211E36"/>
              </a:buClr>
              <a:buSzPct val="100000"/>
            </a:pPr>
            <a:endParaRPr lang="en-US" sz="600" dirty="0">
              <a:solidFill>
                <a:srgbClr val="FAFAFC"/>
              </a:solidFill>
              <a:latin typeface="Neue Einstellung SemiBold" panose="01000000000000000000" pitchFamily="50" charset="0"/>
            </a:endParaRPr>
          </a:p>
          <a:p>
            <a:pPr lvl="1">
              <a:buClr>
                <a:srgbClr val="211E36"/>
              </a:buClr>
              <a:buSzPct val="100000"/>
            </a:pPr>
            <a:r>
              <a:rPr lang="en-US" sz="3600" dirty="0">
                <a:solidFill>
                  <a:srgbClr val="FAFAFC"/>
                </a:solidFill>
                <a:latin typeface="Neue Einstellung SemiBold" panose="01000000000000000000" pitchFamily="50" charset="0"/>
              </a:rPr>
              <a:t>ĐÃ LẮNG NGHE!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26A631-FF65-39F5-4197-64FE45D20AC7}"/>
              </a:ext>
            </a:extLst>
          </p:cNvPr>
          <p:cNvGrpSpPr/>
          <p:nvPr/>
        </p:nvGrpSpPr>
        <p:grpSpPr>
          <a:xfrm>
            <a:off x="224157" y="4629221"/>
            <a:ext cx="3465716" cy="504381"/>
            <a:chOff x="224157" y="4629221"/>
            <a:chExt cx="3465716" cy="504381"/>
          </a:xfrm>
        </p:grpSpPr>
        <p:sp>
          <p:nvSpPr>
            <p:cNvPr id="10" name="Google Shape;436;p25">
              <a:extLst>
                <a:ext uri="{FF2B5EF4-FFF2-40B4-BE49-F238E27FC236}">
                  <a16:creationId xmlns:a16="http://schemas.microsoft.com/office/drawing/2014/main" id="{95C9A775-E030-4D0C-0318-EBACC4D58B77}"/>
                </a:ext>
              </a:extLst>
            </p:cNvPr>
            <p:cNvSpPr txBox="1"/>
            <p:nvPr/>
          </p:nvSpPr>
          <p:spPr>
            <a:xfrm>
              <a:off x="686735" y="4629221"/>
              <a:ext cx="3003138" cy="504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l"/>
              <a:r>
                <a:rPr lang="en-US" sz="1600">
                  <a:solidFill>
                    <a:srgbClr val="FFFFFF"/>
                  </a:solidFill>
                  <a:latin typeface="Neue Einstellung Light" panose="01000000000000000000" pitchFamily="50" charset="0"/>
                </a:rPr>
                <a:t>|   DS102.P13.CNVN – Nhóm 1</a:t>
              </a:r>
            </a:p>
          </p:txBody>
        </p:sp>
        <p:pic>
          <p:nvPicPr>
            <p:cNvPr id="11" name="Google Shape;93;p1">
              <a:extLst>
                <a:ext uri="{FF2B5EF4-FFF2-40B4-BE49-F238E27FC236}">
                  <a16:creationId xmlns:a16="http://schemas.microsoft.com/office/drawing/2014/main" id="{CAEEBEC6-F294-C82F-098A-9F83CD8A3C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57" y="4694651"/>
              <a:ext cx="462577" cy="3735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8918118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DFB32AB4-3603-3D11-4BFF-24C427FE8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242DE-91FF-6F19-FE67-492033A2EE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Neue Einstellung Light" panose="010000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F0812A-71DF-960C-B94A-D18514576727}"/>
              </a:ext>
            </a:extLst>
          </p:cNvPr>
          <p:cNvSpPr/>
          <p:nvPr/>
        </p:nvSpPr>
        <p:spPr>
          <a:xfrm>
            <a:off x="1" y="2808600"/>
            <a:ext cx="9143998" cy="1774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0428A833-0A2E-C950-FE4B-423097B8B3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080644"/>
            <a:ext cx="964651" cy="1045696"/>
          </a:xfrm>
          <a:prstGeom prst="rect">
            <a:avLst/>
          </a:prstGeom>
          <a:solidFill>
            <a:srgbClr val="211E36"/>
          </a:solidFill>
          <a:ln>
            <a:solidFill>
              <a:srgbClr val="21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eue Einstellung Light" panose="01000000000000000000" pitchFamily="50" charset="0"/>
            </a:endParaRPr>
          </a:p>
        </p:txBody>
      </p:sp>
      <p:sp>
        <p:nvSpPr>
          <p:cNvPr id="462" name="Google Shape;436;p25">
            <a:extLst>
              <a:ext uri="{FF2B5EF4-FFF2-40B4-BE49-F238E27FC236}">
                <a16:creationId xmlns:a16="http://schemas.microsoft.com/office/drawing/2014/main" id="{C676779F-ACB3-BB40-8F72-B3944DC7EEB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173186"/>
            <a:ext cx="964651" cy="8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5000">
                <a:solidFill>
                  <a:srgbClr val="FAFAFC"/>
                </a:solidFill>
                <a:latin typeface="+mj-lt"/>
              </a:rPr>
              <a:t>2</a:t>
            </a:r>
          </a:p>
        </p:txBody>
      </p:sp>
      <p:sp>
        <p:nvSpPr>
          <p:cNvPr id="5" name="Google Shape;436;p25">
            <a:extLst>
              <a:ext uri="{FF2B5EF4-FFF2-40B4-BE49-F238E27FC236}">
                <a16:creationId xmlns:a16="http://schemas.microsoft.com/office/drawing/2014/main" id="{781226FB-6974-25C3-45EA-867421EAC777}"/>
              </a:ext>
            </a:extLst>
          </p:cNvPr>
          <p:cNvSpPr txBox="1"/>
          <p:nvPr/>
        </p:nvSpPr>
        <p:spPr>
          <a:xfrm>
            <a:off x="1044640" y="248764"/>
            <a:ext cx="3140085" cy="596328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2800">
                <a:solidFill>
                  <a:srgbClr val="FAFAFC"/>
                </a:solidFill>
                <a:latin typeface="Neue Einstellung SemiBold" panose="01000000000000000000" pitchFamily="50" charset="0"/>
              </a:rPr>
              <a:t>GIỚI THIỆU ĐỀ TÀI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CEF86B-CFDF-B4C8-69B4-D1427ABEFC02}"/>
              </a:ext>
            </a:extLst>
          </p:cNvPr>
          <p:cNvGrpSpPr/>
          <p:nvPr/>
        </p:nvGrpSpPr>
        <p:grpSpPr>
          <a:xfrm>
            <a:off x="224156" y="248763"/>
            <a:ext cx="596328" cy="596328"/>
            <a:chOff x="431800" y="1463542"/>
            <a:chExt cx="717511" cy="717511"/>
          </a:xfrm>
          <a:solidFill>
            <a:srgbClr val="211E36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5FF8026-485E-CB99-E4F4-06B7A3D553CE}"/>
                </a:ext>
              </a:extLst>
            </p:cNvPr>
            <p:cNvSpPr/>
            <p:nvPr/>
          </p:nvSpPr>
          <p:spPr>
            <a:xfrm>
              <a:off x="431800" y="1463542"/>
              <a:ext cx="717511" cy="717511"/>
            </a:xfrm>
            <a:prstGeom prst="ellipse">
              <a:avLst/>
            </a:prstGeom>
            <a:grpFill/>
            <a:ln>
              <a:solidFill>
                <a:srgbClr val="211E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Neue Einstellung SemiBold" panose="01000000000000000000" pitchFamily="50" charset="0"/>
              </a:endParaRPr>
            </a:p>
          </p:txBody>
        </p:sp>
        <p:sp>
          <p:nvSpPr>
            <p:cNvPr id="6" name="Google Shape;436;p25">
              <a:extLst>
                <a:ext uri="{FF2B5EF4-FFF2-40B4-BE49-F238E27FC236}">
                  <a16:creationId xmlns:a16="http://schemas.microsoft.com/office/drawing/2014/main" id="{42FFDE1C-418F-D5A4-0FD4-92D896794558}"/>
                </a:ext>
              </a:extLst>
            </p:cNvPr>
            <p:cNvSpPr txBox="1"/>
            <p:nvPr/>
          </p:nvSpPr>
          <p:spPr>
            <a:xfrm>
              <a:off x="559266" y="1481738"/>
              <a:ext cx="462577" cy="680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>
                <a:buClr>
                  <a:srgbClr val="211E36"/>
                </a:buClr>
                <a:buSzPct val="100000"/>
              </a:pPr>
              <a:r>
                <a:rPr lang="en-US" sz="2800">
                  <a:solidFill>
                    <a:srgbClr val="FAFAFC"/>
                  </a:solidFill>
                  <a:latin typeface="Neue Einstellung SemiBold" panose="01000000000000000000" pitchFamily="50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7B21A-D207-AC63-F69C-868819FD6C91}"/>
              </a:ext>
            </a:extLst>
          </p:cNvPr>
          <p:cNvGrpSpPr/>
          <p:nvPr/>
        </p:nvGrpSpPr>
        <p:grpSpPr>
          <a:xfrm>
            <a:off x="224157" y="4629221"/>
            <a:ext cx="3368896" cy="504381"/>
            <a:chOff x="224157" y="4629221"/>
            <a:chExt cx="3368896" cy="504381"/>
          </a:xfrm>
        </p:grpSpPr>
        <p:sp>
          <p:nvSpPr>
            <p:cNvPr id="9" name="Google Shape;436;p25">
              <a:extLst>
                <a:ext uri="{FF2B5EF4-FFF2-40B4-BE49-F238E27FC236}">
                  <a16:creationId xmlns:a16="http://schemas.microsoft.com/office/drawing/2014/main" id="{E29AD277-F0B7-0AC1-DD0D-CFC740FAEE74}"/>
                </a:ext>
              </a:extLst>
            </p:cNvPr>
            <p:cNvSpPr txBox="1"/>
            <p:nvPr/>
          </p:nvSpPr>
          <p:spPr>
            <a:xfrm>
              <a:off x="686734" y="4629221"/>
              <a:ext cx="2906319" cy="504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l"/>
              <a:r>
                <a:rPr lang="en-US" sz="1600">
                  <a:solidFill>
                    <a:srgbClr val="211E36"/>
                  </a:solidFill>
                  <a:latin typeface="Neue Einstellung Light" panose="01000000000000000000" pitchFamily="50" charset="0"/>
                </a:rPr>
                <a:t>|   DS102.P13.CNVN – Nhóm 1</a:t>
              </a:r>
            </a:p>
          </p:txBody>
        </p:sp>
        <p:pic>
          <p:nvPicPr>
            <p:cNvPr id="10" name="Google Shape;93;p1">
              <a:extLst>
                <a:ext uri="{FF2B5EF4-FFF2-40B4-BE49-F238E27FC236}">
                  <a16:creationId xmlns:a16="http://schemas.microsoft.com/office/drawing/2014/main" id="{A54FBEBA-CC37-3FCB-DC25-8AC2A6BD10E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57" y="4694651"/>
              <a:ext cx="462577" cy="373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436;p25">
            <a:extLst>
              <a:ext uri="{FF2B5EF4-FFF2-40B4-BE49-F238E27FC236}">
                <a16:creationId xmlns:a16="http://schemas.microsoft.com/office/drawing/2014/main" id="{DD0992B6-7924-A981-A510-133CB41A5B5C}"/>
              </a:ext>
            </a:extLst>
          </p:cNvPr>
          <p:cNvSpPr txBox="1"/>
          <p:nvPr/>
        </p:nvSpPr>
        <p:spPr>
          <a:xfrm>
            <a:off x="1192208" y="1136317"/>
            <a:ext cx="6759580" cy="111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indent="290513" algn="just">
              <a:buClr>
                <a:srgbClr val="211E36"/>
              </a:buClr>
              <a:buSzPct val="100000"/>
            </a:pPr>
            <a:r>
              <a:rPr lang="vi-VN" sz="2200" dirty="0">
                <a:solidFill>
                  <a:srgbClr val="211E36"/>
                </a:solidFill>
                <a:latin typeface="Neue Einstellung SemiBold" panose="01000000000000000000" pitchFamily="50" charset="0"/>
              </a:rPr>
              <a:t>Clickbait</a:t>
            </a:r>
            <a:r>
              <a:rPr lang="vi-VN" sz="2200" dirty="0">
                <a:solidFill>
                  <a:srgbClr val="211E36"/>
                </a:solidFill>
                <a:latin typeface="Neue Einstellung Light" panose="01000000000000000000" pitchFamily="50" charset="0"/>
              </a:rPr>
              <a:t> (hay </a:t>
            </a:r>
            <a:r>
              <a:rPr lang="vi-VN" sz="2200" dirty="0">
                <a:solidFill>
                  <a:srgbClr val="211E36"/>
                </a:solidFill>
                <a:latin typeface="Neue Einstellung SemiBold" panose="01000000000000000000" pitchFamily="50" charset="0"/>
              </a:rPr>
              <a:t>giật gân</a:t>
            </a:r>
            <a:r>
              <a:rPr lang="vi-VN" sz="2200" dirty="0">
                <a:solidFill>
                  <a:srgbClr val="211E36"/>
                </a:solidFill>
                <a:latin typeface="Neue Einstellung Light" panose="01000000000000000000" pitchFamily="50" charset="0"/>
              </a:rPr>
              <a:t>) là hình thức lôi kéo người đọc</a:t>
            </a:r>
            <a:r>
              <a:rPr lang="en-US" sz="2200" dirty="0">
                <a:solidFill>
                  <a:srgbClr val="211E36"/>
                </a:solidFill>
                <a:latin typeface="Neue Einstellung Light" panose="01000000000000000000" pitchFamily="50" charset="0"/>
              </a:rPr>
              <a:t> </a:t>
            </a:r>
            <a:r>
              <a:rPr lang="vi-VN" sz="2200" dirty="0">
                <a:solidFill>
                  <a:srgbClr val="211E36"/>
                </a:solidFill>
                <a:latin typeface="Neue Einstellung Light" panose="01000000000000000000" pitchFamily="50" charset="0"/>
              </a:rPr>
              <a:t>bằng các thủ pháp từ ngữ, nghệ thuật, nội dung,...</a:t>
            </a:r>
            <a:r>
              <a:rPr lang="en-US" sz="2200" dirty="0">
                <a:solidFill>
                  <a:srgbClr val="211E36"/>
                </a:solidFill>
                <a:latin typeface="Neue Einstellung Light" panose="01000000000000000000" pitchFamily="50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7F9C2-5536-E018-AB06-E57CC298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99" y="2185388"/>
            <a:ext cx="6994598" cy="215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5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643742DA-2DEF-975B-6F99-686280BF0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0C6A67-0A0C-8447-BB96-AB91FC3798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Neue Einstellung Light" panose="01000000000000000000" pitchFamily="50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AD4021-6E87-53AF-99F7-9030B2A6D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 t="18230" r="4588" b="8726"/>
          <a:stretch/>
        </p:blipFill>
        <p:spPr bwMode="auto">
          <a:xfrm>
            <a:off x="-1" y="983233"/>
            <a:ext cx="4959275" cy="363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3" name="Rectangle 462">
            <a:extLst>
              <a:ext uri="{FF2B5EF4-FFF2-40B4-BE49-F238E27FC236}">
                <a16:creationId xmlns:a16="http://schemas.microsoft.com/office/drawing/2014/main" id="{C092DBF5-05FB-7EE9-1FE2-FF38B2E089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080644"/>
            <a:ext cx="964651" cy="1045696"/>
          </a:xfrm>
          <a:prstGeom prst="rect">
            <a:avLst/>
          </a:prstGeom>
          <a:solidFill>
            <a:srgbClr val="211E36"/>
          </a:solidFill>
          <a:ln>
            <a:solidFill>
              <a:srgbClr val="21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eue Einstellung Light" panose="01000000000000000000" pitchFamily="50" charset="0"/>
            </a:endParaRPr>
          </a:p>
        </p:txBody>
      </p:sp>
      <p:sp>
        <p:nvSpPr>
          <p:cNvPr id="462" name="Google Shape;436;p25">
            <a:extLst>
              <a:ext uri="{FF2B5EF4-FFF2-40B4-BE49-F238E27FC236}">
                <a16:creationId xmlns:a16="http://schemas.microsoft.com/office/drawing/2014/main" id="{9895663C-1A46-CDA5-8149-970A50B9358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173186"/>
            <a:ext cx="964651" cy="8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5000">
                <a:solidFill>
                  <a:srgbClr val="FAFAFC"/>
                </a:solidFill>
                <a:latin typeface="+mj-lt"/>
              </a:rPr>
              <a:t>3</a:t>
            </a:r>
          </a:p>
        </p:txBody>
      </p:sp>
      <p:sp>
        <p:nvSpPr>
          <p:cNvPr id="5" name="Google Shape;436;p25">
            <a:extLst>
              <a:ext uri="{FF2B5EF4-FFF2-40B4-BE49-F238E27FC236}">
                <a16:creationId xmlns:a16="http://schemas.microsoft.com/office/drawing/2014/main" id="{F30AED9D-DB9C-E27F-A4EC-007683A25BBB}"/>
              </a:ext>
            </a:extLst>
          </p:cNvPr>
          <p:cNvSpPr txBox="1"/>
          <p:nvPr/>
        </p:nvSpPr>
        <p:spPr>
          <a:xfrm>
            <a:off x="1044640" y="248764"/>
            <a:ext cx="3914635" cy="596328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2800">
                <a:solidFill>
                  <a:srgbClr val="FAFAFC"/>
                </a:solidFill>
                <a:latin typeface="Neue Einstellung SemiBold" panose="01000000000000000000" pitchFamily="50" charset="0"/>
              </a:rPr>
              <a:t>GIỚI THIỆU BỘ DỮ LIỆU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26B801-CEBF-825B-AC29-C9BDE0E1AF8B}"/>
              </a:ext>
            </a:extLst>
          </p:cNvPr>
          <p:cNvGrpSpPr/>
          <p:nvPr/>
        </p:nvGrpSpPr>
        <p:grpSpPr>
          <a:xfrm>
            <a:off x="224156" y="248763"/>
            <a:ext cx="596328" cy="596328"/>
            <a:chOff x="431800" y="1463542"/>
            <a:chExt cx="717511" cy="717511"/>
          </a:xfrm>
          <a:solidFill>
            <a:srgbClr val="211E36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8D11D6-0BA9-7D45-3AA3-EEDF5A460F75}"/>
                </a:ext>
              </a:extLst>
            </p:cNvPr>
            <p:cNvSpPr/>
            <p:nvPr/>
          </p:nvSpPr>
          <p:spPr>
            <a:xfrm>
              <a:off x="431800" y="1463542"/>
              <a:ext cx="717511" cy="717511"/>
            </a:xfrm>
            <a:prstGeom prst="ellipse">
              <a:avLst/>
            </a:prstGeom>
            <a:grpFill/>
            <a:ln>
              <a:solidFill>
                <a:srgbClr val="211E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Neue Einstellung SemiBold" panose="01000000000000000000" pitchFamily="50" charset="0"/>
              </a:endParaRPr>
            </a:p>
          </p:txBody>
        </p:sp>
        <p:sp>
          <p:nvSpPr>
            <p:cNvPr id="6" name="Google Shape;436;p25">
              <a:extLst>
                <a:ext uri="{FF2B5EF4-FFF2-40B4-BE49-F238E27FC236}">
                  <a16:creationId xmlns:a16="http://schemas.microsoft.com/office/drawing/2014/main" id="{F11D7EF9-E969-BA5F-B8B8-C55FAD582B6A}"/>
                </a:ext>
              </a:extLst>
            </p:cNvPr>
            <p:cNvSpPr txBox="1"/>
            <p:nvPr/>
          </p:nvSpPr>
          <p:spPr>
            <a:xfrm>
              <a:off x="559266" y="1481738"/>
              <a:ext cx="462577" cy="680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>
                <a:buClr>
                  <a:srgbClr val="211E36"/>
                </a:buClr>
                <a:buSzPct val="100000"/>
              </a:pPr>
              <a:r>
                <a:rPr lang="en-US" sz="2800">
                  <a:solidFill>
                    <a:srgbClr val="FAFAFC"/>
                  </a:solidFill>
                  <a:latin typeface="Neue Einstellung SemiBold" panose="01000000000000000000" pitchFamily="50" charset="0"/>
                </a:rPr>
                <a:t>2</a:t>
              </a:r>
            </a:p>
          </p:txBody>
        </p:sp>
      </p:grpSp>
      <p:sp>
        <p:nvSpPr>
          <p:cNvPr id="20" name="Google Shape;436;p25">
            <a:extLst>
              <a:ext uri="{FF2B5EF4-FFF2-40B4-BE49-F238E27FC236}">
                <a16:creationId xmlns:a16="http://schemas.microsoft.com/office/drawing/2014/main" id="{9BF04872-01CA-8030-A2E3-319E324F50EA}"/>
              </a:ext>
            </a:extLst>
          </p:cNvPr>
          <p:cNvSpPr txBox="1"/>
          <p:nvPr/>
        </p:nvSpPr>
        <p:spPr>
          <a:xfrm>
            <a:off x="5423716" y="386624"/>
            <a:ext cx="1429618" cy="3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3200">
                <a:solidFill>
                  <a:srgbClr val="211E36"/>
                </a:solidFill>
                <a:latin typeface="Neue Einstellung SemiBold" panose="01000000000000000000" pitchFamily="50" charset="0"/>
              </a:rPr>
              <a:t>4200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EE856E-E218-D5E4-4A38-94CF6118343A}"/>
              </a:ext>
            </a:extLst>
          </p:cNvPr>
          <p:cNvGrpSpPr/>
          <p:nvPr/>
        </p:nvGrpSpPr>
        <p:grpSpPr>
          <a:xfrm>
            <a:off x="224157" y="4629221"/>
            <a:ext cx="3368896" cy="504381"/>
            <a:chOff x="224157" y="4629221"/>
            <a:chExt cx="3368896" cy="504381"/>
          </a:xfrm>
        </p:grpSpPr>
        <p:sp>
          <p:nvSpPr>
            <p:cNvPr id="7" name="Google Shape;436;p25">
              <a:extLst>
                <a:ext uri="{FF2B5EF4-FFF2-40B4-BE49-F238E27FC236}">
                  <a16:creationId xmlns:a16="http://schemas.microsoft.com/office/drawing/2014/main" id="{12C5886F-CA38-AB77-D07A-CB7000E4BE74}"/>
                </a:ext>
              </a:extLst>
            </p:cNvPr>
            <p:cNvSpPr txBox="1"/>
            <p:nvPr/>
          </p:nvSpPr>
          <p:spPr>
            <a:xfrm>
              <a:off x="686734" y="4629221"/>
              <a:ext cx="2906319" cy="504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l"/>
              <a:r>
                <a:rPr lang="en-US" sz="1600">
                  <a:solidFill>
                    <a:srgbClr val="211E36"/>
                  </a:solidFill>
                  <a:latin typeface="Neue Einstellung Light" panose="01000000000000000000" pitchFamily="50" charset="0"/>
                </a:rPr>
                <a:t>|   DS102.P13.CNVN – Nhóm 1</a:t>
              </a:r>
            </a:p>
          </p:txBody>
        </p:sp>
        <p:pic>
          <p:nvPicPr>
            <p:cNvPr id="13" name="Google Shape;93;p1">
              <a:extLst>
                <a:ext uri="{FF2B5EF4-FFF2-40B4-BE49-F238E27FC236}">
                  <a16:creationId xmlns:a16="http://schemas.microsoft.com/office/drawing/2014/main" id="{7AD72A58-0A00-D147-B205-2E84A915D69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57" y="4694651"/>
              <a:ext cx="462577" cy="373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436;p25">
            <a:extLst>
              <a:ext uri="{FF2B5EF4-FFF2-40B4-BE49-F238E27FC236}">
                <a16:creationId xmlns:a16="http://schemas.microsoft.com/office/drawing/2014/main" id="{135BBC8D-B19C-D65D-C1D9-ACE065F45A3F}"/>
              </a:ext>
            </a:extLst>
          </p:cNvPr>
          <p:cNvSpPr txBox="1"/>
          <p:nvPr/>
        </p:nvSpPr>
        <p:spPr>
          <a:xfrm>
            <a:off x="5232042" y="978741"/>
            <a:ext cx="1812966" cy="3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dữ liệu được thu thập</a:t>
            </a:r>
          </a:p>
        </p:txBody>
      </p:sp>
      <p:sp>
        <p:nvSpPr>
          <p:cNvPr id="15" name="Google Shape;436;p25">
            <a:extLst>
              <a:ext uri="{FF2B5EF4-FFF2-40B4-BE49-F238E27FC236}">
                <a16:creationId xmlns:a16="http://schemas.microsoft.com/office/drawing/2014/main" id="{111F3E2D-E2A3-5405-7566-FA76825A7C57}"/>
              </a:ext>
            </a:extLst>
          </p:cNvPr>
          <p:cNvSpPr txBox="1"/>
          <p:nvPr/>
        </p:nvSpPr>
        <p:spPr>
          <a:xfrm>
            <a:off x="7249938" y="387057"/>
            <a:ext cx="1429618" cy="3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3200">
                <a:solidFill>
                  <a:srgbClr val="211E36"/>
                </a:solidFill>
                <a:latin typeface="Neue Einstellung SemiBold" panose="01000000000000000000" pitchFamily="50" charset="0"/>
              </a:rPr>
              <a:t>3908</a:t>
            </a:r>
          </a:p>
        </p:txBody>
      </p:sp>
      <p:sp>
        <p:nvSpPr>
          <p:cNvPr id="16" name="Google Shape;436;p25">
            <a:extLst>
              <a:ext uri="{FF2B5EF4-FFF2-40B4-BE49-F238E27FC236}">
                <a16:creationId xmlns:a16="http://schemas.microsoft.com/office/drawing/2014/main" id="{A2F540B3-ADC2-9CF8-AB54-A3153605A031}"/>
              </a:ext>
            </a:extLst>
          </p:cNvPr>
          <p:cNvSpPr txBox="1"/>
          <p:nvPr/>
        </p:nvSpPr>
        <p:spPr>
          <a:xfrm>
            <a:off x="7058264" y="979174"/>
            <a:ext cx="1812966" cy="3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dữ liệu được sử dụng</a:t>
            </a:r>
          </a:p>
        </p:txBody>
      </p:sp>
      <p:sp>
        <p:nvSpPr>
          <p:cNvPr id="18" name="Google Shape;436;p25">
            <a:extLst>
              <a:ext uri="{FF2B5EF4-FFF2-40B4-BE49-F238E27FC236}">
                <a16:creationId xmlns:a16="http://schemas.microsoft.com/office/drawing/2014/main" id="{A2846C61-2BE2-E1F6-7CB4-1019305D0E0B}"/>
              </a:ext>
            </a:extLst>
          </p:cNvPr>
          <p:cNvSpPr txBox="1"/>
          <p:nvPr/>
        </p:nvSpPr>
        <p:spPr>
          <a:xfrm>
            <a:off x="5423716" y="1710415"/>
            <a:ext cx="1326996" cy="546822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2200">
                <a:solidFill>
                  <a:srgbClr val="FFFFFF"/>
                </a:solidFill>
                <a:latin typeface="Neue Einstellung SemiBold" panose="01000000000000000000" pitchFamily="50" charset="0"/>
              </a:rPr>
              <a:t>Thu thập</a:t>
            </a:r>
          </a:p>
        </p:txBody>
      </p:sp>
      <p:sp>
        <p:nvSpPr>
          <p:cNvPr id="454" name="Google Shape;436;p25">
            <a:extLst>
              <a:ext uri="{FF2B5EF4-FFF2-40B4-BE49-F238E27FC236}">
                <a16:creationId xmlns:a16="http://schemas.microsoft.com/office/drawing/2014/main" id="{CB9AD940-D86D-EB87-FAEA-C80348837982}"/>
              </a:ext>
            </a:extLst>
          </p:cNvPr>
          <p:cNvSpPr txBox="1"/>
          <p:nvPr/>
        </p:nvSpPr>
        <p:spPr>
          <a:xfrm>
            <a:off x="6921879" y="1719384"/>
            <a:ext cx="2044321" cy="63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 algn="l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Thủ công</a:t>
            </a:r>
          </a:p>
          <a:p>
            <a:pPr marL="342900" indent="-342900" algn="l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endParaRPr lang="en-US" sz="400">
              <a:solidFill>
                <a:srgbClr val="211E36"/>
              </a:solidFill>
              <a:latin typeface="Neue Einstellung Light" panose="01000000000000000000" pitchFamily="50" charset="0"/>
            </a:endParaRPr>
          </a:p>
          <a:p>
            <a:pPr marL="342900" indent="-342900" algn="l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Crawl bằng</a:t>
            </a:r>
          </a:p>
        </p:txBody>
      </p:sp>
      <p:sp>
        <p:nvSpPr>
          <p:cNvPr id="455" name="Google Shape;436;p25">
            <a:extLst>
              <a:ext uri="{FF2B5EF4-FFF2-40B4-BE49-F238E27FC236}">
                <a16:creationId xmlns:a16="http://schemas.microsoft.com/office/drawing/2014/main" id="{56939C19-B61B-C94E-60E7-39ACC4103BF1}"/>
              </a:ext>
            </a:extLst>
          </p:cNvPr>
          <p:cNvSpPr txBox="1"/>
          <p:nvPr/>
        </p:nvSpPr>
        <p:spPr>
          <a:xfrm>
            <a:off x="5423715" y="3059813"/>
            <a:ext cx="1498164" cy="546822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2200">
                <a:solidFill>
                  <a:srgbClr val="FFFFFF"/>
                </a:solidFill>
                <a:latin typeface="Neue Einstellung SemiBold" panose="01000000000000000000" pitchFamily="50" charset="0"/>
              </a:rPr>
              <a:t>Thuộc tính</a:t>
            </a:r>
          </a:p>
        </p:txBody>
      </p:sp>
      <p:sp>
        <p:nvSpPr>
          <p:cNvPr id="456" name="Google Shape;436;p25">
            <a:extLst>
              <a:ext uri="{FF2B5EF4-FFF2-40B4-BE49-F238E27FC236}">
                <a16:creationId xmlns:a16="http://schemas.microsoft.com/office/drawing/2014/main" id="{D1597655-267E-EC57-02DA-DA70AC7F02F5}"/>
              </a:ext>
            </a:extLst>
          </p:cNvPr>
          <p:cNvSpPr txBox="1"/>
          <p:nvPr/>
        </p:nvSpPr>
        <p:spPr>
          <a:xfrm>
            <a:off x="5421851" y="3995587"/>
            <a:ext cx="2617249" cy="63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 algn="l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Tiêu đề bài báo</a:t>
            </a:r>
          </a:p>
          <a:p>
            <a:pPr marL="171450" indent="-171450" algn="l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endParaRPr lang="en-US" sz="400">
              <a:solidFill>
                <a:srgbClr val="211E36"/>
              </a:solidFill>
              <a:latin typeface="Neue Einstellung Light" panose="01000000000000000000" pitchFamily="50" charset="0"/>
            </a:endParaRPr>
          </a:p>
          <a:p>
            <a:pPr marL="342900" indent="-342900" algn="l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Chủ đề bài báo</a:t>
            </a:r>
          </a:p>
          <a:p>
            <a:pPr marL="171450" indent="-171450" algn="l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endParaRPr lang="en-US" sz="400">
              <a:solidFill>
                <a:srgbClr val="211E36"/>
              </a:solidFill>
              <a:latin typeface="Neue Einstellung Light" panose="01000000000000000000" pitchFamily="50" charset="0"/>
            </a:endParaRPr>
          </a:p>
          <a:p>
            <a:pPr marL="342900" indent="-342900" algn="l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Tóm tắt nội dung</a:t>
            </a:r>
          </a:p>
        </p:txBody>
      </p:sp>
      <p:pic>
        <p:nvPicPr>
          <p:cNvPr id="2058" name="Picture 10" descr="Octoparseの使い方や特徴、評判を徹底解説！料金プランの違いインストール手順もご紹介">
            <a:extLst>
              <a:ext uri="{FF2B5EF4-FFF2-40B4-BE49-F238E27FC236}">
                <a16:creationId xmlns:a16="http://schemas.microsoft.com/office/drawing/2014/main" id="{CD6AA5EA-800B-04BE-33F4-3E69268E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647" y="2587300"/>
            <a:ext cx="1615909" cy="3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21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14" grpId="0" animBg="1"/>
      <p:bldP spid="15" grpId="0" animBg="1"/>
      <p:bldP spid="16" grpId="0" animBg="1"/>
      <p:bldP spid="18" grpId="0" animBg="1"/>
      <p:bldP spid="454" grpId="0" animBg="1"/>
      <p:bldP spid="455" grpId="0" animBg="1"/>
      <p:bldP spid="4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3CD27935-F930-3969-A1E8-19538CFE6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7E887-7170-E3FA-320F-F5E1728BE2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Neue Einstellung Light" panose="01000000000000000000" pitchFamily="50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87D620-BDFC-B73D-3754-F214E7AE20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3"/>
          <a:stretch/>
        </p:blipFill>
        <p:spPr>
          <a:xfrm>
            <a:off x="799504" y="1158010"/>
            <a:ext cx="8002192" cy="3226810"/>
          </a:xfrm>
          <a:prstGeom prst="rect">
            <a:avLst/>
          </a:prstGeom>
        </p:spPr>
      </p:pic>
      <p:sp>
        <p:nvSpPr>
          <p:cNvPr id="463" name="Rectangle 462">
            <a:extLst>
              <a:ext uri="{FF2B5EF4-FFF2-40B4-BE49-F238E27FC236}">
                <a16:creationId xmlns:a16="http://schemas.microsoft.com/office/drawing/2014/main" id="{6F82AB2C-356D-3F6F-8E00-175C14BE4D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080644"/>
            <a:ext cx="964651" cy="1045696"/>
          </a:xfrm>
          <a:prstGeom prst="rect">
            <a:avLst/>
          </a:prstGeom>
          <a:solidFill>
            <a:srgbClr val="211E36"/>
          </a:solidFill>
          <a:ln>
            <a:solidFill>
              <a:srgbClr val="21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eue Einstellung Light" panose="01000000000000000000" pitchFamily="50" charset="0"/>
            </a:endParaRPr>
          </a:p>
        </p:txBody>
      </p:sp>
      <p:sp>
        <p:nvSpPr>
          <p:cNvPr id="462" name="Google Shape;436;p25">
            <a:extLst>
              <a:ext uri="{FF2B5EF4-FFF2-40B4-BE49-F238E27FC236}">
                <a16:creationId xmlns:a16="http://schemas.microsoft.com/office/drawing/2014/main" id="{770EA1B3-C042-EAA6-7BD8-E0C6A9F111E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173186"/>
            <a:ext cx="964651" cy="8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5000">
                <a:solidFill>
                  <a:srgbClr val="FAFAFC"/>
                </a:solidFill>
                <a:latin typeface="+mj-lt"/>
              </a:rPr>
              <a:t>4</a:t>
            </a:r>
          </a:p>
        </p:txBody>
      </p:sp>
      <p:sp>
        <p:nvSpPr>
          <p:cNvPr id="5" name="Google Shape;436;p25">
            <a:extLst>
              <a:ext uri="{FF2B5EF4-FFF2-40B4-BE49-F238E27FC236}">
                <a16:creationId xmlns:a16="http://schemas.microsoft.com/office/drawing/2014/main" id="{C017A0B9-9467-CC4A-3673-23BD3FEDDC9E}"/>
              </a:ext>
            </a:extLst>
          </p:cNvPr>
          <p:cNvSpPr txBox="1"/>
          <p:nvPr/>
        </p:nvSpPr>
        <p:spPr>
          <a:xfrm>
            <a:off x="1044640" y="248764"/>
            <a:ext cx="3755960" cy="596328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2800">
                <a:solidFill>
                  <a:srgbClr val="FAFAFC"/>
                </a:solidFill>
                <a:latin typeface="Neue Einstellung SemiBold" panose="01000000000000000000" pitchFamily="50" charset="0"/>
              </a:rPr>
              <a:t>QUY TẮC GÁN NHÃN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D6B6AA-50DC-D65F-FBC0-2A5614E206D2}"/>
              </a:ext>
            </a:extLst>
          </p:cNvPr>
          <p:cNvGrpSpPr/>
          <p:nvPr/>
        </p:nvGrpSpPr>
        <p:grpSpPr>
          <a:xfrm>
            <a:off x="224156" y="248763"/>
            <a:ext cx="596328" cy="596328"/>
            <a:chOff x="431800" y="1463542"/>
            <a:chExt cx="717511" cy="717511"/>
          </a:xfrm>
          <a:solidFill>
            <a:srgbClr val="211E36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1B20FE4-AB11-62B7-1E55-5F679441E131}"/>
                </a:ext>
              </a:extLst>
            </p:cNvPr>
            <p:cNvSpPr/>
            <p:nvPr/>
          </p:nvSpPr>
          <p:spPr>
            <a:xfrm>
              <a:off x="431800" y="1463542"/>
              <a:ext cx="717511" cy="717511"/>
            </a:xfrm>
            <a:prstGeom prst="ellipse">
              <a:avLst/>
            </a:prstGeom>
            <a:grpFill/>
            <a:ln>
              <a:solidFill>
                <a:srgbClr val="211E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Neue Einstellung SemiBold" panose="01000000000000000000" pitchFamily="50" charset="0"/>
              </a:endParaRPr>
            </a:p>
          </p:txBody>
        </p:sp>
        <p:sp>
          <p:nvSpPr>
            <p:cNvPr id="6" name="Google Shape;436;p25">
              <a:extLst>
                <a:ext uri="{FF2B5EF4-FFF2-40B4-BE49-F238E27FC236}">
                  <a16:creationId xmlns:a16="http://schemas.microsoft.com/office/drawing/2014/main" id="{5EE314AF-31AC-938A-5C50-FB0D0EB035ED}"/>
                </a:ext>
              </a:extLst>
            </p:cNvPr>
            <p:cNvSpPr txBox="1"/>
            <p:nvPr/>
          </p:nvSpPr>
          <p:spPr>
            <a:xfrm>
              <a:off x="559266" y="1481738"/>
              <a:ext cx="462577" cy="680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>
                <a:buClr>
                  <a:srgbClr val="211E36"/>
                </a:buClr>
                <a:buSzPct val="100000"/>
              </a:pPr>
              <a:r>
                <a:rPr lang="en-US" sz="2800">
                  <a:solidFill>
                    <a:srgbClr val="FAFAFC"/>
                  </a:solidFill>
                  <a:latin typeface="Neue Einstellung SemiBold" panose="01000000000000000000" pitchFamily="50" charset="0"/>
                </a:rPr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7F72B7-B36C-6688-821C-5BB7EA948626}"/>
              </a:ext>
            </a:extLst>
          </p:cNvPr>
          <p:cNvGrpSpPr/>
          <p:nvPr/>
        </p:nvGrpSpPr>
        <p:grpSpPr>
          <a:xfrm>
            <a:off x="224157" y="4629221"/>
            <a:ext cx="3368896" cy="504381"/>
            <a:chOff x="224157" y="4629221"/>
            <a:chExt cx="3368896" cy="504381"/>
          </a:xfrm>
        </p:grpSpPr>
        <p:sp>
          <p:nvSpPr>
            <p:cNvPr id="7" name="Google Shape;436;p25">
              <a:extLst>
                <a:ext uri="{FF2B5EF4-FFF2-40B4-BE49-F238E27FC236}">
                  <a16:creationId xmlns:a16="http://schemas.microsoft.com/office/drawing/2014/main" id="{0603E3B5-03DD-256C-CAF5-6E63FE4F1A9C}"/>
                </a:ext>
              </a:extLst>
            </p:cNvPr>
            <p:cNvSpPr txBox="1"/>
            <p:nvPr/>
          </p:nvSpPr>
          <p:spPr>
            <a:xfrm>
              <a:off x="686734" y="4629221"/>
              <a:ext cx="2906319" cy="504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l"/>
              <a:r>
                <a:rPr lang="en-US" sz="1600">
                  <a:solidFill>
                    <a:srgbClr val="211E36"/>
                  </a:solidFill>
                  <a:latin typeface="Neue Einstellung Light" panose="01000000000000000000" pitchFamily="50" charset="0"/>
                </a:rPr>
                <a:t>|   DS102.P13.CNVN – Nhóm 1</a:t>
              </a:r>
            </a:p>
          </p:txBody>
        </p:sp>
        <p:pic>
          <p:nvPicPr>
            <p:cNvPr id="13" name="Google Shape;93;p1">
              <a:extLst>
                <a:ext uri="{FF2B5EF4-FFF2-40B4-BE49-F238E27FC236}">
                  <a16:creationId xmlns:a16="http://schemas.microsoft.com/office/drawing/2014/main" id="{68F2BF1D-D2C6-AC1C-3F17-B897C5AF3C1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57" y="4694651"/>
              <a:ext cx="462577" cy="3735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67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FD50292E-F582-089C-E259-0B5C4EB7C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12E1E1-32CB-FE3B-5959-646113C92C2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Neue Einstellung Light" panose="01000000000000000000" pitchFamily="50" charset="0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295B4222-4192-88F3-E9BF-182E078E18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080644"/>
            <a:ext cx="964651" cy="1045696"/>
          </a:xfrm>
          <a:prstGeom prst="rect">
            <a:avLst/>
          </a:prstGeom>
          <a:solidFill>
            <a:srgbClr val="211E36"/>
          </a:solidFill>
          <a:ln>
            <a:solidFill>
              <a:srgbClr val="21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eue Einstellung Light" panose="01000000000000000000" pitchFamily="50" charset="0"/>
            </a:endParaRPr>
          </a:p>
        </p:txBody>
      </p:sp>
      <p:sp>
        <p:nvSpPr>
          <p:cNvPr id="462" name="Google Shape;436;p25">
            <a:extLst>
              <a:ext uri="{FF2B5EF4-FFF2-40B4-BE49-F238E27FC236}">
                <a16:creationId xmlns:a16="http://schemas.microsoft.com/office/drawing/2014/main" id="{1FA54A7B-9807-C8B8-DAF8-17F4074CE33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173186"/>
            <a:ext cx="964651" cy="8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5000">
                <a:solidFill>
                  <a:srgbClr val="FAFAFC"/>
                </a:solidFill>
                <a:latin typeface="+mj-lt"/>
              </a:rPr>
              <a:t>5</a:t>
            </a:r>
          </a:p>
        </p:txBody>
      </p:sp>
      <p:sp>
        <p:nvSpPr>
          <p:cNvPr id="5" name="Google Shape;436;p25">
            <a:extLst>
              <a:ext uri="{FF2B5EF4-FFF2-40B4-BE49-F238E27FC236}">
                <a16:creationId xmlns:a16="http://schemas.microsoft.com/office/drawing/2014/main" id="{51FBA9F9-E027-ACD4-7F02-8C865D4FF6A4}"/>
              </a:ext>
            </a:extLst>
          </p:cNvPr>
          <p:cNvSpPr txBox="1"/>
          <p:nvPr/>
        </p:nvSpPr>
        <p:spPr>
          <a:xfrm>
            <a:off x="1044640" y="248764"/>
            <a:ext cx="3692460" cy="596328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2800">
                <a:solidFill>
                  <a:srgbClr val="FAFAFC"/>
                </a:solidFill>
                <a:latin typeface="Neue Einstellung SemiBold" panose="01000000000000000000" pitchFamily="50" charset="0"/>
              </a:rPr>
              <a:t>KẾT QUẢ GÁN NHÃN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5091B3-64B9-0543-F55D-7412891FE0B3}"/>
              </a:ext>
            </a:extLst>
          </p:cNvPr>
          <p:cNvGrpSpPr/>
          <p:nvPr/>
        </p:nvGrpSpPr>
        <p:grpSpPr>
          <a:xfrm>
            <a:off x="224156" y="248763"/>
            <a:ext cx="596328" cy="596328"/>
            <a:chOff x="431800" y="1463542"/>
            <a:chExt cx="717511" cy="717511"/>
          </a:xfrm>
          <a:solidFill>
            <a:srgbClr val="211E36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90C289-83A2-D9B6-41C9-FBBF06CDA560}"/>
                </a:ext>
              </a:extLst>
            </p:cNvPr>
            <p:cNvSpPr/>
            <p:nvPr/>
          </p:nvSpPr>
          <p:spPr>
            <a:xfrm>
              <a:off x="431800" y="1463542"/>
              <a:ext cx="717511" cy="717511"/>
            </a:xfrm>
            <a:prstGeom prst="ellipse">
              <a:avLst/>
            </a:prstGeom>
            <a:grpFill/>
            <a:ln>
              <a:solidFill>
                <a:srgbClr val="211E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Neue Einstellung SemiBold" panose="01000000000000000000" pitchFamily="50" charset="0"/>
              </a:endParaRPr>
            </a:p>
          </p:txBody>
        </p:sp>
        <p:sp>
          <p:nvSpPr>
            <p:cNvPr id="6" name="Google Shape;436;p25">
              <a:extLst>
                <a:ext uri="{FF2B5EF4-FFF2-40B4-BE49-F238E27FC236}">
                  <a16:creationId xmlns:a16="http://schemas.microsoft.com/office/drawing/2014/main" id="{203A746F-F0BF-A2A5-028B-2E9A5EC3F64D}"/>
                </a:ext>
              </a:extLst>
            </p:cNvPr>
            <p:cNvSpPr txBox="1"/>
            <p:nvPr/>
          </p:nvSpPr>
          <p:spPr>
            <a:xfrm>
              <a:off x="559266" y="1481738"/>
              <a:ext cx="462577" cy="680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>
                <a:buClr>
                  <a:srgbClr val="211E36"/>
                </a:buClr>
                <a:buSzPct val="100000"/>
              </a:pPr>
              <a:r>
                <a:rPr lang="en-US" sz="2800">
                  <a:solidFill>
                    <a:srgbClr val="FAFAFC"/>
                  </a:solidFill>
                  <a:latin typeface="Neue Einstellung SemiBold" panose="01000000000000000000" pitchFamily="50" charset="0"/>
                </a:rPr>
                <a:t>4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CF1CD7-0896-0090-B506-351AC8FB3CA3}"/>
              </a:ext>
            </a:extLst>
          </p:cNvPr>
          <p:cNvGrpSpPr/>
          <p:nvPr/>
        </p:nvGrpSpPr>
        <p:grpSpPr>
          <a:xfrm>
            <a:off x="224157" y="4629221"/>
            <a:ext cx="3368896" cy="504381"/>
            <a:chOff x="224157" y="4629221"/>
            <a:chExt cx="3368896" cy="504381"/>
          </a:xfrm>
        </p:grpSpPr>
        <p:sp>
          <p:nvSpPr>
            <p:cNvPr id="3" name="Google Shape;436;p25">
              <a:extLst>
                <a:ext uri="{FF2B5EF4-FFF2-40B4-BE49-F238E27FC236}">
                  <a16:creationId xmlns:a16="http://schemas.microsoft.com/office/drawing/2014/main" id="{B7659F1F-CFA2-7DD8-07ED-A31B363A8920}"/>
                </a:ext>
              </a:extLst>
            </p:cNvPr>
            <p:cNvSpPr txBox="1"/>
            <p:nvPr/>
          </p:nvSpPr>
          <p:spPr>
            <a:xfrm>
              <a:off x="686734" y="4629221"/>
              <a:ext cx="2906319" cy="504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l"/>
              <a:r>
                <a:rPr lang="en-US" sz="1600">
                  <a:solidFill>
                    <a:srgbClr val="211E36"/>
                  </a:solidFill>
                  <a:latin typeface="Neue Einstellung Light" panose="01000000000000000000" pitchFamily="50" charset="0"/>
                </a:rPr>
                <a:t>|   DS102.P13.CNVN – Nhóm 1</a:t>
              </a:r>
            </a:p>
          </p:txBody>
        </p:sp>
        <p:pic>
          <p:nvPicPr>
            <p:cNvPr id="13" name="Google Shape;93;p1">
              <a:extLst>
                <a:ext uri="{FF2B5EF4-FFF2-40B4-BE49-F238E27FC236}">
                  <a16:creationId xmlns:a16="http://schemas.microsoft.com/office/drawing/2014/main" id="{992E6CD2-1A25-89F9-CF35-31905FA6BE3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57" y="4694651"/>
              <a:ext cx="462577" cy="373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436;p25">
            <a:extLst>
              <a:ext uri="{FF2B5EF4-FFF2-40B4-BE49-F238E27FC236}">
                <a16:creationId xmlns:a16="http://schemas.microsoft.com/office/drawing/2014/main" id="{EB992E2E-71AA-057E-FF8A-1B21E0379038}"/>
              </a:ext>
            </a:extLst>
          </p:cNvPr>
          <p:cNvSpPr txBox="1"/>
          <p:nvPr/>
        </p:nvSpPr>
        <p:spPr>
          <a:xfrm>
            <a:off x="1152521" y="1393390"/>
            <a:ext cx="2600448" cy="3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4200">
                <a:solidFill>
                  <a:srgbClr val="211E36"/>
                </a:solidFill>
                <a:latin typeface="Neue Einstellung SemiBold" panose="01000000000000000000" pitchFamily="50" charset="0"/>
              </a:rPr>
              <a:t>1954</a:t>
            </a:r>
            <a:r>
              <a:rPr lang="en-US" sz="3200">
                <a:solidFill>
                  <a:srgbClr val="211E36"/>
                </a:solidFill>
                <a:latin typeface="Neue Einstellung SemiBold" panose="01000000000000000000" pitchFamily="50" charset="0"/>
              </a:rPr>
              <a:t>/4200</a:t>
            </a:r>
          </a:p>
        </p:txBody>
      </p:sp>
      <p:sp>
        <p:nvSpPr>
          <p:cNvPr id="15" name="Google Shape;436;p25">
            <a:extLst>
              <a:ext uri="{FF2B5EF4-FFF2-40B4-BE49-F238E27FC236}">
                <a16:creationId xmlns:a16="http://schemas.microsoft.com/office/drawing/2014/main" id="{E97A6DEE-CF6A-1DB3-D61D-170AAC4B12F0}"/>
              </a:ext>
            </a:extLst>
          </p:cNvPr>
          <p:cNvSpPr txBox="1"/>
          <p:nvPr/>
        </p:nvSpPr>
        <p:spPr>
          <a:xfrm>
            <a:off x="3620976" y="1407957"/>
            <a:ext cx="4453667" cy="3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>
              <a:buClr>
                <a:srgbClr val="211E36"/>
              </a:buClr>
              <a:buSzPct val="100000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dữ liệu được thu thập có nhãn là </a:t>
            </a:r>
            <a:r>
              <a:rPr lang="en-US" sz="3200">
                <a:solidFill>
                  <a:srgbClr val="211E36"/>
                </a:solidFill>
                <a:latin typeface="Neue Einstellung SemiBold" panose="01000000000000000000" pitchFamily="50" charset="0"/>
              </a:rPr>
              <a:t>1</a:t>
            </a:r>
          </a:p>
        </p:txBody>
      </p:sp>
      <p:sp>
        <p:nvSpPr>
          <p:cNvPr id="16" name="Google Shape;436;p25">
            <a:extLst>
              <a:ext uri="{FF2B5EF4-FFF2-40B4-BE49-F238E27FC236}">
                <a16:creationId xmlns:a16="http://schemas.microsoft.com/office/drawing/2014/main" id="{48DB09B3-052A-AE08-9171-12CF16F769CC}"/>
              </a:ext>
            </a:extLst>
          </p:cNvPr>
          <p:cNvSpPr txBox="1"/>
          <p:nvPr/>
        </p:nvSpPr>
        <p:spPr>
          <a:xfrm>
            <a:off x="1288019" y="2470457"/>
            <a:ext cx="1163244" cy="3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4200">
                <a:solidFill>
                  <a:srgbClr val="211E36"/>
                </a:solidFill>
                <a:latin typeface="Neue Einstellung SemiBold" panose="01000000000000000000" pitchFamily="50" charset="0"/>
              </a:rPr>
              <a:t>292</a:t>
            </a:r>
            <a:endParaRPr lang="en-US" sz="3200">
              <a:solidFill>
                <a:srgbClr val="211E36"/>
              </a:solidFill>
              <a:latin typeface="Neue Einstellung SemiBold" panose="01000000000000000000" pitchFamily="50" charset="0"/>
            </a:endParaRPr>
          </a:p>
        </p:txBody>
      </p:sp>
      <p:sp>
        <p:nvSpPr>
          <p:cNvPr id="17" name="Google Shape;436;p25">
            <a:extLst>
              <a:ext uri="{FF2B5EF4-FFF2-40B4-BE49-F238E27FC236}">
                <a16:creationId xmlns:a16="http://schemas.microsoft.com/office/drawing/2014/main" id="{D883F451-60B2-6F50-D698-76F8D82B0B2C}"/>
              </a:ext>
            </a:extLst>
          </p:cNvPr>
          <p:cNvSpPr txBox="1"/>
          <p:nvPr/>
        </p:nvSpPr>
        <p:spPr>
          <a:xfrm>
            <a:off x="2280623" y="2485024"/>
            <a:ext cx="5698650" cy="3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>
              <a:buClr>
                <a:srgbClr val="211E36"/>
              </a:buClr>
              <a:buSzPct val="100000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dữ liệu có nhãn là </a:t>
            </a:r>
            <a:r>
              <a:rPr lang="en-US" sz="3200">
                <a:solidFill>
                  <a:srgbClr val="211E36"/>
                </a:solidFill>
                <a:latin typeface="Neue Einstellung SemiBold" panose="01000000000000000000" pitchFamily="50" charset="0"/>
              </a:rPr>
              <a:t>0 </a:t>
            </a: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được loại bỏ ngẫu nhiên </a:t>
            </a:r>
            <a:endParaRPr lang="en-US" sz="2200">
              <a:solidFill>
                <a:srgbClr val="211E36"/>
              </a:solidFill>
              <a:latin typeface="Neue Einstellung SemiBold" panose="01000000000000000000" pitchFamily="50" charset="0"/>
            </a:endParaRPr>
          </a:p>
        </p:txBody>
      </p:sp>
      <p:sp>
        <p:nvSpPr>
          <p:cNvPr id="18" name="Google Shape;436;p25">
            <a:extLst>
              <a:ext uri="{FF2B5EF4-FFF2-40B4-BE49-F238E27FC236}">
                <a16:creationId xmlns:a16="http://schemas.microsoft.com/office/drawing/2014/main" id="{E4C190AE-5C9C-D037-0161-47784B52C668}"/>
              </a:ext>
            </a:extLst>
          </p:cNvPr>
          <p:cNvSpPr txBox="1"/>
          <p:nvPr/>
        </p:nvSpPr>
        <p:spPr>
          <a:xfrm>
            <a:off x="2634143" y="3582744"/>
            <a:ext cx="1498212" cy="3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4200">
                <a:solidFill>
                  <a:srgbClr val="211E36"/>
                </a:solidFill>
                <a:latin typeface="Neue Einstellung SemiBold" panose="01000000000000000000" pitchFamily="50" charset="0"/>
              </a:rPr>
              <a:t>3908</a:t>
            </a:r>
            <a:endParaRPr lang="en-US" sz="3200">
              <a:solidFill>
                <a:srgbClr val="211E36"/>
              </a:solidFill>
              <a:latin typeface="Neue Einstellung SemiBold" panose="01000000000000000000" pitchFamily="50" charset="0"/>
            </a:endParaRPr>
          </a:p>
        </p:txBody>
      </p:sp>
      <p:sp>
        <p:nvSpPr>
          <p:cNvPr id="19" name="Google Shape;436;p25">
            <a:extLst>
              <a:ext uri="{FF2B5EF4-FFF2-40B4-BE49-F238E27FC236}">
                <a16:creationId xmlns:a16="http://schemas.microsoft.com/office/drawing/2014/main" id="{06EE1DF9-806F-DC78-9CD4-DC5C9B1D772C}"/>
              </a:ext>
            </a:extLst>
          </p:cNvPr>
          <p:cNvSpPr txBox="1"/>
          <p:nvPr/>
        </p:nvSpPr>
        <p:spPr>
          <a:xfrm>
            <a:off x="4024777" y="3597311"/>
            <a:ext cx="2363781" cy="3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>
              <a:buClr>
                <a:srgbClr val="211E36"/>
              </a:buClr>
              <a:buSzPct val="100000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dữ liệu được dùng</a:t>
            </a:r>
            <a:endParaRPr lang="en-US" sz="2200">
              <a:solidFill>
                <a:srgbClr val="211E36"/>
              </a:solidFill>
              <a:latin typeface="Neue Einstellung SemiBold" panose="01000000000000000000" pitchFamily="50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92E17B-BFA7-8E9E-3CD3-39986E999339}"/>
              </a:ext>
            </a:extLst>
          </p:cNvPr>
          <p:cNvSpPr/>
          <p:nvPr/>
        </p:nvSpPr>
        <p:spPr>
          <a:xfrm rot="5400000">
            <a:off x="4405939" y="2014034"/>
            <a:ext cx="332119" cy="274123"/>
          </a:xfrm>
          <a:prstGeom prst="rightArrow">
            <a:avLst/>
          </a:prstGeom>
          <a:solidFill>
            <a:srgbClr val="211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61B928A-0D61-AD4E-85C5-61CA91FBA6C3}"/>
              </a:ext>
            </a:extLst>
          </p:cNvPr>
          <p:cNvSpPr/>
          <p:nvPr/>
        </p:nvSpPr>
        <p:spPr>
          <a:xfrm rot="5400000">
            <a:off x="4405938" y="3091101"/>
            <a:ext cx="332119" cy="274123"/>
          </a:xfrm>
          <a:prstGeom prst="rightArrow">
            <a:avLst/>
          </a:prstGeom>
          <a:solidFill>
            <a:srgbClr val="211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4C1D0A7F-421A-D6DD-DFA5-346E72048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8F5A24-539B-85D1-473D-36F1937F45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Neue Einstellung Light" panose="01000000000000000000" pitchFamily="50" charset="0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FC8070D6-834B-BC88-99F5-8063B05EE2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080644"/>
            <a:ext cx="964651" cy="1045696"/>
          </a:xfrm>
          <a:prstGeom prst="rect">
            <a:avLst/>
          </a:prstGeom>
          <a:solidFill>
            <a:srgbClr val="211E36"/>
          </a:solidFill>
          <a:ln>
            <a:solidFill>
              <a:srgbClr val="21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eue Einstellung Light" panose="01000000000000000000" pitchFamily="50" charset="0"/>
            </a:endParaRPr>
          </a:p>
        </p:txBody>
      </p:sp>
      <p:sp>
        <p:nvSpPr>
          <p:cNvPr id="462" name="Google Shape;436;p25">
            <a:extLst>
              <a:ext uri="{FF2B5EF4-FFF2-40B4-BE49-F238E27FC236}">
                <a16:creationId xmlns:a16="http://schemas.microsoft.com/office/drawing/2014/main" id="{4DF0C292-7E18-5553-F7E5-A102DCFB1B9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173186"/>
            <a:ext cx="964651" cy="8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5000">
                <a:solidFill>
                  <a:srgbClr val="FAFAFC"/>
                </a:solidFill>
                <a:latin typeface="+mj-lt"/>
              </a:rPr>
              <a:t>6</a:t>
            </a:r>
          </a:p>
        </p:txBody>
      </p:sp>
      <p:sp>
        <p:nvSpPr>
          <p:cNvPr id="5" name="Google Shape;436;p25">
            <a:extLst>
              <a:ext uri="{FF2B5EF4-FFF2-40B4-BE49-F238E27FC236}">
                <a16:creationId xmlns:a16="http://schemas.microsoft.com/office/drawing/2014/main" id="{7A140004-0941-19C2-0774-27F1310D978D}"/>
              </a:ext>
            </a:extLst>
          </p:cNvPr>
          <p:cNvSpPr txBox="1"/>
          <p:nvPr/>
        </p:nvSpPr>
        <p:spPr>
          <a:xfrm>
            <a:off x="1044640" y="248764"/>
            <a:ext cx="4065242" cy="596328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2800">
                <a:solidFill>
                  <a:srgbClr val="FAFAFC"/>
                </a:solidFill>
                <a:latin typeface="Neue Einstellung SemiBold" panose="01000000000000000000" pitchFamily="50" charset="0"/>
              </a:rPr>
              <a:t>MÔ HÌNH HUẤN LUYỆN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A1502B-1C60-1A7E-F313-3FA9044547EB}"/>
              </a:ext>
            </a:extLst>
          </p:cNvPr>
          <p:cNvGrpSpPr/>
          <p:nvPr/>
        </p:nvGrpSpPr>
        <p:grpSpPr>
          <a:xfrm>
            <a:off x="224156" y="248763"/>
            <a:ext cx="596328" cy="596328"/>
            <a:chOff x="431800" y="1463542"/>
            <a:chExt cx="717511" cy="717511"/>
          </a:xfrm>
          <a:solidFill>
            <a:srgbClr val="211E36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18802F-E40C-4941-10BB-81C702D8B053}"/>
                </a:ext>
              </a:extLst>
            </p:cNvPr>
            <p:cNvSpPr/>
            <p:nvPr/>
          </p:nvSpPr>
          <p:spPr>
            <a:xfrm>
              <a:off x="431800" y="1463542"/>
              <a:ext cx="717511" cy="717511"/>
            </a:xfrm>
            <a:prstGeom prst="ellipse">
              <a:avLst/>
            </a:prstGeom>
            <a:grpFill/>
            <a:ln>
              <a:solidFill>
                <a:srgbClr val="211E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Neue Einstellung SemiBold" panose="01000000000000000000" pitchFamily="50" charset="0"/>
              </a:endParaRPr>
            </a:p>
          </p:txBody>
        </p:sp>
        <p:sp>
          <p:nvSpPr>
            <p:cNvPr id="6" name="Google Shape;436;p25">
              <a:extLst>
                <a:ext uri="{FF2B5EF4-FFF2-40B4-BE49-F238E27FC236}">
                  <a16:creationId xmlns:a16="http://schemas.microsoft.com/office/drawing/2014/main" id="{3DE9A8A1-0A8D-9C15-6A6B-BBA9B2679165}"/>
                </a:ext>
              </a:extLst>
            </p:cNvPr>
            <p:cNvSpPr txBox="1"/>
            <p:nvPr/>
          </p:nvSpPr>
          <p:spPr>
            <a:xfrm>
              <a:off x="559266" y="1481738"/>
              <a:ext cx="462577" cy="680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>
                <a:buClr>
                  <a:srgbClr val="211E36"/>
                </a:buClr>
                <a:buSzPct val="100000"/>
              </a:pPr>
              <a:r>
                <a:rPr lang="en-US" sz="2800">
                  <a:solidFill>
                    <a:srgbClr val="FAFAFC"/>
                  </a:solidFill>
                  <a:latin typeface="Neue Einstellung SemiBold" panose="01000000000000000000" pitchFamily="50" charset="0"/>
                </a:rPr>
                <a:t>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67494C-7AA2-C676-06A2-99A872BF67A2}"/>
              </a:ext>
            </a:extLst>
          </p:cNvPr>
          <p:cNvGrpSpPr/>
          <p:nvPr/>
        </p:nvGrpSpPr>
        <p:grpSpPr>
          <a:xfrm>
            <a:off x="224157" y="4629221"/>
            <a:ext cx="3368896" cy="504381"/>
            <a:chOff x="224157" y="4629221"/>
            <a:chExt cx="3368896" cy="504381"/>
          </a:xfrm>
        </p:grpSpPr>
        <p:sp>
          <p:nvSpPr>
            <p:cNvPr id="3" name="Google Shape;436;p25">
              <a:extLst>
                <a:ext uri="{FF2B5EF4-FFF2-40B4-BE49-F238E27FC236}">
                  <a16:creationId xmlns:a16="http://schemas.microsoft.com/office/drawing/2014/main" id="{6AB6543E-D140-C3B5-B39F-7FC5F665D3D4}"/>
                </a:ext>
              </a:extLst>
            </p:cNvPr>
            <p:cNvSpPr txBox="1"/>
            <p:nvPr/>
          </p:nvSpPr>
          <p:spPr>
            <a:xfrm>
              <a:off x="686734" y="4629221"/>
              <a:ext cx="2906319" cy="504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l"/>
              <a:r>
                <a:rPr lang="en-US" sz="1600">
                  <a:solidFill>
                    <a:srgbClr val="211E36"/>
                  </a:solidFill>
                  <a:latin typeface="Neue Einstellung Light" panose="01000000000000000000" pitchFamily="50" charset="0"/>
                </a:rPr>
                <a:t>|   DS102.P13.CNVN – Nhóm 1</a:t>
              </a:r>
            </a:p>
          </p:txBody>
        </p:sp>
        <p:pic>
          <p:nvPicPr>
            <p:cNvPr id="7" name="Google Shape;93;p1">
              <a:extLst>
                <a:ext uri="{FF2B5EF4-FFF2-40B4-BE49-F238E27FC236}">
                  <a16:creationId xmlns:a16="http://schemas.microsoft.com/office/drawing/2014/main" id="{6659792D-6F99-4892-6049-BEFBD7A460C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57" y="4694651"/>
              <a:ext cx="462577" cy="373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436;p25">
            <a:extLst>
              <a:ext uri="{FF2B5EF4-FFF2-40B4-BE49-F238E27FC236}">
                <a16:creationId xmlns:a16="http://schemas.microsoft.com/office/drawing/2014/main" id="{57ED8D40-9CB1-FD9A-F515-AAF08CE4D13E}"/>
              </a:ext>
            </a:extLst>
          </p:cNvPr>
          <p:cNvSpPr txBox="1"/>
          <p:nvPr/>
        </p:nvSpPr>
        <p:spPr>
          <a:xfrm>
            <a:off x="611226" y="1557198"/>
            <a:ext cx="7973376" cy="63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 algn="just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vi-VN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Vect</a:t>
            </a: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or</a:t>
            </a:r>
            <a:r>
              <a:rPr lang="vi-VN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 hoá bằng kỹ thuật TF-IDF</a:t>
            </a: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:</a:t>
            </a:r>
          </a:p>
          <a:p>
            <a:pPr algn="just">
              <a:buClr>
                <a:srgbClr val="211E36"/>
              </a:buClr>
              <a:buSzPct val="100000"/>
            </a:pPr>
            <a:endParaRPr lang="en-US" sz="6000">
              <a:solidFill>
                <a:srgbClr val="211E36"/>
              </a:solidFill>
              <a:latin typeface="Neue Einstellung Light" panose="01000000000000000000" pitchFamily="50" charset="0"/>
            </a:endParaRPr>
          </a:p>
          <a:p>
            <a:pPr marL="342900" indent="-342900" algn="just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Tính toán chỉ số LIX và RIX:</a:t>
            </a:r>
          </a:p>
          <a:p>
            <a:pPr algn="just">
              <a:buClr>
                <a:srgbClr val="211E36"/>
              </a:buClr>
              <a:buSzPct val="100000"/>
            </a:pPr>
            <a:endParaRPr lang="en-US" sz="6000">
              <a:solidFill>
                <a:srgbClr val="211E36"/>
              </a:solidFill>
              <a:latin typeface="Neue Einstellung Light" panose="01000000000000000000" pitchFamily="50" charset="0"/>
            </a:endParaRPr>
          </a:p>
          <a:p>
            <a:pPr marL="342900" indent="-342900" algn="just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Chuyển đổi văn bản thành dạng token bằng mô hình BERT.</a:t>
            </a:r>
          </a:p>
        </p:txBody>
      </p:sp>
      <p:sp>
        <p:nvSpPr>
          <p:cNvPr id="21" name="Google Shape;436;p25">
            <a:extLst>
              <a:ext uri="{FF2B5EF4-FFF2-40B4-BE49-F238E27FC236}">
                <a16:creationId xmlns:a16="http://schemas.microsoft.com/office/drawing/2014/main" id="{AAD7ADE8-3D7C-ABE4-9198-BE97D15F2805}"/>
              </a:ext>
            </a:extLst>
          </p:cNvPr>
          <p:cNvSpPr txBox="1"/>
          <p:nvPr/>
        </p:nvSpPr>
        <p:spPr>
          <a:xfrm>
            <a:off x="923196" y="1038227"/>
            <a:ext cx="5165631" cy="46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just">
              <a:buClr>
                <a:srgbClr val="211E36"/>
              </a:buClr>
              <a:buSzPct val="100000"/>
            </a:pPr>
            <a:r>
              <a:rPr lang="en-US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Các phương pháp xử lý dữ liệu văn bản:</a:t>
            </a:r>
            <a:endParaRPr lang="en-US" sz="2200">
              <a:solidFill>
                <a:srgbClr val="211E36"/>
              </a:solidFill>
              <a:latin typeface="Neue Einstellung Light" panose="01000000000000000000" pitchFamily="50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F8C25CB-D0D8-1FBC-6650-36A91BF1C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338980"/>
              </p:ext>
            </p:extLst>
          </p:nvPr>
        </p:nvGraphicFramePr>
        <p:xfrm>
          <a:off x="1044640" y="2046737"/>
          <a:ext cx="991410" cy="81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1252" imgH="469696" progId="Equation.DSMT4">
                  <p:embed/>
                </p:oleObj>
              </mc:Choice>
              <mc:Fallback>
                <p:oleObj r:id="rId4" imgW="571252" imgH="46969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640" y="2046737"/>
                        <a:ext cx="991410" cy="810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3848EB0-9C00-D525-1883-1A91ED296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502893"/>
              </p:ext>
            </p:extLst>
          </p:nvPr>
        </p:nvGraphicFramePr>
        <p:xfrm>
          <a:off x="3230642" y="2047431"/>
          <a:ext cx="1404581" cy="81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63225" imgH="507780" progId="Equation.DSMT4">
                  <p:embed/>
                </p:oleObj>
              </mc:Choice>
              <mc:Fallback>
                <p:oleObj r:id="rId6" imgW="863225" imgH="5077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642" y="2047431"/>
                        <a:ext cx="1404581" cy="811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>
            <a:extLst>
              <a:ext uri="{FF2B5EF4-FFF2-40B4-BE49-F238E27FC236}">
                <a16:creationId xmlns:a16="http://schemas.microsoft.com/office/drawing/2014/main" id="{31BD91BC-8C4F-9E00-DD25-66F2A05CD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998A1DB-133A-FA97-C555-F868E6D2F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972804"/>
              </p:ext>
            </p:extLst>
          </p:nvPr>
        </p:nvGraphicFramePr>
        <p:xfrm>
          <a:off x="5786848" y="2306065"/>
          <a:ext cx="1779466" cy="390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91726" imgH="241195" progId="Equation.DSMT4">
                  <p:embed/>
                </p:oleObj>
              </mc:Choice>
              <mc:Fallback>
                <p:oleObj r:id="rId8" imgW="1091726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848" y="2306065"/>
                        <a:ext cx="1779466" cy="390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Google Shape;436;p25">
            <a:extLst>
              <a:ext uri="{FF2B5EF4-FFF2-40B4-BE49-F238E27FC236}">
                <a16:creationId xmlns:a16="http://schemas.microsoft.com/office/drawing/2014/main" id="{6626D73C-FD47-04AD-9FFB-33131555011F}"/>
              </a:ext>
            </a:extLst>
          </p:cNvPr>
          <p:cNvSpPr txBox="1"/>
          <p:nvPr/>
        </p:nvSpPr>
        <p:spPr>
          <a:xfrm>
            <a:off x="2036050" y="2176007"/>
            <a:ext cx="452777" cy="54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1800" dirty="0">
                <a:solidFill>
                  <a:srgbClr val="211E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25" name="Google Shape;436;p25">
            <a:extLst>
              <a:ext uri="{FF2B5EF4-FFF2-40B4-BE49-F238E27FC236}">
                <a16:creationId xmlns:a16="http://schemas.microsoft.com/office/drawing/2014/main" id="{122616E5-6BAC-E8DA-6B57-CA492E010ED5}"/>
              </a:ext>
            </a:extLst>
          </p:cNvPr>
          <p:cNvSpPr txBox="1"/>
          <p:nvPr/>
        </p:nvSpPr>
        <p:spPr>
          <a:xfrm>
            <a:off x="4635224" y="2176007"/>
            <a:ext cx="452777" cy="54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1800">
                <a:solidFill>
                  <a:srgbClr val="211E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26" name="Google Shape;436;p25">
            <a:extLst>
              <a:ext uri="{FF2B5EF4-FFF2-40B4-BE49-F238E27FC236}">
                <a16:creationId xmlns:a16="http://schemas.microsoft.com/office/drawing/2014/main" id="{7A3F0F6C-E650-84BF-1708-6FFFDDCF387A}"/>
              </a:ext>
            </a:extLst>
          </p:cNvPr>
          <p:cNvSpPr txBox="1"/>
          <p:nvPr/>
        </p:nvSpPr>
        <p:spPr>
          <a:xfrm>
            <a:off x="7594830" y="2173203"/>
            <a:ext cx="452777" cy="54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1800">
                <a:solidFill>
                  <a:srgbClr val="211E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0C26399-3C19-485E-A6AE-A69EA401C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886392"/>
              </p:ext>
            </p:extLst>
          </p:nvPr>
        </p:nvGraphicFramePr>
        <p:xfrm>
          <a:off x="1044640" y="3392631"/>
          <a:ext cx="1786041" cy="659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54100" imgH="393700" progId="Equation.DSMT4">
                  <p:embed/>
                </p:oleObj>
              </mc:Choice>
              <mc:Fallback>
                <p:oleObj r:id="rId10" imgW="10541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640" y="3392631"/>
                        <a:ext cx="1786041" cy="659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Google Shape;436;p25">
            <a:extLst>
              <a:ext uri="{FF2B5EF4-FFF2-40B4-BE49-F238E27FC236}">
                <a16:creationId xmlns:a16="http://schemas.microsoft.com/office/drawing/2014/main" id="{8C46EA48-96C1-210A-1E01-FD32FC95B1DC}"/>
              </a:ext>
            </a:extLst>
          </p:cNvPr>
          <p:cNvSpPr txBox="1"/>
          <p:nvPr/>
        </p:nvSpPr>
        <p:spPr>
          <a:xfrm>
            <a:off x="2852292" y="3448447"/>
            <a:ext cx="452777" cy="54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1800">
                <a:solidFill>
                  <a:srgbClr val="211E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30" name="Rectangle 10">
            <a:extLst>
              <a:ext uri="{FF2B5EF4-FFF2-40B4-BE49-F238E27FC236}">
                <a16:creationId xmlns:a16="http://schemas.microsoft.com/office/drawing/2014/main" id="{6F92A811-2865-4179-081B-CF89B1D0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26DE6D2E-E866-9EBE-D521-3C26D11E2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03364"/>
              </p:ext>
            </p:extLst>
          </p:nvPr>
        </p:nvGraphicFramePr>
        <p:xfrm>
          <a:off x="3873901" y="3383363"/>
          <a:ext cx="1099247" cy="682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34725" imgH="393529" progId="Equation.DSMT4">
                  <p:embed/>
                </p:oleObj>
              </mc:Choice>
              <mc:Fallback>
                <p:oleObj r:id="rId12" imgW="634725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901" y="3383363"/>
                        <a:ext cx="1099247" cy="682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" name="Google Shape;436;p25">
            <a:extLst>
              <a:ext uri="{FF2B5EF4-FFF2-40B4-BE49-F238E27FC236}">
                <a16:creationId xmlns:a16="http://schemas.microsoft.com/office/drawing/2014/main" id="{36A171D1-F1E3-A0EA-3E52-1F30AA0126F3}"/>
              </a:ext>
            </a:extLst>
          </p:cNvPr>
          <p:cNvSpPr txBox="1"/>
          <p:nvPr/>
        </p:nvSpPr>
        <p:spPr>
          <a:xfrm>
            <a:off x="4996978" y="3448447"/>
            <a:ext cx="452777" cy="54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1800">
                <a:solidFill>
                  <a:srgbClr val="211E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240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4" grpId="0"/>
      <p:bldP spid="25" grpId="0"/>
      <p:bldP spid="26" grpId="0"/>
      <p:bldP spid="29" grpId="0"/>
      <p:bldP spid="4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1CFB269E-EAC6-DE23-BB1B-FE1D644E0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D45A0D-7AF5-D82E-ADAE-C5C9FD73B9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Neue Einstellung Light" panose="01000000000000000000" pitchFamily="50" charset="0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BF226DF9-1479-F100-1618-0324FA22DC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080644"/>
            <a:ext cx="964651" cy="1045696"/>
          </a:xfrm>
          <a:prstGeom prst="rect">
            <a:avLst/>
          </a:prstGeom>
          <a:solidFill>
            <a:srgbClr val="211E36"/>
          </a:solidFill>
          <a:ln>
            <a:solidFill>
              <a:srgbClr val="21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eue Einstellung Light" panose="01000000000000000000" pitchFamily="50" charset="0"/>
            </a:endParaRPr>
          </a:p>
        </p:txBody>
      </p:sp>
      <p:sp>
        <p:nvSpPr>
          <p:cNvPr id="462" name="Google Shape;436;p25">
            <a:extLst>
              <a:ext uri="{FF2B5EF4-FFF2-40B4-BE49-F238E27FC236}">
                <a16:creationId xmlns:a16="http://schemas.microsoft.com/office/drawing/2014/main" id="{272ADAA0-3C5F-0678-EEF0-2185102FF2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173186"/>
            <a:ext cx="964651" cy="8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5000">
                <a:solidFill>
                  <a:srgbClr val="FAFAFC"/>
                </a:solidFill>
                <a:latin typeface="+mj-lt"/>
              </a:rPr>
              <a:t>7</a:t>
            </a:r>
          </a:p>
        </p:txBody>
      </p:sp>
      <p:sp>
        <p:nvSpPr>
          <p:cNvPr id="5" name="Google Shape;436;p25">
            <a:extLst>
              <a:ext uri="{FF2B5EF4-FFF2-40B4-BE49-F238E27FC236}">
                <a16:creationId xmlns:a16="http://schemas.microsoft.com/office/drawing/2014/main" id="{085B2830-3E8F-A18F-B13A-ECFDBA45FE24}"/>
              </a:ext>
            </a:extLst>
          </p:cNvPr>
          <p:cNvSpPr txBox="1"/>
          <p:nvPr/>
        </p:nvSpPr>
        <p:spPr>
          <a:xfrm>
            <a:off x="1044640" y="248764"/>
            <a:ext cx="4065242" cy="596328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2800">
                <a:solidFill>
                  <a:srgbClr val="FAFAFC"/>
                </a:solidFill>
                <a:latin typeface="Neue Einstellung SemiBold" panose="01000000000000000000" pitchFamily="50" charset="0"/>
              </a:rPr>
              <a:t>MÔ HÌNH HUẤN LUYỆN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6AD34F-ED75-6016-401F-86683265BF5D}"/>
              </a:ext>
            </a:extLst>
          </p:cNvPr>
          <p:cNvGrpSpPr/>
          <p:nvPr/>
        </p:nvGrpSpPr>
        <p:grpSpPr>
          <a:xfrm>
            <a:off x="224156" y="248763"/>
            <a:ext cx="596328" cy="596328"/>
            <a:chOff x="431800" y="1463542"/>
            <a:chExt cx="717511" cy="717511"/>
          </a:xfrm>
          <a:solidFill>
            <a:srgbClr val="211E36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7E0D87-D058-D15C-62A8-3FD445531566}"/>
                </a:ext>
              </a:extLst>
            </p:cNvPr>
            <p:cNvSpPr/>
            <p:nvPr/>
          </p:nvSpPr>
          <p:spPr>
            <a:xfrm>
              <a:off x="431800" y="1463542"/>
              <a:ext cx="717511" cy="717511"/>
            </a:xfrm>
            <a:prstGeom prst="ellipse">
              <a:avLst/>
            </a:prstGeom>
            <a:grpFill/>
            <a:ln>
              <a:solidFill>
                <a:srgbClr val="211E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Neue Einstellung SemiBold" panose="01000000000000000000" pitchFamily="50" charset="0"/>
              </a:endParaRPr>
            </a:p>
          </p:txBody>
        </p:sp>
        <p:sp>
          <p:nvSpPr>
            <p:cNvPr id="6" name="Google Shape;436;p25">
              <a:extLst>
                <a:ext uri="{FF2B5EF4-FFF2-40B4-BE49-F238E27FC236}">
                  <a16:creationId xmlns:a16="http://schemas.microsoft.com/office/drawing/2014/main" id="{D14C3C89-A6F6-7AC2-6348-FD8A1D3BC84E}"/>
                </a:ext>
              </a:extLst>
            </p:cNvPr>
            <p:cNvSpPr txBox="1"/>
            <p:nvPr/>
          </p:nvSpPr>
          <p:spPr>
            <a:xfrm>
              <a:off x="559266" y="1481738"/>
              <a:ext cx="462577" cy="680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>
                <a:buClr>
                  <a:srgbClr val="211E36"/>
                </a:buClr>
                <a:buSzPct val="100000"/>
              </a:pPr>
              <a:r>
                <a:rPr lang="en-US" sz="2800">
                  <a:solidFill>
                    <a:srgbClr val="FAFAFC"/>
                  </a:solidFill>
                  <a:latin typeface="Neue Einstellung SemiBold" panose="01000000000000000000" pitchFamily="50" charset="0"/>
                </a:rPr>
                <a:t>5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47975-D247-16CD-F4D7-B594A5E872B1}"/>
              </a:ext>
            </a:extLst>
          </p:cNvPr>
          <p:cNvGrpSpPr/>
          <p:nvPr/>
        </p:nvGrpSpPr>
        <p:grpSpPr>
          <a:xfrm>
            <a:off x="224157" y="4629221"/>
            <a:ext cx="3368896" cy="504381"/>
            <a:chOff x="224157" y="4629221"/>
            <a:chExt cx="3368896" cy="504381"/>
          </a:xfrm>
        </p:grpSpPr>
        <p:sp>
          <p:nvSpPr>
            <p:cNvPr id="3" name="Google Shape;436;p25">
              <a:extLst>
                <a:ext uri="{FF2B5EF4-FFF2-40B4-BE49-F238E27FC236}">
                  <a16:creationId xmlns:a16="http://schemas.microsoft.com/office/drawing/2014/main" id="{C16F20E0-B87D-E0AC-3642-BA099BEFCC75}"/>
                </a:ext>
              </a:extLst>
            </p:cNvPr>
            <p:cNvSpPr txBox="1"/>
            <p:nvPr/>
          </p:nvSpPr>
          <p:spPr>
            <a:xfrm>
              <a:off x="686734" y="4629221"/>
              <a:ext cx="2906319" cy="504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l"/>
              <a:r>
                <a:rPr lang="en-US" sz="1600">
                  <a:solidFill>
                    <a:srgbClr val="211E36"/>
                  </a:solidFill>
                  <a:latin typeface="Neue Einstellung Light" panose="01000000000000000000" pitchFamily="50" charset="0"/>
                </a:rPr>
                <a:t>|   DS102.P13.CNVN – Nhóm 1</a:t>
              </a:r>
            </a:p>
          </p:txBody>
        </p:sp>
        <p:pic>
          <p:nvPicPr>
            <p:cNvPr id="7" name="Google Shape;93;p1">
              <a:extLst>
                <a:ext uri="{FF2B5EF4-FFF2-40B4-BE49-F238E27FC236}">
                  <a16:creationId xmlns:a16="http://schemas.microsoft.com/office/drawing/2014/main" id="{EDFD76F5-54C1-6F33-5C29-AC8D463026F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57" y="4694651"/>
              <a:ext cx="462577" cy="373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436;p25">
            <a:extLst>
              <a:ext uri="{FF2B5EF4-FFF2-40B4-BE49-F238E27FC236}">
                <a16:creationId xmlns:a16="http://schemas.microsoft.com/office/drawing/2014/main" id="{07AB8C2C-24B7-D8FC-5B8F-CBAD823725D8}"/>
              </a:ext>
            </a:extLst>
          </p:cNvPr>
          <p:cNvSpPr txBox="1"/>
          <p:nvPr/>
        </p:nvSpPr>
        <p:spPr>
          <a:xfrm>
            <a:off x="619892" y="1573668"/>
            <a:ext cx="3626634" cy="63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 algn="just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Hồi quy Logistic</a:t>
            </a:r>
          </a:p>
          <a:p>
            <a:pPr algn="just">
              <a:buClr>
                <a:srgbClr val="211E36"/>
              </a:buClr>
              <a:buSzPct val="100000"/>
            </a:pPr>
            <a:endParaRPr lang="en-US" sz="6000">
              <a:solidFill>
                <a:srgbClr val="211E36"/>
              </a:solidFill>
              <a:latin typeface="Neue Einstellung Light" panose="01000000000000000000" pitchFamily="50" charset="0"/>
            </a:endParaRPr>
          </a:p>
          <a:p>
            <a:pPr marL="342900" indent="-342900" algn="just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Máy hỗ trợ vector (SVM)</a:t>
            </a:r>
          </a:p>
        </p:txBody>
      </p:sp>
      <p:sp>
        <p:nvSpPr>
          <p:cNvPr id="14" name="Google Shape;436;p25">
            <a:extLst>
              <a:ext uri="{FF2B5EF4-FFF2-40B4-BE49-F238E27FC236}">
                <a16:creationId xmlns:a16="http://schemas.microsoft.com/office/drawing/2014/main" id="{BD6696F1-C34B-DEB3-31AB-8110DA7820A1}"/>
              </a:ext>
            </a:extLst>
          </p:cNvPr>
          <p:cNvSpPr txBox="1"/>
          <p:nvPr/>
        </p:nvSpPr>
        <p:spPr>
          <a:xfrm>
            <a:off x="931862" y="1064183"/>
            <a:ext cx="3925889" cy="46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just">
              <a:buClr>
                <a:srgbClr val="211E36"/>
              </a:buClr>
              <a:buSzPct val="100000"/>
            </a:pPr>
            <a:r>
              <a:rPr lang="en-US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Các thuật toán sử dụng chính:</a:t>
            </a:r>
            <a:endParaRPr lang="en-US" sz="2200">
              <a:solidFill>
                <a:srgbClr val="211E36"/>
              </a:solidFill>
              <a:latin typeface="Neue Einstellung Light" panose="01000000000000000000" pitchFamily="50" charset="0"/>
            </a:endParaRPr>
          </a:p>
        </p:txBody>
      </p:sp>
      <p:sp>
        <p:nvSpPr>
          <p:cNvPr id="15" name="Google Shape;436;p25">
            <a:extLst>
              <a:ext uri="{FF2B5EF4-FFF2-40B4-BE49-F238E27FC236}">
                <a16:creationId xmlns:a16="http://schemas.microsoft.com/office/drawing/2014/main" id="{63B70FEB-F5DA-4597-FE12-8912A884F597}"/>
              </a:ext>
            </a:extLst>
          </p:cNvPr>
          <p:cNvSpPr txBox="1"/>
          <p:nvPr/>
        </p:nvSpPr>
        <p:spPr>
          <a:xfrm>
            <a:off x="931862" y="3464981"/>
            <a:ext cx="4791206" cy="46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2200" dirty="0" err="1">
                <a:solidFill>
                  <a:srgbClr val="211E36"/>
                </a:solidFill>
                <a:latin typeface="Neue Einstellung SemiBold" panose="01000000000000000000" pitchFamily="50" charset="0"/>
              </a:rPr>
              <a:t>Thuật</a:t>
            </a:r>
            <a:r>
              <a:rPr lang="en-US" sz="2200" dirty="0">
                <a:solidFill>
                  <a:srgbClr val="211E36"/>
                </a:solidFill>
                <a:latin typeface="Neue Einstellung SemiBold" panose="01000000000000000000" pitchFamily="50" charset="0"/>
              </a:rPr>
              <a:t> </a:t>
            </a:r>
            <a:r>
              <a:rPr lang="en-US" sz="2200" dirty="0" err="1">
                <a:solidFill>
                  <a:srgbClr val="211E36"/>
                </a:solidFill>
                <a:latin typeface="Neue Einstellung SemiBold" panose="01000000000000000000" pitchFamily="50" charset="0"/>
              </a:rPr>
              <a:t>toán</a:t>
            </a:r>
            <a:r>
              <a:rPr lang="en-US" sz="2200" dirty="0">
                <a:solidFill>
                  <a:srgbClr val="211E36"/>
                </a:solidFill>
                <a:latin typeface="Neue Einstellung SemiBold" panose="01000000000000000000" pitchFamily="50" charset="0"/>
              </a:rPr>
              <a:t> </a:t>
            </a:r>
            <a:r>
              <a:rPr lang="en-US" sz="2200" dirty="0" err="1">
                <a:solidFill>
                  <a:srgbClr val="211E36"/>
                </a:solidFill>
                <a:latin typeface="Neue Einstellung SemiBold" panose="01000000000000000000" pitchFamily="50" charset="0"/>
              </a:rPr>
              <a:t>bổ</a:t>
            </a:r>
            <a:r>
              <a:rPr lang="en-US" sz="2200" dirty="0">
                <a:solidFill>
                  <a:srgbClr val="211E36"/>
                </a:solidFill>
                <a:latin typeface="Neue Einstellung SemiBold" panose="01000000000000000000" pitchFamily="50" charset="0"/>
              </a:rPr>
              <a:t> </a:t>
            </a:r>
            <a:r>
              <a:rPr lang="en-US" sz="2200" dirty="0" err="1">
                <a:solidFill>
                  <a:srgbClr val="211E36"/>
                </a:solidFill>
                <a:latin typeface="Neue Einstellung SemiBold" panose="01000000000000000000" pitchFamily="50" charset="0"/>
              </a:rPr>
              <a:t>trợ</a:t>
            </a:r>
            <a:r>
              <a:rPr lang="en-US" sz="2200" dirty="0">
                <a:solidFill>
                  <a:srgbClr val="211E36"/>
                </a:solidFill>
                <a:latin typeface="Neue Einstellung SemiBold" panose="01000000000000000000" pitchFamily="50" charset="0"/>
              </a:rPr>
              <a:t> </a:t>
            </a:r>
            <a:r>
              <a:rPr lang="en-US" sz="2200" dirty="0" err="1">
                <a:solidFill>
                  <a:srgbClr val="211E36"/>
                </a:solidFill>
                <a:latin typeface="Neue Einstellung SemiBold" panose="01000000000000000000" pitchFamily="50" charset="0"/>
              </a:rPr>
              <a:t>hàm</a:t>
            </a:r>
            <a:r>
              <a:rPr lang="en-US" sz="2200" dirty="0">
                <a:solidFill>
                  <a:srgbClr val="211E36"/>
                </a:solidFill>
                <a:latin typeface="Neue Einstellung SemiBold" panose="01000000000000000000" pitchFamily="50" charset="0"/>
              </a:rPr>
              <a:t> </a:t>
            </a:r>
            <a:r>
              <a:rPr lang="en-US" sz="2200" dirty="0" err="1">
                <a:solidFill>
                  <a:srgbClr val="211E36"/>
                </a:solidFill>
                <a:latin typeface="Neue Einstellung SemiBold" panose="01000000000000000000" pitchFamily="50" charset="0"/>
              </a:rPr>
              <a:t>mất</a:t>
            </a:r>
            <a:r>
              <a:rPr lang="en-US" sz="2200" dirty="0">
                <a:solidFill>
                  <a:srgbClr val="211E36"/>
                </a:solidFill>
                <a:latin typeface="Neue Einstellung SemiBold" panose="01000000000000000000" pitchFamily="50" charset="0"/>
              </a:rPr>
              <a:t> </a:t>
            </a:r>
            <a:r>
              <a:rPr lang="en-US" sz="2200" dirty="0" err="1">
                <a:solidFill>
                  <a:srgbClr val="211E36"/>
                </a:solidFill>
                <a:latin typeface="Neue Einstellung SemiBold" panose="01000000000000000000" pitchFamily="50" charset="0"/>
              </a:rPr>
              <a:t>mát</a:t>
            </a:r>
            <a:r>
              <a:rPr lang="en-US" sz="2200" dirty="0">
                <a:solidFill>
                  <a:srgbClr val="211E36"/>
                </a:solidFill>
                <a:latin typeface="Neue Einstellung SemiBold" panose="01000000000000000000" pitchFamily="50" charset="0"/>
              </a:rPr>
              <a:t>: </a:t>
            </a:r>
            <a:r>
              <a:rPr lang="en-US" sz="2200" dirty="0">
                <a:solidFill>
                  <a:srgbClr val="211E36"/>
                </a:solidFill>
                <a:latin typeface="Neue Einstellung Light" panose="01000000000000000000" pitchFamily="50" charset="0"/>
              </a:rPr>
              <a:t>Stochastic Gradient Descent (SGD)</a:t>
            </a:r>
          </a:p>
        </p:txBody>
      </p: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A5DBB4E4-837F-DC38-CEE3-287DA2D67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626" y="248764"/>
            <a:ext cx="3639218" cy="315320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A7B9B64-4C0C-A0D9-E7CC-11C7F814A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194ACB9-C085-9761-7474-8F60958FC7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52118"/>
              </p:ext>
            </p:extLst>
          </p:nvPr>
        </p:nvGraphicFramePr>
        <p:xfrm>
          <a:off x="1042885" y="2106325"/>
          <a:ext cx="1495920" cy="66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50531" imgH="393529" progId="Equation.DSMT4">
                  <p:embed/>
                </p:oleObj>
              </mc:Choice>
              <mc:Fallback>
                <p:oleObj r:id="rId5" imgW="850531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885" y="2106325"/>
                        <a:ext cx="1495920" cy="660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Google Shape;436;p25">
            <a:extLst>
              <a:ext uri="{FF2B5EF4-FFF2-40B4-BE49-F238E27FC236}">
                <a16:creationId xmlns:a16="http://schemas.microsoft.com/office/drawing/2014/main" id="{4B7BF50B-0449-991D-7FF4-33CC5355FFB9}"/>
              </a:ext>
            </a:extLst>
          </p:cNvPr>
          <p:cNvSpPr txBox="1"/>
          <p:nvPr/>
        </p:nvSpPr>
        <p:spPr>
          <a:xfrm>
            <a:off x="2541868" y="2162781"/>
            <a:ext cx="452777" cy="54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1800">
                <a:solidFill>
                  <a:srgbClr val="211E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45397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7CA0B826-42D3-9BD1-A123-2E77ED8ED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3CB645-F928-7951-109B-2734A55AE3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Neue Einstellung Light" panose="01000000000000000000" pitchFamily="50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30F8C1-A802-D36A-6319-52E6AC43FA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169"/>
          <a:stretch/>
        </p:blipFill>
        <p:spPr>
          <a:xfrm>
            <a:off x="1125775" y="1057682"/>
            <a:ext cx="3885266" cy="3487332"/>
          </a:xfrm>
          <a:prstGeom prst="rect">
            <a:avLst/>
          </a:prstGeom>
        </p:spPr>
      </p:pic>
      <p:sp>
        <p:nvSpPr>
          <p:cNvPr id="463" name="Rectangle 462">
            <a:extLst>
              <a:ext uri="{FF2B5EF4-FFF2-40B4-BE49-F238E27FC236}">
                <a16:creationId xmlns:a16="http://schemas.microsoft.com/office/drawing/2014/main" id="{4ACD9E09-FAF0-FE73-2050-73971723C7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080644"/>
            <a:ext cx="964651" cy="1045696"/>
          </a:xfrm>
          <a:prstGeom prst="rect">
            <a:avLst/>
          </a:prstGeom>
          <a:solidFill>
            <a:srgbClr val="211E36"/>
          </a:solidFill>
          <a:ln>
            <a:solidFill>
              <a:srgbClr val="21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eue Einstellung Light" panose="01000000000000000000" pitchFamily="50" charset="0"/>
            </a:endParaRPr>
          </a:p>
        </p:txBody>
      </p:sp>
      <p:sp>
        <p:nvSpPr>
          <p:cNvPr id="462" name="Google Shape;436;p25">
            <a:extLst>
              <a:ext uri="{FF2B5EF4-FFF2-40B4-BE49-F238E27FC236}">
                <a16:creationId xmlns:a16="http://schemas.microsoft.com/office/drawing/2014/main" id="{C32E604A-0D60-D244-C1A1-06BE717857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173186"/>
            <a:ext cx="964651" cy="8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5000">
                <a:solidFill>
                  <a:srgbClr val="FAFAFC"/>
                </a:solidFill>
                <a:latin typeface="+mj-lt"/>
              </a:rPr>
              <a:t>8</a:t>
            </a:r>
          </a:p>
        </p:txBody>
      </p:sp>
      <p:sp>
        <p:nvSpPr>
          <p:cNvPr id="5" name="Google Shape;436;p25">
            <a:extLst>
              <a:ext uri="{FF2B5EF4-FFF2-40B4-BE49-F238E27FC236}">
                <a16:creationId xmlns:a16="http://schemas.microsoft.com/office/drawing/2014/main" id="{FE4AA6CC-DE9E-EDED-5DA9-7B721B3C631C}"/>
              </a:ext>
            </a:extLst>
          </p:cNvPr>
          <p:cNvSpPr txBox="1"/>
          <p:nvPr/>
        </p:nvSpPr>
        <p:spPr>
          <a:xfrm>
            <a:off x="1044640" y="248764"/>
            <a:ext cx="5622860" cy="596328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2800">
                <a:solidFill>
                  <a:srgbClr val="FAFAFC"/>
                </a:solidFill>
                <a:latin typeface="Neue Einstellung SemiBold" panose="01000000000000000000" pitchFamily="50" charset="0"/>
              </a:rPr>
              <a:t>KẾT QUẢ HUẤN LUYỆN MÔ HÌNH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0C9B6-453D-4CBA-7560-4F8BAC45DE60}"/>
              </a:ext>
            </a:extLst>
          </p:cNvPr>
          <p:cNvGrpSpPr/>
          <p:nvPr/>
        </p:nvGrpSpPr>
        <p:grpSpPr>
          <a:xfrm>
            <a:off x="224156" y="248763"/>
            <a:ext cx="596328" cy="596328"/>
            <a:chOff x="431800" y="1463542"/>
            <a:chExt cx="717511" cy="717511"/>
          </a:xfrm>
          <a:solidFill>
            <a:srgbClr val="211E36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D6E79CE-D945-715F-12DD-177E1726524E}"/>
                </a:ext>
              </a:extLst>
            </p:cNvPr>
            <p:cNvSpPr/>
            <p:nvPr/>
          </p:nvSpPr>
          <p:spPr>
            <a:xfrm>
              <a:off x="431800" y="1463542"/>
              <a:ext cx="717511" cy="717511"/>
            </a:xfrm>
            <a:prstGeom prst="ellipse">
              <a:avLst/>
            </a:prstGeom>
            <a:grpFill/>
            <a:ln>
              <a:solidFill>
                <a:srgbClr val="211E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Neue Einstellung SemiBold" panose="01000000000000000000" pitchFamily="50" charset="0"/>
              </a:endParaRPr>
            </a:p>
          </p:txBody>
        </p:sp>
        <p:sp>
          <p:nvSpPr>
            <p:cNvPr id="6" name="Google Shape;436;p25">
              <a:extLst>
                <a:ext uri="{FF2B5EF4-FFF2-40B4-BE49-F238E27FC236}">
                  <a16:creationId xmlns:a16="http://schemas.microsoft.com/office/drawing/2014/main" id="{F57B3BF5-7C5E-F196-2857-52AC11D683C1}"/>
                </a:ext>
              </a:extLst>
            </p:cNvPr>
            <p:cNvSpPr txBox="1"/>
            <p:nvPr/>
          </p:nvSpPr>
          <p:spPr>
            <a:xfrm>
              <a:off x="559266" y="1481738"/>
              <a:ext cx="462577" cy="680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>
                <a:buClr>
                  <a:srgbClr val="211E36"/>
                </a:buClr>
                <a:buSzPct val="100000"/>
              </a:pPr>
              <a:r>
                <a:rPr lang="en-US" sz="2800">
                  <a:solidFill>
                    <a:srgbClr val="FAFAFC"/>
                  </a:solidFill>
                  <a:latin typeface="Neue Einstellung SemiBold" panose="01000000000000000000" pitchFamily="50" charset="0"/>
                </a:rPr>
                <a:t>6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0871742-3A1D-C475-EFD9-B6C3AFCF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890" r="8633" b="92820"/>
          <a:stretch/>
        </p:blipFill>
        <p:spPr>
          <a:xfrm>
            <a:off x="5461049" y="1057683"/>
            <a:ext cx="2313094" cy="2504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143829-9A4C-4EC1-9C83-57B8109A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92" t="9274" r="294"/>
          <a:stretch/>
        </p:blipFill>
        <p:spPr>
          <a:xfrm>
            <a:off x="5667798" y="1381125"/>
            <a:ext cx="1999404" cy="316388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03E025E-635E-F554-4335-1D3715BEF4D5}"/>
              </a:ext>
            </a:extLst>
          </p:cNvPr>
          <p:cNvGrpSpPr/>
          <p:nvPr/>
        </p:nvGrpSpPr>
        <p:grpSpPr>
          <a:xfrm>
            <a:off x="224157" y="4629221"/>
            <a:ext cx="3368896" cy="504381"/>
            <a:chOff x="224157" y="4629221"/>
            <a:chExt cx="3368896" cy="504381"/>
          </a:xfrm>
        </p:grpSpPr>
        <p:sp>
          <p:nvSpPr>
            <p:cNvPr id="21" name="Google Shape;436;p25">
              <a:extLst>
                <a:ext uri="{FF2B5EF4-FFF2-40B4-BE49-F238E27FC236}">
                  <a16:creationId xmlns:a16="http://schemas.microsoft.com/office/drawing/2014/main" id="{1FA531B9-6DB9-70F0-7C8D-9C3E0AC9C5CD}"/>
                </a:ext>
              </a:extLst>
            </p:cNvPr>
            <p:cNvSpPr txBox="1"/>
            <p:nvPr/>
          </p:nvSpPr>
          <p:spPr>
            <a:xfrm>
              <a:off x="686734" y="4629221"/>
              <a:ext cx="2906319" cy="504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l"/>
              <a:r>
                <a:rPr lang="en-US" sz="1600">
                  <a:solidFill>
                    <a:srgbClr val="211E36"/>
                  </a:solidFill>
                  <a:latin typeface="Neue Einstellung Light" panose="01000000000000000000" pitchFamily="50" charset="0"/>
                </a:rPr>
                <a:t>|   DS102.P13.CNVN – Nhóm 1</a:t>
              </a:r>
            </a:p>
          </p:txBody>
        </p:sp>
        <p:pic>
          <p:nvPicPr>
            <p:cNvPr id="22" name="Google Shape;93;p1">
              <a:extLst>
                <a:ext uri="{FF2B5EF4-FFF2-40B4-BE49-F238E27FC236}">
                  <a16:creationId xmlns:a16="http://schemas.microsoft.com/office/drawing/2014/main" id="{3FCD4A0D-0BEA-5256-4DA4-8B7AE123D3B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57" y="4694651"/>
              <a:ext cx="462577" cy="3735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885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>
          <a:extLst>
            <a:ext uri="{FF2B5EF4-FFF2-40B4-BE49-F238E27FC236}">
              <a16:creationId xmlns:a16="http://schemas.microsoft.com/office/drawing/2014/main" id="{CED95951-60F8-CA57-9FE6-62D1BC838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387FFC-2B84-D14C-4E1D-97AEC4FE1B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Neue Einstellung Light" panose="01000000000000000000" pitchFamily="50" charset="0"/>
            </a:endParaRP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108B30A8-3DB2-D551-62A4-A46F7E282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080644"/>
            <a:ext cx="964651" cy="1045696"/>
          </a:xfrm>
          <a:prstGeom prst="rect">
            <a:avLst/>
          </a:prstGeom>
          <a:solidFill>
            <a:srgbClr val="211E36"/>
          </a:solidFill>
          <a:ln>
            <a:solidFill>
              <a:srgbClr val="211E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eue Einstellung Light" panose="01000000000000000000" pitchFamily="50" charset="0"/>
            </a:endParaRPr>
          </a:p>
        </p:txBody>
      </p:sp>
      <p:sp>
        <p:nvSpPr>
          <p:cNvPr id="462" name="Google Shape;436;p25">
            <a:extLst>
              <a:ext uri="{FF2B5EF4-FFF2-40B4-BE49-F238E27FC236}">
                <a16:creationId xmlns:a16="http://schemas.microsoft.com/office/drawing/2014/main" id="{4172E91D-49D7-B982-BF4B-A42F04B68F5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179348" y="4173186"/>
            <a:ext cx="964651" cy="8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>
              <a:buClr>
                <a:srgbClr val="211E36"/>
              </a:buClr>
              <a:buSzPct val="100000"/>
            </a:pPr>
            <a:r>
              <a:rPr lang="en-US" sz="5000">
                <a:solidFill>
                  <a:srgbClr val="FAFAFC"/>
                </a:solidFill>
                <a:latin typeface="+mj-lt"/>
              </a:rPr>
              <a:t>9</a:t>
            </a:r>
          </a:p>
        </p:txBody>
      </p:sp>
      <p:sp>
        <p:nvSpPr>
          <p:cNvPr id="5" name="Google Shape;436;p25">
            <a:extLst>
              <a:ext uri="{FF2B5EF4-FFF2-40B4-BE49-F238E27FC236}">
                <a16:creationId xmlns:a16="http://schemas.microsoft.com/office/drawing/2014/main" id="{7B1CBFC8-B37A-8443-E79E-57A5BAAB665B}"/>
              </a:ext>
            </a:extLst>
          </p:cNvPr>
          <p:cNvSpPr txBox="1"/>
          <p:nvPr/>
        </p:nvSpPr>
        <p:spPr>
          <a:xfrm>
            <a:off x="1044640" y="248764"/>
            <a:ext cx="3616260" cy="596328"/>
          </a:xfrm>
          <a:prstGeom prst="rect">
            <a:avLst/>
          </a:prstGeom>
          <a:solidFill>
            <a:srgbClr val="211E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l">
              <a:buClr>
                <a:srgbClr val="211E36"/>
              </a:buClr>
              <a:buSzPct val="100000"/>
            </a:pPr>
            <a:r>
              <a:rPr lang="en-US" sz="2800">
                <a:solidFill>
                  <a:srgbClr val="FAFAFC"/>
                </a:solidFill>
                <a:latin typeface="Neue Einstellung SemiBold" panose="01000000000000000000" pitchFamily="50" charset="0"/>
              </a:rPr>
              <a:t>HƯỚNG PHÁT TRIỂN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3FFBF1-BC02-017C-5680-792171BAD3B0}"/>
              </a:ext>
            </a:extLst>
          </p:cNvPr>
          <p:cNvGrpSpPr/>
          <p:nvPr/>
        </p:nvGrpSpPr>
        <p:grpSpPr>
          <a:xfrm>
            <a:off x="224156" y="248763"/>
            <a:ext cx="596328" cy="596328"/>
            <a:chOff x="431800" y="1463542"/>
            <a:chExt cx="717511" cy="717511"/>
          </a:xfrm>
          <a:solidFill>
            <a:srgbClr val="211E36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26FE5C-DC0B-4EFB-E13F-BCADD508DFCE}"/>
                </a:ext>
              </a:extLst>
            </p:cNvPr>
            <p:cNvSpPr/>
            <p:nvPr/>
          </p:nvSpPr>
          <p:spPr>
            <a:xfrm>
              <a:off x="431800" y="1463542"/>
              <a:ext cx="717511" cy="717511"/>
            </a:xfrm>
            <a:prstGeom prst="ellipse">
              <a:avLst/>
            </a:prstGeom>
            <a:grpFill/>
            <a:ln>
              <a:solidFill>
                <a:srgbClr val="211E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Neue Einstellung SemiBold" panose="01000000000000000000" pitchFamily="50" charset="0"/>
              </a:endParaRPr>
            </a:p>
          </p:txBody>
        </p:sp>
        <p:sp>
          <p:nvSpPr>
            <p:cNvPr id="6" name="Google Shape;436;p25">
              <a:extLst>
                <a:ext uri="{FF2B5EF4-FFF2-40B4-BE49-F238E27FC236}">
                  <a16:creationId xmlns:a16="http://schemas.microsoft.com/office/drawing/2014/main" id="{5C52C6B6-7C9D-C33F-48FD-A80913F3398B}"/>
                </a:ext>
              </a:extLst>
            </p:cNvPr>
            <p:cNvSpPr txBox="1"/>
            <p:nvPr/>
          </p:nvSpPr>
          <p:spPr>
            <a:xfrm>
              <a:off x="559266" y="1481738"/>
              <a:ext cx="462577" cy="680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>
                <a:buClr>
                  <a:srgbClr val="211E36"/>
                </a:buClr>
                <a:buSzPct val="100000"/>
              </a:pPr>
              <a:r>
                <a:rPr lang="en-US" sz="2800">
                  <a:solidFill>
                    <a:srgbClr val="FAFAFC"/>
                  </a:solidFill>
                  <a:latin typeface="Neue Einstellung SemiBold" panose="01000000000000000000" pitchFamily="50" charset="0"/>
                </a:rPr>
                <a:t>7</a:t>
              </a:r>
            </a:p>
          </p:txBody>
        </p:sp>
      </p:grpSp>
      <p:sp>
        <p:nvSpPr>
          <p:cNvPr id="2" name="Google Shape;436;p25">
            <a:extLst>
              <a:ext uri="{FF2B5EF4-FFF2-40B4-BE49-F238E27FC236}">
                <a16:creationId xmlns:a16="http://schemas.microsoft.com/office/drawing/2014/main" id="{9CBDB881-545D-3DB6-F9EE-87153E26A54E}"/>
              </a:ext>
            </a:extLst>
          </p:cNvPr>
          <p:cNvSpPr txBox="1"/>
          <p:nvPr/>
        </p:nvSpPr>
        <p:spPr>
          <a:xfrm>
            <a:off x="633394" y="2420338"/>
            <a:ext cx="7545954" cy="63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marL="342900" indent="-342900" algn="just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V</a:t>
            </a:r>
            <a:r>
              <a:rPr lang="vi-VN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iết </a:t>
            </a:r>
            <a:r>
              <a:rPr lang="en-US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rõ </a:t>
            </a: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hơn</a:t>
            </a:r>
            <a:r>
              <a:rPr lang="vi-VN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 các </a:t>
            </a:r>
            <a:r>
              <a:rPr lang="vi-VN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yếu tố định nghĩa </a:t>
            </a:r>
            <a:r>
              <a:rPr lang="vi-VN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một tiêu đề “giật gân</a:t>
            </a: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.”</a:t>
            </a:r>
          </a:p>
          <a:p>
            <a:pPr algn="just">
              <a:buClr>
                <a:srgbClr val="211E36"/>
              </a:buClr>
              <a:buSzPct val="100000"/>
            </a:pPr>
            <a:endParaRPr lang="en-US" sz="800">
              <a:solidFill>
                <a:srgbClr val="211E36"/>
              </a:solidFill>
              <a:latin typeface="Neue Einstellung Light" panose="01000000000000000000" pitchFamily="50" charset="0"/>
            </a:endParaRPr>
          </a:p>
          <a:p>
            <a:pPr marL="342900" indent="-342900" algn="just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X</a:t>
            </a:r>
            <a:r>
              <a:rPr lang="vi-VN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ây dựng </a:t>
            </a:r>
            <a:r>
              <a:rPr lang="vi-VN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lại </a:t>
            </a:r>
            <a:r>
              <a:rPr lang="vi-VN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thang đánh giá </a:t>
            </a:r>
            <a:r>
              <a:rPr lang="vi-VN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tiêu chí tốt hơn thay vì theo thang nhị phân hiện tại</a:t>
            </a: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.</a:t>
            </a:r>
          </a:p>
          <a:p>
            <a:pPr algn="just">
              <a:buClr>
                <a:srgbClr val="211E36"/>
              </a:buClr>
              <a:buSzPct val="100000"/>
            </a:pPr>
            <a:endParaRPr lang="en-US" sz="800">
              <a:solidFill>
                <a:srgbClr val="211E36"/>
              </a:solidFill>
              <a:latin typeface="Neue Einstellung Light" panose="01000000000000000000" pitchFamily="50" charset="0"/>
            </a:endParaRPr>
          </a:p>
          <a:p>
            <a:pPr marL="342900" indent="-342900" algn="just">
              <a:buClr>
                <a:srgbClr val="211E36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Thay thế p</a:t>
            </a:r>
            <a:r>
              <a:rPr lang="vi-VN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hần tóm tắt </a:t>
            </a:r>
            <a:r>
              <a:rPr lang="vi-VN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bằng </a:t>
            </a:r>
            <a:r>
              <a:rPr lang="vi-VN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nội dung </a:t>
            </a:r>
            <a:r>
              <a:rPr lang="vi-VN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của toàn bộ bài báo để có thể </a:t>
            </a:r>
            <a:r>
              <a:rPr lang="vi-VN" sz="2200">
                <a:solidFill>
                  <a:srgbClr val="211E36"/>
                </a:solidFill>
                <a:latin typeface="Neue Einstellung SemiBold" panose="01000000000000000000" pitchFamily="50" charset="0"/>
              </a:rPr>
              <a:t>phát huy </a:t>
            </a:r>
            <a:r>
              <a:rPr lang="vi-VN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hết khả năng xem xét nội dung của </a:t>
            </a:r>
            <a:r>
              <a:rPr lang="en-US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thuật toán </a:t>
            </a:r>
            <a:r>
              <a:rPr lang="vi-VN" sz="2200">
                <a:solidFill>
                  <a:srgbClr val="211E36"/>
                </a:solidFill>
                <a:latin typeface="Neue Einstellung Light" panose="01000000000000000000" pitchFamily="50" charset="0"/>
              </a:rPr>
              <a:t>TF-IDF.</a:t>
            </a:r>
            <a:endParaRPr lang="en-US" sz="2200">
              <a:solidFill>
                <a:srgbClr val="211E36"/>
              </a:solidFill>
              <a:latin typeface="Neue Einstellung Light" panose="01000000000000000000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6C79D6-C9F3-A022-74B3-D74FE305E7B6}"/>
              </a:ext>
            </a:extLst>
          </p:cNvPr>
          <p:cNvGrpSpPr/>
          <p:nvPr/>
        </p:nvGrpSpPr>
        <p:grpSpPr>
          <a:xfrm>
            <a:off x="224157" y="4629221"/>
            <a:ext cx="3368896" cy="504381"/>
            <a:chOff x="224157" y="4629221"/>
            <a:chExt cx="3368896" cy="504381"/>
          </a:xfrm>
        </p:grpSpPr>
        <p:sp>
          <p:nvSpPr>
            <p:cNvPr id="15" name="Google Shape;436;p25">
              <a:extLst>
                <a:ext uri="{FF2B5EF4-FFF2-40B4-BE49-F238E27FC236}">
                  <a16:creationId xmlns:a16="http://schemas.microsoft.com/office/drawing/2014/main" id="{71252718-C2E5-02BE-0448-5B6DBFBC641B}"/>
                </a:ext>
              </a:extLst>
            </p:cNvPr>
            <p:cNvSpPr txBox="1"/>
            <p:nvPr/>
          </p:nvSpPr>
          <p:spPr>
            <a:xfrm>
              <a:off x="686734" y="4629221"/>
              <a:ext cx="2906319" cy="504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200"/>
                <a:buFont typeface="Share Tech"/>
                <a:buNone/>
                <a:defRPr sz="5200" b="0" i="0" u="none" strike="noStrike" cap="none">
                  <a:solidFill>
                    <a:schemeClr val="lt1"/>
                  </a:solidFill>
                  <a:latin typeface="Share Tech"/>
                  <a:ea typeface="Share Tech"/>
                  <a:cs typeface="Share Tech"/>
                  <a:sym typeface="Share Tech"/>
                </a:defRPr>
              </a:lvl9pPr>
            </a:lstStyle>
            <a:p>
              <a:pPr algn="l"/>
              <a:r>
                <a:rPr lang="en-US" sz="1600">
                  <a:solidFill>
                    <a:srgbClr val="211E36"/>
                  </a:solidFill>
                  <a:latin typeface="Neue Einstellung Light" panose="01000000000000000000" pitchFamily="50" charset="0"/>
                </a:rPr>
                <a:t>|   DS102.P13.CNVN – Nhóm 1</a:t>
              </a:r>
            </a:p>
          </p:txBody>
        </p:sp>
        <p:pic>
          <p:nvPicPr>
            <p:cNvPr id="16" name="Google Shape;93;p1">
              <a:extLst>
                <a:ext uri="{FF2B5EF4-FFF2-40B4-BE49-F238E27FC236}">
                  <a16:creationId xmlns:a16="http://schemas.microsoft.com/office/drawing/2014/main" id="{5C2F8538-7393-F2A3-36CE-514C77BEA53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157" y="4694651"/>
              <a:ext cx="462577" cy="3735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6179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Custom 1">
      <a:majorFont>
        <a:latin typeface="Neue Einstellung Black"/>
        <a:ea typeface=""/>
        <a:cs typeface=""/>
      </a:majorFont>
      <a:minorFont>
        <a:latin typeface="Neue Einstellun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e165bd-d1bc-4fe9-8f4e-343137b3c93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64E5089AB94B44E8326C48C342689F8" ma:contentTypeVersion="6" ma:contentTypeDescription="Tạo tài liệu mới." ma:contentTypeScope="" ma:versionID="09a4e7d7b555d70fb6245fbbfc7144e6">
  <xsd:schema xmlns:xsd="http://www.w3.org/2001/XMLSchema" xmlns:xs="http://www.w3.org/2001/XMLSchema" xmlns:p="http://schemas.microsoft.com/office/2006/metadata/properties" xmlns:ns3="95e165bd-d1bc-4fe9-8f4e-343137b3c93d" targetNamespace="http://schemas.microsoft.com/office/2006/metadata/properties" ma:root="true" ma:fieldsID="2f24613c61a76e0d0cd279ceb283ecd2" ns3:_="">
    <xsd:import namespace="95e165bd-d1bc-4fe9-8f4e-343137b3c9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e165bd-d1bc-4fe9-8f4e-343137b3c9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DA40E-33C6-40B3-8AC5-2E3282DB80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9DCE7C-7D75-4794-ACCD-AFD74671DE2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5e165bd-d1bc-4fe9-8f4e-343137b3c93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559AFB-D989-49F5-91D2-8404CB9FB877}">
  <ds:schemaRefs>
    <ds:schemaRef ds:uri="95e165bd-d1bc-4fe9-8f4e-343137b3c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451</Words>
  <Application>Microsoft Office PowerPoint</Application>
  <PresentationFormat>On-screen Show (16:9)</PresentationFormat>
  <Paragraphs>96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Share Tech</vt:lpstr>
      <vt:lpstr>Maven Pro</vt:lpstr>
      <vt:lpstr>Neue Einstellung Light</vt:lpstr>
      <vt:lpstr>Wingdings</vt:lpstr>
      <vt:lpstr>Times New Roman</vt:lpstr>
      <vt:lpstr>Neue Einstellung SemiBold</vt:lpstr>
      <vt:lpstr>Arial</vt:lpstr>
      <vt:lpstr>Data Science Consulting by Slidesgo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Khảo sát cơ sở hạ tầng công nghệ thông tin Bệnh viện Tâm thần Trung ương 2</dc:title>
  <dc:creator>Bá Thuận Phạm</dc:creator>
  <cp:lastModifiedBy>Thái Bình Dương</cp:lastModifiedBy>
  <cp:revision>110</cp:revision>
  <dcterms:modified xsi:type="dcterms:W3CDTF">2025-01-04T16:51:23Z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0x010100564E5089AB94B44E8326C48C342689F8</vt:lpwstr>
  </property>
</Properties>
</file>