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Roboto"/>
      <p:regular r:id="rId41"/>
      <p:bold r:id="rId42"/>
      <p:italic r:id="rId43"/>
      <p:boldItalic r:id="rId44"/>
    </p:embeddedFont>
    <p:embeddedFont>
      <p:font typeface="Open San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152B5B4-FA03-4B77-91D8-7E77C7FEEAB2}">
  <a:tblStyle styleId="{0152B5B4-FA03-4B77-91D8-7E77C7FEEA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22" Type="http://schemas.openxmlformats.org/officeDocument/2006/relationships/slide" Target="slides/slide16.xml"/><Relationship Id="rId44" Type="http://schemas.openxmlformats.org/officeDocument/2006/relationships/font" Target="fonts/Roboto-boldItalic.fntdata"/><Relationship Id="rId21" Type="http://schemas.openxmlformats.org/officeDocument/2006/relationships/slide" Target="slides/slide15.xml"/><Relationship Id="rId43" Type="http://schemas.openxmlformats.org/officeDocument/2006/relationships/font" Target="fonts/Roboto-italic.fntdata"/><Relationship Id="rId24" Type="http://schemas.openxmlformats.org/officeDocument/2006/relationships/slide" Target="slides/slide18.xml"/><Relationship Id="rId46" Type="http://schemas.openxmlformats.org/officeDocument/2006/relationships/font" Target="fonts/OpenSans-bold.fntdata"/><Relationship Id="rId23" Type="http://schemas.openxmlformats.org/officeDocument/2006/relationships/slide" Target="slides/slide17.xml"/><Relationship Id="rId45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OpenSans-boldItalic.fntdata"/><Relationship Id="rId25" Type="http://schemas.openxmlformats.org/officeDocument/2006/relationships/slide" Target="slides/slide19.xml"/><Relationship Id="rId47" Type="http://schemas.openxmlformats.org/officeDocument/2006/relationships/font" Target="fonts/OpenSans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5deb3c7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f5deb3c7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f5deb3c7a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f5deb3c7a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f5deb3c7a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f5deb3c7a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f5deb3c7a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f5deb3c7a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f5deb3c7a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f5deb3c7a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f5deb3c7a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f5deb3c7a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f5deb3c7a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f5deb3c7a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f5deb3c7a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f5deb3c7a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f5deb3c7a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f5deb3c7a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f5deb3c7a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f5deb3c7a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f5deb3c7a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f5deb3c7a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f5deb3c7a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f5deb3c7a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f5deb3c7a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f5deb3c7a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f5deb3c7a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f5deb3c7a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f5deb3c7a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f5deb3c7a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f5deb3c7a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f5deb3c7a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f5deb3c7a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f5deb3c7a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f5deb3c7a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f5deb3c7a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f5deb3c7a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f5deb3c7a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f5deb3c7a_1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f5deb3c7a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f5deb3c7a_1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f5deb3c7a_1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f5deb3c7a_1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f5deb3c7a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5deb3c7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5deb3c7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f5deb3c7a_1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f5deb3c7a_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f5deb3c7a_1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f5deb3c7a_1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f5deb3c7a_1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f5deb3c7a_1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f5deb3c7a_1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f5deb3c7a_1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f5deb3c7a_1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f5deb3c7a_1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f5deb3c7a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f5deb3c7a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f5deb3c7a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f5deb3c7a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f5deb3c7a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f5deb3c7a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f5deb3c7a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f5deb3c7a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f5deb3c7a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f5deb3c7a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f5deb3c7a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f5deb3c7a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8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21AAC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54" name="Google Shape;54;p11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" name="Google Shape;58;p1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Google Shape;59;p1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61" name="Google Shape;6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" name="Google Shape;64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1"/>
          <p:cNvSpPr txBox="1"/>
          <p:nvPr/>
        </p:nvSpPr>
        <p:spPr>
          <a:xfrm>
            <a:off x="4407225" y="4755964"/>
            <a:ext cx="13920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Fragments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21AAC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1AAC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1AAC3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117" name="Google Shape;117;p23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3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1" name="Google Shape;121;p2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2" name="Google Shape;122;p2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124" name="Google Shape;12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4407225" y="4755964"/>
            <a:ext cx="13920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Fragments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743222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5" y="4755964"/>
            <a:ext cx="13920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Fragments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1725" y="47885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9" name="Google Shape;69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5743222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4407225" y="4755964"/>
            <a:ext cx="13920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Fragments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1725" y="47885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android.com/reference/android/app/Fragment.html#onCreate(android.os.Bundle)" TargetMode="External"/><Relationship Id="rId4" Type="http://schemas.openxmlformats.org/officeDocument/2006/relationships/hyperlink" Target="https://developer.android.com/reference/android/app/Fragment.html#onCreateView(android.view.LayoutInflater,%20android.view.ViewGroup,%20android.os.Bundle)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reference/android/app/Fragment.html#onCreate(android.os.Bundle)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app/Fragment.html#onCreateView(android.view.LayoutInflater,%20android.view.ViewGroup,%20android.os.Bundle)" TargetMode="External"/><Relationship Id="rId4" Type="http://schemas.openxmlformats.org/officeDocument/2006/relationships/hyperlink" Target="https://developer.android.com/reference/android/view/View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.android.com/reference/android/app/Fragment.html#onAttach(android.content.Context)" TargetMode="External"/><Relationship Id="rId4" Type="http://schemas.openxmlformats.org/officeDocument/2006/relationships/hyperlink" Target="https://developer.android.com/reference/android/app/Fragment.html#onPause()" TargetMode="External"/><Relationship Id="rId5" Type="http://schemas.openxmlformats.org/officeDocument/2006/relationships/hyperlink" Target="https://developer.android.com/reference/android/app/Fragment.html#onResume()" TargetMode="External"/><Relationship Id="rId6" Type="http://schemas.openxmlformats.org/officeDocument/2006/relationships/hyperlink" Target="https://developer.android.com/reference/android/app/Fragment.html#onActivityCreated(android.os.Bundle)" TargetMode="External"/><Relationship Id="rId7" Type="http://schemas.openxmlformats.org/officeDocument/2006/relationships/hyperlink" Target="https://developer.android.com/reference/android/app/Fragment.html#onDestroyView()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android/app/Fragment.html#onActivityCreated(android.os.Bundle)" TargetMode="External"/><Relationship Id="rId4" Type="http://schemas.openxmlformats.org/officeDocument/2006/relationships/hyperlink" Target="https://developer.android.com/reference/android/app/Fragment.html#onCreateView(android.view.LayoutInflater,%20android.view.ViewGroup,%20android.os.Bundle)" TargetMode="External"/><Relationship Id="rId5" Type="http://schemas.openxmlformats.org/officeDocument/2006/relationships/hyperlink" Target="https://developer.android.com/reference/android/app/Fragment.html#onViewStateRestored(android.os.Bundle)" TargetMode="External"/><Relationship Id="rId6" Type="http://schemas.openxmlformats.org/officeDocument/2006/relationships/hyperlink" Target="https://developer.android.com/reference/android/app/Fragment.html#setRetainInstance(boolean)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app/Fragment.html#onDestroyView()" TargetMode="External"/><Relationship Id="rId4" Type="http://schemas.openxmlformats.org/officeDocument/2006/relationships/hyperlink" Target="https://developer.android.com/reference/android/app/Fragment.html#onStop()" TargetMode="External"/><Relationship Id="rId5" Type="http://schemas.openxmlformats.org/officeDocument/2006/relationships/hyperlink" Target="https://developer.android.com/reference/android/app/Fragment.html#onDestroy()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veloper.android.com/reference/android/app/Fragment.html#getActivity()" TargetMode="External"/><Relationship Id="rId4" Type="http://schemas.openxmlformats.org/officeDocument/2006/relationships/hyperlink" Target="https://developer.android.com/reference/android/app/Activity.html" TargetMode="External"/><Relationship Id="rId5" Type="http://schemas.openxmlformats.org/officeDocument/2006/relationships/hyperlink" Target="https://developer.android.com/reference/android/app/Activity.html#findViewById(int)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android/app/FragmentManager.html#findFragmentById(int)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android.com/reference/android/app/FragmentTransaction.html#addToBackStack(java.lang.String)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reference/android/os/Bundle.html" TargetMode="External"/><Relationship Id="rId4" Type="http://schemas.openxmlformats.org/officeDocument/2006/relationships/hyperlink" Target="https://developer.android.com/reference/android/app/Fragment.html#setArguments(android.os.Bundle)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app/Fragment.html#getArguments()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veloper.android.com/reference/android/app/Fragment.html#onAttach(android.app.Activity)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google-developer-training.gitbooks.io/android-developer-advanced-course-concepts/content/unit-1-expand-the-user-experience/lesson-1-fragments/1-2-c-fragment-lifecycle-and-communications/1-2-c-fragment-lifecycle-and-communications.html" TargetMode="External"/><Relationship Id="rId4" Type="http://schemas.openxmlformats.org/officeDocument/2006/relationships/hyperlink" Target="https://google-developer-training.gitbooks.io/android-developer-advanced-course-practicals/content/unit-1-expand-the-user-experience/lesson-1-fragments/1-2-p-communicating-with-a-fragment/1-2-p-communicating-with-a-fragment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reference/android/app/Fragment.html#onAttach(android.content.Context)" TargetMode="External"/><Relationship Id="rId4" Type="http://schemas.openxmlformats.org/officeDocument/2006/relationships/hyperlink" Target="https://developer.android.com/reference/android/app/Fragment.html#onCreate(android.os.Bundle)" TargetMode="External"/><Relationship Id="rId5" Type="http://schemas.openxmlformats.org/officeDocument/2006/relationships/hyperlink" Target="https://developer.android.com/reference/android/app/Fragment.html#onCreateView(android.view.LayoutInflater,%20android.view.ViewGroup,%20android.os.Bundle)" TargetMode="External"/><Relationship Id="rId6" Type="http://schemas.openxmlformats.org/officeDocument/2006/relationships/hyperlink" Target="https://developer.android.com/reference/android/app/Fragment.html#onActivityCreated(android.os.Bundle)" TargetMode="External"/><Relationship Id="rId7" Type="http://schemas.openxmlformats.org/officeDocument/2006/relationships/hyperlink" Target="https://developer.android.com/reference/android/app/Fragment.html#onStart()" TargetMode="External"/><Relationship Id="rId8" Type="http://schemas.openxmlformats.org/officeDocument/2006/relationships/hyperlink" Target="https://developer.android.com/reference/android/app/Fragment.html#onResume()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app/Fragment.html#onPause()" TargetMode="External"/><Relationship Id="rId4" Type="http://schemas.openxmlformats.org/officeDocument/2006/relationships/hyperlink" Target="https://developer.android.com/reference/android/app/Fragment.html#onStop()" TargetMode="External"/><Relationship Id="rId5" Type="http://schemas.openxmlformats.org/officeDocument/2006/relationships/hyperlink" Target="https://developer.android.com/reference/android/app/Fragment.html#onDestroyView()" TargetMode="External"/><Relationship Id="rId6" Type="http://schemas.openxmlformats.org/officeDocument/2006/relationships/hyperlink" Target="https://developer.android.com/reference/android/app/Fragment.html#onDestroy()" TargetMode="External"/><Relationship Id="rId7" Type="http://schemas.openxmlformats.org/officeDocument/2006/relationships/hyperlink" Target="https://developer.android.com/reference/android/app/Fragment.html#onDetach()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Fragments</a:t>
            </a:r>
            <a:endParaRPr/>
          </a:p>
        </p:txBody>
      </p:sp>
      <p:sp>
        <p:nvSpPr>
          <p:cNvPr id="138" name="Google Shape;138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 </a:t>
            </a:r>
            <a:endParaRPr/>
          </a:p>
        </p:txBody>
      </p:sp>
      <p:sp>
        <p:nvSpPr>
          <p:cNvPr id="139" name="Google Shape;139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Android Development</a:t>
            </a:r>
            <a:endParaRPr/>
          </a:p>
        </p:txBody>
      </p:sp>
      <p:sp>
        <p:nvSpPr>
          <p:cNvPr id="140" name="Google Shape;140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Callbacks to make Fragment active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311700" y="1310500"/>
            <a:ext cx="8709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onCreate()</a:t>
            </a:r>
            <a:r>
              <a:rPr lang="en">
                <a:solidFill>
                  <a:schemeClr val="dk1"/>
                </a:solidFill>
              </a:rPr>
              <a:t>: Initialize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components and variables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onCreateView()</a:t>
            </a:r>
            <a:r>
              <a:rPr lang="en">
                <a:solidFill>
                  <a:schemeClr val="dk1"/>
                </a:solidFill>
              </a:rPr>
              <a:t>: Inflate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XML layout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17" name="Google Shape;217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 the Fragment in onCreate()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311700" y="1167600"/>
            <a:ext cx="8520600" cy="3324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Override </a:t>
            </a:r>
            <a:r>
              <a:rPr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onCreate(Bundle savedInstanceState)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System calls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onCreate()</a:t>
            </a:r>
            <a:r>
              <a:rPr lang="en">
                <a:solidFill>
                  <a:schemeClr val="dk1"/>
                </a:solidFill>
              </a:rPr>
              <a:t> when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is created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Initialize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components and variables (preserved if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is paused and resumed)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Always include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super.onCreate(savedInstanceState)</a:t>
            </a:r>
            <a:r>
              <a:rPr lang="en">
                <a:solidFill>
                  <a:schemeClr val="dk1"/>
                </a:solidFill>
              </a:rPr>
              <a:t> in lifecycle callbacks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4" name="Google Shape;224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layout in onCreateView()</a:t>
            </a:r>
            <a:endParaRPr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311700" y="1167600"/>
            <a:ext cx="8520600" cy="3324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Override </a:t>
            </a:r>
            <a:r>
              <a:rPr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onCreateView(LayoutInflater inflater, ViewGroup container, Bundle savedInstanceState)</a:t>
            </a:r>
            <a:r>
              <a:rPr lang="en">
                <a:solidFill>
                  <a:schemeClr val="dk1"/>
                </a:solidFill>
              </a:rPr>
              <a:t>: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Inflate XML layout—required if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has a UI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System calls this method to make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visible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Must return the root </a:t>
            </a:r>
            <a:r>
              <a:rPr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View</a:t>
            </a:r>
            <a:r>
              <a:rPr lang="en">
                <a:solidFill>
                  <a:schemeClr val="dk1"/>
                </a:solidFill>
              </a:rPr>
              <a:t> of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layout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or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>
                <a:solidFill>
                  <a:schemeClr val="dk1"/>
                </a:solidFill>
              </a:rPr>
              <a:t> if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does not have a UI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31" name="Google Shape;231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Fragment lifecycle callbacks</a:t>
            </a:r>
            <a:endParaRPr/>
          </a:p>
        </p:txBody>
      </p:sp>
      <p:sp>
        <p:nvSpPr>
          <p:cNvPr id="237" name="Google Shape;237;p37"/>
          <p:cNvSpPr txBox="1"/>
          <p:nvPr>
            <p:ph idx="1" type="body"/>
          </p:nvPr>
        </p:nvSpPr>
        <p:spPr>
          <a:xfrm>
            <a:off x="311700" y="1114125"/>
            <a:ext cx="8520600" cy="3378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onAttach()</a:t>
            </a:r>
            <a:r>
              <a:rPr lang="en" sz="2000">
                <a:solidFill>
                  <a:schemeClr val="dk1"/>
                </a:solidFill>
              </a:rPr>
              <a:t>: Called when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000">
                <a:solidFill>
                  <a:schemeClr val="dk1"/>
                </a:solidFill>
              </a:rPr>
              <a:t> is first attached to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onPause()</a:t>
            </a:r>
            <a:r>
              <a:rPr lang="en" sz="2000">
                <a:solidFill>
                  <a:schemeClr val="dk1"/>
                </a:solidFill>
              </a:rPr>
              <a:t>: Called when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is paused </a:t>
            </a:r>
            <a:endParaRPr sz="2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onResume()</a:t>
            </a:r>
            <a:r>
              <a:rPr lang="en" sz="2000">
                <a:solidFill>
                  <a:schemeClr val="dk1"/>
                </a:solidFill>
              </a:rPr>
              <a:t>: Called by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to resume a visible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onActivityCreated()</a:t>
            </a:r>
            <a:r>
              <a:rPr lang="en" sz="2000">
                <a:solidFill>
                  <a:schemeClr val="dk1"/>
                </a:solidFill>
              </a:rPr>
              <a:t>: Called when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onCreate()</a:t>
            </a:r>
            <a:r>
              <a:rPr lang="en" sz="2000">
                <a:solidFill>
                  <a:schemeClr val="dk1"/>
                </a:solidFill>
              </a:rPr>
              <a:t> method has returned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onDestroyView()</a:t>
            </a:r>
            <a:r>
              <a:rPr lang="en" sz="2000">
                <a:solidFill>
                  <a:schemeClr val="dk1"/>
                </a:solidFill>
              </a:rPr>
              <a:t>: Called when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000">
                <a:solidFill>
                  <a:schemeClr val="dk1"/>
                </a:solidFill>
              </a:rPr>
              <a:t> previously created by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onCreateView()</a:t>
            </a:r>
            <a:r>
              <a:rPr lang="en" sz="2000">
                <a:solidFill>
                  <a:schemeClr val="dk1"/>
                </a:solidFill>
              </a:rPr>
              <a:t> is detached from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endParaRPr sz="2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Callback for final initialization</a:t>
            </a:r>
            <a:endParaRPr/>
          </a:p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38"/>
          <p:cNvSpPr txBox="1"/>
          <p:nvPr/>
        </p:nvSpPr>
        <p:spPr>
          <a:xfrm>
            <a:off x="304800" y="1268250"/>
            <a:ext cx="8371800" cy="3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onActivityCreated()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: Called when the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400"/>
              <a:t>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onCreate()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method has returned</a:t>
            </a:r>
            <a:r>
              <a:rPr lang="en" sz="2400"/>
              <a:t> 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alled after </a:t>
            </a:r>
            <a:r>
              <a:rPr lang="en" sz="24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onCreateView()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before </a:t>
            </a:r>
            <a:r>
              <a:rPr lang="en" sz="24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onViewStateRestored()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Retrieve views or restore state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 </a:t>
            </a:r>
            <a:r>
              <a:rPr lang="en" sz="24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setRetainInstance()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to keep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instance when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is recreated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onDestroyView</a:t>
            </a:r>
            <a:endParaRPr/>
          </a:p>
        </p:txBody>
      </p:sp>
      <p:sp>
        <p:nvSpPr>
          <p:cNvPr id="251" name="Google Shape;251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39"/>
          <p:cNvSpPr txBox="1"/>
          <p:nvPr/>
        </p:nvSpPr>
        <p:spPr>
          <a:xfrm>
            <a:off x="311700" y="1077025"/>
            <a:ext cx="8371800" cy="3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 </a:t>
            </a:r>
            <a:r>
              <a:rPr lang="en" sz="24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onDestroyView()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to perform action after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is no longer visible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2400">
                <a:solidFill>
                  <a:schemeClr val="dk1"/>
                </a:solidFill>
              </a:rPr>
              <a:t>alled after </a:t>
            </a:r>
            <a:r>
              <a:rPr lang="en" sz="24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onStop()</a:t>
            </a:r>
            <a:r>
              <a:rPr lang="en" sz="2400">
                <a:solidFill>
                  <a:schemeClr val="dk1"/>
                </a:solidFill>
              </a:rPr>
              <a:t> and before </a:t>
            </a:r>
            <a:r>
              <a:rPr lang="en" sz="24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onDestroy()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400"/>
              <a:t> that was created in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onCreateView()</a:t>
            </a:r>
            <a:r>
              <a:rPr lang="en" sz="2400"/>
              <a:t> is destroyed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new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created next time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400"/>
              <a:t> needs to be displayed 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/>
          <p:nvPr>
            <p:ph type="title"/>
          </p:nvPr>
        </p:nvSpPr>
        <p:spPr>
          <a:xfrm>
            <a:off x="265500" y="1233175"/>
            <a:ext cx="4045200" cy="205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Fragment methods and Activity context</a:t>
            </a:r>
            <a:endParaRPr/>
          </a:p>
        </p:txBody>
      </p:sp>
      <p:sp>
        <p:nvSpPr>
          <p:cNvPr id="258" name="Google Shape;258;p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9" name="Google Shape;259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Activity context</a:t>
            </a:r>
            <a:endParaRPr/>
          </a:p>
        </p:txBody>
      </p:sp>
      <p:sp>
        <p:nvSpPr>
          <p:cNvPr id="265" name="Google Shape;265;p41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When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is active or resumed: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getActivity()</a:t>
            </a:r>
            <a:r>
              <a:rPr lang="en">
                <a:solidFill>
                  <a:schemeClr val="dk1"/>
                </a:solidFill>
              </a:rPr>
              <a:t> to get the </a:t>
            </a:r>
            <a:r>
              <a:rPr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Activity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started the fragment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Find a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chemeClr val="dk1"/>
                </a:solidFill>
              </a:rPr>
              <a:t> in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layout: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 listView = getActivity().</a:t>
            </a:r>
            <a:r>
              <a:rPr lang="en" sz="20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findViewById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(R.id.list);</a:t>
            </a:r>
            <a:endParaRPr sz="20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66" name="Google Shape;266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methods in the Fragment</a:t>
            </a:r>
            <a:endParaRPr/>
          </a:p>
        </p:txBody>
      </p:sp>
      <p:sp>
        <p:nvSpPr>
          <p:cNvPr id="272" name="Google Shape;272;p42"/>
          <p:cNvSpPr txBox="1"/>
          <p:nvPr>
            <p:ph idx="1" type="body"/>
          </p:nvPr>
        </p:nvSpPr>
        <p:spPr>
          <a:xfrm>
            <a:off x="311700" y="1310500"/>
            <a:ext cx="8709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Get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by calling </a:t>
            </a:r>
            <a:r>
              <a:rPr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findFragmentById()</a:t>
            </a:r>
            <a:r>
              <a:rPr lang="en">
                <a:solidFill>
                  <a:schemeClr val="dk1"/>
                </a:solidFill>
              </a:rPr>
              <a:t> on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FragmentManager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ExampleFragment fragment = (ExampleFragment)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getFragmentManager().findFragmentById(R.id.example_fragment);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mData = fragment.getSomeData();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3" name="Google Shape;273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back stack (1)</a:t>
            </a:r>
            <a:endParaRPr/>
          </a:p>
        </p:txBody>
      </p:sp>
      <p:sp>
        <p:nvSpPr>
          <p:cNvPr id="279" name="Google Shape;279;p43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</a:rPr>
              <a:t>Add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to back stack: </a:t>
            </a:r>
            <a:r>
              <a:rPr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addToBackStack(null)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fragmentTransaction.add(R.id.fragment_container, fragment);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fragmentTransaction.addToBackStack(null);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fragmentTransaction.commit();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80" name="Google Shape;280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1.2 Fragment lifecycle and communications</a:t>
            </a:r>
            <a:endParaRPr/>
          </a:p>
        </p:txBody>
      </p:sp>
      <p:sp>
        <p:nvSpPr>
          <p:cNvPr id="146" name="Google Shape;146;p26"/>
          <p:cNvSpPr txBox="1"/>
          <p:nvPr>
            <p:ph idx="1" type="subTitle"/>
          </p:nvPr>
        </p:nvSpPr>
        <p:spPr>
          <a:xfrm>
            <a:off x="311700" y="28677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Using the Fragment lifecycle and </a:t>
            </a:r>
            <a:br>
              <a:rPr lang="en"/>
            </a:br>
            <a:r>
              <a:rPr lang="en"/>
              <a:t>communicating with an Activity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back stack (2)</a:t>
            </a:r>
            <a:endParaRPr/>
          </a:p>
        </p:txBody>
      </p:sp>
      <p:sp>
        <p:nvSpPr>
          <p:cNvPr id="286" name="Google Shape;286;p44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Host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maintains back stack even after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is removed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User can navigate back to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with Back button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87" name="Google Shape;287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/>
          <p:nvPr>
            <p:ph type="title"/>
          </p:nvPr>
        </p:nvSpPr>
        <p:spPr>
          <a:xfrm>
            <a:off x="0" y="1233175"/>
            <a:ext cx="4539600" cy="205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Fragment communications</a:t>
            </a:r>
            <a:endParaRPr/>
          </a:p>
        </p:txBody>
      </p:sp>
      <p:sp>
        <p:nvSpPr>
          <p:cNvPr id="293" name="Google Shape;293;p4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4" name="Google Shape;294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and Fragment communications</a:t>
            </a:r>
            <a:endParaRPr/>
          </a:p>
        </p:txBody>
      </p:sp>
      <p:sp>
        <p:nvSpPr>
          <p:cNvPr id="300" name="Google Shape;300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46"/>
          <p:cNvSpPr txBox="1"/>
          <p:nvPr/>
        </p:nvSpPr>
        <p:spPr>
          <a:xfrm>
            <a:off x="311700" y="1077025"/>
            <a:ext cx="4806000" cy="3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can send data to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receive data from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-to-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communication is done through host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2" name="Google Shape;30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5450" y="1403475"/>
            <a:ext cx="287655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data to Fragment</a:t>
            </a:r>
            <a:endParaRPr/>
          </a:p>
        </p:txBody>
      </p:sp>
      <p:sp>
        <p:nvSpPr>
          <p:cNvPr id="308" name="Google Shape;308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9" name="Google Shape;309;p47"/>
          <p:cNvSpPr txBox="1"/>
          <p:nvPr/>
        </p:nvSpPr>
        <p:spPr>
          <a:xfrm>
            <a:off x="311700" y="1077025"/>
            <a:ext cx="8371800" cy="3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newInstance()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factory method: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 </a:t>
            </a:r>
            <a:r>
              <a:rPr lang="en" sz="24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Bundle</a:t>
            </a:r>
            <a:r>
              <a:rPr lang="en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</a:t>
            </a:r>
            <a:r>
              <a:rPr lang="en" sz="24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setArguments(Bundle)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supply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construction arguments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Fragment factory method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48"/>
          <p:cNvSpPr txBox="1"/>
          <p:nvPr/>
        </p:nvSpPr>
        <p:spPr>
          <a:xfrm>
            <a:off x="311700" y="1077025"/>
            <a:ext cx="8371800" cy="3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newInstance()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factory method: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SimpleFragment newInstance(int choice) 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SimpleFragment fragment = new SimpleFragment();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Bundle arguments = new Bundle();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arguments.putInt(CHOICE, choice);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fragment.setArguments(arguments);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fragment;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the Fragment factory method</a:t>
            </a:r>
            <a:endParaRPr/>
          </a:p>
        </p:txBody>
      </p:sp>
      <p:sp>
        <p:nvSpPr>
          <p:cNvPr id="322" name="Google Shape;322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49"/>
          <p:cNvSpPr txBox="1"/>
          <p:nvPr/>
        </p:nvSpPr>
        <p:spPr>
          <a:xfrm>
            <a:off x="311700" y="1390125"/>
            <a:ext cx="8371800" cy="31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Include data (such as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mRadioButtonChoice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in call to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from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SimpleFragment fragment =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SimpleFragment.newInstance(mRadioButtonChoice);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data from Activity in Fragment</a:t>
            </a:r>
            <a:endParaRPr/>
          </a:p>
        </p:txBody>
      </p:sp>
      <p:sp>
        <p:nvSpPr>
          <p:cNvPr id="329" name="Google Shape;329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0" name="Google Shape;330;p50"/>
          <p:cNvSpPr txBox="1"/>
          <p:nvPr/>
        </p:nvSpPr>
        <p:spPr>
          <a:xfrm>
            <a:off x="311700" y="1077025"/>
            <a:ext cx="8371800" cy="3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Before drawing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get arguments from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Bundle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using </a:t>
            </a:r>
            <a:r>
              <a:rPr lang="en" sz="24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getArguments()</a:t>
            </a:r>
            <a:r>
              <a:rPr lang="en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onCreateView()</a:t>
            </a:r>
            <a:r>
              <a:rPr lang="en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(getArguments().containsKey(CHOICE)) 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mRadioButtonChoice = getArguments().getInt(CHOICE);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...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data from Fragment</a:t>
            </a:r>
            <a:endParaRPr/>
          </a:p>
        </p:txBody>
      </p:sp>
      <p:sp>
        <p:nvSpPr>
          <p:cNvPr id="336" name="Google Shape;336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7" name="Google Shape;337;p51"/>
          <p:cNvSpPr txBox="1"/>
          <p:nvPr/>
        </p:nvSpPr>
        <p:spPr>
          <a:xfrm>
            <a:off x="311700" y="1077025"/>
            <a:ext cx="8371800" cy="3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Define interface (such as a listener) with callback method(s)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Override </a:t>
            </a:r>
            <a:r>
              <a:rPr lang="en" sz="20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onAttach()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retrieve interface implementation (check if the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implements the interface)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Call interface method to pass data as parameter</a:t>
            </a:r>
            <a:endParaRPr sz="20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In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400">
                <a:solidFill>
                  <a:schemeClr val="dk1"/>
                </a:solidFill>
              </a:rPr>
              <a:t>:</a:t>
            </a:r>
            <a:endParaRPr sz="24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All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classes using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000">
                <a:solidFill>
                  <a:schemeClr val="dk1"/>
                </a:solidFill>
              </a:rPr>
              <a:t> must implement interface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Use the interface callback method(s) to retrieve data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interface and callback methods</a:t>
            </a:r>
            <a:endParaRPr/>
          </a:p>
        </p:txBody>
      </p:sp>
      <p:sp>
        <p:nvSpPr>
          <p:cNvPr id="343" name="Google Shape;343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52"/>
          <p:cNvSpPr txBox="1"/>
          <p:nvPr/>
        </p:nvSpPr>
        <p:spPr>
          <a:xfrm>
            <a:off x="311700" y="1077025"/>
            <a:ext cx="8371800" cy="3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Define interface (such as a listener) with callback method (such as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onRadioButtonChoice()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interface OnFragmentInteractionListener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void onRadioButtonChoice(int choice);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interface implementation</a:t>
            </a:r>
            <a:endParaRPr/>
          </a:p>
        </p:txBody>
      </p:sp>
      <p:sp>
        <p:nvSpPr>
          <p:cNvPr id="350" name="Google Shape;350;p53"/>
          <p:cNvSpPr txBox="1"/>
          <p:nvPr>
            <p:ph idx="1" type="body"/>
          </p:nvPr>
        </p:nvSpPr>
        <p:spPr>
          <a:xfrm>
            <a:off x="311700" y="1167600"/>
            <a:ext cx="8520600" cy="3648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R</a:t>
            </a:r>
            <a:r>
              <a:rPr lang="en">
                <a:solidFill>
                  <a:schemeClr val="dk1"/>
                </a:solidFill>
              </a:rPr>
              <a:t>etrieve interface implementation from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onAttach(Context context) 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super.onAttach(context);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(context instanceof OnFragmentInteractionListener) 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mListener = (OnFragmentInteractionListener) context;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 else 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...</a:t>
            </a:r>
            <a:endParaRPr sz="20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51" name="Google Shape;351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90300"/>
            <a:ext cx="857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Understanding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rgbClr val="000000"/>
                </a:solidFill>
              </a:rPr>
              <a:t> lifecycle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Using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lifecycle callbacks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Using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methods and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context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Communicating between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1800"/>
          </a:p>
        </p:txBody>
      </p:sp>
      <p:sp>
        <p:nvSpPr>
          <p:cNvPr id="154" name="Google Shape;154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interface method to pass data</a:t>
            </a:r>
            <a:endParaRPr/>
          </a:p>
        </p:txBody>
      </p:sp>
      <p:sp>
        <p:nvSpPr>
          <p:cNvPr id="357" name="Google Shape;357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54"/>
          <p:cNvSpPr txBox="1"/>
          <p:nvPr/>
        </p:nvSpPr>
        <p:spPr>
          <a:xfrm>
            <a:off x="311700" y="1077025"/>
            <a:ext cx="8371800" cy="3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onCheckedChanged(RadioGroup group, int checkedId)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switch (index)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case YES: // User chose "Yes."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mListener.onRadioButtonChoice(YES);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break;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case NO: // User chose "No."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mListener.onRadioButtonChoice(NO);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break;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interface in Activity</a:t>
            </a:r>
            <a:endParaRPr/>
          </a:p>
        </p:txBody>
      </p:sp>
      <p:sp>
        <p:nvSpPr>
          <p:cNvPr id="364" name="Google Shape;364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5" name="Google Shape;365;p55"/>
          <p:cNvSpPr txBox="1"/>
          <p:nvPr/>
        </p:nvSpPr>
        <p:spPr>
          <a:xfrm>
            <a:off x="311700" y="1077025"/>
            <a:ext cx="8371800" cy="3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must implement the interface defined in the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MainActivity extends AppCompatActivity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implements SimpleFragment.OnFragmentInteractionListener 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callback in the Activity</a:t>
            </a:r>
            <a:endParaRPr/>
          </a:p>
        </p:txBody>
      </p:sp>
      <p:sp>
        <p:nvSpPr>
          <p:cNvPr id="371" name="Google Shape;371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2" name="Google Shape;372;p56"/>
          <p:cNvSpPr txBox="1"/>
          <p:nvPr/>
        </p:nvSpPr>
        <p:spPr>
          <a:xfrm>
            <a:off x="311700" y="1077025"/>
            <a:ext cx="8371800" cy="3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can then use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onRadioButtonChoice()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callback: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onRadioButtonChoice(int choice) 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mRadioButtonChoice = choice;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Use mRadioButtonChoice in Activity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...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378" name="Google Shape;378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Google Shape;379;p57"/>
          <p:cNvSpPr txBox="1"/>
          <p:nvPr/>
        </p:nvSpPr>
        <p:spPr>
          <a:xfrm>
            <a:off x="311700" y="2063725"/>
            <a:ext cx="8520600" cy="1777800"/>
          </a:xfrm>
          <a:prstGeom prst="rect">
            <a:avLst/>
          </a:prstGeom>
          <a:noFill/>
          <a:ln cap="flat" cmpd="sng" w="38100">
            <a:solidFill>
              <a:srgbClr val="21AA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1.2 Fragment lifecycle and communications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</a:t>
            </a:r>
            <a:endParaRPr sz="24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1.2 Communicating with a Fragment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385" name="Google Shape;385;p5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86" name="Google Shape;386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5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265500" y="1233175"/>
            <a:ext cx="4045200" cy="205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Fragment lifecycle</a:t>
            </a:r>
            <a:endParaRPr/>
          </a:p>
        </p:txBody>
      </p:sp>
      <p:sp>
        <p:nvSpPr>
          <p:cNvPr id="160" name="Google Shape;160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1" name="Google Shape;161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Fragment lifecycle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lifecycle is similar to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lifecycle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Lifecycle callbacks define how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behaves in each state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68" name="Google Shape;168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Fragment lifecycle states</a:t>
            </a:r>
            <a:endParaRPr/>
          </a:p>
        </p:txBody>
      </p:sp>
      <p:sp>
        <p:nvSpPr>
          <p:cNvPr id="174" name="Google Shape;174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5" name="Google Shape;175;p30"/>
          <p:cNvGrpSpPr/>
          <p:nvPr/>
        </p:nvGrpSpPr>
        <p:grpSpPr>
          <a:xfrm>
            <a:off x="3859800" y="1262525"/>
            <a:ext cx="4972500" cy="3049800"/>
            <a:chOff x="3859800" y="1262525"/>
            <a:chExt cx="4972500" cy="3049800"/>
          </a:xfrm>
        </p:grpSpPr>
        <p:sp>
          <p:nvSpPr>
            <p:cNvPr id="176" name="Google Shape;176;p30"/>
            <p:cNvSpPr/>
            <p:nvPr/>
          </p:nvSpPr>
          <p:spPr>
            <a:xfrm>
              <a:off x="3859800" y="1262525"/>
              <a:ext cx="4972500" cy="3049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Activity</a:t>
              </a:r>
              <a:endParaRPr b="1" sz="1200"/>
            </a:p>
          </p:txBody>
        </p:sp>
        <p:sp>
          <p:nvSpPr>
            <p:cNvPr id="177" name="Google Shape;177;p30"/>
            <p:cNvSpPr/>
            <p:nvPr/>
          </p:nvSpPr>
          <p:spPr>
            <a:xfrm>
              <a:off x="5620816" y="1805800"/>
              <a:ext cx="1459620" cy="278046"/>
            </a:xfrm>
            <a:prstGeom prst="flowChartTerminator">
              <a:avLst/>
            </a:prstGeom>
            <a:gradFill>
              <a:gsLst>
                <a:gs pos="0">
                  <a:srgbClr val="D4E5F5"/>
                </a:gs>
                <a:gs pos="100000">
                  <a:srgbClr val="70A4D5"/>
                </a:gs>
              </a:gsLst>
              <a:lin ang="5400012" scaled="0"/>
            </a:gra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Fragment added</a:t>
              </a:r>
              <a:endParaRPr b="1" sz="1000"/>
            </a:p>
          </p:txBody>
        </p:sp>
        <p:sp>
          <p:nvSpPr>
            <p:cNvPr id="178" name="Google Shape;178;p30"/>
            <p:cNvSpPr/>
            <p:nvPr/>
          </p:nvSpPr>
          <p:spPr>
            <a:xfrm>
              <a:off x="4307138" y="2829825"/>
              <a:ext cx="1176984" cy="278046"/>
            </a:xfrm>
            <a:prstGeom prst="flowChartTerminator">
              <a:avLst/>
            </a:prstGeom>
            <a:gradFill>
              <a:gsLst>
                <a:gs pos="0">
                  <a:srgbClr val="DCECD5"/>
                </a:gs>
                <a:gs pos="100000">
                  <a:srgbClr val="93BC81"/>
                </a:gs>
              </a:gsLst>
              <a:lin ang="5400012" scaled="0"/>
            </a:gra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Active</a:t>
              </a:r>
              <a:endParaRPr b="1" sz="1000"/>
            </a:p>
          </p:txBody>
        </p:sp>
        <p:sp>
          <p:nvSpPr>
            <p:cNvPr id="179" name="Google Shape;179;p30"/>
            <p:cNvSpPr/>
            <p:nvPr/>
          </p:nvSpPr>
          <p:spPr>
            <a:xfrm>
              <a:off x="5762138" y="3700975"/>
              <a:ext cx="1176984" cy="278046"/>
            </a:xfrm>
            <a:prstGeom prst="flowChartTerminator">
              <a:avLst/>
            </a:prstGeom>
            <a:gradFill>
              <a:gsLst>
                <a:gs pos="0">
                  <a:srgbClr val="FDECDB"/>
                </a:gs>
                <a:gs pos="100000">
                  <a:srgbClr val="F0A963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Paused</a:t>
              </a:r>
              <a:endParaRPr b="1" sz="1000"/>
            </a:p>
          </p:txBody>
        </p:sp>
        <p:sp>
          <p:nvSpPr>
            <p:cNvPr id="180" name="Google Shape;180;p30"/>
            <p:cNvSpPr/>
            <p:nvPr/>
          </p:nvSpPr>
          <p:spPr>
            <a:xfrm>
              <a:off x="7272738" y="2829825"/>
              <a:ext cx="1176984" cy="278046"/>
            </a:xfrm>
            <a:prstGeom prst="flowChartTerminator">
              <a:avLst/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lin ang="5400012" scaled="0"/>
            </a:gra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Stopped</a:t>
              </a:r>
              <a:endParaRPr b="1" sz="1000"/>
            </a:p>
          </p:txBody>
        </p:sp>
        <p:sp>
          <p:nvSpPr>
            <p:cNvPr id="181" name="Google Shape;181;p30"/>
            <p:cNvSpPr/>
            <p:nvPr/>
          </p:nvSpPr>
          <p:spPr>
            <a:xfrm>
              <a:off x="4307138" y="2403525"/>
              <a:ext cx="1278925" cy="240950"/>
            </a:xfrm>
            <a:prstGeom prst="flowChartProcess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onCreate()</a:t>
              </a:r>
              <a:endParaRPr b="1" sz="1000"/>
            </a:p>
          </p:txBody>
        </p:sp>
        <p:sp>
          <p:nvSpPr>
            <p:cNvPr id="182" name="Google Shape;182;p30"/>
            <p:cNvSpPr/>
            <p:nvPr/>
          </p:nvSpPr>
          <p:spPr>
            <a:xfrm>
              <a:off x="4256163" y="2577200"/>
              <a:ext cx="1278925" cy="240950"/>
            </a:xfrm>
            <a:prstGeom prst="flowChartProcess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onCreateView()</a:t>
              </a:r>
              <a:endParaRPr b="1" sz="1000"/>
            </a:p>
          </p:txBody>
        </p:sp>
        <p:sp>
          <p:nvSpPr>
            <p:cNvPr id="183" name="Google Shape;183;p30"/>
            <p:cNvSpPr/>
            <p:nvPr/>
          </p:nvSpPr>
          <p:spPr>
            <a:xfrm>
              <a:off x="5998474" y="3460025"/>
              <a:ext cx="797025" cy="240950"/>
            </a:xfrm>
            <a:prstGeom prst="flowChartProcess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onPause()</a:t>
              </a:r>
              <a:endParaRPr b="1" sz="1000"/>
            </a:p>
          </p:txBody>
        </p:sp>
        <p:sp>
          <p:nvSpPr>
            <p:cNvPr id="184" name="Google Shape;184;p30"/>
            <p:cNvSpPr/>
            <p:nvPr/>
          </p:nvSpPr>
          <p:spPr>
            <a:xfrm>
              <a:off x="7221750" y="3107875"/>
              <a:ext cx="1278925" cy="240950"/>
            </a:xfrm>
            <a:prstGeom prst="flowChartProcess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onDestroyView()</a:t>
              </a:r>
              <a:endParaRPr b="1" sz="1000"/>
            </a:p>
          </p:txBody>
        </p:sp>
        <p:cxnSp>
          <p:nvCxnSpPr>
            <p:cNvPr id="185" name="Google Shape;185;p30"/>
            <p:cNvCxnSpPr>
              <a:stCxn id="177" idx="1"/>
              <a:endCxn id="181" idx="0"/>
            </p:cNvCxnSpPr>
            <p:nvPr/>
          </p:nvCxnSpPr>
          <p:spPr>
            <a:xfrm flipH="1">
              <a:off x="4946716" y="1944823"/>
              <a:ext cx="674100" cy="458700"/>
            </a:xfrm>
            <a:prstGeom prst="curvedConnector2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86" name="Google Shape;186;p30"/>
            <p:cNvCxnSpPr>
              <a:stCxn id="178" idx="2"/>
              <a:endCxn id="183" idx="1"/>
            </p:cNvCxnSpPr>
            <p:nvPr/>
          </p:nvCxnSpPr>
          <p:spPr>
            <a:xfrm flipH="1" rot="-5400000">
              <a:off x="5210780" y="2792721"/>
              <a:ext cx="472500" cy="1102800"/>
            </a:xfrm>
            <a:prstGeom prst="curvedConnector2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87" name="Google Shape;187;p30"/>
            <p:cNvCxnSpPr>
              <a:stCxn id="179" idx="3"/>
              <a:endCxn id="184" idx="2"/>
            </p:cNvCxnSpPr>
            <p:nvPr/>
          </p:nvCxnSpPr>
          <p:spPr>
            <a:xfrm flipH="1" rot="10800000">
              <a:off x="6939122" y="3348898"/>
              <a:ext cx="922200" cy="491100"/>
            </a:xfrm>
            <a:prstGeom prst="curvedConnector2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88" name="Google Shape;188;p30"/>
            <p:cNvCxnSpPr>
              <a:endCxn id="177" idx="0"/>
            </p:cNvCxnSpPr>
            <p:nvPr/>
          </p:nvCxnSpPr>
          <p:spPr>
            <a:xfrm>
              <a:off x="6350626" y="1554400"/>
              <a:ext cx="0" cy="25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89" name="Google Shape;189;p30"/>
          <p:cNvSpPr txBox="1"/>
          <p:nvPr/>
        </p:nvSpPr>
        <p:spPr>
          <a:xfrm>
            <a:off x="211375" y="1312325"/>
            <a:ext cx="3603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(host) adds </a:t>
            </a: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Fragment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States that a </a:t>
            </a: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can be in: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Active (or resumed)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Paused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Stopped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Activity affects Fragment lifecycle</a:t>
            </a:r>
            <a:endParaRPr/>
          </a:p>
        </p:txBody>
      </p:sp>
      <p:sp>
        <p:nvSpPr>
          <p:cNvPr id="195" name="Google Shape;195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96" name="Google Shape;196;p31"/>
          <p:cNvGraphicFramePr/>
          <p:nvPr/>
        </p:nvGraphicFramePr>
        <p:xfrm>
          <a:off x="221313" y="124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{0152B5B4-FA03-4B77-91D8-7E77C7FEEAB2}</a:tableStyleId>
              </a:tblPr>
              <a:tblGrid>
                <a:gridCol w="1984550"/>
                <a:gridCol w="3436775"/>
                <a:gridCol w="31896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Activity</a:t>
                      </a:r>
                      <a:r>
                        <a:rPr lang="en" sz="1800"/>
                        <a:t> 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state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Fragment</a:t>
                      </a:r>
                      <a:r>
                        <a:rPr lang="en" sz="1800"/>
                        <a:t> 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callbacks triggered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Fragment</a:t>
                      </a:r>
                      <a:r>
                        <a:rPr lang="en" sz="1800"/>
                        <a:t> 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lifecycle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Created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onsolas"/>
                        <a:buChar char="●"/>
                      </a:pPr>
                      <a:r>
                        <a:rPr lang="en" sz="1800" u="sng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onAttach()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onsolas"/>
                        <a:buChar char="●"/>
                      </a:pPr>
                      <a:r>
                        <a:rPr lang="en" sz="1800" u="sng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onCreate()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onsolas"/>
                        <a:buChar char="●"/>
                      </a:pPr>
                      <a:r>
                        <a:rPr lang="en" sz="1800" u="sng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onCreateView()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onsolas"/>
                        <a:buChar char="●"/>
                      </a:pPr>
                      <a:r>
                        <a:rPr lang="en" sz="1800" u="sng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onActivityCreated()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Fragment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is added and its layout is inflated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Started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onsolas"/>
                        <a:buChar char="●"/>
                      </a:pPr>
                      <a:r>
                        <a:rPr lang="en" sz="1800" u="sng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onStart()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Fragment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is active and visible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Resumed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800"/>
                        <a:buFont typeface="Consolas"/>
                        <a:buChar char="●"/>
                      </a:pPr>
                      <a:r>
                        <a:rPr lang="en" sz="1800" u="sng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onResume()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Fragment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is active and ready for user interaction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Activity affects Fragment lifecycle</a:t>
            </a:r>
            <a:endParaRPr/>
          </a:p>
        </p:txBody>
      </p:sp>
      <p:sp>
        <p:nvSpPr>
          <p:cNvPr id="202" name="Google Shape;202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03" name="Google Shape;203;p32"/>
          <p:cNvGraphicFramePr/>
          <p:nvPr/>
        </p:nvGraphicFramePr>
        <p:xfrm>
          <a:off x="311700" y="145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{0152B5B4-FA03-4B77-91D8-7E77C7FEEAB2}</a:tableStyleId>
              </a:tblPr>
              <a:tblGrid>
                <a:gridCol w="1984550"/>
                <a:gridCol w="3436775"/>
                <a:gridCol w="31896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Activity</a:t>
                      </a:r>
                      <a:r>
                        <a:rPr lang="en" sz="1800"/>
                        <a:t> 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state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Fragment</a:t>
                      </a:r>
                      <a:r>
                        <a:rPr lang="en" sz="1800"/>
                        <a:t> 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callbacks triggered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Fragment</a:t>
                      </a:r>
                      <a:r>
                        <a:rPr lang="en" sz="1800"/>
                        <a:t> 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lifecycle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Paused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onsolas"/>
                        <a:buChar char="●"/>
                      </a:pPr>
                      <a:r>
                        <a:rPr lang="en" sz="1800" u="sng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onPause()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Fragment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is paused because 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Activity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is paused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29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Stopped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800"/>
                        <a:buFont typeface="Consolas"/>
                        <a:buChar char="●"/>
                      </a:pPr>
                      <a:r>
                        <a:rPr lang="en" sz="1800" u="sng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onStop()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Fragment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is stopped and no longer visible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29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Destroyed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onsolas"/>
                        <a:buChar char="●"/>
                      </a:pPr>
                      <a:r>
                        <a:rPr lang="en" sz="1800" u="sng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onDestroyView()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onsolas"/>
                        <a:buChar char="●"/>
                      </a:pPr>
                      <a:r>
                        <a:rPr lang="en" sz="1800" u="sng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onDestroy()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onsolas"/>
                        <a:buChar char="●"/>
                      </a:pPr>
                      <a:r>
                        <a:rPr lang="en" sz="1800" u="sng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onDetach()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Fragment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is destroyed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265500" y="1233175"/>
            <a:ext cx="4045200" cy="205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Fragment lifecycle callbacks</a:t>
            </a:r>
            <a:endParaRPr/>
          </a:p>
        </p:txBody>
      </p:sp>
      <p:sp>
        <p:nvSpPr>
          <p:cNvPr id="209" name="Google Shape;209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0" name="Google Shape;210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