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FDF782-E5A0-4073-8973-5A4D39634D9F}">
  <a:tblStyle styleId="{01FDF782-E5A0-4073-8973-5A4D39634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c95f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c95f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c1186f6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c1186f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c1186f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c1186f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186f6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186f6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c1186f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c1186f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c1186f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c1186f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c1186f6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c1186f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c1186f6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c1186f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c1186f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8c1186f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c1186f6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c1186f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c1186f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8c1186f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1186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1186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c1186f6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c1186f6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c1186f6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c1186f6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c1186f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c1186f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c1186f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c1186f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c1186f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c1186f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c1186f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c1186f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c1186f6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c1186f6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c1186f6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c1186f6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c1186f6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c1186f6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8c1186f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8c1186f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1186f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1186f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8c1186f6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8c1186f6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8c1186f6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8c1186f6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c1186f6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8c1186f6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8c1186f6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8c1186f6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8c1186f6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8c1186f6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5c95fc8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5c95fc8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1186f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1186f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c1186f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c1186f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c1186f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c1186f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c1186f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c1186f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c1186f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c1186f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c1186f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c1186f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hardware/SensorManager.html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hardware/SensorManager.html#getRotationMatrix(float%5B%5D,%20float%5B%5D,%20float%5B%5D,%20float%5B%5D)" TargetMode="External"/><Relationship Id="rId4" Type="http://schemas.openxmlformats.org/officeDocument/2006/relationships/hyperlink" Target="https://en.wikipedia.org/wiki/Rotation_matrix" TargetMode="External"/><Relationship Id="rId5" Type="http://schemas.openxmlformats.org/officeDocument/2006/relationships/hyperlink" Target="https://developer.android.com/reference/android/hardware/SensorManager.html#getOrientation(float%5B%5D,%20float%5B%5D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view/Display.html#getRotation()" TargetMode="External"/><Relationship Id="rId4" Type="http://schemas.openxmlformats.org/officeDocument/2006/relationships/hyperlink" Target="https://developer.android.com/reference/android/hardware/SensorManager.html#remapCoordinateSystem(float%5B%5D,%20int,%20int,%20float%5B%5D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Surface.html#ROTATION_0" TargetMode="External"/><Relationship Id="rId4" Type="http://schemas.openxmlformats.org/officeDocument/2006/relationships/hyperlink" Target="https://developer.android.com/reference/android/view/Surface.html#ROTATION_90" TargetMode="External"/><Relationship Id="rId5" Type="http://schemas.openxmlformats.org/officeDocument/2006/relationships/hyperlink" Target="https://developer.android.com/reference/android/view/Surface.html#ROTATION_180" TargetMode="External"/><Relationship Id="rId6" Type="http://schemas.openxmlformats.org/officeDocument/2006/relationships/hyperlink" Target="https://developer.android.com/reference/android/view/Surface.html#ROTATION_27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view/Display.html#getRotation()" TargetMode="External"/><Relationship Id="rId4" Type="http://schemas.openxmlformats.org/officeDocument/2006/relationships/hyperlink" Target="https://developer.android.com/reference/android/hardware/SensorManager.html#remapCoordinateSystem(float%5B%5D,%20int,%20int,%20float%5B%5D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hardware/Sensor.html#TYPE_ACCELEROMETER" TargetMode="External"/><Relationship Id="rId4" Type="http://schemas.openxmlformats.org/officeDocument/2006/relationships/hyperlink" Target="https://developer.android.com/reference/android/hardware/Sensor.html#TYPE_LINEAR_ACCELERATION" TargetMode="External"/><Relationship Id="rId5" Type="http://schemas.openxmlformats.org/officeDocument/2006/relationships/hyperlink" Target="https://developer.android.com/reference/android/hardware/Sensor.html#TYPE_GRAVITY" TargetMode="External"/><Relationship Id="rId6" Type="http://schemas.openxmlformats.org/officeDocument/2006/relationships/hyperlink" Target="https://developer.android.com/reference/android/hardware/Sensor.html#TYPE_GYROSCOPE" TargetMode="External"/><Relationship Id="rId7" Type="http://schemas.openxmlformats.org/officeDocument/2006/relationships/hyperlink" Target="https://developer.android.com/reference/android/hardware/SensorEvent.html#valu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hardware/Sensor.html#TYPE_GRAVITY" TargetMode="External"/><Relationship Id="rId4" Type="http://schemas.openxmlformats.org/officeDocument/2006/relationships/hyperlink" Target="https://developer.android.com/reference/android/hardware/Sensor.html#TYPE_GYROSCOPE" TargetMode="External"/><Relationship Id="rId5" Type="http://schemas.openxmlformats.org/officeDocument/2006/relationships/hyperlink" Target="https://developer.android.com/reference/android/hardware/SensorEvent.html#valu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hardware/Sensor.html#TYPE_ROTATION_VECTOR" TargetMode="External"/><Relationship Id="rId4" Type="http://schemas.openxmlformats.org/officeDocument/2006/relationships/hyperlink" Target="https://en.wikipedia.org/wiki/Quaternions_and_spatial_rotation" TargetMode="External"/><Relationship Id="rId5" Type="http://schemas.openxmlformats.org/officeDocument/2006/relationships/hyperlink" Target="https://developer.android.com/reference/android/hardware/SensorEvent.html#val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hardware/Sensor.html#TYPE_STEP_COUNTER" TargetMode="External"/><Relationship Id="rId4" Type="http://schemas.openxmlformats.org/officeDocument/2006/relationships/hyperlink" Target="https://developer.android.com/reference/android/app/job/JobScheduler.html" TargetMode="External"/><Relationship Id="rId5" Type="http://schemas.openxmlformats.org/officeDocument/2006/relationships/hyperlink" Target="https://developer.android.com/reference/android/hardware/Sensor.html#TYPE_STEP_DETECTOR" TargetMode="External"/><Relationship Id="rId6" Type="http://schemas.openxmlformats.org/officeDocument/2006/relationships/hyperlink" Target="https://github.com/googlesamples/android-BatchStepSenso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hardware/Sensor.html#TYPE_MAGNETIC_FIELD" TargetMode="External"/><Relationship Id="rId4" Type="http://schemas.openxmlformats.org/officeDocument/2006/relationships/hyperlink" Target="https://en.wikipedia.org/wiki/Tesla_(unit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hardware/Sensor.html#TYPE_ORIENTATION" TargetMode="External"/><Relationship Id="rId4" Type="http://schemas.openxmlformats.org/officeDocument/2006/relationships/hyperlink" Target="https://developer.android.com/reference/android/hardware/SensorManager.html#getRotationMatrix(float%5B%5D,%20float%5B%5D,%20float%5B%5D,%20float%5B%5D)" TargetMode="External"/><Relationship Id="rId5" Type="http://schemas.openxmlformats.org/officeDocument/2006/relationships/hyperlink" Target="https://developer.android.com/reference/android/hardware/SensorManager.html#getOrientation(float%5B%5D,%20float%5B%5D)" TargetMode="External"/><Relationship Id="rId6" Type="http://schemas.openxmlformats.org/officeDocument/2006/relationships/hyperlink" Target="https://developer.android.com/reference/android/hardware/Sensor.html#TYPE_ROTATION_VECTOR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books.io/android-developer-advanced-course-concepts/content/unit-1-expand-the-user-experience/lesson-3-sensors/3-2-c-motion-and-position-sensors/3-2-c-motion-and-position-sensor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3-sensors/3-2-p-working-with-sensor-based-orientation/3-2-p-working-with-sensor-based-orientation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sensors/sensors_motion.html" TargetMode="External"/><Relationship Id="rId4" Type="http://schemas.openxmlformats.org/officeDocument/2006/relationships/hyperlink" Target="https://developer.android.com/guide/topics/sensors/sensors_position.html" TargetMode="External"/><Relationship Id="rId5" Type="http://schemas.openxmlformats.org/officeDocument/2006/relationships/hyperlink" Target="https://developer.android.com/reference/android/hardware/SensorEven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device orientation </a:t>
            </a:r>
            <a:endParaRPr/>
          </a:p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orientation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Position of device relative to Earth's coordinates (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points to magnetic north)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 by using accelerometer and geomagnetic field sensor with methods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SensorManager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150" y="1622295"/>
            <a:ext cx="2343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orientation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863275"/>
            <a:ext cx="7336500" cy="379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Azimuth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device's compass direction and magnetic north 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Pitch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plane parallel to device's screen and plane parallel to ground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Roll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plane perpendicular to device's screen and plane perpendicular to ground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2310675"/>
            <a:ext cx="1260450" cy="119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200" y="1061500"/>
            <a:ext cx="1184100" cy="12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200" y="3697575"/>
            <a:ext cx="1260450" cy="84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SensorManager methods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37700"/>
            <a:ext cx="87096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getRotationMatrix()</a:t>
            </a:r>
            <a:r>
              <a:rPr lang="en">
                <a:solidFill>
                  <a:srgbClr val="000000"/>
                </a:solidFill>
              </a:rPr>
              <a:t> generates </a:t>
            </a:r>
            <a:r>
              <a:rPr lang="en" u="sng">
                <a:solidFill>
                  <a:schemeClr val="hlink"/>
                </a:solidFill>
                <a:hlinkClick r:id="rId4"/>
              </a:rPr>
              <a:t>rotation matrix</a:t>
            </a:r>
            <a:r>
              <a:rPr lang="en">
                <a:solidFill>
                  <a:srgbClr val="000000"/>
                </a:solidFill>
              </a:rPr>
              <a:t> from accelerometer and geomagnetic field sensor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Translates sensor data from device coordinates to Earth coordinates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getOrientation()</a:t>
            </a:r>
            <a:r>
              <a:rPr lang="en">
                <a:solidFill>
                  <a:srgbClr val="000000"/>
                </a:solidFill>
              </a:rPr>
              <a:t> uses rotation matrix to compute angles of device's orientation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Determine orientation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005800"/>
            <a:ext cx="8520600" cy="373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Rotation matrix based on current readings.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final float[] rotationMatrix = new float[9];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mSensorManager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.getRotationMatrix(rotationMatrix, null,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accelerometerReading, magnetometerReading);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Express updated rotation matrix as 3 orientation angles.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final float[] orientationAngles = new float[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mSensorManager.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getOrientation(rotationMatrix,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orientationAngles);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265500" y="1233175"/>
            <a:ext cx="4045200" cy="18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device rotation </a:t>
            </a:r>
            <a:endParaRPr/>
          </a:p>
        </p:txBody>
      </p:sp>
      <p:sp>
        <p:nvSpPr>
          <p:cNvPr id="245" name="Google Shape;245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coordinates for rotation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app draws views based on sensor data: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Screen or activity coordinate system rotates with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Sensor coordinate system doesn't rotate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Need to t</a:t>
            </a:r>
            <a:r>
              <a:rPr lang="en">
                <a:solidFill>
                  <a:schemeClr val="dk1"/>
                </a:solidFill>
              </a:rPr>
              <a:t>ransform sensor coordinates to activity coordinates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device and activity rotation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Query device orientation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getRotationMatrix()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Remap rotation matrix from sensor data to activity coordinates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remapCoordinateSystem()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from getRotation()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18575"/>
            <a:ext cx="8520600" cy="33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Integer constants: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ROTATION_0</a:t>
            </a:r>
            <a:r>
              <a:rPr lang="en" sz="2000">
                <a:solidFill>
                  <a:srgbClr val="000000"/>
                </a:solidFill>
              </a:rPr>
              <a:t>: Default (portrait for phones)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ROTATION_90</a:t>
            </a:r>
            <a:r>
              <a:rPr lang="en" sz="2000">
                <a:solidFill>
                  <a:srgbClr val="000000"/>
                </a:solidFill>
              </a:rPr>
              <a:t>: Sideways (landscape for phones)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ROTATION_180</a:t>
            </a:r>
            <a:r>
              <a:rPr lang="en" sz="2000">
                <a:solidFill>
                  <a:srgbClr val="000000"/>
                </a:solidFill>
              </a:rPr>
              <a:t>: Upside-down (if device allows)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ROTATION_270</a:t>
            </a:r>
            <a:r>
              <a:rPr lang="en" sz="2000">
                <a:solidFill>
                  <a:srgbClr val="000000"/>
                </a:solidFill>
              </a:rPr>
              <a:t>: Sideways in the opposite direction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Many devices return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ROTATION_90</a:t>
            </a:r>
            <a:r>
              <a:rPr lang="en" sz="2000">
                <a:solidFill>
                  <a:srgbClr val="000000"/>
                </a:solidFill>
              </a:rPr>
              <a:t> or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ROTATION_270</a:t>
            </a:r>
            <a:r>
              <a:rPr lang="en" sz="2000">
                <a:solidFill>
                  <a:srgbClr val="000000"/>
                </a:solidFill>
              </a:rPr>
              <a:t> regardless of clockwise or counterclockwise rotation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(1)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987538"/>
            <a:ext cx="8520600" cy="350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getRotation()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remapCoordinateSystem()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float[] rotationMatrix = new float[9];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boolean rotationOK = 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SensorManager.getRotationMatrix(rotationMatrix,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	null, mAccelerometerData, mMagnetometerData);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Remap matrix based on current device/activity rotation.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float[]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rotationMatrixAdjusted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new float[9];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Motion and position sensors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device movement or position in space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(2)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070775"/>
            <a:ext cx="8520600" cy="342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switch (mDisplay.getRotation())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case Surface.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ROTATION_0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rotationMatrixAdjusted = rotationMatrix.clone();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case Surface.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ROTATION_90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SensorManager.remapCoordinateSystem(rotationMatrix,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SensorManager.AXIS_Y, SensorManager.AXIS_MINUS_X,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rotationMatrixAdjusted);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// Rotation_180, Rotation_270 ...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(3)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089875"/>
            <a:ext cx="8520600" cy="340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Rotation_180, Rotation_270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Surface.ROTATION_180: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SensorManager.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remapCoordinateSystem(rotationMatrix,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SensorManager.AXIS_MINUS_X,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SensorManager.AXIS_MINUS_Y, rotationMatrixAdjusted);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Surface.ROTATION_270: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SensorManager.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remapCoordinateSystem(rotationMatrix,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SensorManager.AXIS_MINUS_Y, SensorManager.AXIS_X,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rotationMatrixAdjusted);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motion sensors</a:t>
            </a:r>
            <a:endParaRPr/>
          </a:p>
        </p:txBody>
      </p:sp>
      <p:sp>
        <p:nvSpPr>
          <p:cNvPr id="294" name="Google Shape;294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Monitor device motion such as tilt, shake, rotation, swing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001550"/>
            <a:ext cx="8520600" cy="349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movement is usually a reflection of :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Direct user input relative to device/app </a:t>
            </a:r>
            <a:r>
              <a:rPr lang="en">
                <a:solidFill>
                  <a:schemeClr val="dk1"/>
                </a:solidFill>
              </a:rPr>
              <a:t>(steering car in game, etc.)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Device motion relative to Earth </a:t>
            </a:r>
            <a:r>
              <a:rPr lang="en">
                <a:solidFill>
                  <a:schemeClr val="dk1"/>
                </a:solidFill>
              </a:rPr>
              <a:t>(device is with you while you are driving)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Motion sensors are used with other sensors to determine device position relative to Earth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813888"/>
            <a:ext cx="8520600" cy="35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TYPE_ACCELEROMETER</a:t>
            </a:r>
            <a:r>
              <a:rPr lang="en">
                <a:solidFill>
                  <a:srgbClr val="000000"/>
                </a:solidFill>
              </a:rPr>
              <a:t> measures acceleration along 3 device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 including gravity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Acceleration without gravity: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TYPE_LINEAR_ACCELERATION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Force of gravity without acceleration: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TYPE_GRAVITY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 measures rate of rotation (radians/second)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values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event data</a:t>
            </a:r>
            <a:endParaRPr/>
          </a:p>
        </p:txBody>
      </p:sp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7" name="Google Shape;317;p49"/>
          <p:cNvGraphicFramePr/>
          <p:nvPr/>
        </p:nvGraphicFramePr>
        <p:xfrm>
          <a:off x="518175" y="11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{01FDF782-E5A0-4073-8973-5A4D39634D9F}</a:tableStyleId>
              </a:tblPr>
              <a:tblGrid>
                <a:gridCol w="2898400"/>
                <a:gridCol w="3933575"/>
                <a:gridCol w="1122300"/>
              </a:tblGrid>
              <a:tr h="5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data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SensorEvent.values[0]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SensorEvent.values[1]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SensorEvent.values[2]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example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Sensor mSensor;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getSystemService(Context.SENSOR_SERVICE);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 = mSensorManager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.getDefaultSensor(Sensor.TYPE_LINEAR_ACCELERATION);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and gyroscope sensors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311700" y="1080325"/>
            <a:ext cx="77670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Along 3 device axes (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z</a:t>
            </a:r>
            <a:r>
              <a:rPr lang="en">
                <a:solidFill>
                  <a:schemeClr val="dk1"/>
                </a:solidFill>
              </a:rPr>
              <a:t>):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TYPE_GRAVITY</a:t>
            </a:r>
            <a:r>
              <a:rPr lang="en">
                <a:solidFill>
                  <a:srgbClr val="000000"/>
                </a:solidFill>
              </a:rPr>
              <a:t> measures gravity </a:t>
            </a:r>
            <a:r>
              <a:rPr lang="en">
                <a:solidFill>
                  <a:schemeClr val="dk1"/>
                </a:solidFill>
              </a:rPr>
              <a:t>without acceleration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 measures rate of rotation (radians/second)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values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event data</a:t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8" name="Google Shape;338;p52"/>
          <p:cNvGraphicFramePr/>
          <p:nvPr/>
        </p:nvGraphicFramePr>
        <p:xfrm>
          <a:off x="249050" y="113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{01FDF782-E5A0-4073-8973-5A4D39634D9F}</a:tableStyleId>
              </a:tblPr>
              <a:tblGrid>
                <a:gridCol w="3915675"/>
                <a:gridCol w="2932200"/>
                <a:gridCol w="1735375"/>
              </a:tblGrid>
              <a:tr h="5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data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SensorEvent.values[0]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SensorEvent.values[1]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SensorEvent.values[2]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Rotation-vector sensor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TYPE_ROTATION_VECTOR</a:t>
            </a:r>
            <a:r>
              <a:rPr lang="en">
                <a:solidFill>
                  <a:srgbClr val="000000"/>
                </a:solidFill>
              </a:rPr>
              <a:t> provides orientation with respect to Earth coordinated as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 quaternion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Software sensor that integrates data from accelerometer, magnetometer, and gyroscope (if available)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Efficient and accurate way to determine device orientation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values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09775"/>
            <a:ext cx="8476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motion and position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Determining device orientation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device rotation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motion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position sensors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counter and step detector</a:t>
            </a:r>
            <a:endParaRPr/>
          </a:p>
        </p:txBody>
      </p:sp>
      <p:sp>
        <p:nvSpPr>
          <p:cNvPr id="351" name="Google Shape;351;p54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TYPE_STEP_COUNTER</a:t>
            </a:r>
            <a:r>
              <a:rPr lang="en">
                <a:solidFill>
                  <a:srgbClr val="000000"/>
                </a:solidFill>
              </a:rPr>
              <a:t> measures user steps since last reboot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preserve battery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JobScheduler</a:t>
            </a:r>
            <a:r>
              <a:rPr lang="en">
                <a:solidFill>
                  <a:srgbClr val="000000"/>
                </a:solidFill>
              </a:rPr>
              <a:t> to retrieve current value from step-counter at specific interval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TYPE_STEP_DETECTOR</a:t>
            </a:r>
            <a:r>
              <a:rPr lang="en">
                <a:solidFill>
                  <a:srgbClr val="000000"/>
                </a:solidFill>
              </a:rPr>
              <a:t>: hardware sensor that triggers event for each step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Example:</a:t>
            </a:r>
            <a:r>
              <a:rPr lang="en">
                <a:solidFill>
                  <a:srgbClr val="000000"/>
                </a:solidFill>
              </a:rPr>
              <a:t> See the </a:t>
            </a:r>
            <a:r>
              <a:rPr lang="en" u="sng">
                <a:solidFill>
                  <a:schemeClr val="hlink"/>
                </a:solidFill>
                <a:hlinkClick r:id="rId6"/>
              </a:rPr>
              <a:t>BatchStepSensor</a:t>
            </a:r>
            <a:r>
              <a:rPr lang="en"/>
              <a:t> sample app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position sensors</a:t>
            </a:r>
            <a:endParaRPr/>
          </a:p>
        </p:txBody>
      </p:sp>
      <p:sp>
        <p:nvSpPr>
          <p:cNvPr id="358" name="Google Shape;358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Determine device physical position on Earth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Geomagnetic (magnetometer)</a:t>
            </a:r>
            <a:endParaRPr/>
          </a:p>
        </p:txBody>
      </p:sp>
      <p:sp>
        <p:nvSpPr>
          <p:cNvPr id="366" name="Google Shape;366;p56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TYPE_MAGNETIC_FIELD</a:t>
            </a:r>
            <a:r>
              <a:rPr lang="en">
                <a:solidFill>
                  <a:srgbClr val="000000"/>
                </a:solidFill>
              </a:rPr>
              <a:t> measures strength of magnetic fields around device on each of 3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), including Earth magnetic field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Units are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microtesla (uT)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Find device position with respect to external world (compass)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 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104500" y="1195900"/>
            <a:ext cx="8916600" cy="329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TYPE_ORIENTATION</a:t>
            </a:r>
            <a:r>
              <a:rPr lang="en">
                <a:solidFill>
                  <a:srgbClr val="000000"/>
                </a:solidFill>
              </a:rPr>
              <a:t> deprecated in API 8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accurate device orientation</a:t>
            </a:r>
            <a:r>
              <a:rPr i="1" lang="en">
                <a:solidFill>
                  <a:srgbClr val="000000"/>
                </a:solidFill>
              </a:rPr>
              <a:t> (choose one)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Use </a:t>
            </a: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getRotationMatrix()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lang="en" sz="2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getOrientation()</a:t>
            </a:r>
            <a:r>
              <a:rPr lang="en" sz="2400">
                <a:solidFill>
                  <a:srgbClr val="000000"/>
                </a:solidFill>
              </a:rPr>
              <a:t>, or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Use rotation-vector sensor with </a:t>
            </a: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TYPE_ROTATION_VECTOR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80" name="Google Shape;38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8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Motion and position sensors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Working with sensor-based orientation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87" name="Google Shape;387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8" name="Google Shape;388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Motion and position sensors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and position sensors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Motion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position</a:t>
            </a:r>
            <a:r>
              <a:rPr lang="en">
                <a:solidFill>
                  <a:srgbClr val="000000"/>
                </a:solidFill>
              </a:rPr>
              <a:t> sensors monitor device movement or position in space respectively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Both return multi-dimensional arrays of sensor values for 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Example: Accelerometer returns acceleration force data for 3 coordinate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 relative to device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Device coordinate system</a:t>
            </a:r>
            <a:r>
              <a:rPr lang="en">
                <a:solidFill>
                  <a:schemeClr val="dk1"/>
                </a:solidFill>
              </a:rPr>
              <a:t> : </a:t>
            </a:r>
            <a:r>
              <a:rPr lang="en">
                <a:solidFill>
                  <a:srgbClr val="000000"/>
                </a:solidFill>
              </a:rPr>
              <a:t>Some sensors use device coordinate system relative to the device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Accelerometers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Earth coordinate system 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Other sensors use Earth coordinate system relative to Earth surface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Example: Magnetometer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coordinates (1)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 to physical device regardless of device position in the world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 is horizontal and points right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is vertical and points up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points toward outside of 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Negative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points behind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750" y="1394700"/>
            <a:ext cx="2143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coordinates (2)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 to the device screen when device is in its default orientation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Axes are not swapped when orientation changes by rotation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transform incoming sensor data to match rotation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547750" y="1394700"/>
            <a:ext cx="2143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coordinates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points to magnetic north along Earth's surface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 is 90 degrees from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pointing east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extends up into space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Negative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extends down into ground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150" y="1622295"/>
            <a:ext cx="2343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