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Roboto"/>
      <p:regular r:id="rId67"/>
      <p:bold r:id="rId68"/>
      <p:italic r:id="rId69"/>
      <p:boldItalic r:id="rId70"/>
    </p:embeddedFont>
    <p:embeddedFont>
      <p:font typeface="Open Sans"/>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italic.fntdata"/><Relationship Id="rId72" Type="http://schemas.openxmlformats.org/officeDocument/2006/relationships/font" Target="fonts/OpenSans-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OpenSans-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regular.fntdata"/><Relationship Id="rId70" Type="http://schemas.openxmlformats.org/officeDocument/2006/relationships/font" Target="fonts/Robo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bold.fntdata"/><Relationship Id="rId23" Type="http://schemas.openxmlformats.org/officeDocument/2006/relationships/slide" Target="slides/slide18.xml"/><Relationship Id="rId67" Type="http://schemas.openxmlformats.org/officeDocument/2006/relationships/font" Target="fonts/Robo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5e953b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5e953b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5e953b5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5e953b5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5e953b5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5e953b5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5e953b5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5e953b5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5e953b5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5e953b5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5e953b5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5e953b5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5e953b5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5e953b5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5e953b5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5e953b5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5e953b5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5e953b5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5e953b5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f5e953b5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5e953b5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f5e953b5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5e953b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5e953b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f5e953b5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f5e953b5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5e953b5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5e953b5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5e953b5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5e953b5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5e953b5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5e953b5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5e953b5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5e953b5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5e953b5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f5e953b5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5e953b5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f5e953b5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5e953b5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5e953b5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5e953b5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f5e953b5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5e953b5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f5e953b5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5e953b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5e953b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5e953b5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5e953b5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f5e953b5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5e953b5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f5e953b5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f5e953b5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f5e953b5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f5e953b5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f5e953b5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f5e953b5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f5e953b5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f5e953b5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f5e953b5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f5e953b5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f5e953b5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f5e953b5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f5e953b5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f5e953b5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5e953b5f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f5e953b5f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5e953b5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5e953b5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f5e953b5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f5e953b5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f5e953b5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f5e953b5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f5e953b5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f5e953b5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5e953b5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5e953b5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f5e953b5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f5e953b5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f5e953b5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f5e953b5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f5e953b5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f5e953b5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f5e953b5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f5e953b5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f5e953b5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f5e953b5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f5e953b5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f5e953b5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5e953b5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5e953b5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f5e953b5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f5e953b5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f5e953b5f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f5e953b5f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f5e953b5f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f5e953b5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f5e953b5f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f5e953b5f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f5e953b5f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f5e953b5f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f5e953b5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f5e953b5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f5e953b5f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f5e953b5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f5e953b5f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f5e953b5f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f5e953b5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f5e953b5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f5e953b5f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f5e953b5f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5e953b5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5e953b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f5e953b5f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f5e953b5f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f5e953b5f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f5e953b5f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5e953b5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5e953b5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5e953b5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5e953b5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5e953b5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5e953b5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 Id="rId4" Type="http://schemas.openxmlformats.org/officeDocument/2006/relationships/hyperlink" Target="https://creativecommons.org/licenses/by/4.0/" TargetMode="External"/><Relationship Id="rId5"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png"/><Relationship Id="rId4" Type="http://schemas.openxmlformats.org/officeDocument/2006/relationships/hyperlink" Target="https://creativecommons.org/licenses/by/4.0/" TargetMode="External"/><Relationship Id="rId5"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1AAC3"/>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pic>
        <p:nvPicPr>
          <p:cNvPr descr="Screen Shot 2017-06-24 at 5.25.46 PM.png" id="54" name="Google Shape;54;p11"/>
          <p:cNvPicPr preferRelativeResize="0"/>
          <p:nvPr/>
        </p:nvPicPr>
        <p:blipFill rotWithShape="1">
          <a:blip r:embed="rId2">
            <a:alphaModFix/>
          </a:blip>
          <a:srcRect b="0" l="39" r="39" t="0"/>
          <a:stretch/>
        </p:blipFill>
        <p:spPr>
          <a:xfrm>
            <a:off x="0" y="0"/>
            <a:ext cx="9144001" cy="5143500"/>
          </a:xfrm>
          <a:prstGeom prst="rect">
            <a:avLst/>
          </a:prstGeom>
          <a:noFill/>
          <a:ln>
            <a:noFill/>
          </a:ln>
        </p:spPr>
      </p:pic>
      <p:sp>
        <p:nvSpPr>
          <p:cNvPr id="55" name="Google Shape;55;p1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1"/>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1"/>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8" name="Google Shape;58;p11"/>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 name="Google Shape;59;p11"/>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60" name="Google Shape;60;p11"/>
          <p:cNvSpPr txBox="1"/>
          <p:nvPr>
            <p:ph idx="4"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descr="footer.png" id="61" name="Google Shape;61;p11"/>
          <p:cNvPicPr preferRelativeResize="0"/>
          <p:nvPr/>
        </p:nvPicPr>
        <p:blipFill rotWithShape="1">
          <a:blip r:embed="rId3">
            <a:alphaModFix/>
          </a:blip>
          <a:srcRect b="0" l="0" r="0" t="0"/>
          <a:stretch/>
        </p:blipFill>
        <p:spPr>
          <a:xfrm>
            <a:off x="-15038" y="-16809"/>
            <a:ext cx="9144000" cy="5173502"/>
          </a:xfrm>
          <a:prstGeom prst="rect">
            <a:avLst/>
          </a:prstGeom>
          <a:noFill/>
          <a:ln>
            <a:noFill/>
          </a:ln>
        </p:spPr>
      </p:pic>
      <p:sp>
        <p:nvSpPr>
          <p:cNvPr id="62" name="Google Shape;62;p11"/>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Advanced Android Topics</a:t>
            </a:r>
            <a:endParaRPr sz="1000">
              <a:solidFill>
                <a:srgbClr val="757575"/>
              </a:solidFill>
              <a:latin typeface="Roboto"/>
              <a:ea typeface="Roboto"/>
              <a:cs typeface="Roboto"/>
              <a:sym typeface="Roboto"/>
            </a:endParaRPr>
          </a:p>
        </p:txBody>
      </p:sp>
      <p:sp>
        <p:nvSpPr>
          <p:cNvPr id="63" name="Google Shape;63;p11"/>
          <p:cNvSpPr txBox="1"/>
          <p:nvPr/>
        </p:nvSpPr>
        <p:spPr>
          <a:xfrm>
            <a:off x="4407225" y="4756401"/>
            <a:ext cx="1287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PERFORMANCE</a:t>
            </a:r>
            <a:endParaRPr sz="1000">
              <a:solidFill>
                <a:srgbClr val="757575"/>
              </a:solidFill>
              <a:latin typeface="Roboto"/>
              <a:ea typeface="Roboto"/>
              <a:cs typeface="Roboto"/>
              <a:sym typeface="Roboto"/>
            </a:endParaRPr>
          </a:p>
        </p:txBody>
      </p:sp>
      <p:sp>
        <p:nvSpPr>
          <p:cNvPr id="64" name="Google Shape;64;p1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p:txBody>
      </p:sp>
      <p:pic>
        <p:nvPicPr>
          <p:cNvPr id="65" name="Google Shape;65;p11"/>
          <p:cNvPicPr preferRelativeResize="0"/>
          <p:nvPr/>
        </p:nvPicPr>
        <p:blipFill>
          <a:blip r:embed="rId5">
            <a:alphaModFix/>
          </a:blip>
          <a:stretch>
            <a:fillRect/>
          </a:stretch>
        </p:blipFill>
        <p:spPr>
          <a:xfrm>
            <a:off x="7853225" y="4736287"/>
            <a:ext cx="838200" cy="2952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6" name="Shape 66"/>
        <p:cNvGrpSpPr/>
        <p:nvPr/>
      </p:nvGrpSpPr>
      <p:grpSpPr>
        <a:xfrm>
          <a:off x="0" y="0"/>
          <a:ext cx="0" cy="0"/>
          <a:chOff x="0" y="0"/>
          <a:chExt cx="0" cy="0"/>
        </a:xfrm>
      </p:grpSpPr>
      <p:sp>
        <p:nvSpPr>
          <p:cNvPr id="67" name="Google Shape;67;p1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1AAC3"/>
        </a:solidFill>
      </p:bgPr>
    </p:bg>
    <p:spTree>
      <p:nvGrpSpPr>
        <p:cNvPr id="78" name="Shape 78"/>
        <p:cNvGrpSpPr/>
        <p:nvPr/>
      </p:nvGrpSpPr>
      <p:grpSpPr>
        <a:xfrm>
          <a:off x="0" y="0"/>
          <a:ext cx="0" cy="0"/>
          <a:chOff x="0" y="0"/>
          <a:chExt cx="0" cy="0"/>
        </a:xfrm>
      </p:grpSpPr>
      <p:sp>
        <p:nvSpPr>
          <p:cNvPr id="79" name="Google Shape;79;p14"/>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0" name="Google Shape;80;p14"/>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1" name="Google Shape;81;p1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1AAC3"/>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 name="Google Shape;84;p1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85" name="Shape 85"/>
        <p:cNvGrpSpPr/>
        <p:nvPr/>
      </p:nvGrpSpPr>
      <p:grpSpPr>
        <a:xfrm>
          <a:off x="0" y="0"/>
          <a:ext cx="0" cy="0"/>
          <a:chOff x="0" y="0"/>
          <a:chExt cx="0" cy="0"/>
        </a:xfrm>
      </p:grpSpPr>
      <p:sp>
        <p:nvSpPr>
          <p:cNvPr id="86" name="Google Shape;86;p16"/>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89" name="Google Shape;89;p1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0" name="Shape 90"/>
        <p:cNvGrpSpPr/>
        <p:nvPr/>
      </p:nvGrpSpPr>
      <p:grpSpPr>
        <a:xfrm>
          <a:off x="0" y="0"/>
          <a:ext cx="0" cy="0"/>
          <a:chOff x="0" y="0"/>
          <a:chExt cx="0" cy="0"/>
        </a:xfrm>
      </p:grpSpPr>
      <p:sp>
        <p:nvSpPr>
          <p:cNvPr id="91" name="Google Shape;91;p17"/>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2" name="Google Shape;92;p17"/>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3" name="Google Shape;93;p1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7"/>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1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8"/>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21AAC3"/>
              </a:buClr>
              <a:buSzPts val="2400"/>
              <a:buNone/>
              <a:defRPr sz="2400">
                <a:solidFill>
                  <a:srgbClr val="21AAC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 name="Google Shape;102;p19"/>
          <p:cNvSpPr txBox="1"/>
          <p:nvPr>
            <p:ph idx="1" type="body"/>
          </p:nvPr>
        </p:nvSpPr>
        <p:spPr>
          <a:xfrm>
            <a:off x="311700" y="1389600"/>
            <a:ext cx="84282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3" name="Google Shape;103;p1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4" name="Shape 104"/>
        <p:cNvGrpSpPr/>
        <p:nvPr/>
      </p:nvGrpSpPr>
      <p:grpSpPr>
        <a:xfrm>
          <a:off x="0" y="0"/>
          <a:ext cx="0" cy="0"/>
          <a:chOff x="0" y="0"/>
          <a:chExt cx="0" cy="0"/>
        </a:xfrm>
      </p:grpSpPr>
      <p:sp>
        <p:nvSpPr>
          <p:cNvPr id="105" name="Google Shape;10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1AAC3"/>
              </a:buClr>
              <a:buSzPts val="4800"/>
              <a:buNone/>
              <a:defRPr sz="4800">
                <a:solidFill>
                  <a:srgbClr val="21AAC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6" name="Google Shape;106;p2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4572000" y="-125"/>
            <a:ext cx="4572000" cy="4646400"/>
          </a:xfrm>
          <a:prstGeom prst="rect">
            <a:avLst/>
          </a:prstGeom>
          <a:solidFill>
            <a:srgbClr val="21A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21AAC3"/>
              </a:buClr>
              <a:buSzPts val="4200"/>
              <a:buNone/>
              <a:defRPr sz="4200">
                <a:solidFill>
                  <a:srgbClr val="21AAC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0" name="Google Shape;11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1" name="Google Shape;11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2" name="Google Shape;112;p2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1AAC3"/>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15" name="Google Shape;115;p2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pic>
        <p:nvPicPr>
          <p:cNvPr descr="Screen Shot 2017-06-24 at 5.25.46 PM.png" id="117" name="Google Shape;117;p23"/>
          <p:cNvPicPr preferRelativeResize="0"/>
          <p:nvPr/>
        </p:nvPicPr>
        <p:blipFill rotWithShape="1">
          <a:blip r:embed="rId2">
            <a:alphaModFix/>
          </a:blip>
          <a:srcRect b="0" l="39" r="39" t="0"/>
          <a:stretch/>
        </p:blipFill>
        <p:spPr>
          <a:xfrm>
            <a:off x="0" y="0"/>
            <a:ext cx="9144001" cy="5143500"/>
          </a:xfrm>
          <a:prstGeom prst="rect">
            <a:avLst/>
          </a:prstGeom>
          <a:noFill/>
          <a:ln>
            <a:noFill/>
          </a:ln>
        </p:spPr>
      </p:pic>
      <p:sp>
        <p:nvSpPr>
          <p:cNvPr id="118" name="Google Shape;118;p2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3"/>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23"/>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1" name="Google Shape;121;p23"/>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2" name="Google Shape;122;p23"/>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3" name="Google Shape;123;p23"/>
          <p:cNvSpPr txBox="1"/>
          <p:nvPr>
            <p:ph idx="4"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descr="footer.png" id="124" name="Google Shape;124;p23"/>
          <p:cNvPicPr preferRelativeResize="0"/>
          <p:nvPr/>
        </p:nvPicPr>
        <p:blipFill rotWithShape="1">
          <a:blip r:embed="rId3">
            <a:alphaModFix/>
          </a:blip>
          <a:srcRect b="0" l="0" r="0" t="0"/>
          <a:stretch/>
        </p:blipFill>
        <p:spPr>
          <a:xfrm>
            <a:off x="-15038" y="-16809"/>
            <a:ext cx="9144000" cy="5173502"/>
          </a:xfrm>
          <a:prstGeom prst="rect">
            <a:avLst/>
          </a:prstGeom>
          <a:noFill/>
          <a:ln>
            <a:noFill/>
          </a:ln>
        </p:spPr>
      </p:pic>
      <p:sp>
        <p:nvSpPr>
          <p:cNvPr id="125" name="Google Shape;125;p23"/>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Advanced Android Development</a:t>
            </a:r>
            <a:endParaRPr sz="1000">
              <a:solidFill>
                <a:srgbClr val="757575"/>
              </a:solidFill>
              <a:latin typeface="Roboto"/>
              <a:ea typeface="Roboto"/>
              <a:cs typeface="Roboto"/>
              <a:sym typeface="Roboto"/>
            </a:endParaRPr>
          </a:p>
        </p:txBody>
      </p:sp>
      <p:sp>
        <p:nvSpPr>
          <p:cNvPr id="126" name="Google Shape;126;p23"/>
          <p:cNvSpPr txBox="1"/>
          <p:nvPr/>
        </p:nvSpPr>
        <p:spPr>
          <a:xfrm>
            <a:off x="4407225" y="4756401"/>
            <a:ext cx="1287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Performance</a:t>
            </a:r>
            <a:endParaRPr sz="1000">
              <a:solidFill>
                <a:srgbClr val="757575"/>
              </a:solidFill>
              <a:latin typeface="Roboto"/>
              <a:ea typeface="Roboto"/>
              <a:cs typeface="Roboto"/>
              <a:sym typeface="Roboto"/>
            </a:endParaRPr>
          </a:p>
        </p:txBody>
      </p:sp>
      <p:sp>
        <p:nvSpPr>
          <p:cNvPr id="127" name="Google Shape;127;p23"/>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p:txBody>
      </p:sp>
      <p:pic>
        <p:nvPicPr>
          <p:cNvPr id="128" name="Google Shape;128;p23"/>
          <p:cNvPicPr preferRelativeResize="0"/>
          <p:nvPr/>
        </p:nvPicPr>
        <p:blipFill>
          <a:blip r:embed="rId5">
            <a:alphaModFix/>
          </a:blip>
          <a:stretch>
            <a:fillRect/>
          </a:stretch>
        </p:blipFill>
        <p:spPr>
          <a:xfrm>
            <a:off x="7853225" y="4736287"/>
            <a:ext cx="838200" cy="2952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21AAC3"/>
              </a:buClr>
              <a:buSzPts val="2400"/>
              <a:buNone/>
              <a:defRPr sz="2400">
                <a:solidFill>
                  <a:srgbClr val="21AAC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84282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21AAC3"/>
              </a:buClr>
              <a:buSzPts val="4800"/>
              <a:buNone/>
              <a:defRPr sz="4800">
                <a:solidFill>
                  <a:srgbClr val="21AAC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4646400"/>
          </a:xfrm>
          <a:prstGeom prst="rect">
            <a:avLst/>
          </a:prstGeom>
          <a:solidFill>
            <a:srgbClr val="21A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21AAC3"/>
              </a:buClr>
              <a:buSzPts val="4200"/>
              <a:buNone/>
              <a:defRPr sz="4200">
                <a:solidFill>
                  <a:srgbClr val="21AAC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2" name="Google Shape;52;p1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hyperlink" Target="https://creativecommons.org/licenses/by/4.0/" TargetMode="External"/><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4.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3.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21AAC3"/>
              </a:buClr>
              <a:buSzPts val="3600"/>
              <a:buFont typeface="Roboto"/>
              <a:buNone/>
              <a:defRPr b="1" sz="3600">
                <a:solidFill>
                  <a:srgbClr val="21AAC3"/>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Advanced Android Topics</a:t>
            </a:r>
            <a:endParaRPr sz="1000">
              <a:solidFill>
                <a:srgbClr val="757575"/>
              </a:solidFill>
              <a:latin typeface="Roboto"/>
              <a:ea typeface="Roboto"/>
              <a:cs typeface="Roboto"/>
              <a:sym typeface="Roboto"/>
            </a:endParaRPr>
          </a:p>
        </p:txBody>
      </p:sp>
      <p:sp>
        <p:nvSpPr>
          <p:cNvPr id="12" name="Google Shape;12;p1"/>
          <p:cNvSpPr txBox="1"/>
          <p:nvPr/>
        </p:nvSpPr>
        <p:spPr>
          <a:xfrm>
            <a:off x="4407222" y="4754753"/>
            <a:ext cx="1287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PERFORMANCE</a:t>
            </a:r>
            <a:endParaRPr sz="1000">
              <a:solidFill>
                <a:srgbClr val="757575"/>
              </a:solidFill>
              <a:latin typeface="Roboto"/>
              <a:ea typeface="Roboto"/>
              <a:cs typeface="Roboto"/>
              <a:sym typeface="Roboto"/>
            </a:endParaRPr>
          </a:p>
        </p:txBody>
      </p:sp>
      <p:sp>
        <p:nvSpPr>
          <p:cNvPr id="13" name="Google Shape;13;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36287"/>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68" name="Shape 68"/>
        <p:cNvGrpSpPr/>
        <p:nvPr/>
      </p:nvGrpSpPr>
      <p:grpSpPr>
        <a:xfrm>
          <a:off x="0" y="0"/>
          <a:ext cx="0" cy="0"/>
          <a:chOff x="0" y="0"/>
          <a:chExt cx="0" cy="0"/>
        </a:xfrm>
      </p:grpSpPr>
      <p:pic>
        <p:nvPicPr>
          <p:cNvPr descr="footer.png" id="69" name="Google Shape;69;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0" name="Google Shape;7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21AAC3"/>
              </a:buClr>
              <a:buSzPts val="3600"/>
              <a:buFont typeface="Roboto"/>
              <a:buNone/>
              <a:defRPr b="1" sz="3600">
                <a:solidFill>
                  <a:srgbClr val="21AAC3"/>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1" name="Google Shape;7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72" name="Google Shape;72;p13"/>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Advanced Android Development</a:t>
            </a:r>
            <a:endParaRPr sz="1000">
              <a:solidFill>
                <a:srgbClr val="757575"/>
              </a:solidFill>
              <a:latin typeface="Roboto"/>
              <a:ea typeface="Roboto"/>
              <a:cs typeface="Roboto"/>
              <a:sym typeface="Roboto"/>
            </a:endParaRPr>
          </a:p>
        </p:txBody>
      </p:sp>
      <p:sp>
        <p:nvSpPr>
          <p:cNvPr id="75" name="Google Shape;75;p13"/>
          <p:cNvSpPr txBox="1"/>
          <p:nvPr/>
        </p:nvSpPr>
        <p:spPr>
          <a:xfrm>
            <a:off x="4407222" y="4754753"/>
            <a:ext cx="1287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Performance</a:t>
            </a:r>
            <a:endParaRPr sz="1000">
              <a:solidFill>
                <a:srgbClr val="757575"/>
              </a:solidFill>
              <a:latin typeface="Roboto"/>
              <a:ea typeface="Roboto"/>
              <a:cs typeface="Roboto"/>
              <a:sym typeface="Roboto"/>
            </a:endParaRPr>
          </a:p>
        </p:txBody>
      </p:sp>
      <p:sp>
        <p:nvSpPr>
          <p:cNvPr id="76" name="Google Shape;76;p13"/>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p:txBody>
      </p:sp>
      <p:pic>
        <p:nvPicPr>
          <p:cNvPr id="77" name="Google Shape;77;p13"/>
          <p:cNvPicPr preferRelativeResize="0"/>
          <p:nvPr/>
        </p:nvPicPr>
        <p:blipFill>
          <a:blip r:embed="rId3">
            <a:alphaModFix/>
          </a:blip>
          <a:stretch>
            <a:fillRect/>
          </a:stretch>
        </p:blipFill>
        <p:spPr>
          <a:xfrm>
            <a:off x="7853225" y="4736287"/>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eveloper.android.com/topic/performance/scheduling.html" TargetMode="External"/><Relationship Id="rId4" Type="http://schemas.openxmlformats.org/officeDocument/2006/relationships/hyperlink" Target="https://developer.android.com/reference/android/app/job/JobScheduler.html" TargetMode="External"/><Relationship Id="rId5" Type="http://schemas.openxmlformats.org/officeDocument/2006/relationships/hyperlink" Target="https://github.com/firebase/firebase-jobdispatcher-android#user-content-firebase-jobdispatcher-" TargetMode="External"/><Relationship Id="rId6" Type="http://schemas.openxmlformats.org/officeDocument/2006/relationships/hyperlink" Target="https://github.com/firebase/firebase-jobdispatcher-android#user-content-firebase-jobdispatcher-" TargetMode="External"/><Relationship Id="rId7" Type="http://schemas.openxmlformats.org/officeDocument/2006/relationships/hyperlink" Target="https://github.com/firebase/firebase-jobdispatcher-android#user-content-firebase-jobdispatch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firebase.google.com/docs/cloud-messag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en.wikipedia.org/wiki/Exponential_backoff" TargetMode="External"/><Relationship Id="rId4" Type="http://schemas.openxmlformats.org/officeDocument/2006/relationships/hyperlink" Target="https://firebase.google.com/docs/cloud-messag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eveloper.android.com/reference/android/app/job/JobScheduler.html" TargetMode="External"/><Relationship Id="rId4" Type="http://schemas.openxmlformats.org/officeDocument/2006/relationships/hyperlink" Target="https://developer.android.com/reference/android/app/job/JobScheduler.html" TargetMode="External"/><Relationship Id="rId5" Type="http://schemas.openxmlformats.org/officeDocument/2006/relationships/hyperlink" Target="https://developer.android.com/topic/performance/scheduling.html#fjd" TargetMode="External"/><Relationship Id="rId6" Type="http://schemas.openxmlformats.org/officeDocument/2006/relationships/hyperlink" Target="https://developer.android.com/topic/performance/scheduling.html#fjd" TargetMode="External"/><Relationship Id="rId7"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developer.android.com/training/efficient-downloads/connectivity_pattern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hyperlink" Target="https://developer.android.com/reference/android/net/http/HttpResponseCache.html" TargetMode="External"/><Relationship Id="rId4" Type="http://schemas.openxmlformats.org/officeDocument/2006/relationships/hyperlink" Target="https://firebase.google.com/docs/cloud-messag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developer.android.com/reference/android/database/sqlite/package-summary.html" TargetMode="External"/><Relationship Id="rId4" Type="http://schemas.openxmlformats.org/officeDocument/2006/relationships/hyperlink" Target="https://developer.android.com/reference/android/content/SharedPreference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s://developer.android.com/reference/android/net/ConnectivityManager.html#getNetworkCapabilities(android.net.Network)" TargetMode="External"/><Relationship Id="rId10" Type="http://schemas.openxmlformats.org/officeDocument/2006/relationships/hyperlink" Target="https://developer.android.com/reference/android/net/ConnectivityManager.html#getNetworkCapabilities(android.net.Network)" TargetMode="External"/><Relationship Id="rId13" Type="http://schemas.openxmlformats.org/officeDocument/2006/relationships/hyperlink" Target="https://developer.android.com/reference/android/net/ConnectivityManager.html#getNetworkCapabilities(android.net.Network)" TargetMode="External"/><Relationship Id="rId12" Type="http://schemas.openxmlformats.org/officeDocument/2006/relationships/hyperlink" Target="https://developer.android.com/reference/android/net/ConnectivityManager.html#getNetworkCapabilities(android.net.Network)" TargetMode="External"/><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hyperlink" Target="https://developer.android.com/reference/android/net/ConnectivityManager.html" TargetMode="External"/><Relationship Id="rId4" Type="http://schemas.openxmlformats.org/officeDocument/2006/relationships/hyperlink" Target="https://developer.android.com/reference/android/net/ConnectivityManager.html#isActiveNetworkMetered()" TargetMode="External"/><Relationship Id="rId9" Type="http://schemas.openxmlformats.org/officeDocument/2006/relationships/hyperlink" Target="https://developer.android.com/reference/android/net/ConnectivityManager.html" TargetMode="External"/><Relationship Id="rId15" Type="http://schemas.openxmlformats.org/officeDocument/2006/relationships/hyperlink" Target="https://developer.android.com/reference/android/net/ConnectivityManager.html#getNetworkInfo(android.net.Network)" TargetMode="External"/><Relationship Id="rId14" Type="http://schemas.openxmlformats.org/officeDocument/2006/relationships/hyperlink" Target="https://developer.android.com/reference/android/net/ConnectivityManager.html" TargetMode="External"/><Relationship Id="rId17" Type="http://schemas.openxmlformats.org/officeDocument/2006/relationships/hyperlink" Target="https://developer.android.com/reference/android/net/ConnectivityManager.html#getNetworkCapabilities(android.net.Network)" TargetMode="External"/><Relationship Id="rId16" Type="http://schemas.openxmlformats.org/officeDocument/2006/relationships/hyperlink" Target="https://developer.android.com/reference/android/net/Network.html" TargetMode="External"/><Relationship Id="rId5" Type="http://schemas.openxmlformats.org/officeDocument/2006/relationships/hyperlink" Target="https://developer.android.com/reference/android/net/ConnectivityManager.html#isActiveNetworkMetered()" TargetMode="External"/><Relationship Id="rId19" Type="http://schemas.openxmlformats.org/officeDocument/2006/relationships/hyperlink" Target="https://developer.android.com/reference/android/telephony/TelephonyManager.html#getNetworkType()" TargetMode="External"/><Relationship Id="rId6" Type="http://schemas.openxmlformats.org/officeDocument/2006/relationships/hyperlink" Target="https://developer.android.com/reference/android/net/ConnectivityManager.html" TargetMode="External"/><Relationship Id="rId18" Type="http://schemas.openxmlformats.org/officeDocument/2006/relationships/hyperlink" Target="https://developer.android.com/reference/android/telephony/TelephonyManager.html" TargetMode="External"/><Relationship Id="rId7" Type="http://schemas.openxmlformats.org/officeDocument/2006/relationships/hyperlink" Target="https://developer.android.com/reference/android/net/ConnectivityManager.html#getActiveNetworkInfo()" TargetMode="External"/><Relationship Id="rId8" Type="http://schemas.openxmlformats.org/officeDocument/2006/relationships/hyperlink" Target="https://developer.android.com/reference/android/net/ConnectivityManager.html#getActiveNetworkInf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s://developers.google.com/speed/web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hyperlink" Target="https://cloud.google.com/appengine/" TargetMode="External"/><Relationship Id="rId4" Type="http://schemas.openxmlformats.org/officeDocument/2006/relationships/hyperlink" Target="https://github.com/bumptech/glide" TargetMode="External"/><Relationship Id="rId5" Type="http://schemas.openxmlformats.org/officeDocument/2006/relationships/hyperlink" Target="http://square.github.io/picass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hyperlink" Target="https://developer.android.com/guide/topics/media/media-formats.html#image-forma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s://en.wikipedia.org/wiki/Cascading_Style_Sheets" TargetMode="External"/><Relationship Id="rId4" Type="http://schemas.openxmlformats.org/officeDocument/2006/relationships/hyperlink" Target="https://en.wikipedia.org/wiki/JavaScript" TargetMode="External"/><Relationship Id="rId5" Type="http://schemas.openxmlformats.org/officeDocument/2006/relationships/hyperlink" Target="https://code.google.com/p/zopfli/" TargetMode="External"/><Relationship Id="rId6" Type="http://schemas.openxmlformats.org/officeDocument/2006/relationships/hyperlink" Target="http://www.7-zip.org/" TargetMode="External"/><Relationship Id="rId7" Type="http://schemas.openxmlformats.org/officeDocument/2006/relationships/hyperlink" Target="https://www.html5rocks.com/en/tutorials/speed/txt-compress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hyperlink" Target="https://google.github.io/flatbuffers/" TargetMode="External"/><Relationship Id="rId4" Type="http://schemas.openxmlformats.org/officeDocument/2006/relationships/hyperlink" Target="https://www.youtube.com/watch?annotation_id=annotation_632816183&amp;feature=iv&amp;src_vid=l5mE3Tpjejs&amp;v=iQTxMkSJ1dQ" TargetMode="External"/><Relationship Id="rId5" Type="http://schemas.openxmlformats.org/officeDocument/2006/relationships/hyperlink" Target="https://www.youtube.com/watch?annotation_id=annotation_632816183&amp;feature=iv&amp;src_vid=l5mE3Tpjejs&amp;v=iQTxMkSJ1dQ" TargetMode="External"/><Relationship Id="rId6" Type="http://schemas.openxmlformats.org/officeDocument/2006/relationships/hyperlink" Target="https://google.github.io/flatbuffers/" TargetMode="External"/><Relationship Id="rId7" Type="http://schemas.openxmlformats.org/officeDocument/2006/relationships/hyperlink" Target="https://google.github.io/flatbuff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hyperlink" Target="https://developer.android.com/studio/preview/features/android-profiler.html" TargetMode="External"/><Relationship Id="rId4" Type="http://schemas.openxmlformats.org/officeDocument/2006/relationships/hyperlink" Target="https://developer.android.com/studio/profile/network-profiler.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github.com/google/battery-historian" TargetMode="External"/><Relationship Id="rId4" Type="http://schemas.openxmlformats.org/officeDocument/2006/relationships/hyperlink" Target="https://google-developer-training.gitbooks.io/android-developer-advanced-course-practicals/content/unit-2-make-your-apps-fast-and-small/lesson-4-performance/4-3-p-tools-networking-battery-compression/4-3-p-tools-networking-battery-compression.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 Id="rId3" Type="http://schemas.openxmlformats.org/officeDocument/2006/relationships/hyperlink" Target="https://google-developer-training.gitbooks.io/android-developer-advanced-course-practicals/content/unit-2-make-your-apps-fast-and-small/lesson-4-performance/4-3-p-tools-networking-battery-compression/4-3-p-tools-networking-battery-compression.html" TargetMode="Externa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hyperlink" Target="https://google-developer-training.gitbooks.io/android-developer-advanced-course-concepts/content/unit-2-make-your-apps-fast-and-small/lesson-4-performance/4-3-c-best-practices-network-battery-compression/4-3-c-best-practices-network-battery-compression.html" TargetMode="External"/><Relationship Id="rId4" Type="http://schemas.openxmlformats.org/officeDocument/2006/relationships/hyperlink" Target="https://google-developer-training.gitbooks.io/android-developer-advanced-course-practicals/content/unit-2-make-your-apps-fast-and-small/lesson-4-performance/4-3-p-tools-networking-battery-compression/4-3-p-tools-networking-battery-compression.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5"/>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type="title"/>
          </p:nvPr>
        </p:nvSpPr>
        <p:spPr>
          <a:xfrm>
            <a:off x="265500" y="1928011"/>
            <a:ext cx="4045200" cy="148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a:t>
            </a:r>
            <a:endParaRPr/>
          </a:p>
        </p:txBody>
      </p:sp>
      <p:sp>
        <p:nvSpPr>
          <p:cNvPr id="138" name="Google Shape;138;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Lesson 4 </a:t>
            </a:r>
            <a:endParaRPr/>
          </a:p>
        </p:txBody>
      </p:sp>
      <p:sp>
        <p:nvSpPr>
          <p:cNvPr id="139" name="Google Shape;139;p25"/>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Advanced Android Development</a:t>
            </a:r>
            <a:endParaRPr/>
          </a:p>
        </p:txBody>
      </p:sp>
      <p:sp>
        <p:nvSpPr>
          <p:cNvPr id="140" name="Google Shape;140;p25"/>
          <p:cNvSpPr txBox="1"/>
          <p:nvPr>
            <p:ph idx="4"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Latency versus power usage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4" name="Google Shape;204;p34"/>
          <p:cNvSpPr txBox="1"/>
          <p:nvPr>
            <p:ph idx="1" type="body"/>
          </p:nvPr>
        </p:nvSpPr>
        <p:spPr>
          <a:xfrm>
            <a:off x="333600" y="1164450"/>
            <a:ext cx="8476800" cy="3279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a:solidFill>
                  <a:srgbClr val="000000"/>
                </a:solidFill>
              </a:rPr>
              <a:t>Low and standby states drain a lot less battery but introduce significant latency</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Returning to full power from low state takes ~1.5 seconds</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Moving from standby to full can take over 2 seconds</a:t>
            </a:r>
            <a:endParaRPr sz="1800">
              <a:solidFill>
                <a:srgbClr val="000000"/>
              </a:solidFill>
            </a:endParaRPr>
          </a:p>
        </p:txBody>
      </p:sp>
      <p:sp>
        <p:nvSpPr>
          <p:cNvPr id="205" name="Google Shape;205;p3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Requests, responses, and battery drain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1" name="Google Shape;211;p35"/>
          <p:cNvSpPr txBox="1"/>
          <p:nvPr>
            <p:ph idx="1" type="body"/>
          </p:nvPr>
        </p:nvSpPr>
        <p:spPr>
          <a:xfrm>
            <a:off x="105000" y="1164450"/>
            <a:ext cx="5428500" cy="3279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a:solidFill>
                  <a:srgbClr val="000000"/>
                </a:solidFill>
              </a:rPr>
              <a:t>Significant drain when radio wakes up (yellow)</a:t>
            </a:r>
            <a:endParaRPr>
              <a:solidFill>
                <a:srgbClr val="000000"/>
              </a:solidFill>
            </a:endParaRPr>
          </a:p>
          <a:p>
            <a:pPr indent="-381000" lvl="0" marL="457200" rtl="0" algn="l">
              <a:lnSpc>
                <a:spcPct val="115000"/>
              </a:lnSpc>
              <a:spcBef>
                <a:spcPts val="1000"/>
              </a:spcBef>
              <a:spcAft>
                <a:spcPts val="0"/>
              </a:spcAft>
              <a:buClr>
                <a:srgbClr val="000000"/>
              </a:buClr>
              <a:buSzPts val="2400"/>
              <a:buChar char="●"/>
            </a:pPr>
            <a:r>
              <a:rPr lang="en">
                <a:solidFill>
                  <a:srgbClr val="000000"/>
                </a:solidFill>
              </a:rPr>
              <a:t>Spikes when packets are sent and received (blue, purple)</a:t>
            </a:r>
            <a:endParaRPr>
              <a:solidFill>
                <a:srgbClr val="000000"/>
              </a:solidFill>
            </a:endParaRPr>
          </a:p>
          <a:p>
            <a:pPr indent="-381000" lvl="0" marL="457200" rtl="0" algn="l">
              <a:lnSpc>
                <a:spcPct val="115000"/>
              </a:lnSpc>
              <a:spcBef>
                <a:spcPts val="1000"/>
              </a:spcBef>
              <a:spcAft>
                <a:spcPts val="1000"/>
              </a:spcAft>
              <a:buClr>
                <a:srgbClr val="000000"/>
              </a:buClr>
              <a:buSzPts val="2400"/>
              <a:buChar char="●"/>
            </a:pPr>
            <a:r>
              <a:rPr lang="en">
                <a:solidFill>
                  <a:srgbClr val="000000"/>
                </a:solidFill>
              </a:rPr>
              <a:t>Continuous draw for low power and standby states 20-30s (red)</a:t>
            </a:r>
            <a:endParaRPr>
              <a:solidFill>
                <a:srgbClr val="000000"/>
              </a:solidFill>
            </a:endParaRPr>
          </a:p>
        </p:txBody>
      </p:sp>
      <p:sp>
        <p:nvSpPr>
          <p:cNvPr id="212" name="Google Shape;212;p3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5"/>
          <p:cNvPicPr preferRelativeResize="0"/>
          <p:nvPr/>
        </p:nvPicPr>
        <p:blipFill rotWithShape="1">
          <a:blip r:embed="rId3">
            <a:alphaModFix/>
          </a:blip>
          <a:srcRect b="0" l="5104" r="5657" t="0"/>
          <a:stretch/>
        </p:blipFill>
        <p:spPr>
          <a:xfrm>
            <a:off x="5595300" y="1199150"/>
            <a:ext cx="3544600" cy="320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Minimize power ups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9" name="Google Shape;219;p36"/>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Minimize the number of times the radio is powered up</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Send as much data as you can per cycle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Get a server responses before it turns off </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Requires some timing acrobatics</a:t>
            </a:r>
            <a:endParaRPr>
              <a:solidFill>
                <a:srgbClr val="000000"/>
              </a:solidFill>
            </a:endParaRPr>
          </a:p>
          <a:p>
            <a:pPr indent="-381000" lvl="0" marL="457200" rtl="0" algn="l">
              <a:spcBef>
                <a:spcPts val="0"/>
              </a:spcBef>
              <a:spcAft>
                <a:spcPts val="0"/>
              </a:spcAft>
              <a:buClr>
                <a:srgbClr val="000000"/>
              </a:buClr>
              <a:buSzPts val="2400"/>
              <a:buChar char="●"/>
            </a:pPr>
            <a:r>
              <a:rPr lang="en" u="sng">
                <a:solidFill>
                  <a:schemeClr val="hlink"/>
                </a:solidFill>
                <a:hlinkClick r:id="rId3"/>
              </a:rPr>
              <a:t>Several APIs</a:t>
            </a:r>
            <a:r>
              <a:rPr lang="en">
                <a:solidFill>
                  <a:srgbClr val="000000"/>
                </a:solidFill>
              </a:rPr>
              <a:t> available:</a:t>
            </a:r>
            <a:br>
              <a:rPr lang="en">
                <a:solidFill>
                  <a:srgbClr val="000000"/>
                </a:solidFill>
              </a:rPr>
            </a:br>
            <a:r>
              <a:rPr lang="en" u="sng">
                <a:solidFill>
                  <a:schemeClr val="hlink"/>
                </a:solidFill>
                <a:latin typeface="Consolas"/>
                <a:ea typeface="Consolas"/>
                <a:cs typeface="Consolas"/>
                <a:sym typeface="Consolas"/>
                <a:hlinkClick r:id="rId4"/>
              </a:rPr>
              <a:t>JobScheduler</a:t>
            </a:r>
            <a:r>
              <a:rPr lang="en">
                <a:solidFill>
                  <a:srgbClr val="000000"/>
                </a:solidFill>
              </a:rPr>
              <a:t>, </a:t>
            </a:r>
            <a:r>
              <a:rPr lang="en" u="sng">
                <a:solidFill>
                  <a:schemeClr val="hlink"/>
                </a:solidFill>
                <a:latin typeface="Consolas"/>
                <a:ea typeface="Consolas"/>
                <a:cs typeface="Consolas"/>
                <a:sym typeface="Consolas"/>
                <a:hlinkClick r:id="rId5"/>
              </a:rPr>
              <a:t>Firebase</a:t>
            </a:r>
            <a:r>
              <a:rPr lang="en" u="sng">
                <a:solidFill>
                  <a:schemeClr val="hlink"/>
                </a:solidFill>
                <a:hlinkClick r:id="rId6"/>
              </a:rPr>
              <a:t> </a:t>
            </a:r>
            <a:r>
              <a:rPr lang="en" u="sng">
                <a:solidFill>
                  <a:schemeClr val="hlink"/>
                </a:solidFill>
                <a:latin typeface="Consolas"/>
                <a:ea typeface="Consolas"/>
                <a:cs typeface="Consolas"/>
                <a:sym typeface="Consolas"/>
                <a:hlinkClick r:id="rId7"/>
              </a:rPr>
              <a:t>JobDispatcher</a:t>
            </a:r>
            <a:endParaRPr>
              <a:solidFill>
                <a:srgbClr val="000000"/>
              </a:solidFill>
            </a:endParaRPr>
          </a:p>
        </p:txBody>
      </p:sp>
      <p:sp>
        <p:nvSpPr>
          <p:cNvPr id="220" name="Google Shape;220;p3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1st type of request: user action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26" name="Google Shape;226;p37"/>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Do now</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User-initiated</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Requires fast response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For example, logging in or requesting a photo</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Not much to optimize</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227" name="Google Shape;227;p3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2nd type of request: server response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33" name="Google Shape;233;p38"/>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App makes request to the server and server sends response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Improve resource usage for request:</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Reduce size of request and response…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...only ask for what you need</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Compress data</a:t>
            </a:r>
            <a:endParaRPr>
              <a:solidFill>
                <a:srgbClr val="000000"/>
              </a:solidFill>
            </a:endParaRPr>
          </a:p>
        </p:txBody>
      </p:sp>
      <p:sp>
        <p:nvSpPr>
          <p:cNvPr id="234" name="Google Shape;234;p3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3rd type of request: data push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40" name="Google Shape;240;p39"/>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000000"/>
              </a:buClr>
              <a:buSzPts val="2400"/>
              <a:buChar char="●"/>
            </a:pPr>
            <a:r>
              <a:rPr lang="en">
                <a:solidFill>
                  <a:srgbClr val="000000"/>
                </a:solidFill>
              </a:rPr>
              <a:t>Data push such as uploading analytics, saving state, or syncing</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Optimize timing </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Optimize size of received data</a:t>
            </a:r>
            <a:endParaRPr>
              <a:solidFill>
                <a:srgbClr val="000000"/>
              </a:solidFill>
            </a:endParaRPr>
          </a:p>
        </p:txBody>
      </p:sp>
      <p:sp>
        <p:nvSpPr>
          <p:cNvPr id="241" name="Google Shape;241;p3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 best practices</a:t>
            </a:r>
            <a:endParaRPr/>
          </a:p>
        </p:txBody>
      </p:sp>
      <p:sp>
        <p:nvSpPr>
          <p:cNvPr id="247" name="Google Shape;247;p4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248" name="Google Shape;248;p4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4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Never poll server for updates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55" name="Google Shape;255;p41"/>
          <p:cNvSpPr txBox="1"/>
          <p:nvPr>
            <p:ph idx="1" type="body"/>
          </p:nvPr>
        </p:nvSpPr>
        <p:spPr>
          <a:xfrm>
            <a:off x="105000" y="1240650"/>
            <a:ext cx="7976100" cy="3279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a:solidFill>
                  <a:srgbClr val="000000"/>
                </a:solidFill>
              </a:rPr>
              <a:t>An app that pings the server every 20 seconds keeps the radio powered on indefinitely</a:t>
            </a:r>
            <a:endParaRPr>
              <a:solidFill>
                <a:srgbClr val="000000"/>
              </a:solidFill>
            </a:endParaRPr>
          </a:p>
          <a:p>
            <a:pPr indent="-381000" lvl="0" marL="457200" rtl="0" algn="l">
              <a:lnSpc>
                <a:spcPct val="115000"/>
              </a:lnSpc>
              <a:spcBef>
                <a:spcPts val="1000"/>
              </a:spcBef>
              <a:spcAft>
                <a:spcPts val="0"/>
              </a:spcAft>
              <a:buSzPts val="2400"/>
              <a:buChar char="●"/>
            </a:pPr>
            <a:r>
              <a:rPr lang="en">
                <a:solidFill>
                  <a:srgbClr val="000000"/>
                </a:solidFill>
              </a:rPr>
              <a:t>Use services such as </a:t>
            </a:r>
            <a:r>
              <a:rPr lang="en" u="sng">
                <a:solidFill>
                  <a:schemeClr val="hlink"/>
                </a:solidFill>
                <a:hlinkClick r:id="rId3"/>
              </a:rPr>
              <a:t>Firebase Cloud Messaging</a:t>
            </a:r>
            <a:r>
              <a:rPr lang="en">
                <a:solidFill>
                  <a:srgbClr val="000000"/>
                </a:solidFill>
              </a:rPr>
              <a:t>, which allows the server to let your app know when new data is available</a:t>
            </a:r>
            <a:endParaRPr sz="1100">
              <a:solidFill>
                <a:srgbClr val="000000"/>
              </a:solidFill>
              <a:latin typeface="Arial"/>
              <a:ea typeface="Arial"/>
              <a:cs typeface="Arial"/>
              <a:sym typeface="Arial"/>
            </a:endParaRPr>
          </a:p>
          <a:p>
            <a:pPr indent="0" lvl="0" marL="0" rtl="0" algn="l">
              <a:spcBef>
                <a:spcPts val="1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256" name="Google Shape;256;p4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 not oversync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2" name="Google Shape;262;p42"/>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Sync as often as you absolutely must, but no more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Ideally, sync when the device is on Wi-Fi and plugged in</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263" name="Google Shape;263;p4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 back-off pattern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9" name="Google Shape;269;p43"/>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a:solidFill>
                  <a:srgbClr val="000000"/>
                </a:solidFill>
              </a:rPr>
              <a:t>Use an exponential back-off pattern when you sync or poll to extend the time between subsequent polls</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See </a:t>
            </a:r>
            <a:r>
              <a:rPr lang="en" u="sng">
                <a:solidFill>
                  <a:schemeClr val="hlink"/>
                </a:solidFill>
                <a:hlinkClick r:id="rId3"/>
              </a:rPr>
              <a:t>Exponential backoff</a:t>
            </a:r>
            <a:endParaRPr/>
          </a:p>
          <a:p>
            <a:pPr indent="-381000" lvl="0" marL="457200" rtl="0" algn="l">
              <a:spcBef>
                <a:spcPts val="1000"/>
              </a:spcBef>
              <a:spcAft>
                <a:spcPts val="1000"/>
              </a:spcAft>
              <a:buClr>
                <a:srgbClr val="000000"/>
              </a:buClr>
              <a:buSzPts val="2400"/>
              <a:buChar char="●"/>
            </a:pPr>
            <a:r>
              <a:rPr lang="en" u="sng">
                <a:solidFill>
                  <a:schemeClr val="hlink"/>
                </a:solidFill>
                <a:hlinkClick r:id="rId4"/>
              </a:rPr>
              <a:t>Firebase Cloud Messaging</a:t>
            </a:r>
            <a:r>
              <a:rPr lang="en">
                <a:solidFill>
                  <a:srgbClr val="000000"/>
                </a:solidFill>
              </a:rPr>
              <a:t> will handle this for your app</a:t>
            </a:r>
            <a:endParaRPr>
              <a:solidFill>
                <a:srgbClr val="000000"/>
              </a:solidFill>
            </a:endParaRPr>
          </a:p>
        </p:txBody>
      </p:sp>
      <p:sp>
        <p:nvSpPr>
          <p:cNvPr id="270" name="Google Shape;270;p4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6"/>
          <p:cNvSpPr txBox="1"/>
          <p:nvPr>
            <p:ph type="ctrTitle"/>
          </p:nvPr>
        </p:nvSpPr>
        <p:spPr>
          <a:xfrm>
            <a:off x="311708" y="778193"/>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4.3 Network, battery, compression</a:t>
            </a:r>
            <a:endParaRPr/>
          </a:p>
        </p:txBody>
      </p:sp>
      <p:sp>
        <p:nvSpPr>
          <p:cNvPr id="146" name="Google Shape;146;p26"/>
          <p:cNvSpPr txBox="1"/>
          <p:nvPr>
            <p:ph idx="1" type="subTitle"/>
          </p:nvPr>
        </p:nvSpPr>
        <p:spPr>
          <a:xfrm>
            <a:off x="311700" y="286774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Bundle requests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76" name="Google Shape;276;p44"/>
          <p:cNvSpPr txBox="1"/>
          <p:nvPr>
            <p:ph idx="1" type="body"/>
          </p:nvPr>
        </p:nvSpPr>
        <p:spPr>
          <a:xfrm>
            <a:off x="105000" y="1012050"/>
            <a:ext cx="80670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u="sng">
                <a:solidFill>
                  <a:schemeClr val="hlink"/>
                </a:solidFill>
                <a:latin typeface="Consolas"/>
                <a:ea typeface="Consolas"/>
                <a:cs typeface="Consolas"/>
                <a:sym typeface="Consolas"/>
                <a:hlinkClick r:id="rId3"/>
              </a:rPr>
              <a:t>JobScheduler</a:t>
            </a:r>
            <a:r>
              <a:rPr lang="en" u="sng">
                <a:solidFill>
                  <a:schemeClr val="hlink"/>
                </a:solidFill>
                <a:hlinkClick r:id="rId4"/>
              </a:rPr>
              <a:t> API</a:t>
            </a:r>
            <a:r>
              <a:rPr lang="en">
                <a:solidFill>
                  <a:srgbClr val="000000"/>
                </a:solidFill>
              </a:rPr>
              <a:t> or </a:t>
            </a:r>
            <a:r>
              <a:rPr lang="en" u="sng">
                <a:solidFill>
                  <a:schemeClr val="hlink"/>
                </a:solidFill>
                <a:hlinkClick r:id="rId5"/>
              </a:rPr>
              <a:t>Firebase </a:t>
            </a:r>
            <a:r>
              <a:rPr lang="en" u="sng">
                <a:solidFill>
                  <a:schemeClr val="hlink"/>
                </a:solidFill>
                <a:latin typeface="Consolas"/>
                <a:ea typeface="Consolas"/>
                <a:cs typeface="Consolas"/>
                <a:sym typeface="Consolas"/>
                <a:hlinkClick r:id="rId6"/>
              </a:rPr>
              <a:t>JobDispatcher</a:t>
            </a:r>
            <a:r>
              <a:rPr lang="en"/>
              <a:t> </a:t>
            </a:r>
            <a:endParaRPr/>
          </a:p>
        </p:txBody>
      </p:sp>
      <p:sp>
        <p:nvSpPr>
          <p:cNvPr id="277" name="Google Shape;277;p4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8" name="Google Shape;278;p44"/>
          <p:cNvPicPr preferRelativeResize="0"/>
          <p:nvPr/>
        </p:nvPicPr>
        <p:blipFill>
          <a:blip r:embed="rId7">
            <a:alphaModFix/>
          </a:blip>
          <a:stretch>
            <a:fillRect/>
          </a:stretch>
        </p:blipFill>
        <p:spPr>
          <a:xfrm>
            <a:off x="792800" y="1682100"/>
            <a:ext cx="7558400" cy="297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Wait until user is on Wi-Fi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84" name="Google Shape;284;p45"/>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a:solidFill>
                  <a:srgbClr val="000000"/>
                </a:solidFill>
              </a:rPr>
              <a:t>Defer non-immediate requests until user is on Wi-Fi and/or device is plugged in</a:t>
            </a:r>
            <a:endParaRPr>
              <a:solidFill>
                <a:srgbClr val="000000"/>
              </a:solidFill>
            </a:endParaRPr>
          </a:p>
          <a:p>
            <a:pPr indent="-381000" lvl="0" marL="457200" rtl="0" algn="l">
              <a:lnSpc>
                <a:spcPct val="115000"/>
              </a:lnSpc>
              <a:spcBef>
                <a:spcPts val="1000"/>
              </a:spcBef>
              <a:spcAft>
                <a:spcPts val="0"/>
              </a:spcAft>
              <a:buClr>
                <a:srgbClr val="000000"/>
              </a:buClr>
              <a:buSzPts val="2400"/>
              <a:buChar char="●"/>
            </a:pPr>
            <a:r>
              <a:rPr lang="en">
                <a:solidFill>
                  <a:srgbClr val="000000"/>
                </a:solidFill>
              </a:rPr>
              <a:t>Wi-Fi radio uses significantly less battery than wireless radio </a:t>
            </a:r>
            <a:endParaRPr>
              <a:solidFill>
                <a:srgbClr val="000000"/>
              </a:solidFill>
            </a:endParaRPr>
          </a:p>
          <a:p>
            <a:pPr indent="-381000" lvl="0" marL="457200" rtl="0" algn="l">
              <a:lnSpc>
                <a:spcPct val="115000"/>
              </a:lnSpc>
              <a:spcBef>
                <a:spcPts val="1000"/>
              </a:spcBef>
              <a:spcAft>
                <a:spcPts val="1000"/>
              </a:spcAft>
              <a:buClr>
                <a:srgbClr val="000000"/>
              </a:buClr>
              <a:buSzPts val="2400"/>
              <a:buChar char="●"/>
            </a:pPr>
            <a:r>
              <a:rPr lang="en">
                <a:solidFill>
                  <a:srgbClr val="000000"/>
                </a:solidFill>
              </a:rPr>
              <a:t>See </a:t>
            </a:r>
            <a:r>
              <a:rPr lang="en" u="sng">
                <a:solidFill>
                  <a:schemeClr val="hlink"/>
                </a:solidFill>
                <a:hlinkClick r:id="rId3"/>
              </a:rPr>
              <a:t>Modify your download patterns based on connectivity</a:t>
            </a:r>
            <a:endParaRPr/>
          </a:p>
        </p:txBody>
      </p:sp>
      <p:sp>
        <p:nvSpPr>
          <p:cNvPr id="285" name="Google Shape;285;p4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Prefetch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91" name="Google Shape;291;p46"/>
          <p:cNvSpPr txBox="1"/>
          <p:nvPr>
            <p:ph idx="1" type="body"/>
          </p:nvPr>
        </p:nvSpPr>
        <p:spPr>
          <a:xfrm>
            <a:off x="105000" y="1168613"/>
            <a:ext cx="8847300" cy="3122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a:solidFill>
                  <a:srgbClr val="000000"/>
                </a:solidFill>
              </a:rPr>
              <a:t>Try to predict what the user might need in the next few minutes and download it ahead of time with requested data</a:t>
            </a:r>
            <a:endParaRPr>
              <a:solidFill>
                <a:srgbClr val="000000"/>
              </a:solidFill>
            </a:endParaRPr>
          </a:p>
          <a:p>
            <a:pPr indent="-381000" lvl="0" marL="457200" rtl="0" algn="l">
              <a:lnSpc>
                <a:spcPct val="115000"/>
              </a:lnSpc>
              <a:spcBef>
                <a:spcPts val="1000"/>
              </a:spcBef>
              <a:spcAft>
                <a:spcPts val="0"/>
              </a:spcAft>
              <a:buClr>
                <a:srgbClr val="000000"/>
              </a:buClr>
              <a:buSzPts val="2400"/>
              <a:buChar char="●"/>
            </a:pPr>
            <a:r>
              <a:rPr lang="en">
                <a:solidFill>
                  <a:srgbClr val="000000"/>
                </a:solidFill>
              </a:rPr>
              <a:t>This requires some guessing, but if you predict correctly, you save battery power, and these small savings add up over time</a:t>
            </a:r>
            <a:endParaRPr>
              <a:solidFill>
                <a:srgbClr val="000000"/>
              </a:solidFill>
            </a:endParaRPr>
          </a:p>
          <a:p>
            <a:pPr indent="-381000" lvl="0" marL="457200" rtl="0" algn="l">
              <a:lnSpc>
                <a:spcPct val="115000"/>
              </a:lnSpc>
              <a:spcBef>
                <a:spcPts val="1000"/>
              </a:spcBef>
              <a:spcAft>
                <a:spcPts val="1000"/>
              </a:spcAft>
              <a:buClr>
                <a:srgbClr val="000000"/>
              </a:buClr>
              <a:buSzPts val="2400"/>
              <a:buChar char="●"/>
            </a:pPr>
            <a:r>
              <a:rPr lang="en">
                <a:solidFill>
                  <a:srgbClr val="000000"/>
                </a:solidFill>
              </a:rPr>
              <a:t>For example the next song in album, or the full news article</a:t>
            </a:r>
            <a:endParaRPr>
              <a:solidFill>
                <a:srgbClr val="000000"/>
              </a:solidFill>
            </a:endParaRPr>
          </a:p>
        </p:txBody>
      </p:sp>
      <p:sp>
        <p:nvSpPr>
          <p:cNvPr id="292" name="Google Shape;292;p4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Adapt to what user is doing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98" name="Google Shape;298;p47"/>
          <p:cNvSpPr txBox="1"/>
          <p:nvPr>
            <p:ph idx="1" type="body"/>
          </p:nvPr>
        </p:nvSpPr>
        <p:spPr>
          <a:xfrm>
            <a:off x="105000" y="907200"/>
            <a:ext cx="8847300" cy="33840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a:solidFill>
                  <a:srgbClr val="000000"/>
                </a:solidFill>
              </a:rPr>
              <a:t>For example, if a user's phone has been immobile for 8 hours,  then suddenly becomes active, it is possible they just woke up, and you can prefetch a batch of daily publications</a:t>
            </a:r>
            <a:endParaRPr>
              <a:solidFill>
                <a:srgbClr val="000000"/>
              </a:solidFill>
            </a:endParaRPr>
          </a:p>
          <a:p>
            <a:pPr indent="-381000" lvl="0" marL="457200" rtl="0" algn="l">
              <a:lnSpc>
                <a:spcPct val="115000"/>
              </a:lnSpc>
              <a:spcBef>
                <a:spcPts val="1000"/>
              </a:spcBef>
              <a:spcAft>
                <a:spcPts val="0"/>
              </a:spcAft>
              <a:buClr>
                <a:srgbClr val="000000"/>
              </a:buClr>
              <a:buSzPts val="2400"/>
              <a:buChar char="●"/>
            </a:pPr>
            <a:r>
              <a:rPr lang="en">
                <a:solidFill>
                  <a:srgbClr val="000000"/>
                </a:solidFill>
              </a:rPr>
              <a:t>If users are on Wi-Fi, sync their email while they are still on Wi-Fi, instead of when they are off Wi-Fi during their commute to work or school</a:t>
            </a:r>
            <a:endParaRPr>
              <a:solidFill>
                <a:srgbClr val="000000"/>
              </a:solidFill>
            </a:endParaRPr>
          </a:p>
          <a:p>
            <a:pPr indent="-381000" lvl="0" marL="457200" rtl="0" algn="l">
              <a:lnSpc>
                <a:spcPct val="115000"/>
              </a:lnSpc>
              <a:spcBef>
                <a:spcPts val="1000"/>
              </a:spcBef>
              <a:spcAft>
                <a:spcPts val="1000"/>
              </a:spcAft>
              <a:buClr>
                <a:srgbClr val="000000"/>
              </a:buClr>
              <a:buSzPts val="2400"/>
              <a:buChar char="●"/>
            </a:pPr>
            <a:r>
              <a:rPr lang="en">
                <a:solidFill>
                  <a:srgbClr val="000000"/>
                </a:solidFill>
              </a:rPr>
              <a:t>There is no need to recheck stock prices when the market is closed!</a:t>
            </a:r>
            <a:endParaRPr>
              <a:solidFill>
                <a:srgbClr val="000000"/>
              </a:solidFill>
            </a:endParaRPr>
          </a:p>
        </p:txBody>
      </p:sp>
      <p:sp>
        <p:nvSpPr>
          <p:cNvPr id="299" name="Google Shape;299;p4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Fetch text before media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05" name="Google Shape;305;p48"/>
          <p:cNvSpPr txBox="1"/>
          <p:nvPr>
            <p:ph idx="1" type="body"/>
          </p:nvPr>
        </p:nvSpPr>
        <p:spPr>
          <a:xfrm>
            <a:off x="105000" y="1012050"/>
            <a:ext cx="8847300" cy="32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
                <a:solidFill>
                  <a:srgbClr val="000000"/>
                </a:solidFill>
              </a:rPr>
              <a:t>Text requests tend to be smaller, compress better, and hence transfer faster, meaning that your app can display useful content quickly</a:t>
            </a:r>
            <a:endParaRPr>
              <a:solidFill>
                <a:srgbClr val="000000"/>
              </a:solidFill>
            </a:endParaRPr>
          </a:p>
        </p:txBody>
      </p:sp>
      <p:sp>
        <p:nvSpPr>
          <p:cNvPr id="306" name="Google Shape;306;p4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Compress your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12" name="Google Shape;312;p49"/>
          <p:cNvSpPr txBox="1"/>
          <p:nvPr>
            <p:ph idx="1" type="body"/>
          </p:nvPr>
        </p:nvSpPr>
        <p:spPr>
          <a:xfrm>
            <a:off x="105000" y="1012050"/>
            <a:ext cx="8640000" cy="327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
                <a:solidFill>
                  <a:srgbClr val="000000"/>
                </a:solidFill>
              </a:rPr>
              <a:t>In general, the amount of battery power the CPU uses to compress and decompress data is much less than the power used by the radio to transfer the same uncompressed data over the network</a:t>
            </a:r>
            <a:endParaRPr>
              <a:solidFill>
                <a:srgbClr val="000000"/>
              </a:solidFill>
            </a:endParaRPr>
          </a:p>
        </p:txBody>
      </p:sp>
      <p:sp>
        <p:nvSpPr>
          <p:cNvPr id="313" name="Google Shape;313;p4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Make sure app works usefully offline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19" name="Google Shape;319;p50"/>
          <p:cNvSpPr txBox="1"/>
          <p:nvPr>
            <p:ph idx="1" type="body"/>
          </p:nvPr>
        </p:nvSpPr>
        <p:spPr>
          <a:xfrm>
            <a:off x="105000" y="1012050"/>
            <a:ext cx="8847300" cy="32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
                <a:solidFill>
                  <a:srgbClr val="000000"/>
                </a:solidFill>
              </a:rPr>
              <a:t>For example, let users compose messages when offline, and send them when they are connected</a:t>
            </a:r>
            <a:endParaRPr>
              <a:solidFill>
                <a:srgbClr val="000000"/>
              </a:solidFill>
            </a:endParaRPr>
          </a:p>
        </p:txBody>
      </p:sp>
      <p:sp>
        <p:nvSpPr>
          <p:cNvPr id="320" name="Google Shape;320;p5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Store and cache data locally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26" name="Google Shape;326;p51"/>
          <p:cNvSpPr txBox="1"/>
          <p:nvPr>
            <p:ph idx="1" type="body"/>
          </p:nvPr>
        </p:nvSpPr>
        <p:spPr>
          <a:xfrm>
            <a:off x="105000" y="1316850"/>
            <a:ext cx="8847300" cy="327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Caching is turned off by default for Android apps</a:t>
            </a:r>
            <a:endParaRPr>
              <a:solidFill>
                <a:srgbClr val="000000"/>
              </a:solidFill>
            </a:endParaRPr>
          </a:p>
          <a:p>
            <a:pPr indent="-381000" lvl="0" marL="457200" rtl="0" algn="l">
              <a:spcBef>
                <a:spcPts val="0"/>
              </a:spcBef>
              <a:spcAft>
                <a:spcPts val="0"/>
              </a:spcAft>
              <a:buClr>
                <a:srgbClr val="000000"/>
              </a:buClr>
              <a:buSzPts val="2400"/>
              <a:buChar char="●"/>
            </a:pPr>
            <a:r>
              <a:rPr lang="en" u="sng">
                <a:solidFill>
                  <a:schemeClr val="hlink"/>
                </a:solidFill>
                <a:latin typeface="Consolas"/>
                <a:ea typeface="Consolas"/>
                <a:cs typeface="Consolas"/>
                <a:sym typeface="Consolas"/>
                <a:hlinkClick r:id="rId3"/>
              </a:rPr>
              <a:t>HttpResponseCache</a:t>
            </a:r>
            <a:r>
              <a:rPr lang="en">
                <a:solidFill>
                  <a:srgbClr val="000000"/>
                </a:solidFill>
              </a:rPr>
              <a:t> class enables caching of responses</a:t>
            </a:r>
            <a:endParaRPr>
              <a:solidFill>
                <a:srgbClr val="000000"/>
              </a:solidFill>
            </a:endParaRPr>
          </a:p>
          <a:p>
            <a:pPr indent="-381000" lvl="0" marL="457200" rtl="0" algn="l">
              <a:spcBef>
                <a:spcPts val="0"/>
              </a:spcBef>
              <a:spcAft>
                <a:spcPts val="0"/>
              </a:spcAft>
              <a:buClr>
                <a:srgbClr val="000000"/>
              </a:buClr>
              <a:buSzPts val="2400"/>
              <a:buChar char="●"/>
            </a:pPr>
            <a:r>
              <a:rPr lang="en" u="sng">
                <a:solidFill>
                  <a:schemeClr val="hlink"/>
                </a:solidFill>
                <a:hlinkClick r:id="rId4"/>
              </a:rPr>
              <a:t>Firebase Cloud Messaging</a:t>
            </a:r>
            <a:r>
              <a:rPr lang="en">
                <a:solidFill>
                  <a:srgbClr val="000000"/>
                </a:solidFill>
              </a:rPr>
              <a:t> with local storage</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
                <a:solidFill>
                  <a:srgbClr val="000000"/>
                </a:solidFill>
              </a:rPr>
              <a:t>Local database to optimize performance regardless of network conditions </a:t>
            </a:r>
            <a:endParaRPr>
              <a:solidFill>
                <a:srgbClr val="000000"/>
              </a:solidFill>
            </a:endParaRPr>
          </a:p>
        </p:txBody>
      </p:sp>
      <p:sp>
        <p:nvSpPr>
          <p:cNvPr id="327" name="Google Shape;327;p5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Offline-first architecture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33" name="Google Shape;333;p52"/>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a:solidFill>
                  <a:srgbClr val="000000"/>
                </a:solidFill>
              </a:rPr>
              <a:t>Try to fetch data from local storage first. Failing that, request the data from network</a:t>
            </a:r>
            <a:endParaRPr>
              <a:solidFill>
                <a:srgbClr val="000000"/>
              </a:solidFill>
            </a:endParaRPr>
          </a:p>
          <a:p>
            <a:pPr indent="-381000" lvl="0" marL="457200" rtl="0" algn="l">
              <a:lnSpc>
                <a:spcPct val="115000"/>
              </a:lnSpc>
              <a:spcBef>
                <a:spcPts val="1000"/>
              </a:spcBef>
              <a:spcAft>
                <a:spcPts val="0"/>
              </a:spcAft>
              <a:buClr>
                <a:srgbClr val="000000"/>
              </a:buClr>
              <a:buSzPts val="2400"/>
              <a:buChar char="●"/>
            </a:pPr>
            <a:r>
              <a:rPr lang="en">
                <a:solidFill>
                  <a:srgbClr val="000000"/>
                </a:solidFill>
              </a:rPr>
              <a:t>Once retrieved from network, cache locally for future use</a:t>
            </a:r>
            <a:endParaRPr>
              <a:solidFill>
                <a:srgbClr val="000000"/>
              </a:solidFill>
            </a:endParaRPr>
          </a:p>
          <a:p>
            <a:pPr indent="-381000" lvl="0" marL="457200" rtl="0" algn="l">
              <a:lnSpc>
                <a:spcPct val="115000"/>
              </a:lnSpc>
              <a:spcBef>
                <a:spcPts val="1000"/>
              </a:spcBef>
              <a:spcAft>
                <a:spcPts val="0"/>
              </a:spcAft>
              <a:buClr>
                <a:srgbClr val="000000"/>
              </a:buClr>
              <a:buSzPts val="2400"/>
              <a:buChar char="●"/>
            </a:pPr>
            <a:r>
              <a:rPr lang="en">
                <a:solidFill>
                  <a:srgbClr val="000000"/>
                </a:solidFill>
              </a:rPr>
              <a:t>Make network requests for same data only once</a:t>
            </a:r>
            <a:endParaRPr>
              <a:solidFill>
                <a:srgbClr val="000000"/>
              </a:solidFill>
            </a:endParaRPr>
          </a:p>
          <a:p>
            <a:pPr indent="-381000" lvl="0" marL="457200" rtl="0" algn="l">
              <a:lnSpc>
                <a:spcPct val="115000"/>
              </a:lnSpc>
              <a:spcBef>
                <a:spcPts val="1000"/>
              </a:spcBef>
              <a:spcAft>
                <a:spcPts val="0"/>
              </a:spcAft>
              <a:buClr>
                <a:srgbClr val="000000"/>
              </a:buClr>
              <a:buSzPts val="2400"/>
              <a:buChar char="●"/>
            </a:pPr>
            <a:r>
              <a:rPr lang="en">
                <a:solidFill>
                  <a:srgbClr val="000000"/>
                </a:solidFill>
              </a:rPr>
              <a:t>Use local database for long-lived data </a:t>
            </a:r>
            <a:br>
              <a:rPr lang="en">
                <a:solidFill>
                  <a:srgbClr val="000000"/>
                </a:solidFill>
              </a:rPr>
            </a:br>
            <a:r>
              <a:rPr lang="en">
                <a:solidFill>
                  <a:srgbClr val="000000"/>
                </a:solidFill>
              </a:rPr>
              <a:t>(</a:t>
            </a:r>
            <a:r>
              <a:rPr lang="en" u="sng">
                <a:solidFill>
                  <a:schemeClr val="hlink"/>
                </a:solidFill>
                <a:latin typeface="Consolas"/>
                <a:ea typeface="Consolas"/>
                <a:cs typeface="Consolas"/>
                <a:sym typeface="Consolas"/>
                <a:hlinkClick r:id="rId3"/>
              </a:rPr>
              <a:t>SQLite</a:t>
            </a:r>
            <a:r>
              <a:rPr lang="en"/>
              <a:t>, </a:t>
            </a:r>
            <a:r>
              <a:rPr lang="en" u="sng">
                <a:solidFill>
                  <a:schemeClr val="hlink"/>
                </a:solidFill>
                <a:latin typeface="Consolas"/>
                <a:ea typeface="Consolas"/>
                <a:cs typeface="Consolas"/>
                <a:sym typeface="Consolas"/>
                <a:hlinkClick r:id="rId4"/>
              </a:rPr>
              <a:t>SharedPreferences</a:t>
            </a:r>
            <a:r>
              <a:rPr lang="en">
                <a:solidFill>
                  <a:srgbClr val="000000"/>
                </a:solidFill>
              </a:rPr>
              <a:t>)</a:t>
            </a:r>
            <a:endParaRPr>
              <a:solidFill>
                <a:srgbClr val="000000"/>
              </a:solidFill>
            </a:endParaRPr>
          </a:p>
          <a:p>
            <a:pPr indent="0" lvl="0" marL="0" rtl="0" algn="l">
              <a:spcBef>
                <a:spcPts val="1000"/>
              </a:spcBef>
              <a:spcAft>
                <a:spcPts val="0"/>
              </a:spcAft>
              <a:buNone/>
            </a:pPr>
            <a:r>
              <a:t/>
            </a:r>
            <a:endParaRPr/>
          </a:p>
        </p:txBody>
      </p:sp>
      <p:sp>
        <p:nvSpPr>
          <p:cNvPr id="334" name="Google Shape;334;p5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Adapt to available connectivity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40" name="Google Shape;340;p53"/>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000000"/>
              </a:buClr>
              <a:buSzPts val="2400"/>
              <a:buAutoNum type="arabicPeriod"/>
            </a:pPr>
            <a:r>
              <a:rPr lang="en">
                <a:solidFill>
                  <a:srgbClr val="000000"/>
                </a:solidFill>
              </a:rPr>
              <a:t>On slower connections, download only lower-resolution media, or none</a:t>
            </a:r>
            <a:endParaRPr>
              <a:solidFill>
                <a:srgbClr val="000000"/>
              </a:solidFill>
            </a:endParaRPr>
          </a:p>
          <a:p>
            <a:pPr indent="-381000" lvl="0" marL="457200" rtl="0" algn="l">
              <a:spcBef>
                <a:spcPts val="1000"/>
              </a:spcBef>
              <a:spcAft>
                <a:spcPts val="0"/>
              </a:spcAft>
              <a:buClr>
                <a:srgbClr val="000000"/>
              </a:buClr>
              <a:buSzPts val="2400"/>
              <a:buAutoNum type="arabicPeriod"/>
            </a:pPr>
            <a:r>
              <a:rPr lang="en">
                <a:solidFill>
                  <a:srgbClr val="000000"/>
                </a:solidFill>
              </a:rPr>
              <a:t>Check for connectivity and network capabilities </a:t>
            </a:r>
            <a:endParaRPr>
              <a:solidFill>
                <a:srgbClr val="000000"/>
              </a:solidFill>
            </a:endParaRPr>
          </a:p>
          <a:p>
            <a:pPr indent="-381000" lvl="0" marL="457200" rtl="0" algn="l">
              <a:spcBef>
                <a:spcPts val="1000"/>
              </a:spcBef>
              <a:spcAft>
                <a:spcPts val="0"/>
              </a:spcAft>
              <a:buClr>
                <a:srgbClr val="000000"/>
              </a:buClr>
              <a:buSzPts val="2400"/>
              <a:buAutoNum type="arabicPeriod"/>
            </a:pPr>
            <a:r>
              <a:rPr lang="en">
                <a:solidFill>
                  <a:srgbClr val="000000"/>
                </a:solidFill>
              </a:rPr>
              <a:t>User settings for syncing and data management</a:t>
            </a:r>
            <a:endParaRPr>
              <a:solidFill>
                <a:srgbClr val="000000"/>
              </a:solidFill>
            </a:endParaRPr>
          </a:p>
          <a:p>
            <a:pPr indent="-381000" lvl="0" marL="457200" rtl="0" algn="l">
              <a:spcBef>
                <a:spcPts val="1000"/>
              </a:spcBef>
              <a:spcAft>
                <a:spcPts val="0"/>
              </a:spcAft>
              <a:buClr>
                <a:srgbClr val="000000"/>
              </a:buClr>
              <a:buSzPts val="2400"/>
              <a:buAutoNum type="arabicPeriod"/>
            </a:pPr>
            <a:r>
              <a:rPr lang="en">
                <a:solidFill>
                  <a:srgbClr val="000000"/>
                </a:solidFill>
              </a:rPr>
              <a:t>Fetch large data only if connected to a Wi-Fi network.</a:t>
            </a:r>
            <a:endParaRPr>
              <a:solidFill>
                <a:srgbClr val="000000"/>
              </a:solidFill>
            </a:endParaRPr>
          </a:p>
          <a:p>
            <a:pPr indent="-381000" lvl="0" marL="457200" rtl="0" algn="l">
              <a:spcBef>
                <a:spcPts val="1000"/>
              </a:spcBef>
              <a:spcAft>
                <a:spcPts val="0"/>
              </a:spcAft>
              <a:buClr>
                <a:srgbClr val="000000"/>
              </a:buClr>
              <a:buSzPts val="2400"/>
              <a:buAutoNum type="arabicPeriod"/>
            </a:pPr>
            <a:r>
              <a:rPr lang="en">
                <a:solidFill>
                  <a:srgbClr val="000000"/>
                </a:solidFill>
              </a:rPr>
              <a:t>Prefetch data when device is connected to Wi-Fi</a:t>
            </a:r>
            <a:endParaRPr>
              <a:solidFill>
                <a:srgbClr val="000000"/>
              </a:solidFill>
            </a:endParaRPr>
          </a:p>
        </p:txBody>
      </p:sp>
      <p:sp>
        <p:nvSpPr>
          <p:cNvPr id="341" name="Google Shape;341;p5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Adapt to available connectivity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3" name="Google Shape;153;p27"/>
          <p:cNvSpPr txBox="1"/>
          <p:nvPr>
            <p:ph idx="1" type="body"/>
          </p:nvPr>
        </p:nvSpPr>
        <p:spPr>
          <a:xfrm>
            <a:off x="333600" y="1293750"/>
            <a:ext cx="4173300" cy="2752800"/>
          </a:xfrm>
          <a:prstGeom prst="rect">
            <a:avLst/>
          </a:prstGeom>
        </p:spPr>
        <p:txBody>
          <a:bodyPr anchorCtr="0" anchor="t" bIns="91425" lIns="91425" spcFirstLastPara="1" rIns="91425" wrap="square" tIns="91425">
            <a:noAutofit/>
          </a:bodyPr>
          <a:lstStyle/>
          <a:p>
            <a:pPr indent="-381000" lvl="0" marL="457200" rtl="0" algn="l">
              <a:lnSpc>
                <a:spcPct val="140000"/>
              </a:lnSpc>
              <a:spcBef>
                <a:spcPts val="0"/>
              </a:spcBef>
              <a:spcAft>
                <a:spcPts val="0"/>
              </a:spcAft>
              <a:buClr>
                <a:srgbClr val="000000"/>
              </a:buClr>
              <a:buSzPts val="2400"/>
              <a:buChar char="●"/>
            </a:pPr>
            <a:r>
              <a:rPr lang="en">
                <a:solidFill>
                  <a:srgbClr val="000000"/>
                </a:solidFill>
              </a:rPr>
              <a:t>Network</a:t>
            </a:r>
            <a:endParaRPr>
              <a:solidFill>
                <a:srgbClr val="000000"/>
              </a:solidFill>
            </a:endParaRPr>
          </a:p>
          <a:p>
            <a:pPr indent="-381000" lvl="0" marL="457200" rtl="0" algn="l">
              <a:lnSpc>
                <a:spcPct val="140000"/>
              </a:lnSpc>
              <a:spcBef>
                <a:spcPts val="0"/>
              </a:spcBef>
              <a:spcAft>
                <a:spcPts val="0"/>
              </a:spcAft>
              <a:buClr>
                <a:srgbClr val="000000"/>
              </a:buClr>
              <a:buSzPts val="2400"/>
              <a:buChar char="●"/>
            </a:pPr>
            <a:r>
              <a:rPr lang="en">
                <a:solidFill>
                  <a:srgbClr val="000000"/>
                </a:solidFill>
              </a:rPr>
              <a:t>Best practices</a:t>
            </a:r>
            <a:endParaRPr>
              <a:solidFill>
                <a:srgbClr val="000000"/>
              </a:solidFill>
            </a:endParaRPr>
          </a:p>
          <a:p>
            <a:pPr indent="-381000" lvl="0" marL="457200" rtl="0" algn="l">
              <a:lnSpc>
                <a:spcPct val="140000"/>
              </a:lnSpc>
              <a:spcBef>
                <a:spcPts val="0"/>
              </a:spcBef>
              <a:spcAft>
                <a:spcPts val="0"/>
              </a:spcAft>
              <a:buClr>
                <a:srgbClr val="000000"/>
              </a:buClr>
              <a:buSzPts val="2400"/>
              <a:buChar char="●"/>
            </a:pPr>
            <a:r>
              <a:rPr lang="en">
                <a:solidFill>
                  <a:srgbClr val="000000"/>
                </a:solidFill>
              </a:rPr>
              <a:t>Optimizing images</a:t>
            </a:r>
            <a:endParaRPr>
              <a:solidFill>
                <a:srgbClr val="000000"/>
              </a:solidFill>
            </a:endParaRPr>
          </a:p>
          <a:p>
            <a:pPr indent="-381000" lvl="0" marL="457200" rtl="0" algn="l">
              <a:lnSpc>
                <a:spcPct val="140000"/>
              </a:lnSpc>
              <a:spcBef>
                <a:spcPts val="0"/>
              </a:spcBef>
              <a:spcAft>
                <a:spcPts val="0"/>
              </a:spcAft>
              <a:buClr>
                <a:srgbClr val="000000"/>
              </a:buClr>
              <a:buSzPts val="2400"/>
              <a:buChar char="●"/>
            </a:pPr>
            <a:r>
              <a:rPr lang="en">
                <a:solidFill>
                  <a:srgbClr val="000000"/>
                </a:solidFill>
              </a:rPr>
              <a:t>Text data compression</a:t>
            </a:r>
            <a:endParaRPr>
              <a:solidFill>
                <a:srgbClr val="000000"/>
              </a:solidFill>
            </a:endParaRPr>
          </a:p>
          <a:p>
            <a:pPr indent="-381000" lvl="0" marL="457200" rtl="0" algn="l">
              <a:lnSpc>
                <a:spcPct val="140000"/>
              </a:lnSpc>
              <a:spcBef>
                <a:spcPts val="0"/>
              </a:spcBef>
              <a:spcAft>
                <a:spcPts val="0"/>
              </a:spcAft>
              <a:buClr>
                <a:srgbClr val="000000"/>
              </a:buClr>
              <a:buSzPts val="2400"/>
              <a:buChar char="●"/>
            </a:pPr>
            <a:r>
              <a:rPr lang="en">
                <a:solidFill>
                  <a:srgbClr val="000000"/>
                </a:solidFill>
              </a:rPr>
              <a:t>Serializing data</a:t>
            </a:r>
            <a:endParaRPr>
              <a:solidFill>
                <a:srgbClr val="000000"/>
              </a:solidFill>
            </a:endParaRPr>
          </a:p>
        </p:txBody>
      </p:sp>
      <p:sp>
        <p:nvSpPr>
          <p:cNvPr id="154" name="Google Shape;154;p2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7"/>
          <p:cNvSpPr txBox="1"/>
          <p:nvPr>
            <p:ph idx="1" type="body"/>
          </p:nvPr>
        </p:nvSpPr>
        <p:spPr>
          <a:xfrm>
            <a:off x="4659000" y="1268750"/>
            <a:ext cx="4426800" cy="2698200"/>
          </a:xfrm>
          <a:prstGeom prst="rect">
            <a:avLst/>
          </a:prstGeom>
        </p:spPr>
        <p:txBody>
          <a:bodyPr anchorCtr="0" anchor="t" bIns="91425" lIns="91425" spcFirstLastPara="1" rIns="91425" wrap="square" tIns="91425">
            <a:noAutofit/>
          </a:bodyPr>
          <a:lstStyle/>
          <a:p>
            <a:pPr indent="-381000" lvl="0" marL="457200" rtl="0" algn="l">
              <a:lnSpc>
                <a:spcPct val="140000"/>
              </a:lnSpc>
              <a:spcBef>
                <a:spcPts val="0"/>
              </a:spcBef>
              <a:spcAft>
                <a:spcPts val="0"/>
              </a:spcAft>
              <a:buClr>
                <a:srgbClr val="000000"/>
              </a:buClr>
              <a:buSzPts val="2400"/>
              <a:buChar char="●"/>
            </a:pPr>
            <a:r>
              <a:rPr lang="en">
                <a:solidFill>
                  <a:srgbClr val="000000"/>
                </a:solidFill>
              </a:rPr>
              <a:t>Network Profiler tool</a:t>
            </a:r>
            <a:endParaRPr>
              <a:solidFill>
                <a:srgbClr val="000000"/>
              </a:solidFill>
            </a:endParaRPr>
          </a:p>
          <a:p>
            <a:pPr indent="-381000" lvl="0" marL="457200" rtl="0" algn="l">
              <a:lnSpc>
                <a:spcPct val="140000"/>
              </a:lnSpc>
              <a:spcBef>
                <a:spcPts val="0"/>
              </a:spcBef>
              <a:spcAft>
                <a:spcPts val="0"/>
              </a:spcAft>
              <a:buClr>
                <a:srgbClr val="000000"/>
              </a:buClr>
              <a:buSzPts val="2400"/>
              <a:buChar char="●"/>
            </a:pPr>
            <a:r>
              <a:rPr lang="en">
                <a:solidFill>
                  <a:srgbClr val="000000"/>
                </a:solidFill>
              </a:rPr>
              <a:t>batterystats command</a:t>
            </a:r>
            <a:endParaRPr>
              <a:solidFill>
                <a:srgbClr val="000000"/>
              </a:solidFill>
            </a:endParaRPr>
          </a:p>
          <a:p>
            <a:pPr indent="-381000" lvl="0" marL="457200" rtl="0" algn="l">
              <a:lnSpc>
                <a:spcPct val="140000"/>
              </a:lnSpc>
              <a:spcBef>
                <a:spcPts val="0"/>
              </a:spcBef>
              <a:spcAft>
                <a:spcPts val="0"/>
              </a:spcAft>
              <a:buClr>
                <a:srgbClr val="000000"/>
              </a:buClr>
              <a:buSzPts val="2400"/>
              <a:buChar char="●"/>
            </a:pPr>
            <a:r>
              <a:rPr lang="en">
                <a:solidFill>
                  <a:srgbClr val="000000"/>
                </a:solidFill>
              </a:rPr>
              <a:t>Battery Historian</a:t>
            </a:r>
            <a:endParaRPr>
              <a:solidFill>
                <a:srgbClr val="000000"/>
              </a:solidFill>
            </a:endParaRPr>
          </a:p>
          <a:p>
            <a:pPr indent="-381000" lvl="0" marL="457200" rtl="0" algn="l">
              <a:lnSpc>
                <a:spcPct val="140000"/>
              </a:lnSpc>
              <a:spcBef>
                <a:spcPts val="0"/>
              </a:spcBef>
              <a:spcAft>
                <a:spcPts val="0"/>
              </a:spcAft>
              <a:buClr>
                <a:srgbClr val="000000"/>
              </a:buClr>
              <a:buSzPts val="2400"/>
              <a:buChar char="●"/>
            </a:pPr>
            <a:r>
              <a:rPr lang="en">
                <a:solidFill>
                  <a:srgbClr val="000000"/>
                </a:solidFill>
              </a:rPr>
              <a:t>WebP conversion</a:t>
            </a:r>
            <a:endParaRPr>
              <a:solidFill>
                <a:srgbClr val="000000"/>
              </a:solidFill>
            </a:endParaRPr>
          </a:p>
          <a:p>
            <a:pPr indent="0" lvl="0" marL="0" rtl="0" algn="l">
              <a:lnSpc>
                <a:spcPct val="140000"/>
              </a:lnSpc>
              <a:spcBef>
                <a:spcPts val="0"/>
              </a:spcBef>
              <a:spcAft>
                <a:spcPts val="0"/>
              </a:spcAft>
              <a:buNone/>
            </a:pPr>
            <a:r>
              <a:t/>
            </a:r>
            <a:endParaRPr>
              <a:solidFill>
                <a:srgbClr val="000000"/>
              </a:solidFill>
            </a:endParaRPr>
          </a:p>
          <a:p>
            <a:pPr indent="0" lvl="0" marL="457200" rtl="0" algn="l">
              <a:lnSpc>
                <a:spcPct val="115000"/>
              </a:lnSpc>
              <a:spcBef>
                <a:spcPts val="500"/>
              </a:spcBef>
              <a:spcAft>
                <a:spcPts val="20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 ConnectivityManager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48" name="Google Shape;348;p54"/>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3"/>
              </a:rPr>
              <a:t>ConnectivityManager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4"/>
              </a:rPr>
              <a:t>isActiveNetworkMetered()</a:t>
            </a:r>
            <a:endParaRPr sz="2000" u="sng">
              <a:solidFill>
                <a:schemeClr val="hlink"/>
              </a:solidFill>
              <a:latin typeface="Consolas"/>
              <a:ea typeface="Consolas"/>
              <a:cs typeface="Consolas"/>
              <a:sym typeface="Consolas"/>
              <a:hlinkClick r:id="rId5"/>
            </a:endParaRPr>
          </a:p>
          <a:p>
            <a:pPr indent="-355600" lvl="0" marL="457200" rtl="0" algn="l">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6"/>
              </a:rPr>
              <a:t>ConnectivityManager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7"/>
              </a:rPr>
              <a:t>getActiveNetworkInfo()</a:t>
            </a:r>
            <a:endParaRPr sz="2000" u="sng">
              <a:solidFill>
                <a:schemeClr val="hlink"/>
              </a:solidFill>
              <a:latin typeface="Consolas"/>
              <a:ea typeface="Consolas"/>
              <a:cs typeface="Consolas"/>
              <a:sym typeface="Consolas"/>
              <a:hlinkClick r:id="rId8"/>
            </a:endParaRPr>
          </a:p>
          <a:p>
            <a:pPr indent="-355600" lvl="0" marL="457200" rtl="0" algn="l">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9"/>
              </a:rPr>
              <a:t>ConnectivityManager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10"/>
              </a:rPr>
              <a:t>getNetworkCapabilities(</a:t>
            </a:r>
            <a:br>
              <a:rPr lang="en">
                <a:uFill>
                  <a:noFill/>
                </a:uFill>
                <a:hlinkClick r:id="rId11"/>
              </a:rPr>
            </a:br>
            <a:r>
              <a:rPr lang="en">
                <a:uFill>
                  <a:noFill/>
                </a:uFill>
                <a:hlinkClick r:id="rId12"/>
              </a:rPr>
              <a:t>                                                    </a:t>
            </a:r>
            <a:r>
              <a:rPr lang="en" sz="2000" u="sng">
                <a:solidFill>
                  <a:schemeClr val="hlink"/>
                </a:solidFill>
                <a:latin typeface="Consolas"/>
                <a:ea typeface="Consolas"/>
                <a:cs typeface="Consolas"/>
                <a:sym typeface="Consolas"/>
                <a:hlinkClick r:id="rId13"/>
              </a:rPr>
              <a:t>Network network)</a:t>
            </a:r>
            <a:endParaRPr sz="2000">
              <a:latin typeface="Consolas"/>
              <a:ea typeface="Consolas"/>
              <a:cs typeface="Consolas"/>
              <a:sym typeface="Consolas"/>
            </a:endParaRPr>
          </a:p>
          <a:p>
            <a:pPr indent="-355600" lvl="0" marL="457200" rtl="0" algn="l">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14"/>
              </a:rPr>
              <a:t>ConnectivityManager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15"/>
              </a:rPr>
              <a:t>getNetworkInfo</a:t>
            </a:r>
            <a:r>
              <a:rPr lang="en" sz="2000">
                <a:latin typeface="Consolas"/>
                <a:ea typeface="Consolas"/>
                <a:cs typeface="Consolas"/>
                <a:sym typeface="Consolas"/>
              </a:rPr>
              <a:t>(</a:t>
            </a:r>
            <a:r>
              <a:rPr lang="en" sz="2000" u="sng">
                <a:solidFill>
                  <a:schemeClr val="hlink"/>
                </a:solidFill>
                <a:latin typeface="Consolas"/>
                <a:ea typeface="Consolas"/>
                <a:cs typeface="Consolas"/>
                <a:sym typeface="Consolas"/>
                <a:hlinkClick r:id="rId16"/>
              </a:rPr>
              <a:t>Network</a:t>
            </a:r>
            <a:r>
              <a:rPr lang="en" sz="2000">
                <a:latin typeface="Consolas"/>
                <a:ea typeface="Consolas"/>
                <a:cs typeface="Consolas"/>
                <a:sym typeface="Consolas"/>
              </a:rPr>
              <a:t> network)</a:t>
            </a:r>
            <a:endParaRPr sz="2000" u="sng">
              <a:solidFill>
                <a:schemeClr val="hlink"/>
              </a:solidFill>
              <a:latin typeface="Consolas"/>
              <a:ea typeface="Consolas"/>
              <a:cs typeface="Consolas"/>
              <a:sym typeface="Consolas"/>
              <a:hlinkClick r:id="rId17"/>
            </a:endParaRPr>
          </a:p>
          <a:p>
            <a:pPr indent="-355600" lvl="0" marL="457200" rtl="0" algn="l">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18"/>
              </a:rPr>
              <a:t>TelephonyManager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19"/>
              </a:rPr>
              <a:t>getNetworkType()</a:t>
            </a:r>
            <a:endParaRPr sz="2000">
              <a:latin typeface="Consolas"/>
              <a:ea typeface="Consolas"/>
              <a:cs typeface="Consolas"/>
              <a:sym typeface="Consolas"/>
            </a:endParaRPr>
          </a:p>
        </p:txBody>
      </p:sp>
      <p:sp>
        <p:nvSpPr>
          <p:cNvPr id="349" name="Google Shape;349;p5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Testing connectivity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55" name="Google Shape;355;p55"/>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ConnectivityManager cm =  (ConnectivityManager)this</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    .getSystemService(Context.CONNECTIVITY_SERVICE);</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NetworkInfo activeNetwork = cm.getActiveNetworkInfo();</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boolean isConnected = activeNetwork != null &amp;&amp; </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                      activeNetwork.isConnectedOrConnecting();</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chemeClr val="dk1"/>
                </a:solidFill>
                <a:latin typeface="Consolas"/>
                <a:ea typeface="Consolas"/>
                <a:cs typeface="Consolas"/>
                <a:sym typeface="Consolas"/>
              </a:rPr>
              <a:t>int connectionType = -1;</a:t>
            </a:r>
            <a:endParaRPr sz="2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457200" rtl="0" algn="l">
              <a:spcBef>
                <a:spcPts val="0"/>
              </a:spcBef>
              <a:spcAft>
                <a:spcPts val="0"/>
              </a:spcAft>
              <a:buNone/>
            </a:pPr>
            <a:r>
              <a:rPr lang="en">
                <a:solidFill>
                  <a:srgbClr val="000000"/>
                </a:solidFill>
              </a:rPr>
              <a:t>(continued on next slide)</a:t>
            </a:r>
            <a:endParaRPr>
              <a:solidFill>
                <a:srgbClr val="000000"/>
              </a:solidFill>
              <a:latin typeface="Consolas"/>
              <a:ea typeface="Consolas"/>
              <a:cs typeface="Consolas"/>
              <a:sym typeface="Consolas"/>
            </a:endParaRPr>
          </a:p>
        </p:txBody>
      </p:sp>
      <p:sp>
        <p:nvSpPr>
          <p:cNvPr id="356" name="Google Shape;356;p5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Testing connectivity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2" name="Google Shape;362;p56"/>
          <p:cNvSpPr txBox="1"/>
          <p:nvPr>
            <p:ph idx="1" type="body"/>
          </p:nvPr>
        </p:nvSpPr>
        <p:spPr>
          <a:xfrm>
            <a:off x="105000" y="1088250"/>
            <a:ext cx="8847300" cy="327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if(isConnected)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connectionType = activeNetwork.getType();</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if (connectionType == ConnectivityManager.TYPE_WIFI)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Log.d(DEBUG_TAG, "Mobile connected: to Wi-Fi");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 else if (connectionType == ConnectivityManager.TYPE_MOBILE)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Log.d(DEBUG_TAG, "Mobile connected: to Cellular Network");</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else{</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Log.d(DEBUG_TAG, "Mobile connected: No active network connection");</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p:txBody>
      </p:sp>
      <p:sp>
        <p:nvSpPr>
          <p:cNvPr id="363" name="Google Shape;363;p5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 you really need this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9" name="Google Shape;369;p57"/>
          <p:cNvSpPr txBox="1"/>
          <p:nvPr>
            <p:ph idx="1" type="body"/>
          </p:nvPr>
        </p:nvSpPr>
        <p:spPr>
          <a:xfrm>
            <a:off x="311700" y="1076275"/>
            <a:ext cx="8296500" cy="34164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000000"/>
              </a:buClr>
              <a:buSzPts val="2400"/>
              <a:buChar char="●"/>
            </a:pPr>
            <a:r>
              <a:rPr lang="en">
                <a:solidFill>
                  <a:srgbClr val="000000"/>
                </a:solidFill>
              </a:rPr>
              <a:t>The best way to save on networking performance is to not download or upload any data at all</a:t>
            </a:r>
            <a:endParaRPr>
              <a:solidFill>
                <a:srgbClr val="000000"/>
              </a:solidFill>
            </a:endParaRPr>
          </a:p>
        </p:txBody>
      </p:sp>
      <p:sp>
        <p:nvSpPr>
          <p:cNvPr id="370" name="Google Shape;370;p5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 you really need this data?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Optimizing images</a:t>
            </a:r>
            <a:endParaRPr/>
          </a:p>
        </p:txBody>
      </p:sp>
      <p:sp>
        <p:nvSpPr>
          <p:cNvPr id="377" name="Google Shape;377;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378" name="Google Shape;378;p5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5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Optimize PNG images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85" name="Google Shape;385;p59"/>
          <p:cNvSpPr txBox="1"/>
          <p:nvPr>
            <p:ph idx="1" type="body"/>
          </p:nvPr>
        </p:nvSpPr>
        <p:spPr>
          <a:xfrm>
            <a:off x="105000" y="1088250"/>
            <a:ext cx="88473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Reduce number of unique colors and trade quality for size</a:t>
            </a:r>
            <a:endParaRPr>
              <a:solidFill>
                <a:srgbClr val="000000"/>
              </a:solidFill>
            </a:endParaRPr>
          </a:p>
        </p:txBody>
      </p:sp>
      <p:sp>
        <p:nvSpPr>
          <p:cNvPr id="386" name="Google Shape;386;p5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7" name="Google Shape;387;p59"/>
          <p:cNvPicPr preferRelativeResize="0"/>
          <p:nvPr/>
        </p:nvPicPr>
        <p:blipFill>
          <a:blip r:embed="rId3">
            <a:alphaModFix/>
          </a:blip>
          <a:stretch>
            <a:fillRect/>
          </a:stretch>
        </p:blipFill>
        <p:spPr>
          <a:xfrm>
            <a:off x="1612691" y="1660950"/>
            <a:ext cx="6045409" cy="3013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0"/>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Optimize JPG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93" name="Google Shape;393;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000000"/>
              </a:buClr>
              <a:buSzPts val="2400"/>
              <a:buChar char="●"/>
            </a:pPr>
            <a:r>
              <a:rPr lang="en">
                <a:solidFill>
                  <a:srgbClr val="000000"/>
                </a:solidFill>
              </a:rPr>
              <a:t>Adjust quality to around 75</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Significantly smaller image size for insignificant visual difference</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Many free tools available</a:t>
            </a:r>
            <a:endParaRPr>
              <a:solidFill>
                <a:srgbClr val="000000"/>
              </a:solidFill>
            </a:endParaRPr>
          </a:p>
        </p:txBody>
      </p:sp>
      <p:sp>
        <p:nvSpPr>
          <p:cNvPr id="394" name="Google Shape;394;p6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Optimize JPG images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Choose WebP when possible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01" name="Google Shape;401;p61"/>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u="sng">
                <a:solidFill>
                  <a:schemeClr val="hlink"/>
                </a:solidFill>
                <a:latin typeface="Consolas"/>
                <a:ea typeface="Consolas"/>
                <a:cs typeface="Consolas"/>
                <a:sym typeface="Consolas"/>
                <a:hlinkClick r:id="rId3"/>
              </a:rPr>
              <a:t>WebP</a:t>
            </a:r>
            <a:r>
              <a:rPr lang="en">
                <a:solidFill>
                  <a:srgbClr val="000000"/>
                </a:solidFill>
              </a:rPr>
              <a:t> is an image file format from Google that provides lossy compression (like JPEG) as well as transparency (like PNG), but can provide better compression than either JPEG or PNG </a:t>
            </a:r>
            <a:endParaRPr>
              <a:solidFill>
                <a:srgbClr val="000000"/>
              </a:solidFill>
            </a:endParaRPr>
          </a:p>
        </p:txBody>
      </p:sp>
      <p:sp>
        <p:nvSpPr>
          <p:cNvPr id="402" name="Google Shape;402;p6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Choose WebP when possible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format?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09" name="Google Shape;409;p62"/>
          <p:cNvSpPr txBox="1"/>
          <p:nvPr>
            <p:ph idx="1" type="body"/>
          </p:nvPr>
        </p:nvSpPr>
        <p:spPr>
          <a:xfrm>
            <a:off x="105000" y="1088250"/>
            <a:ext cx="8847300" cy="348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Do you support WebP? </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
                <a:solidFill>
                  <a:srgbClr val="000000"/>
                </a:solidFill>
              </a:rPr>
              <a:t>Yes: Use WebP</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
                <a:solidFill>
                  <a:srgbClr val="000000"/>
                </a:solidFill>
              </a:rPr>
              <a:t>No: Does the image need transparency?</a:t>
            </a:r>
            <a:endParaRPr>
              <a:solidFill>
                <a:srgbClr val="000000"/>
              </a:solidFill>
            </a:endParaRPr>
          </a:p>
          <a:p>
            <a:pPr indent="-381000" lvl="1" marL="914400" rtl="0" algn="l">
              <a:lnSpc>
                <a:spcPct val="115000"/>
              </a:lnSpc>
              <a:spcBef>
                <a:spcPts val="0"/>
              </a:spcBef>
              <a:spcAft>
                <a:spcPts val="0"/>
              </a:spcAft>
              <a:buClr>
                <a:srgbClr val="000000"/>
              </a:buClr>
              <a:buSzPts val="2400"/>
              <a:buChar char="○"/>
            </a:pPr>
            <a:r>
              <a:rPr lang="en" sz="2400">
                <a:solidFill>
                  <a:srgbClr val="000000"/>
                </a:solidFill>
              </a:rPr>
              <a:t>Yes: Use PNG</a:t>
            </a:r>
            <a:endParaRPr sz="2400">
              <a:solidFill>
                <a:srgbClr val="000000"/>
              </a:solidFill>
            </a:endParaRPr>
          </a:p>
          <a:p>
            <a:pPr indent="-381000" lvl="1" marL="914400" rtl="0" algn="l">
              <a:lnSpc>
                <a:spcPct val="115000"/>
              </a:lnSpc>
              <a:spcBef>
                <a:spcPts val="0"/>
              </a:spcBef>
              <a:spcAft>
                <a:spcPts val="0"/>
              </a:spcAft>
              <a:buClr>
                <a:srgbClr val="000000"/>
              </a:buClr>
              <a:buSzPts val="2400"/>
              <a:buChar char="○"/>
            </a:pPr>
            <a:r>
              <a:rPr lang="en" sz="2400">
                <a:solidFill>
                  <a:srgbClr val="000000"/>
                </a:solidFill>
              </a:rPr>
              <a:t>No: Is the image "simple" in terms of colors, structure, or content?</a:t>
            </a:r>
            <a:endParaRPr sz="2400">
              <a:solidFill>
                <a:srgbClr val="000000"/>
              </a:solidFill>
            </a:endParaRPr>
          </a:p>
          <a:p>
            <a:pPr indent="-381000" lvl="2" marL="1371600" rtl="0" algn="l">
              <a:lnSpc>
                <a:spcPct val="115000"/>
              </a:lnSpc>
              <a:spcBef>
                <a:spcPts val="0"/>
              </a:spcBef>
              <a:spcAft>
                <a:spcPts val="0"/>
              </a:spcAft>
              <a:buClr>
                <a:srgbClr val="000000"/>
              </a:buClr>
              <a:buSzPts val="2400"/>
              <a:buChar char="■"/>
            </a:pPr>
            <a:r>
              <a:rPr lang="en" sz="2400">
                <a:solidFill>
                  <a:srgbClr val="000000"/>
                </a:solidFill>
              </a:rPr>
              <a:t>Yes: Use PNG</a:t>
            </a:r>
            <a:endParaRPr sz="2400">
              <a:solidFill>
                <a:srgbClr val="000000"/>
              </a:solidFill>
            </a:endParaRPr>
          </a:p>
          <a:p>
            <a:pPr indent="-381000" lvl="2" marL="1371600" rtl="0" algn="l">
              <a:lnSpc>
                <a:spcPct val="115000"/>
              </a:lnSpc>
              <a:spcBef>
                <a:spcPts val="0"/>
              </a:spcBef>
              <a:spcAft>
                <a:spcPts val="0"/>
              </a:spcAft>
              <a:buClr>
                <a:srgbClr val="000000"/>
              </a:buClr>
              <a:buSzPts val="2400"/>
              <a:buChar char="■"/>
            </a:pPr>
            <a:r>
              <a:rPr lang="en" sz="2400">
                <a:solidFill>
                  <a:srgbClr val="000000"/>
                </a:solidFill>
              </a:rPr>
              <a:t>No: JPG</a:t>
            </a:r>
            <a:endParaRPr sz="2400">
              <a:solidFill>
                <a:srgbClr val="000000"/>
              </a:solidFill>
            </a:endParaRPr>
          </a:p>
        </p:txBody>
      </p:sp>
      <p:sp>
        <p:nvSpPr>
          <p:cNvPr id="410" name="Google Shape;410;p6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Details versus colors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16" name="Google Shape;416;p63"/>
          <p:cNvSpPr txBox="1"/>
          <p:nvPr>
            <p:ph idx="1" type="body"/>
          </p:nvPr>
        </p:nvSpPr>
        <p:spPr>
          <a:xfrm>
            <a:off x="105000" y="1088250"/>
            <a:ext cx="8847300" cy="12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Left: many </a:t>
            </a:r>
            <a:r>
              <a:rPr b="1" lang="en">
                <a:solidFill>
                  <a:srgbClr val="000000"/>
                </a:solidFill>
              </a:rPr>
              <a:t>small</a:t>
            </a:r>
            <a:r>
              <a:rPr lang="en">
                <a:solidFill>
                  <a:srgbClr val="000000"/>
                </a:solidFill>
              </a:rPr>
              <a:t> </a:t>
            </a:r>
            <a:r>
              <a:rPr b="1" lang="en">
                <a:solidFill>
                  <a:srgbClr val="000000"/>
                </a:solidFill>
              </a:rPr>
              <a:t>details</a:t>
            </a:r>
            <a:r>
              <a:rPr lang="en">
                <a:solidFill>
                  <a:srgbClr val="000000"/>
                </a:solidFill>
              </a:rPr>
              <a:t>, and compresses better with </a:t>
            </a:r>
            <a:r>
              <a:rPr b="1" lang="en">
                <a:solidFill>
                  <a:srgbClr val="000000"/>
                </a:solidFill>
              </a:rPr>
              <a:t>JPG</a:t>
            </a:r>
            <a:endParaRPr b="1">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Right: runs of </a:t>
            </a:r>
            <a:r>
              <a:rPr b="1" lang="en">
                <a:solidFill>
                  <a:srgbClr val="000000"/>
                </a:solidFill>
              </a:rPr>
              <a:t>same</a:t>
            </a:r>
            <a:r>
              <a:rPr lang="en">
                <a:solidFill>
                  <a:srgbClr val="000000"/>
                </a:solidFill>
              </a:rPr>
              <a:t> </a:t>
            </a:r>
            <a:r>
              <a:rPr b="1" lang="en">
                <a:solidFill>
                  <a:srgbClr val="000000"/>
                </a:solidFill>
              </a:rPr>
              <a:t>color</a:t>
            </a:r>
            <a:r>
              <a:rPr lang="en">
                <a:solidFill>
                  <a:srgbClr val="000000"/>
                </a:solidFill>
              </a:rPr>
              <a:t>, compresses better with </a:t>
            </a:r>
            <a:r>
              <a:rPr b="1" lang="en">
                <a:solidFill>
                  <a:srgbClr val="000000"/>
                </a:solidFill>
              </a:rPr>
              <a:t>PNG</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000000"/>
              </a:solidFill>
            </a:endParaRPr>
          </a:p>
        </p:txBody>
      </p:sp>
      <p:sp>
        <p:nvSpPr>
          <p:cNvPr id="417" name="Google Shape;417;p6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8" name="Google Shape;418;p63"/>
          <p:cNvPicPr preferRelativeResize="0"/>
          <p:nvPr/>
        </p:nvPicPr>
        <p:blipFill>
          <a:blip r:embed="rId3">
            <a:alphaModFix/>
          </a:blip>
          <a:stretch>
            <a:fillRect/>
          </a:stretch>
        </p:blipFill>
        <p:spPr>
          <a:xfrm>
            <a:off x="1585425" y="2914175"/>
            <a:ext cx="5886450" cy="173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161" name="Google Shape;161;p2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162" name="Google Shape;162;p2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Best practices for loading images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24" name="Google Shape;424;p64"/>
          <p:cNvSpPr txBox="1"/>
          <p:nvPr>
            <p:ph idx="1" type="body"/>
          </p:nvPr>
        </p:nvSpPr>
        <p:spPr>
          <a:xfrm>
            <a:off x="105000" y="1088250"/>
            <a:ext cx="8980800" cy="3398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2400"/>
              <a:buChar char="●"/>
            </a:pPr>
            <a:r>
              <a:rPr lang="en">
                <a:solidFill>
                  <a:srgbClr val="000000"/>
                </a:solidFill>
              </a:rPr>
              <a:t>Trade size and quality, it's a balancing act</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Different resolutions for thumbnails and full screen</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Use backend image service such as with </a:t>
            </a:r>
            <a:r>
              <a:rPr lang="en" u="sng">
                <a:solidFill>
                  <a:schemeClr val="hlink"/>
                </a:solidFill>
                <a:hlinkClick r:id="rId3"/>
              </a:rPr>
              <a:t>Google App Engine</a:t>
            </a:r>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Request appropriate size</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Adjust the quality that you request, depending on connectivity</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Libraries such as </a:t>
            </a:r>
            <a:r>
              <a:rPr lang="en" u="sng">
                <a:solidFill>
                  <a:schemeClr val="hlink"/>
                </a:solidFill>
                <a:hlinkClick r:id="rId4"/>
              </a:rPr>
              <a:t>Glide</a:t>
            </a:r>
            <a:r>
              <a:rPr lang="en">
                <a:solidFill>
                  <a:srgbClr val="000000"/>
                </a:solidFill>
              </a:rPr>
              <a:t> and </a:t>
            </a:r>
            <a:r>
              <a:rPr lang="en" u="sng">
                <a:solidFill>
                  <a:schemeClr val="hlink"/>
                </a:solidFill>
                <a:hlinkClick r:id="rId5"/>
              </a:rPr>
              <a:t>Picasso</a:t>
            </a:r>
            <a:r>
              <a:rPr lang="en">
                <a:solidFill>
                  <a:srgbClr val="000000"/>
                </a:solidFill>
              </a:rPr>
              <a:t> simplify and optimize</a:t>
            </a:r>
            <a:endParaRPr>
              <a:solidFill>
                <a:srgbClr val="000000"/>
              </a:solidFill>
            </a:endParaRPr>
          </a:p>
        </p:txBody>
      </p:sp>
      <p:sp>
        <p:nvSpPr>
          <p:cNvPr id="425" name="Google Shape;425;p6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5"/>
          <p:cNvSpPr txBox="1"/>
          <p:nvPr>
            <p:ph type="title"/>
          </p:nvPr>
        </p:nvSpPr>
        <p:spPr>
          <a:xfrm>
            <a:off x="265500" y="18427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Converting images to WebP</a:t>
            </a:r>
            <a:endParaRPr/>
          </a:p>
        </p:txBody>
      </p:sp>
      <p:sp>
        <p:nvSpPr>
          <p:cNvPr id="431" name="Google Shape;431;p6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432" name="Google Shape;432;p6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6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WebP support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39" name="Google Shape;439;p66"/>
          <p:cNvSpPr txBox="1"/>
          <p:nvPr>
            <p:ph idx="1" type="body"/>
          </p:nvPr>
        </p:nvSpPr>
        <p:spPr>
          <a:xfrm>
            <a:off x="105000" y="1012050"/>
            <a:ext cx="8980800" cy="3607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solidFill>
                  <a:srgbClr val="000000"/>
                </a:solidFill>
              </a:rPr>
              <a:t>Android has included lossy </a:t>
            </a:r>
            <a:r>
              <a:rPr lang="en" u="sng">
                <a:solidFill>
                  <a:schemeClr val="hlink"/>
                </a:solidFill>
                <a:hlinkClick r:id="rId3"/>
              </a:rPr>
              <a:t>WebP support</a:t>
            </a:r>
            <a:r>
              <a:rPr lang="en">
                <a:solidFill>
                  <a:srgbClr val="000000"/>
                </a:solidFill>
              </a:rPr>
              <a:t> since Android 4.0 (API 14) and support for lossless, transparent WebP since Android 4.2 (API 18)</a:t>
            </a:r>
            <a:endParaRPr>
              <a:solidFill>
                <a:srgbClr val="000000"/>
              </a:solidFill>
            </a:endParaRPr>
          </a:p>
          <a:p>
            <a:pPr indent="-381000" lvl="0" marL="457200" rtl="0" algn="l">
              <a:lnSpc>
                <a:spcPct val="115000"/>
              </a:lnSpc>
              <a:spcBef>
                <a:spcPts val="1000"/>
              </a:spcBef>
              <a:spcAft>
                <a:spcPts val="1000"/>
              </a:spcAft>
              <a:buClr>
                <a:srgbClr val="000000"/>
              </a:buClr>
              <a:buSzPts val="2400"/>
              <a:buChar char="●"/>
            </a:pPr>
            <a:r>
              <a:rPr lang="en">
                <a:solidFill>
                  <a:srgbClr val="000000"/>
                </a:solidFill>
              </a:rPr>
              <a:t>Conversion is in-place, meaning that your original image will be changed into the compressed image</a:t>
            </a:r>
            <a:endParaRPr sz="1100">
              <a:solidFill>
                <a:srgbClr val="000000"/>
              </a:solidFill>
              <a:latin typeface="Arial"/>
              <a:ea typeface="Arial"/>
              <a:cs typeface="Arial"/>
              <a:sym typeface="Arial"/>
            </a:endParaRPr>
          </a:p>
        </p:txBody>
      </p:sp>
      <p:sp>
        <p:nvSpPr>
          <p:cNvPr id="440" name="Google Shape;440;p6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Convert images in Android Studio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46" name="Google Shape;446;p67"/>
          <p:cNvSpPr txBox="1"/>
          <p:nvPr>
            <p:ph idx="1" type="body"/>
          </p:nvPr>
        </p:nvSpPr>
        <p:spPr>
          <a:xfrm>
            <a:off x="105000" y="1012050"/>
            <a:ext cx="3857700" cy="3607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a:solidFill>
                  <a:srgbClr val="000000"/>
                </a:solidFill>
              </a:rPr>
              <a:t>In </a:t>
            </a:r>
            <a:r>
              <a:rPr lang="en">
                <a:solidFill>
                  <a:srgbClr val="000000"/>
                </a:solidFill>
                <a:latin typeface="Consolas"/>
                <a:ea typeface="Consolas"/>
                <a:cs typeface="Consolas"/>
                <a:sym typeface="Consolas"/>
              </a:rPr>
              <a:t>res/drawable:</a:t>
            </a:r>
            <a:endParaRPr>
              <a:solidFill>
                <a:srgbClr val="000000"/>
              </a:solidFill>
              <a:latin typeface="Consolas"/>
              <a:ea typeface="Consolas"/>
              <a:cs typeface="Consolas"/>
              <a:sym typeface="Consolas"/>
            </a:endParaRPr>
          </a:p>
          <a:p>
            <a:pPr indent="-381000" lvl="0" marL="457200" rtl="0" algn="l">
              <a:lnSpc>
                <a:spcPct val="125000"/>
              </a:lnSpc>
              <a:spcBef>
                <a:spcPts val="0"/>
              </a:spcBef>
              <a:spcAft>
                <a:spcPts val="0"/>
              </a:spcAft>
              <a:buClr>
                <a:srgbClr val="000000"/>
              </a:buClr>
              <a:buSzPts val="2400"/>
              <a:buAutoNum type="arabicPeriod"/>
            </a:pPr>
            <a:r>
              <a:rPr lang="en">
                <a:solidFill>
                  <a:srgbClr val="000000"/>
                </a:solidFill>
              </a:rPr>
              <a:t>Right-click image</a:t>
            </a:r>
            <a:endParaRPr>
              <a:solidFill>
                <a:srgbClr val="000000"/>
              </a:solidFill>
            </a:endParaRPr>
          </a:p>
          <a:p>
            <a:pPr indent="-381000" lvl="0" marL="457200" rtl="0" algn="l">
              <a:lnSpc>
                <a:spcPct val="125000"/>
              </a:lnSpc>
              <a:spcBef>
                <a:spcPts val="0"/>
              </a:spcBef>
              <a:spcAft>
                <a:spcPts val="0"/>
              </a:spcAft>
              <a:buClr>
                <a:srgbClr val="000000"/>
              </a:buClr>
              <a:buSzPts val="2400"/>
              <a:buAutoNum type="arabicPeriod"/>
            </a:pPr>
            <a:r>
              <a:rPr lang="en">
                <a:solidFill>
                  <a:srgbClr val="000000"/>
                </a:solidFill>
              </a:rPr>
              <a:t>Choose </a:t>
            </a:r>
            <a:r>
              <a:rPr b="1" lang="en">
                <a:solidFill>
                  <a:srgbClr val="000000"/>
                </a:solidFill>
              </a:rPr>
              <a:t>Convert to WebP</a:t>
            </a:r>
            <a:endParaRPr b="1">
              <a:solidFill>
                <a:srgbClr val="000000"/>
              </a:solidFill>
            </a:endParaRPr>
          </a:p>
          <a:p>
            <a:pPr indent="0" lvl="0" marL="0" rtl="0" algn="l">
              <a:lnSpc>
                <a:spcPct val="125000"/>
              </a:lnSpc>
              <a:spcBef>
                <a:spcPts val="0"/>
              </a:spcBef>
              <a:spcAft>
                <a:spcPts val="0"/>
              </a:spcAft>
              <a:buNone/>
            </a:pPr>
            <a:r>
              <a:rPr b="1" lang="en">
                <a:solidFill>
                  <a:srgbClr val="000000"/>
                </a:solidFill>
              </a:rPr>
              <a:t>Converting Images to WebP</a:t>
            </a:r>
            <a:r>
              <a:rPr lang="en">
                <a:solidFill>
                  <a:srgbClr val="000000"/>
                </a:solidFill>
              </a:rPr>
              <a:t> dialog opens.</a:t>
            </a:r>
            <a:endParaRPr>
              <a:solidFill>
                <a:srgbClr val="000000"/>
              </a:solidFill>
            </a:endParaRPr>
          </a:p>
          <a:p>
            <a:pPr indent="-381000" lvl="0" marL="457200" rtl="0" algn="l">
              <a:lnSpc>
                <a:spcPct val="125000"/>
              </a:lnSpc>
              <a:spcBef>
                <a:spcPts val="0"/>
              </a:spcBef>
              <a:spcAft>
                <a:spcPts val="0"/>
              </a:spcAft>
              <a:buClr>
                <a:srgbClr val="000000"/>
              </a:buClr>
              <a:buSzPts val="2400"/>
              <a:buAutoNum type="arabicPeriod"/>
            </a:pPr>
            <a:r>
              <a:rPr lang="en">
                <a:solidFill>
                  <a:srgbClr val="000000"/>
                </a:solidFill>
              </a:rPr>
              <a:t>Choose params</a:t>
            </a:r>
            <a:endParaRPr>
              <a:solidFill>
                <a:srgbClr val="000000"/>
              </a:solidFill>
            </a:endParaRPr>
          </a:p>
          <a:p>
            <a:pPr indent="-381000" lvl="0" marL="457200" rtl="0" algn="l">
              <a:lnSpc>
                <a:spcPct val="125000"/>
              </a:lnSpc>
              <a:spcBef>
                <a:spcPts val="0"/>
              </a:spcBef>
              <a:spcAft>
                <a:spcPts val="0"/>
              </a:spcAft>
              <a:buClr>
                <a:srgbClr val="000000"/>
              </a:buClr>
              <a:buSzPts val="2400"/>
              <a:buAutoNum type="arabicPeriod"/>
            </a:pPr>
            <a:r>
              <a:rPr lang="en">
                <a:solidFill>
                  <a:srgbClr val="000000"/>
                </a:solidFill>
              </a:rPr>
              <a:t>Click </a:t>
            </a:r>
            <a:r>
              <a:rPr b="1" lang="en">
                <a:solidFill>
                  <a:srgbClr val="000000"/>
                </a:solidFill>
              </a:rPr>
              <a:t>OK</a:t>
            </a:r>
            <a:r>
              <a:rPr lang="en">
                <a:solidFill>
                  <a:srgbClr val="000000"/>
                </a:solidFill>
              </a:rPr>
              <a:t> for preview</a:t>
            </a:r>
            <a:endParaRPr>
              <a:solidFill>
                <a:srgbClr val="000000"/>
              </a:solidFill>
            </a:endParaRPr>
          </a:p>
        </p:txBody>
      </p:sp>
      <p:sp>
        <p:nvSpPr>
          <p:cNvPr id="447" name="Google Shape;447;p6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8" name="Google Shape;448;p67"/>
          <p:cNvPicPr preferRelativeResize="0"/>
          <p:nvPr/>
        </p:nvPicPr>
        <p:blipFill>
          <a:blip r:embed="rId3">
            <a:alphaModFix/>
          </a:blip>
          <a:stretch>
            <a:fillRect/>
          </a:stretch>
        </p:blipFill>
        <p:spPr>
          <a:xfrm>
            <a:off x="4011000" y="1015725"/>
            <a:ext cx="5010150" cy="3600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Preview and fine-tune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54" name="Google Shape;454;p68"/>
          <p:cNvSpPr txBox="1"/>
          <p:nvPr>
            <p:ph idx="1" type="body"/>
          </p:nvPr>
        </p:nvSpPr>
        <p:spPr>
          <a:xfrm>
            <a:off x="105000" y="1012050"/>
            <a:ext cx="8426400" cy="1174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a:solidFill>
                  <a:srgbClr val="000000"/>
                </a:solidFill>
              </a:rPr>
              <a:t>Fine-tune quality versus size </a:t>
            </a:r>
            <a:endParaRPr>
              <a:solidFill>
                <a:srgbClr val="000000"/>
              </a:solidFill>
            </a:endParaRPr>
          </a:p>
          <a:p>
            <a:pPr indent="-381000" lvl="0" marL="457200" rtl="0" algn="l">
              <a:spcBef>
                <a:spcPts val="0"/>
              </a:spcBef>
              <a:spcAft>
                <a:spcPts val="0"/>
              </a:spcAft>
              <a:buClr>
                <a:srgbClr val="000000"/>
              </a:buClr>
              <a:buSzPts val="2400"/>
              <a:buAutoNum type="arabicPeriod"/>
            </a:pPr>
            <a:r>
              <a:rPr lang="en">
                <a:solidFill>
                  <a:srgbClr val="000000"/>
                </a:solidFill>
              </a:rPr>
              <a:t>See immense saving with no noticeable quality loss</a:t>
            </a:r>
            <a:endParaRPr>
              <a:solidFill>
                <a:srgbClr val="000000"/>
              </a:solidFill>
            </a:endParaRPr>
          </a:p>
          <a:p>
            <a:pPr indent="-381000" lvl="0" marL="457200" rtl="0" algn="l">
              <a:spcBef>
                <a:spcPts val="0"/>
              </a:spcBef>
              <a:spcAft>
                <a:spcPts val="0"/>
              </a:spcAft>
              <a:buClr>
                <a:srgbClr val="000000"/>
              </a:buClr>
              <a:buSzPts val="2400"/>
              <a:buAutoNum type="arabicPeriod"/>
            </a:pPr>
            <a:r>
              <a:rPr lang="en">
                <a:solidFill>
                  <a:srgbClr val="000000"/>
                </a:solidFill>
              </a:rPr>
              <a:t>Click </a:t>
            </a:r>
            <a:r>
              <a:rPr b="1" lang="en">
                <a:solidFill>
                  <a:srgbClr val="000000"/>
                </a:solidFill>
              </a:rPr>
              <a:t>Finish</a:t>
            </a:r>
            <a:endParaRPr b="1">
              <a:solidFill>
                <a:srgbClr val="000000"/>
              </a:solidFill>
            </a:endParaRPr>
          </a:p>
        </p:txBody>
      </p:sp>
      <p:sp>
        <p:nvSpPr>
          <p:cNvPr id="455" name="Google Shape;455;p6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6" name="Google Shape;456;p68"/>
          <p:cNvPicPr preferRelativeResize="0"/>
          <p:nvPr/>
        </p:nvPicPr>
        <p:blipFill>
          <a:blip r:embed="rId3">
            <a:alphaModFix/>
          </a:blip>
          <a:stretch>
            <a:fillRect/>
          </a:stretch>
        </p:blipFill>
        <p:spPr>
          <a:xfrm>
            <a:off x="3424150" y="2100375"/>
            <a:ext cx="5648325" cy="2543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Text data compression</a:t>
            </a:r>
            <a:endParaRPr/>
          </a:p>
        </p:txBody>
      </p:sp>
      <p:sp>
        <p:nvSpPr>
          <p:cNvPr id="462" name="Google Shape;462;p6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463" name="Google Shape;463;p6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4" name="Google Shape;464;p6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0"/>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Checklist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70" name="Google Shape;470;p70"/>
          <p:cNvSpPr txBox="1"/>
          <p:nvPr>
            <p:ph idx="1" type="body"/>
          </p:nvPr>
        </p:nvSpPr>
        <p:spPr>
          <a:xfrm>
            <a:off x="311700" y="986975"/>
            <a:ext cx="8520600" cy="3505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dk1"/>
                </a:solidFill>
              </a:rPr>
              <a:t>✔  </a:t>
            </a:r>
            <a:r>
              <a:rPr lang="en">
                <a:solidFill>
                  <a:srgbClr val="000000"/>
                </a:solidFill>
              </a:rPr>
              <a:t>Edit: smaller page,  fewer words, only relevant content,</a:t>
            </a:r>
            <a:br>
              <a:rPr lang="en">
                <a:solidFill>
                  <a:srgbClr val="000000"/>
                </a:solidFill>
              </a:rPr>
            </a:br>
            <a:r>
              <a:rPr lang="en">
                <a:solidFill>
                  <a:srgbClr val="000000"/>
                </a:solidFill>
              </a:rPr>
              <a:t>      multiple smaller pages</a:t>
            </a:r>
            <a:endParaRPr>
              <a:solidFill>
                <a:srgbClr val="000000"/>
              </a:solidFill>
            </a:endParaRPr>
          </a:p>
          <a:p>
            <a:pPr indent="0" lvl="0" marL="0" rtl="0" algn="l">
              <a:spcBef>
                <a:spcPts val="1000"/>
              </a:spcBef>
              <a:spcAft>
                <a:spcPts val="0"/>
              </a:spcAft>
              <a:buNone/>
            </a:pPr>
            <a:r>
              <a:rPr lang="en">
                <a:solidFill>
                  <a:schemeClr val="dk1"/>
                </a:solidFill>
              </a:rPr>
              <a:t>✔ </a:t>
            </a:r>
            <a:r>
              <a:rPr lang="en">
                <a:solidFill>
                  <a:srgbClr val="000000"/>
                </a:solidFill>
              </a:rPr>
              <a:t>Minify: </a:t>
            </a:r>
            <a:r>
              <a:rPr lang="en" u="sng">
                <a:solidFill>
                  <a:schemeClr val="hlink"/>
                </a:solidFill>
                <a:hlinkClick r:id="rId3"/>
              </a:rPr>
              <a:t>CSS</a:t>
            </a:r>
            <a:r>
              <a:rPr lang="en">
                <a:solidFill>
                  <a:srgbClr val="000000"/>
                </a:solidFill>
              </a:rPr>
              <a:t> and </a:t>
            </a:r>
            <a:r>
              <a:rPr lang="en" u="sng">
                <a:solidFill>
                  <a:schemeClr val="hlink"/>
                </a:solidFill>
                <a:hlinkClick r:id="rId4"/>
              </a:rPr>
              <a:t>JavaScript</a:t>
            </a:r>
            <a:r>
              <a:rPr lang="en">
                <a:solidFill>
                  <a:srgbClr val="000000"/>
                </a:solidFill>
              </a:rPr>
              <a:t> minifiers</a:t>
            </a:r>
            <a:endParaRPr>
              <a:solidFill>
                <a:srgbClr val="000000"/>
              </a:solidFill>
            </a:endParaRPr>
          </a:p>
          <a:p>
            <a:pPr indent="0" lvl="0" marL="0" rtl="0" algn="l">
              <a:spcBef>
                <a:spcPts val="1000"/>
              </a:spcBef>
              <a:spcAft>
                <a:spcPts val="0"/>
              </a:spcAft>
              <a:buNone/>
            </a:pPr>
            <a:r>
              <a:rPr lang="en">
                <a:solidFill>
                  <a:schemeClr val="dk1"/>
                </a:solidFill>
              </a:rPr>
              <a:t>✔ </a:t>
            </a:r>
            <a:r>
              <a:rPr lang="en">
                <a:solidFill>
                  <a:srgbClr val="000000"/>
                </a:solidFill>
              </a:rPr>
              <a:t>Compress: GZIP compression on server</a:t>
            </a:r>
            <a:endParaRPr>
              <a:solidFill>
                <a:srgbClr val="000000"/>
              </a:solidFill>
            </a:endParaRPr>
          </a:p>
          <a:p>
            <a:pPr indent="0" lvl="0" marL="0" rtl="0" algn="l">
              <a:spcBef>
                <a:spcPts val="1000"/>
              </a:spcBef>
              <a:spcAft>
                <a:spcPts val="0"/>
              </a:spcAft>
              <a:buNone/>
            </a:pPr>
            <a:r>
              <a:rPr lang="en">
                <a:solidFill>
                  <a:schemeClr val="dk1"/>
                </a:solidFill>
              </a:rPr>
              <a:t>✔ </a:t>
            </a:r>
            <a:r>
              <a:rPr lang="en">
                <a:solidFill>
                  <a:srgbClr val="000000"/>
                </a:solidFill>
              </a:rPr>
              <a:t>Offline compression using </a:t>
            </a:r>
            <a:r>
              <a:rPr lang="en" u="sng">
                <a:solidFill>
                  <a:schemeClr val="hlink"/>
                </a:solidFill>
                <a:hlinkClick r:id="rId5"/>
              </a:rPr>
              <a:t>Zopfli</a:t>
            </a:r>
            <a:r>
              <a:rPr lang="en">
                <a:solidFill>
                  <a:srgbClr val="000000"/>
                </a:solidFill>
              </a:rPr>
              <a:t> or </a:t>
            </a:r>
            <a:r>
              <a:rPr lang="en" u="sng">
                <a:solidFill>
                  <a:schemeClr val="hlink"/>
                </a:solidFill>
                <a:hlinkClick r:id="rId6"/>
              </a:rPr>
              <a:t>7-Zip</a:t>
            </a:r>
            <a:endParaRPr/>
          </a:p>
          <a:p>
            <a:pPr indent="0" lvl="0" marL="0" rtl="0" algn="l">
              <a:spcBef>
                <a:spcPts val="1000"/>
              </a:spcBef>
              <a:spcAft>
                <a:spcPts val="0"/>
              </a:spcAft>
              <a:buClr>
                <a:schemeClr val="dk1"/>
              </a:buClr>
              <a:buSzPts val="1100"/>
              <a:buFont typeface="Arial"/>
              <a:buNone/>
            </a:pPr>
            <a:r>
              <a:rPr lang="en">
                <a:solidFill>
                  <a:srgbClr val="000000"/>
                </a:solidFill>
              </a:rPr>
              <a:t>See </a:t>
            </a:r>
            <a:r>
              <a:rPr lang="en" u="sng">
                <a:solidFill>
                  <a:schemeClr val="hlink"/>
                </a:solidFill>
                <a:hlinkClick r:id="rId7"/>
              </a:rPr>
              <a:t>Text Compression for Web Developers</a:t>
            </a:r>
            <a:endParaRPr/>
          </a:p>
        </p:txBody>
      </p:sp>
      <p:sp>
        <p:nvSpPr>
          <p:cNvPr id="471" name="Google Shape;471;p7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Checklist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Serializing data</a:t>
            </a:r>
            <a:endParaRPr/>
          </a:p>
        </p:txBody>
      </p:sp>
      <p:sp>
        <p:nvSpPr>
          <p:cNvPr id="478" name="Google Shape;478;p7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479" name="Google Shape;479;p7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7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2"/>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Serializing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86" name="Google Shape;486;p72"/>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000000"/>
              </a:buClr>
              <a:buSzPts val="2400"/>
              <a:buChar char="●"/>
            </a:pPr>
            <a:r>
              <a:rPr lang="en">
                <a:solidFill>
                  <a:srgbClr val="000000"/>
                </a:solidFill>
              </a:rPr>
              <a:t>Structured data must be converted into a format that can be stored or sent over the network and used to reconstruct the original data and states at the destination </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Common examples are JSON and XML, which are human readable but bulky and slow</a:t>
            </a:r>
            <a:endParaRPr>
              <a:solidFill>
                <a:srgbClr val="000000"/>
              </a:solidFill>
            </a:endParaRPr>
          </a:p>
          <a:p>
            <a:pPr indent="0" lvl="0" marL="0" rtl="0" algn="l">
              <a:lnSpc>
                <a:spcPct val="115000"/>
              </a:lnSpc>
              <a:spcBef>
                <a:spcPts val="1000"/>
              </a:spcBef>
              <a:spcAft>
                <a:spcPts val="0"/>
              </a:spcAft>
              <a:buNone/>
            </a:pPr>
            <a:r>
              <a:t/>
            </a:r>
            <a:endParaRPr sz="1100">
              <a:solidFill>
                <a:schemeClr val="dk1"/>
              </a:solidFill>
              <a:latin typeface="Consolas"/>
              <a:ea typeface="Consolas"/>
              <a:cs typeface="Consolas"/>
              <a:sym typeface="Consolas"/>
            </a:endParaRPr>
          </a:p>
        </p:txBody>
      </p:sp>
      <p:sp>
        <p:nvSpPr>
          <p:cNvPr id="487" name="Google Shape;487;p7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Serializing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3"/>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FlatBuffers</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94" name="Google Shape;494;p73"/>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000000"/>
              </a:buClr>
              <a:buSzPts val="2400"/>
              <a:buChar char="●"/>
            </a:pPr>
            <a:r>
              <a:rPr lang="en">
                <a:solidFill>
                  <a:srgbClr val="000000"/>
                </a:solidFill>
              </a:rPr>
              <a:t>With </a:t>
            </a:r>
            <a:r>
              <a:rPr lang="en" u="sng">
                <a:solidFill>
                  <a:schemeClr val="hlink"/>
                </a:solidFill>
                <a:latin typeface="Consolas"/>
                <a:ea typeface="Consolas"/>
                <a:cs typeface="Consolas"/>
                <a:sym typeface="Consolas"/>
                <a:hlinkClick r:id="rId3"/>
              </a:rPr>
              <a:t>FlatBuffers</a:t>
            </a:r>
            <a:r>
              <a:rPr lang="en">
                <a:solidFill>
                  <a:srgbClr val="000000"/>
                </a:solidFill>
              </a:rPr>
              <a:t> you create a schema that describes your data and compiles it into source code that can serialize and deserialize your data. It's smaller, faster, and less painful.</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See the </a:t>
            </a:r>
            <a:r>
              <a:rPr lang="en" u="sng">
                <a:solidFill>
                  <a:schemeClr val="hlink"/>
                </a:solidFill>
                <a:hlinkClick r:id="rId4"/>
              </a:rPr>
              <a:t>Serialization with </a:t>
            </a:r>
            <a:r>
              <a:rPr lang="en" u="sng">
                <a:solidFill>
                  <a:schemeClr val="hlink"/>
                </a:solidFill>
                <a:latin typeface="Consolas"/>
                <a:ea typeface="Consolas"/>
                <a:cs typeface="Consolas"/>
                <a:sym typeface="Consolas"/>
                <a:hlinkClick r:id="rId5"/>
              </a:rPr>
              <a:t>FlatBuffers</a:t>
            </a:r>
            <a:r>
              <a:rPr lang="en">
                <a:solidFill>
                  <a:srgbClr val="000000"/>
                </a:solidFill>
              </a:rPr>
              <a:t> video and the </a:t>
            </a:r>
            <a:r>
              <a:rPr lang="en" u="sng">
                <a:solidFill>
                  <a:schemeClr val="hlink"/>
                </a:solidFill>
                <a:latin typeface="Consolas"/>
                <a:ea typeface="Consolas"/>
                <a:cs typeface="Consolas"/>
                <a:sym typeface="Consolas"/>
                <a:hlinkClick r:id="rId6"/>
              </a:rPr>
              <a:t>FlatBuffers</a:t>
            </a:r>
            <a:r>
              <a:rPr lang="en" u="sng">
                <a:solidFill>
                  <a:schemeClr val="hlink"/>
                </a:solidFill>
                <a:hlinkClick r:id="rId7"/>
              </a:rPr>
              <a:t> documentation</a:t>
            </a:r>
            <a:endParaRPr sz="1100">
              <a:solidFill>
                <a:schemeClr val="dk1"/>
              </a:solidFill>
              <a:latin typeface="Arial"/>
              <a:ea typeface="Arial"/>
              <a:cs typeface="Arial"/>
              <a:sym typeface="Arial"/>
            </a:endParaRPr>
          </a:p>
          <a:p>
            <a:pPr indent="0" lvl="0" marL="0" rtl="0" algn="l">
              <a:lnSpc>
                <a:spcPct val="115000"/>
              </a:lnSpc>
              <a:spcBef>
                <a:spcPts val="1000"/>
              </a:spcBef>
              <a:spcAft>
                <a:spcPts val="0"/>
              </a:spcAft>
              <a:buNone/>
            </a:pPr>
            <a:r>
              <a:t/>
            </a:r>
            <a:endParaRPr sz="1100">
              <a:solidFill>
                <a:schemeClr val="dk1"/>
              </a:solidFill>
              <a:latin typeface="Consolas"/>
              <a:ea typeface="Consolas"/>
              <a:cs typeface="Consolas"/>
              <a:sym typeface="Consolas"/>
            </a:endParaRPr>
          </a:p>
        </p:txBody>
      </p:sp>
      <p:sp>
        <p:nvSpPr>
          <p:cNvPr id="495" name="Google Shape;495;p7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FlatBuffers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Network for most users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9" name="Google Shape;169;p29"/>
          <p:cNvSpPr txBox="1"/>
          <p:nvPr>
            <p:ph idx="1" type="body"/>
          </p:nvPr>
        </p:nvSpPr>
        <p:spPr>
          <a:xfrm>
            <a:off x="333600" y="1217550"/>
            <a:ext cx="8476800" cy="302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Limited bandwidth</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Expensive and limited (capped) data plans</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Battery drain</a:t>
            </a:r>
            <a:endParaRPr>
              <a:solidFill>
                <a:srgbClr val="000000"/>
              </a:solidFill>
            </a:endParaRPr>
          </a:p>
        </p:txBody>
      </p:sp>
      <p:sp>
        <p:nvSpPr>
          <p:cNvPr id="170" name="Google Shape;170;p2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 Profiler tool</a:t>
            </a:r>
            <a:endParaRPr/>
          </a:p>
        </p:txBody>
      </p:sp>
      <p:sp>
        <p:nvSpPr>
          <p:cNvPr id="502" name="Google Shape;502;p7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503" name="Google Shape;503;p7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7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Network Profiler tool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0" name="Google Shape;510;p75"/>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Android Profiler</a:t>
            </a:r>
            <a:r>
              <a:rPr lang="en">
                <a:solidFill>
                  <a:srgbClr val="000000"/>
                </a:solidFill>
              </a:rPr>
              <a:t> includes </a:t>
            </a:r>
            <a:r>
              <a:rPr lang="en" u="sng">
                <a:solidFill>
                  <a:schemeClr val="hlink"/>
                </a:solidFill>
                <a:hlinkClick r:id="rId4"/>
              </a:rPr>
              <a:t>Network Profiler</a:t>
            </a:r>
            <a:r>
              <a:rPr lang="en"/>
              <a:t> </a:t>
            </a:r>
            <a:endParaRPr/>
          </a:p>
          <a:p>
            <a:pPr indent="-381000" lvl="0" marL="457200" rtl="0" algn="l">
              <a:spcBef>
                <a:spcPts val="0"/>
              </a:spcBef>
              <a:spcAft>
                <a:spcPts val="0"/>
              </a:spcAft>
              <a:buClr>
                <a:srgbClr val="000000"/>
              </a:buClr>
              <a:buSzPts val="2400"/>
              <a:buChar char="●"/>
            </a:pPr>
            <a:r>
              <a:rPr lang="en">
                <a:solidFill>
                  <a:srgbClr val="000000"/>
                </a:solidFill>
              </a:rPr>
              <a:t>Track when your app is making network requests in real time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Monitor how and when your app transfers data</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...so that you can reduce the frequency of data transfers</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...and optimize data transferred during each connection</a:t>
            </a:r>
            <a:endParaRPr>
              <a:solidFill>
                <a:srgbClr val="000000"/>
              </a:solidFill>
            </a:endParaRPr>
          </a:p>
        </p:txBody>
      </p:sp>
      <p:sp>
        <p:nvSpPr>
          <p:cNvPr id="511" name="Google Shape;511;p7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Starting Network Profiler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7" name="Google Shape;517;p76"/>
          <p:cNvSpPr txBox="1"/>
          <p:nvPr>
            <p:ph idx="1" type="body"/>
          </p:nvPr>
        </p:nvSpPr>
        <p:spPr>
          <a:xfrm>
            <a:off x="105000" y="1164450"/>
            <a:ext cx="8847300" cy="151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a:solidFill>
                  <a:srgbClr val="000000"/>
                </a:solidFill>
              </a:rPr>
              <a:t>In Android Studio, open </a:t>
            </a:r>
            <a:r>
              <a:rPr b="1" lang="en">
                <a:solidFill>
                  <a:srgbClr val="000000"/>
                </a:solidFill>
              </a:rPr>
              <a:t>Android Profiler</a:t>
            </a:r>
            <a:endParaRPr b="1">
              <a:solidFill>
                <a:srgbClr val="000000"/>
              </a:solidFill>
            </a:endParaRPr>
          </a:p>
          <a:p>
            <a:pPr indent="-381000" lvl="0" marL="457200" rtl="0" algn="l">
              <a:spcBef>
                <a:spcPts val="0"/>
              </a:spcBef>
              <a:spcAft>
                <a:spcPts val="0"/>
              </a:spcAft>
              <a:buClr>
                <a:srgbClr val="000000"/>
              </a:buClr>
              <a:buSzPts val="2400"/>
              <a:buAutoNum type="arabicPeriod"/>
            </a:pPr>
            <a:r>
              <a:rPr lang="en">
                <a:solidFill>
                  <a:srgbClr val="000000"/>
                </a:solidFill>
              </a:rPr>
              <a:t>View </a:t>
            </a:r>
            <a:r>
              <a:rPr b="1" lang="en">
                <a:solidFill>
                  <a:srgbClr val="000000"/>
                </a:solidFill>
              </a:rPr>
              <a:t>NETWORK</a:t>
            </a:r>
            <a:r>
              <a:rPr lang="en">
                <a:solidFill>
                  <a:srgbClr val="000000"/>
                </a:solidFill>
              </a:rPr>
              <a:t> graph</a:t>
            </a:r>
            <a:endParaRPr>
              <a:solidFill>
                <a:srgbClr val="000000"/>
              </a:solidFill>
            </a:endParaRPr>
          </a:p>
          <a:p>
            <a:pPr indent="-381000" lvl="0" marL="457200" rtl="0" algn="l">
              <a:spcBef>
                <a:spcPts val="0"/>
              </a:spcBef>
              <a:spcAft>
                <a:spcPts val="0"/>
              </a:spcAft>
              <a:buClr>
                <a:srgbClr val="000000"/>
              </a:buClr>
              <a:buSzPts val="2400"/>
              <a:buAutoNum type="arabicPeriod"/>
            </a:pPr>
            <a:r>
              <a:rPr lang="en">
                <a:solidFill>
                  <a:srgbClr val="000000"/>
                </a:solidFill>
              </a:rPr>
              <a:t>Click graph for detail view</a:t>
            </a:r>
            <a:endParaRPr>
              <a:solidFill>
                <a:srgbClr val="000000"/>
              </a:solidFill>
            </a:endParaRPr>
          </a:p>
        </p:txBody>
      </p:sp>
      <p:sp>
        <p:nvSpPr>
          <p:cNvPr id="518" name="Google Shape;518;p7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9" name="Google Shape;519;p76"/>
          <p:cNvPicPr preferRelativeResize="0"/>
          <p:nvPr/>
        </p:nvPicPr>
        <p:blipFill>
          <a:blip r:embed="rId3">
            <a:alphaModFix/>
          </a:blip>
          <a:stretch>
            <a:fillRect/>
          </a:stretch>
        </p:blipFill>
        <p:spPr>
          <a:xfrm>
            <a:off x="152400" y="2831850"/>
            <a:ext cx="8688657" cy="174081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7"/>
          <p:cNvSpPr txBox="1"/>
          <p:nvPr>
            <p:ph type="title"/>
          </p:nvPr>
        </p:nvSpPr>
        <p:spPr>
          <a:xfrm>
            <a:off x="1593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Network Profiler details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25" name="Google Shape;525;p77"/>
          <p:cNvSpPr txBox="1"/>
          <p:nvPr>
            <p:ph idx="1" type="body"/>
          </p:nvPr>
        </p:nvSpPr>
        <p:spPr>
          <a:xfrm>
            <a:off x="105000" y="1164450"/>
            <a:ext cx="8847300" cy="3363000"/>
          </a:xfrm>
          <a:prstGeom prst="rect">
            <a:avLst/>
          </a:prstGeom>
        </p:spPr>
        <p:txBody>
          <a:bodyPr anchorCtr="0" anchor="t" bIns="91425" lIns="91425" spcFirstLastPara="1" rIns="91425" wrap="square" tIns="91425">
            <a:noAutofit/>
          </a:bodyPr>
          <a:lstStyle/>
          <a:p>
            <a:pPr indent="-381000" lvl="0" marL="457200" rtl="0" algn="l">
              <a:lnSpc>
                <a:spcPct val="125000"/>
              </a:lnSpc>
              <a:spcBef>
                <a:spcPts val="0"/>
              </a:spcBef>
              <a:spcAft>
                <a:spcPts val="0"/>
              </a:spcAft>
              <a:buClr>
                <a:srgbClr val="000000"/>
              </a:buClr>
              <a:buSzPts val="2400"/>
              <a:buChar char="●"/>
            </a:pPr>
            <a:r>
              <a:rPr lang="en">
                <a:solidFill>
                  <a:srgbClr val="000000"/>
                </a:solidFill>
              </a:rPr>
              <a:t>Orange spikes: data sent</a:t>
            </a:r>
            <a:endParaRPr>
              <a:solidFill>
                <a:srgbClr val="000000"/>
              </a:solidFill>
            </a:endParaRPr>
          </a:p>
          <a:p>
            <a:pPr indent="-381000" lvl="0" marL="457200" rtl="0" algn="l">
              <a:lnSpc>
                <a:spcPct val="125000"/>
              </a:lnSpc>
              <a:spcBef>
                <a:spcPts val="0"/>
              </a:spcBef>
              <a:spcAft>
                <a:spcPts val="0"/>
              </a:spcAft>
              <a:buClr>
                <a:srgbClr val="000000"/>
              </a:buClr>
              <a:buSzPts val="2400"/>
              <a:buChar char="●"/>
            </a:pPr>
            <a:r>
              <a:rPr lang="en">
                <a:solidFill>
                  <a:srgbClr val="000000"/>
                </a:solidFill>
              </a:rPr>
              <a:t>Blue spikes: data received</a:t>
            </a:r>
            <a:endParaRPr>
              <a:solidFill>
                <a:srgbClr val="000000"/>
              </a:solidFill>
            </a:endParaRPr>
          </a:p>
          <a:p>
            <a:pPr indent="-381000" lvl="0" marL="457200" rtl="0" algn="l">
              <a:lnSpc>
                <a:spcPct val="125000"/>
              </a:lnSpc>
              <a:spcBef>
                <a:spcPts val="0"/>
              </a:spcBef>
              <a:spcAft>
                <a:spcPts val="0"/>
              </a:spcAft>
              <a:buClr>
                <a:srgbClr val="000000"/>
              </a:buClr>
              <a:buSzPts val="2400"/>
              <a:buChar char="●"/>
            </a:pPr>
            <a:r>
              <a:rPr i="1" lang="en">
                <a:solidFill>
                  <a:srgbClr val="000000"/>
                </a:solidFill>
              </a:rPr>
              <a:t>x</a:t>
            </a:r>
            <a:r>
              <a:rPr lang="en">
                <a:solidFill>
                  <a:srgbClr val="000000"/>
                </a:solidFill>
              </a:rPr>
              <a:t>-axis moves in time</a:t>
            </a:r>
            <a:endParaRPr>
              <a:solidFill>
                <a:srgbClr val="000000"/>
              </a:solidFill>
            </a:endParaRPr>
          </a:p>
          <a:p>
            <a:pPr indent="-381000" lvl="0" marL="457200" rtl="0" algn="l">
              <a:lnSpc>
                <a:spcPct val="125000"/>
              </a:lnSpc>
              <a:spcBef>
                <a:spcPts val="0"/>
              </a:spcBef>
              <a:spcAft>
                <a:spcPts val="0"/>
              </a:spcAft>
              <a:buClr>
                <a:srgbClr val="000000"/>
              </a:buClr>
              <a:buSzPts val="2400"/>
              <a:buChar char="●"/>
            </a:pPr>
            <a:r>
              <a:rPr i="1" lang="en">
                <a:solidFill>
                  <a:srgbClr val="000000"/>
                </a:solidFill>
              </a:rPr>
              <a:t>y</a:t>
            </a:r>
            <a:r>
              <a:rPr lang="en">
                <a:solidFill>
                  <a:srgbClr val="000000"/>
                </a:solidFill>
              </a:rPr>
              <a:t>-axis is transfer rate in kilobytes per second</a:t>
            </a:r>
            <a:endParaRPr>
              <a:solidFill>
                <a:srgbClr val="000000"/>
              </a:solidFill>
            </a:endParaRPr>
          </a:p>
          <a:p>
            <a:pPr indent="-381000" lvl="0" marL="457200" rtl="0" algn="l">
              <a:lnSpc>
                <a:spcPct val="125000"/>
              </a:lnSpc>
              <a:spcBef>
                <a:spcPts val="0"/>
              </a:spcBef>
              <a:spcAft>
                <a:spcPts val="0"/>
              </a:spcAft>
              <a:buClr>
                <a:srgbClr val="000000"/>
              </a:buClr>
              <a:buSzPts val="2400"/>
              <a:buChar char="●"/>
            </a:pPr>
            <a:r>
              <a:rPr lang="en">
                <a:solidFill>
                  <a:srgbClr val="000000"/>
                </a:solidFill>
              </a:rPr>
              <a:t>Width of spike base is how long the request took</a:t>
            </a:r>
            <a:endParaRPr>
              <a:solidFill>
                <a:srgbClr val="000000"/>
              </a:solidFill>
            </a:endParaRPr>
          </a:p>
          <a:p>
            <a:pPr indent="-381000" lvl="0" marL="457200" rtl="0" algn="l">
              <a:lnSpc>
                <a:spcPct val="125000"/>
              </a:lnSpc>
              <a:spcBef>
                <a:spcPts val="0"/>
              </a:spcBef>
              <a:spcAft>
                <a:spcPts val="0"/>
              </a:spcAft>
              <a:buClr>
                <a:srgbClr val="000000"/>
              </a:buClr>
              <a:buSzPts val="2400"/>
              <a:buChar char="●"/>
            </a:pPr>
            <a:r>
              <a:rPr lang="en">
                <a:solidFill>
                  <a:srgbClr val="000000"/>
                </a:solidFill>
              </a:rPr>
              <a:t>Height of spike is amount of data sent or received</a:t>
            </a:r>
            <a:endParaRPr>
              <a:solidFill>
                <a:srgbClr val="000000"/>
              </a:solidFill>
            </a:endParaRPr>
          </a:p>
          <a:p>
            <a:pPr indent="-381000" lvl="0" marL="457200" rtl="0" algn="l">
              <a:lnSpc>
                <a:spcPct val="125000"/>
              </a:lnSpc>
              <a:spcBef>
                <a:spcPts val="0"/>
              </a:spcBef>
              <a:spcAft>
                <a:spcPts val="0"/>
              </a:spcAft>
              <a:buClr>
                <a:srgbClr val="000000"/>
              </a:buClr>
              <a:buSzPts val="2400"/>
              <a:buChar char="●"/>
            </a:pPr>
            <a:r>
              <a:rPr lang="en">
                <a:solidFill>
                  <a:srgbClr val="000000"/>
                </a:solidFill>
              </a:rPr>
              <a:t>Bar at the top shows power state</a:t>
            </a:r>
            <a:endParaRPr>
              <a:solidFill>
                <a:srgbClr val="000000"/>
              </a:solidFill>
            </a:endParaRPr>
          </a:p>
        </p:txBody>
      </p:sp>
      <p:sp>
        <p:nvSpPr>
          <p:cNvPr id="526" name="Google Shape;526;p7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7" name="Google Shape;527;p77"/>
          <p:cNvPicPr preferRelativeResize="0"/>
          <p:nvPr/>
        </p:nvPicPr>
        <p:blipFill rotWithShape="1">
          <a:blip r:embed="rId3">
            <a:alphaModFix/>
          </a:blip>
          <a:srcRect b="0" l="0" r="39143" t="0"/>
          <a:stretch/>
        </p:blipFill>
        <p:spPr>
          <a:xfrm>
            <a:off x="5264700" y="19175"/>
            <a:ext cx="3837300" cy="2590800"/>
          </a:xfrm>
          <a:prstGeom prst="rect">
            <a:avLst/>
          </a:prstGeom>
          <a:noFill/>
          <a:ln>
            <a:noFill/>
          </a:ln>
        </p:spPr>
      </p:pic>
      <p:pic>
        <p:nvPicPr>
          <p:cNvPr id="528" name="Google Shape;528;p77"/>
          <p:cNvPicPr preferRelativeResize="0"/>
          <p:nvPr/>
        </p:nvPicPr>
        <p:blipFill rotWithShape="1">
          <a:blip r:embed="rId3">
            <a:alphaModFix/>
          </a:blip>
          <a:srcRect b="88389" l="77395" r="-747" t="3288"/>
          <a:stretch/>
        </p:blipFill>
        <p:spPr>
          <a:xfrm>
            <a:off x="7548725" y="102875"/>
            <a:ext cx="1472425" cy="215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Network Profiler expanded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34" name="Google Shape;534;p7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5" name="Google Shape;535;p78"/>
          <p:cNvPicPr preferRelativeResize="0"/>
          <p:nvPr/>
        </p:nvPicPr>
        <p:blipFill>
          <a:blip r:embed="rId3">
            <a:alphaModFix/>
          </a:blip>
          <a:stretch>
            <a:fillRect/>
          </a:stretch>
        </p:blipFill>
        <p:spPr>
          <a:xfrm>
            <a:off x="304150" y="1029425"/>
            <a:ext cx="8396901" cy="3602309"/>
          </a:xfrm>
          <a:prstGeom prst="rect">
            <a:avLst/>
          </a:prstGeom>
          <a:noFill/>
          <a:ln>
            <a:noFill/>
          </a:ln>
        </p:spPr>
      </p:pic>
      <p:sp>
        <p:nvSpPr>
          <p:cNvPr id="536" name="Google Shape;536;p78"/>
          <p:cNvSpPr txBox="1"/>
          <p:nvPr/>
        </p:nvSpPr>
        <p:spPr>
          <a:xfrm>
            <a:off x="6385750" y="3317675"/>
            <a:ext cx="22074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90000"/>
                </a:solidFill>
              </a:rPr>
              <a:t>Response content</a:t>
            </a:r>
            <a:endParaRPr b="1" sz="1800">
              <a:solidFill>
                <a:srgbClr val="990000"/>
              </a:solidFill>
            </a:endParaRPr>
          </a:p>
        </p:txBody>
      </p:sp>
      <p:sp>
        <p:nvSpPr>
          <p:cNvPr id="537" name="Google Shape;537;p78"/>
          <p:cNvSpPr txBox="1"/>
          <p:nvPr/>
        </p:nvSpPr>
        <p:spPr>
          <a:xfrm>
            <a:off x="2194750" y="4069400"/>
            <a:ext cx="22074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90000"/>
                </a:solidFill>
              </a:rPr>
              <a:t>… for details</a:t>
            </a:r>
            <a:endParaRPr b="1" sz="1800">
              <a:solidFill>
                <a:srgbClr val="990000"/>
              </a:solidFill>
            </a:endParaRPr>
          </a:p>
        </p:txBody>
      </p:sp>
      <p:sp>
        <p:nvSpPr>
          <p:cNvPr id="538" name="Google Shape;538;p78"/>
          <p:cNvSpPr txBox="1"/>
          <p:nvPr/>
        </p:nvSpPr>
        <p:spPr>
          <a:xfrm>
            <a:off x="2194750" y="2240400"/>
            <a:ext cx="29283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90000"/>
                </a:solidFill>
              </a:rPr>
              <a:t>Select graph section...</a:t>
            </a:r>
            <a:endParaRPr b="1" sz="1800">
              <a:solidFill>
                <a:srgbClr val="990000"/>
              </a:solidFill>
            </a:endParaRPr>
          </a:p>
        </p:txBody>
      </p:sp>
      <p:sp>
        <p:nvSpPr>
          <p:cNvPr id="539" name="Google Shape;539;p78"/>
          <p:cNvSpPr txBox="1"/>
          <p:nvPr/>
        </p:nvSpPr>
        <p:spPr>
          <a:xfrm>
            <a:off x="5251650" y="924000"/>
            <a:ext cx="3678000" cy="482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90000"/>
                </a:solidFill>
              </a:rPr>
              <a:t>Response, Headers, Call Stack</a:t>
            </a:r>
            <a:endParaRPr b="1" sz="1800">
              <a:solidFill>
                <a:srgbClr val="99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9"/>
          <p:cNvSpPr txBox="1"/>
          <p:nvPr>
            <p:ph type="title"/>
          </p:nvPr>
        </p:nvSpPr>
        <p:spPr>
          <a:xfrm>
            <a:off x="265500" y="18427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Batterystats and Battery Historian</a:t>
            </a:r>
            <a:endParaRPr/>
          </a:p>
        </p:txBody>
      </p:sp>
      <p:sp>
        <p:nvSpPr>
          <p:cNvPr id="545" name="Google Shape;545;p7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546" name="Google Shape;546;p7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79"/>
          <p:cNvSpPr txBox="1"/>
          <p:nvPr>
            <p:ph idx="1" type="subTitle"/>
          </p:nvPr>
        </p:nvSpPr>
        <p:spPr>
          <a:xfrm>
            <a:off x="265500" y="3396475"/>
            <a:ext cx="4045200" cy="6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0"/>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batterystats &amp; Battery Historian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53" name="Google Shape;553;p8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000000"/>
              </a:buClr>
              <a:buSzPts val="2400"/>
              <a:buChar char="●"/>
            </a:pPr>
            <a:r>
              <a:rPr lang="en">
                <a:solidFill>
                  <a:srgbClr val="000000"/>
                </a:solidFill>
                <a:latin typeface="Consolas"/>
                <a:ea typeface="Consolas"/>
                <a:cs typeface="Consolas"/>
                <a:sym typeface="Consolas"/>
              </a:rPr>
              <a:t>dumpsys batterystats</a:t>
            </a:r>
            <a:r>
              <a:rPr lang="en">
                <a:solidFill>
                  <a:srgbClr val="000000"/>
                </a:solidFill>
              </a:rPr>
              <a:t> collects power-related events from system logs of device</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Battery Historian creates visualization that you can view in Chrome browser</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Install Battery Historian from </a:t>
            </a:r>
            <a:r>
              <a:rPr lang="en" u="sng">
                <a:solidFill>
                  <a:schemeClr val="hlink"/>
                </a:solidFill>
                <a:hlinkClick r:id="rId3"/>
              </a:rPr>
              <a:t>GitHub</a:t>
            </a:r>
            <a:r>
              <a:rPr lang="en"/>
              <a:t> </a:t>
            </a:r>
            <a:endParaRPr/>
          </a:p>
          <a:p>
            <a:pPr indent="-355600" lvl="0" marL="457200" rtl="0" algn="l">
              <a:spcBef>
                <a:spcPts val="1000"/>
              </a:spcBef>
              <a:spcAft>
                <a:spcPts val="1000"/>
              </a:spcAft>
              <a:buClr>
                <a:srgbClr val="000000"/>
              </a:buClr>
              <a:buSzPts val="2000"/>
              <a:buChar char="●"/>
            </a:pPr>
            <a:r>
              <a:rPr lang="en" sz="2000">
                <a:solidFill>
                  <a:srgbClr val="000000"/>
                </a:solidFill>
              </a:rPr>
              <a:t>(See README.md or the </a:t>
            </a:r>
            <a:r>
              <a:rPr lang="en" sz="2000" u="sng">
                <a:solidFill>
                  <a:schemeClr val="hlink"/>
                </a:solidFill>
                <a:hlinkClick r:id="rId4"/>
              </a:rPr>
              <a:t>practical</a:t>
            </a:r>
            <a:r>
              <a:rPr lang="en" sz="2000">
                <a:solidFill>
                  <a:srgbClr val="000000"/>
                </a:solidFill>
              </a:rPr>
              <a:t> for instructions)</a:t>
            </a:r>
            <a:endParaRPr sz="2000">
              <a:solidFill>
                <a:srgbClr val="000000"/>
              </a:solidFill>
            </a:endParaRPr>
          </a:p>
        </p:txBody>
      </p:sp>
      <p:sp>
        <p:nvSpPr>
          <p:cNvPr id="554" name="Google Shape;554;p8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5" name="Google Shape;555;p8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Batterystats and Battery Historian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Get battery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61" name="Google Shape;561;p81"/>
          <p:cNvSpPr txBox="1"/>
          <p:nvPr>
            <p:ph idx="1" type="body"/>
          </p:nvPr>
        </p:nvSpPr>
        <p:spPr>
          <a:xfrm>
            <a:off x="-58200" y="1012050"/>
            <a:ext cx="9144000" cy="3607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Reset battery logging to control amount of data:</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adb shell dumpsys batterystats --reset</a:t>
            </a:r>
            <a:endParaRPr>
              <a:solidFill>
                <a:srgbClr val="000000"/>
              </a:solidFill>
              <a:latin typeface="Consolas"/>
              <a:ea typeface="Consolas"/>
              <a:cs typeface="Consolas"/>
              <a:sym typeface="Consolas"/>
            </a:endParaRPr>
          </a:p>
          <a:p>
            <a:pPr indent="-381000" lvl="0" marL="457200" rtl="0" algn="l">
              <a:spcBef>
                <a:spcPts val="0"/>
              </a:spcBef>
              <a:spcAft>
                <a:spcPts val="0"/>
              </a:spcAft>
              <a:buClr>
                <a:srgbClr val="000000"/>
              </a:buClr>
              <a:buSzPts val="2400"/>
              <a:buChar char="●"/>
            </a:pPr>
            <a:r>
              <a:rPr lang="en">
                <a:solidFill>
                  <a:srgbClr val="000000"/>
                </a:solidFill>
              </a:rPr>
              <a:t>Dump battery data and save output into a text file:</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adb shell dumpsys batterystats &gt; batterystats.txt</a:t>
            </a:r>
            <a:endParaRPr>
              <a:solidFill>
                <a:srgbClr val="000000"/>
              </a:solidFill>
              <a:latin typeface="Consolas"/>
              <a:ea typeface="Consolas"/>
              <a:cs typeface="Consolas"/>
              <a:sym typeface="Consolas"/>
            </a:endParaRPr>
          </a:p>
          <a:p>
            <a:pPr indent="-381000" lvl="0" marL="457200" rtl="0" algn="l">
              <a:lnSpc>
                <a:spcPct val="115000"/>
              </a:lnSpc>
              <a:spcBef>
                <a:spcPts val="0"/>
              </a:spcBef>
              <a:spcAft>
                <a:spcPts val="0"/>
              </a:spcAft>
              <a:buClr>
                <a:srgbClr val="000000"/>
              </a:buClr>
              <a:buSzPts val="2400"/>
              <a:buChar char="●"/>
            </a:pPr>
            <a:r>
              <a:rPr lang="en">
                <a:solidFill>
                  <a:srgbClr val="000000"/>
                </a:solidFill>
              </a:rPr>
              <a:t>Create report: </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adb bugreport bugreport.zip (7.0+)</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adb bugreport &gt; bugreport.txt (6.0-)</a:t>
            </a:r>
            <a:endParaRPr>
              <a:solidFill>
                <a:srgbClr val="000000"/>
              </a:solidFill>
              <a:latin typeface="Consolas"/>
              <a:ea typeface="Consolas"/>
              <a:cs typeface="Consolas"/>
              <a:sym typeface="Consolas"/>
            </a:endParaRPr>
          </a:p>
        </p:txBody>
      </p:sp>
      <p:sp>
        <p:nvSpPr>
          <p:cNvPr id="562" name="Google Shape;562;p8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Open report in browser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68" name="Google Shape;568;p82"/>
          <p:cNvSpPr txBox="1"/>
          <p:nvPr>
            <p:ph idx="1" type="body"/>
          </p:nvPr>
        </p:nvSpPr>
        <p:spPr>
          <a:xfrm>
            <a:off x="105000" y="1012050"/>
            <a:ext cx="8847300" cy="3471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a:solidFill>
                  <a:srgbClr val="000000"/>
                </a:solidFill>
              </a:rPr>
              <a:t>Start Docker to run Battery Historian</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Open tab in your browser</a:t>
            </a:r>
            <a:endParaRPr>
              <a:solidFill>
                <a:srgbClr val="000000"/>
              </a:solidFill>
            </a:endParaRPr>
          </a:p>
          <a:p>
            <a:pPr indent="-381000" lvl="0" marL="457200" rtl="0" algn="l">
              <a:spcBef>
                <a:spcPts val="0"/>
              </a:spcBef>
              <a:spcAft>
                <a:spcPts val="0"/>
              </a:spcAft>
              <a:buClr>
                <a:srgbClr val="000000"/>
              </a:buClr>
              <a:buSzPts val="2400"/>
              <a:buFont typeface="Consolas"/>
              <a:buChar char="●"/>
            </a:pPr>
            <a:r>
              <a:rPr lang="en">
                <a:solidFill>
                  <a:srgbClr val="000000"/>
                </a:solidFill>
              </a:rPr>
              <a:t>Upload </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bugreport.zip</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bugreport.txt</a:t>
            </a:r>
            <a:endParaRPr>
              <a:solidFill>
                <a:srgbClr val="000000"/>
              </a:solidFill>
              <a:latin typeface="Consolas"/>
              <a:ea typeface="Consolas"/>
              <a:cs typeface="Consolas"/>
              <a:sym typeface="Consolas"/>
            </a:endParaRPr>
          </a:p>
          <a:p>
            <a:pPr indent="-381000" lvl="0" marL="457200" rtl="0" algn="l">
              <a:spcBef>
                <a:spcPts val="0"/>
              </a:spcBef>
              <a:spcAft>
                <a:spcPts val="0"/>
              </a:spcAft>
              <a:buClr>
                <a:srgbClr val="000000"/>
              </a:buClr>
              <a:buSzPts val="2400"/>
              <a:buFont typeface="Consolas"/>
              <a:buChar char="●"/>
            </a:pPr>
            <a:r>
              <a:rPr lang="en" sz="2000">
                <a:solidFill>
                  <a:srgbClr val="000000"/>
                </a:solidFill>
              </a:rPr>
              <a:t>(See README.md or </a:t>
            </a:r>
            <a:r>
              <a:rPr lang="en" sz="2000">
                <a:solidFill>
                  <a:schemeClr val="dk1"/>
                </a:solidFill>
              </a:rPr>
              <a:t>the </a:t>
            </a:r>
            <a:r>
              <a:rPr lang="en" sz="2000" u="sng">
                <a:solidFill>
                  <a:schemeClr val="accent5"/>
                </a:solidFill>
                <a:hlinkClick r:id="rId3">
                  <a:extLst>
                    <a:ext uri="{A12FA001-AC4F-418D-AE19-62706E023703}">
                      <ahyp:hlinkClr val="tx"/>
                    </a:ext>
                  </a:extLst>
                </a:hlinkClick>
              </a:rPr>
              <a:t>practical</a:t>
            </a:r>
            <a:r>
              <a:rPr lang="en" sz="2000">
                <a:solidFill>
                  <a:schemeClr val="dk1"/>
                </a:solidFill>
              </a:rPr>
              <a:t> </a:t>
            </a:r>
            <a:r>
              <a:rPr lang="en" sz="2000">
                <a:solidFill>
                  <a:srgbClr val="000000"/>
                </a:solidFill>
              </a:rPr>
              <a:t>for instructions)</a:t>
            </a:r>
            <a:endParaRPr>
              <a:solidFill>
                <a:srgbClr val="000000"/>
              </a:solidFill>
              <a:latin typeface="Consolas"/>
              <a:ea typeface="Consolas"/>
              <a:cs typeface="Consolas"/>
              <a:sym typeface="Consolas"/>
            </a:endParaRPr>
          </a:p>
        </p:txBody>
      </p:sp>
      <p:sp>
        <p:nvSpPr>
          <p:cNvPr id="569" name="Google Shape;569;p8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0" name="Google Shape;570;p82"/>
          <p:cNvPicPr preferRelativeResize="0"/>
          <p:nvPr/>
        </p:nvPicPr>
        <p:blipFill>
          <a:blip r:embed="rId4">
            <a:alphaModFix/>
          </a:blip>
          <a:stretch>
            <a:fillRect/>
          </a:stretch>
        </p:blipFill>
        <p:spPr>
          <a:xfrm>
            <a:off x="4150674" y="2092575"/>
            <a:ext cx="4801625" cy="16464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76" name="Google Shape;576;p8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7" name="Google Shape;577;p83"/>
          <p:cNvPicPr preferRelativeResize="0"/>
          <p:nvPr/>
        </p:nvPicPr>
        <p:blipFill>
          <a:blip r:embed="rId3">
            <a:alphaModFix/>
          </a:blip>
          <a:stretch>
            <a:fillRect/>
          </a:stretch>
        </p:blipFill>
        <p:spPr>
          <a:xfrm>
            <a:off x="876325" y="76200"/>
            <a:ext cx="7426625" cy="4476175"/>
          </a:xfrm>
          <a:prstGeom prst="rect">
            <a:avLst/>
          </a:prstGeom>
          <a:noFill/>
          <a:ln>
            <a:noFill/>
          </a:ln>
        </p:spPr>
      </p:pic>
      <p:sp>
        <p:nvSpPr>
          <p:cNvPr id="578" name="Google Shape;578;p83"/>
          <p:cNvSpPr/>
          <p:nvPr/>
        </p:nvSpPr>
        <p:spPr>
          <a:xfrm>
            <a:off x="97512" y="2186163"/>
            <a:ext cx="8949000" cy="393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9" name="Google Shape;579;p83"/>
          <p:cNvPicPr preferRelativeResize="0"/>
          <p:nvPr/>
        </p:nvPicPr>
        <p:blipFill rotWithShape="1">
          <a:blip r:embed="rId3">
            <a:alphaModFix/>
          </a:blip>
          <a:srcRect b="48190" l="0" r="31889" t="47647"/>
          <a:stretch/>
        </p:blipFill>
        <p:spPr>
          <a:xfrm>
            <a:off x="97587" y="2218149"/>
            <a:ext cx="8948850" cy="3296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Best practices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76" name="Google Shape;176;p30"/>
          <p:cNvSpPr txBox="1"/>
          <p:nvPr>
            <p:ph idx="1" type="body"/>
          </p:nvPr>
        </p:nvSpPr>
        <p:spPr>
          <a:xfrm>
            <a:off x="333600" y="1065150"/>
            <a:ext cx="8476800" cy="35601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Char char="●"/>
            </a:pPr>
            <a:r>
              <a:rPr lang="en">
                <a:solidFill>
                  <a:srgbClr val="000000"/>
                </a:solidFill>
              </a:rPr>
              <a:t>Optimize for low-speed or inconsistent connections, or no connection</a:t>
            </a:r>
            <a:endParaRPr>
              <a:solidFill>
                <a:srgbClr val="000000"/>
              </a:solidFill>
            </a:endParaRPr>
          </a:p>
          <a:p>
            <a:pPr indent="-381000" lvl="0" marL="457200" rtl="0" algn="l">
              <a:lnSpc>
                <a:spcPct val="100000"/>
              </a:lnSpc>
              <a:spcBef>
                <a:spcPts val="1000"/>
              </a:spcBef>
              <a:spcAft>
                <a:spcPts val="0"/>
              </a:spcAft>
              <a:buClr>
                <a:srgbClr val="000000"/>
              </a:buClr>
              <a:buSzPts val="2400"/>
              <a:buChar char="●"/>
            </a:pPr>
            <a:r>
              <a:rPr lang="en">
                <a:solidFill>
                  <a:srgbClr val="000000"/>
                </a:solidFill>
              </a:rPr>
              <a:t>Store data to do work offline </a:t>
            </a:r>
            <a:endParaRPr>
              <a:solidFill>
                <a:srgbClr val="000000"/>
              </a:solidFill>
            </a:endParaRPr>
          </a:p>
          <a:p>
            <a:pPr indent="-381000" lvl="0" marL="457200" rtl="0" algn="l">
              <a:lnSpc>
                <a:spcPct val="100000"/>
              </a:lnSpc>
              <a:spcBef>
                <a:spcPts val="1000"/>
              </a:spcBef>
              <a:spcAft>
                <a:spcPts val="0"/>
              </a:spcAft>
              <a:buClr>
                <a:srgbClr val="000000"/>
              </a:buClr>
              <a:buSzPts val="2400"/>
              <a:buChar char="●"/>
            </a:pPr>
            <a:r>
              <a:rPr lang="en">
                <a:solidFill>
                  <a:srgbClr val="000000"/>
                </a:solidFill>
              </a:rPr>
              <a:t>Resize images, optimize quality, choose best encoding</a:t>
            </a:r>
            <a:endParaRPr>
              <a:solidFill>
                <a:srgbClr val="000000"/>
              </a:solidFill>
            </a:endParaRPr>
          </a:p>
          <a:p>
            <a:pPr indent="-381000" lvl="0" marL="457200" rtl="0" algn="l">
              <a:lnSpc>
                <a:spcPct val="100000"/>
              </a:lnSpc>
              <a:spcBef>
                <a:spcPts val="1000"/>
              </a:spcBef>
              <a:spcAft>
                <a:spcPts val="0"/>
              </a:spcAft>
              <a:buClr>
                <a:srgbClr val="000000"/>
              </a:buClr>
              <a:buSzPts val="2400"/>
              <a:buChar char="●"/>
            </a:pPr>
            <a:r>
              <a:rPr lang="en">
                <a:solidFill>
                  <a:srgbClr val="000000"/>
                </a:solidFill>
              </a:rPr>
              <a:t>Reduce active radio time by optimizing the frequency of network requests and batching requests</a:t>
            </a:r>
            <a:endParaRPr>
              <a:solidFill>
                <a:srgbClr val="000000"/>
              </a:solidFill>
            </a:endParaRPr>
          </a:p>
          <a:p>
            <a:pPr indent="-381000" lvl="0" marL="457200" rtl="0" algn="l">
              <a:lnSpc>
                <a:spcPct val="100000"/>
              </a:lnSpc>
              <a:spcBef>
                <a:spcPts val="1000"/>
              </a:spcBef>
              <a:spcAft>
                <a:spcPts val="0"/>
              </a:spcAft>
              <a:buClr>
                <a:srgbClr val="000000"/>
              </a:buClr>
              <a:buSzPts val="2400"/>
              <a:buChar char="●"/>
            </a:pPr>
            <a:r>
              <a:rPr lang="en">
                <a:solidFill>
                  <a:srgbClr val="000000"/>
                </a:solidFill>
              </a:rPr>
              <a:t>Reduce size of data per request</a:t>
            </a:r>
            <a:endParaRPr>
              <a:solidFill>
                <a:srgbClr val="000000"/>
              </a:solidFill>
            </a:endParaRPr>
          </a:p>
        </p:txBody>
      </p:sp>
      <p:sp>
        <p:nvSpPr>
          <p:cNvPr id="177" name="Google Shape;177;p3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585" name="Google Shape;585;p8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6" name="Google Shape;586;p84"/>
          <p:cNvSpPr txBox="1"/>
          <p:nvPr/>
        </p:nvSpPr>
        <p:spPr>
          <a:xfrm>
            <a:off x="311700" y="1716100"/>
            <a:ext cx="8520600" cy="2258700"/>
          </a:xfrm>
          <a:prstGeom prst="rect">
            <a:avLst/>
          </a:prstGeom>
          <a:noFill/>
          <a:ln cap="flat" cmpd="sng" w="38100">
            <a:solidFill>
              <a:srgbClr val="21AAC3"/>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000000"/>
              </a:buClr>
              <a:buSzPts val="2400"/>
              <a:buFont typeface="Roboto"/>
              <a:buChar char="●"/>
            </a:pPr>
            <a:r>
              <a:rPr lang="en" sz="2400">
                <a:latin typeface="Roboto"/>
                <a:ea typeface="Roboto"/>
                <a:cs typeface="Roboto"/>
                <a:sym typeface="Roboto"/>
              </a:rPr>
              <a:t>Concept chapter: </a:t>
            </a:r>
            <a:br>
              <a:rPr lang="en" sz="2400">
                <a:latin typeface="Roboto"/>
                <a:ea typeface="Roboto"/>
                <a:cs typeface="Roboto"/>
                <a:sym typeface="Roboto"/>
              </a:rPr>
            </a:br>
            <a:r>
              <a:rPr lang="en" sz="2400" u="sng">
                <a:solidFill>
                  <a:schemeClr val="hlink"/>
                </a:solidFill>
                <a:latin typeface="Roboto"/>
                <a:ea typeface="Roboto"/>
                <a:cs typeface="Roboto"/>
                <a:sym typeface="Roboto"/>
                <a:hlinkClick r:id="rId3"/>
              </a:rPr>
              <a:t>4.3 Best practices: network, battery, compression</a:t>
            </a:r>
            <a:endParaRPr sz="2400">
              <a:latin typeface="Roboto"/>
              <a:ea typeface="Roboto"/>
              <a:cs typeface="Roboto"/>
              <a:sym typeface="Roboto"/>
            </a:endParaRPr>
          </a:p>
          <a:p>
            <a:pPr indent="-381000" lvl="0" marL="457200" rtl="0" algn="l">
              <a:lnSpc>
                <a:spcPct val="115000"/>
              </a:lnSpc>
              <a:spcBef>
                <a:spcPts val="1000"/>
              </a:spcBef>
              <a:spcAft>
                <a:spcPts val="0"/>
              </a:spcAft>
              <a:buClr>
                <a:srgbClr val="000000"/>
              </a:buClr>
              <a:buSzPts val="2400"/>
              <a:buFont typeface="Roboto"/>
              <a:buChar char="●"/>
            </a:pPr>
            <a:r>
              <a:rPr lang="en" sz="2400">
                <a:latin typeface="Roboto"/>
                <a:ea typeface="Roboto"/>
                <a:cs typeface="Roboto"/>
                <a:sym typeface="Roboto"/>
              </a:rPr>
              <a:t>Practical: </a:t>
            </a:r>
            <a:br>
              <a:rPr lang="en" sz="2400">
                <a:latin typeface="Roboto"/>
                <a:ea typeface="Roboto"/>
                <a:cs typeface="Roboto"/>
                <a:sym typeface="Roboto"/>
              </a:rPr>
            </a:br>
            <a:r>
              <a:rPr lang="en" sz="2400" u="sng">
                <a:solidFill>
                  <a:schemeClr val="hlink"/>
                </a:solidFill>
                <a:latin typeface="Roboto"/>
                <a:ea typeface="Roboto"/>
                <a:cs typeface="Roboto"/>
                <a:sym typeface="Roboto"/>
                <a:hlinkClick r:id="rId4"/>
              </a:rPr>
              <a:t>4.3 Optimizing network, battery, and image use</a:t>
            </a:r>
            <a:endParaRPr sz="240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592" name="Google Shape;592;p8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p:txBody>
      </p:sp>
      <p:sp>
        <p:nvSpPr>
          <p:cNvPr id="593" name="Google Shape;593;p8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4" name="Google Shape;594;p8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Mobile radio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83" name="Google Shape;183;p31"/>
          <p:cNvSpPr txBox="1"/>
          <p:nvPr>
            <p:ph idx="1" type="body"/>
          </p:nvPr>
        </p:nvSpPr>
        <p:spPr>
          <a:xfrm>
            <a:off x="333600" y="1217550"/>
            <a:ext cx="8476800" cy="33306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a:solidFill>
                  <a:srgbClr val="000000"/>
                </a:solidFill>
              </a:rPr>
              <a:t>Inside your mobile device is a small piece of radio hardware</a:t>
            </a:r>
            <a:endParaRPr>
              <a:solidFill>
                <a:srgbClr val="000000"/>
              </a:solidFill>
            </a:endParaRPr>
          </a:p>
          <a:p>
            <a:pPr indent="-381000" lvl="0" marL="457200" rtl="0" algn="l">
              <a:lnSpc>
                <a:spcPct val="115000"/>
              </a:lnSpc>
              <a:spcBef>
                <a:spcPts val="1000"/>
              </a:spcBef>
              <a:spcAft>
                <a:spcPts val="0"/>
              </a:spcAft>
              <a:buClr>
                <a:srgbClr val="000000"/>
              </a:buClr>
              <a:buSzPts val="2400"/>
              <a:buChar char="●"/>
            </a:pPr>
            <a:r>
              <a:rPr lang="en">
                <a:solidFill>
                  <a:srgbClr val="000000"/>
                </a:solidFill>
              </a:rPr>
              <a:t>The whole purpose of this chip is to communicate with local cell towers and transmit data</a:t>
            </a:r>
            <a:endParaRPr>
              <a:solidFill>
                <a:srgbClr val="000000"/>
              </a:solidFill>
            </a:endParaRPr>
          </a:p>
        </p:txBody>
      </p:sp>
      <p:sp>
        <p:nvSpPr>
          <p:cNvPr id="184" name="Google Shape;184;p3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Mobile radio has states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90" name="Google Shape;190;p32"/>
          <p:cNvSpPr txBox="1"/>
          <p:nvPr>
            <p:ph idx="1" type="body"/>
          </p:nvPr>
        </p:nvSpPr>
        <p:spPr>
          <a:xfrm>
            <a:off x="333600" y="1088250"/>
            <a:ext cx="8476800" cy="345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Not always active and drawing power</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Starts in powered-down state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When data needs to be sent, turns on and transfers data</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
                <a:solidFill>
                  <a:srgbClr val="000000"/>
                </a:solidFill>
              </a:rPr>
              <a:t>Once the packet is sent the radio chip stays awake for some time, in case there is a response from the server</a:t>
            </a:r>
            <a:endParaRPr>
              <a:solidFill>
                <a:srgbClr val="000000"/>
              </a:solidFill>
            </a:endParaRPr>
          </a:p>
          <a:p>
            <a:pPr indent="-381000" lvl="0" marL="457200" rtl="0" algn="l">
              <a:spcBef>
                <a:spcPts val="1000"/>
              </a:spcBef>
              <a:spcAft>
                <a:spcPts val="0"/>
              </a:spcAft>
              <a:buClr>
                <a:srgbClr val="000000"/>
              </a:buClr>
              <a:buSzPts val="2400"/>
              <a:buChar char="●"/>
            </a:pPr>
            <a:r>
              <a:rPr lang="en">
                <a:solidFill>
                  <a:srgbClr val="000000"/>
                </a:solidFill>
              </a:rPr>
              <a:t>Eventually, radio goes back to sleep to save battery</a:t>
            </a:r>
            <a:endParaRPr>
              <a:solidFill>
                <a:srgbClr val="000000"/>
              </a:solidFill>
            </a:endParaRPr>
          </a:p>
        </p:txBody>
      </p:sp>
      <p:sp>
        <p:nvSpPr>
          <p:cNvPr id="191" name="Google Shape;191;p3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Typical 3G radio energy states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97" name="Google Shape;197;p33"/>
          <p:cNvSpPr txBox="1"/>
          <p:nvPr>
            <p:ph idx="1" type="body"/>
          </p:nvPr>
        </p:nvSpPr>
        <p:spPr>
          <a:xfrm>
            <a:off x="333600" y="1164450"/>
            <a:ext cx="8476800" cy="3279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000000"/>
              </a:buClr>
              <a:buSzPts val="2400"/>
              <a:buAutoNum type="arabicPeriod"/>
            </a:pPr>
            <a:r>
              <a:rPr b="1" lang="en">
                <a:solidFill>
                  <a:srgbClr val="000000"/>
                </a:solidFill>
              </a:rPr>
              <a:t>Full power:</a:t>
            </a:r>
            <a:r>
              <a:rPr lang="en">
                <a:solidFill>
                  <a:srgbClr val="000000"/>
                </a:solidFill>
              </a:rPr>
              <a:t> Connection active, allowing data transfer at highest possible rate</a:t>
            </a:r>
            <a:endParaRPr>
              <a:solidFill>
                <a:srgbClr val="000000"/>
              </a:solidFill>
            </a:endParaRPr>
          </a:p>
          <a:p>
            <a:pPr indent="-381000" lvl="0" marL="457200" rtl="0" algn="l">
              <a:lnSpc>
                <a:spcPct val="115000"/>
              </a:lnSpc>
              <a:spcBef>
                <a:spcPts val="1000"/>
              </a:spcBef>
              <a:spcAft>
                <a:spcPts val="0"/>
              </a:spcAft>
              <a:buClr>
                <a:srgbClr val="000000"/>
              </a:buClr>
              <a:buSzPts val="2400"/>
              <a:buAutoNum type="arabicPeriod"/>
            </a:pPr>
            <a:r>
              <a:rPr b="1" lang="en">
                <a:solidFill>
                  <a:srgbClr val="000000"/>
                </a:solidFill>
              </a:rPr>
              <a:t>Low power:</a:t>
            </a:r>
            <a:r>
              <a:rPr lang="en">
                <a:solidFill>
                  <a:srgbClr val="000000"/>
                </a:solidFill>
              </a:rPr>
              <a:t> Uses ~50% less battery power</a:t>
            </a:r>
            <a:endParaRPr>
              <a:solidFill>
                <a:srgbClr val="000000"/>
              </a:solidFill>
            </a:endParaRPr>
          </a:p>
          <a:p>
            <a:pPr indent="-381000" lvl="0" marL="457200" rtl="0" algn="l">
              <a:lnSpc>
                <a:spcPct val="115000"/>
              </a:lnSpc>
              <a:spcBef>
                <a:spcPts val="1000"/>
              </a:spcBef>
              <a:spcAft>
                <a:spcPts val="0"/>
              </a:spcAft>
              <a:buClr>
                <a:srgbClr val="000000"/>
              </a:buClr>
              <a:buSzPts val="2400"/>
              <a:buAutoNum type="arabicPeriod"/>
            </a:pPr>
            <a:r>
              <a:rPr b="1" lang="en">
                <a:solidFill>
                  <a:srgbClr val="000000"/>
                </a:solidFill>
              </a:rPr>
              <a:t>Standby:</a:t>
            </a:r>
            <a:r>
              <a:rPr lang="en">
                <a:solidFill>
                  <a:srgbClr val="000000"/>
                </a:solidFill>
              </a:rPr>
              <a:t> Minimal energy state when no network connection is active or required</a:t>
            </a:r>
            <a:endParaRPr>
              <a:solidFill>
                <a:srgbClr val="000000"/>
              </a:solidFill>
            </a:endParaRPr>
          </a:p>
          <a:p>
            <a:pPr indent="-342900" lvl="0" marL="457200" rtl="0" algn="l">
              <a:spcBef>
                <a:spcPts val="1000"/>
              </a:spcBef>
              <a:spcAft>
                <a:spcPts val="0"/>
              </a:spcAft>
              <a:buClr>
                <a:srgbClr val="000000"/>
              </a:buClr>
              <a:buSzPts val="1800"/>
              <a:buChar char="●"/>
            </a:pPr>
            <a:r>
              <a:rPr lang="en" sz="1800">
                <a:solidFill>
                  <a:srgbClr val="000000"/>
                </a:solidFill>
              </a:rPr>
              <a:t>Details vary for connection, carrier, and hardware</a:t>
            </a:r>
            <a:endParaRPr sz="1800">
              <a:solidFill>
                <a:srgbClr val="000000"/>
              </a:solidFill>
            </a:endParaRPr>
          </a:p>
        </p:txBody>
      </p:sp>
      <p:sp>
        <p:nvSpPr>
          <p:cNvPr id="198" name="Google Shape;198;p3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