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OpenSans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Roboto-regular.fntdata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Roboto-italic.fntdata"/><Relationship Id="rId12" Type="http://schemas.openxmlformats.org/officeDocument/2006/relationships/slide" Target="slides/slide5.xml"/><Relationship Id="rId56" Type="http://schemas.openxmlformats.org/officeDocument/2006/relationships/font" Target="fonts/Roboto-bold.fntdata"/><Relationship Id="rId15" Type="http://schemas.openxmlformats.org/officeDocument/2006/relationships/slide" Target="slides/slide8.xml"/><Relationship Id="rId59" Type="http://schemas.openxmlformats.org/officeDocument/2006/relationships/font" Target="fonts/OpenSans-regular.fntdata"/><Relationship Id="rId14" Type="http://schemas.openxmlformats.org/officeDocument/2006/relationships/slide" Target="slides/slide7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04ee73ec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04ee73ec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6e4ee7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6e4ee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68369f89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68369f89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8369f89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8369f89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804ee73e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804ee73e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8369f89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8369f89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04ee73e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04ee73e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6e4ee7f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6e4ee7f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6e4ee7f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6e4ee7f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04ee73ec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04ee73ec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804ee73ec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804ee73ec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55bcc6c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55bcc6c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68369f89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68369f89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955bcc6c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955bcc6c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81baec3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81baec3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955bcc6c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955bcc6c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77ece51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77ece51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68369f89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68369f89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77ece517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77ece517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04ee73ec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04ee73ec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68369f89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68369f89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77ece517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77ece517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68369f89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68369f89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68369f89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68369f89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369f89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369f89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77ece517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77ece51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804ee73ec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804ee73ec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804ee73ec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804ee73ec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804ee73ec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804ee73ec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68369f89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68369f89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955bcc6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955bcc6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955bcc6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955bcc6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955a0ae8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955a0ae8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955a0ae8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955a0ae8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77ece517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77ece517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955bcc6c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955bcc6c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804ee73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804ee73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804ee73e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804ee73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804ee73e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804ee73e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047195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047195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7047195a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7047195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8369f8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8369f8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4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Relationship Id="rId3" Type="http://schemas.openxmlformats.org/officeDocument/2006/relationships/image" Target="../media/image1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jpg"/><Relationship Id="rId3" Type="http://schemas.openxmlformats.org/officeDocument/2006/relationships/image" Target="../media/image1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7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31600" y="4761375"/>
            <a:ext cx="230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344925" y="4669125"/>
            <a:ext cx="1273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ities and Inten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8" name="Google Shape;258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9" name="Google Shape;259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1" name="Google Shape;261;p5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5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06125" y="4761375"/>
            <a:ext cx="2587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344925" y="4669125"/>
            <a:ext cx="1273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06125" y="4761375"/>
            <a:ext cx="2345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421125" y="46691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06125" y="4739425"/>
            <a:ext cx="5191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40100" y="4761375"/>
            <a:ext cx="2300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21125" y="46691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app/Activity.html#startActivity(android.content.Intent)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app/Activity.html#startActivity(android.content.Intent)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os/Bundle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eveloper.android.com/reference/android/content/Intent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developer.android.com/reference/android/content/Intent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app/Activity.html#startActivityForResult(android.content.Intent,%20int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design/patterns/navigation.html" TargetMode="External"/><Relationship Id="rId10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developer.android.com/guide/components/fundamentals.html" TargetMode="External"/><Relationship Id="rId4" Type="http://schemas.openxmlformats.org/officeDocument/2006/relationships/hyperlink" Target="http://developer.android.com/training/basics/firstapp/starting-activity.html" TargetMode="External"/><Relationship Id="rId9" Type="http://schemas.openxmlformats.org/officeDocument/2006/relationships/hyperlink" Target="http://developer.android.com/guide/components/intents-filters.html" TargetMode="External"/><Relationship Id="rId5" Type="http://schemas.openxmlformats.org/officeDocument/2006/relationships/hyperlink" Target="http://developer.android.com/training/basics/firstapp/starting-activity.html" TargetMode="External"/><Relationship Id="rId6" Type="http://schemas.openxmlformats.org/officeDocument/2006/relationships/hyperlink" Target="http://developer.android.com/guide/components/activities.html" TargetMode="External"/><Relationship Id="rId7" Type="http://schemas.openxmlformats.org/officeDocument/2006/relationships/hyperlink" Target="http://developer.android.com/reference/android/app/Activity.html" TargetMode="External"/><Relationship Id="rId8" Type="http://schemas.openxmlformats.org/officeDocument/2006/relationships/hyperlink" Target="http://developer.android.com/guide/components/intents-filters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google-developer-training.github.io/android-developer-fundamentals-course-concepts-v2/unit-1-get-started/lesson-2-activities-and-intents/2-1-c-activities-and-intents/2-1-c-activities-and-intents.html" TargetMode="External"/><Relationship Id="rId4" Type="http://schemas.openxmlformats.org/officeDocument/2006/relationships/hyperlink" Target="https://codelabs.developers.google.com/codelabs/android-training-create-an-activity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3" name="Google Shape;273;p53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53"/>
          <p:cNvSpPr txBox="1"/>
          <p:nvPr>
            <p:ph idx="4" type="subTitle"/>
          </p:nvPr>
        </p:nvSpPr>
        <p:spPr>
          <a:xfrm>
            <a:off x="265500" y="6403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265500" y="1537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Activities</a:t>
            </a:r>
            <a:endParaRPr/>
          </a:p>
        </p:txBody>
      </p:sp>
      <p:sp>
        <p:nvSpPr>
          <p:cNvPr id="340" name="Google Shape;340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new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6" name="Google Shape;346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 layout in XML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Java class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AppCompatActivity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Connect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Layout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content view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Declare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in the Android manifest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Define layout in XML</a:t>
            </a:r>
            <a:endParaRPr/>
          </a:p>
        </p:txBody>
      </p:sp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 version=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 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xmlns: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"http://schemas.android.com/apk/res/android"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:text=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"Let's Shop for Food!"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Define Activity Java class</a:t>
            </a:r>
            <a:endParaRPr/>
          </a:p>
        </p:txBody>
      </p:sp>
      <p:sp>
        <p:nvSpPr>
          <p:cNvPr id="360" name="Google Shape;360;p6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extends AppCompatActivity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Connect activity with layout</a:t>
            </a:r>
            <a:endParaRPr/>
          </a:p>
        </p:txBody>
      </p:sp>
      <p:sp>
        <p:nvSpPr>
          <p:cNvPr id="367" name="Google Shape;367;p6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setContentView(R.layout.activity_main);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5115300" y="3781225"/>
            <a:ext cx="20679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XML file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66"/>
          <p:cNvSpPr txBox="1"/>
          <p:nvPr/>
        </p:nvSpPr>
        <p:spPr>
          <a:xfrm>
            <a:off x="4132425" y="3781225"/>
            <a:ext cx="12078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is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66"/>
          <p:cNvSpPr txBox="1"/>
          <p:nvPr/>
        </p:nvSpPr>
        <p:spPr>
          <a:xfrm>
            <a:off x="2984700" y="3781225"/>
            <a:ext cx="13422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Resource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66"/>
          <p:cNvSpPr/>
          <p:nvPr/>
        </p:nvSpPr>
        <p:spPr>
          <a:xfrm>
            <a:off x="3776700" y="3613550"/>
            <a:ext cx="97875" cy="293650"/>
          </a:xfrm>
          <a:custGeom>
            <a:rect b="b" l="l" r="r" t="t"/>
            <a:pathLst>
              <a:path extrusionOk="0" h="11746" w="3915">
                <a:moveTo>
                  <a:pt x="0" y="11746"/>
                </a:moveTo>
                <a:cubicBezTo>
                  <a:pt x="2047" y="8163"/>
                  <a:pt x="3915" y="4127"/>
                  <a:pt x="3915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3" name="Google Shape;373;p66"/>
          <p:cNvSpPr/>
          <p:nvPr/>
        </p:nvSpPr>
        <p:spPr>
          <a:xfrm>
            <a:off x="4673975" y="3605400"/>
            <a:ext cx="16300" cy="269175"/>
          </a:xfrm>
          <a:custGeom>
            <a:rect b="b" l="l" r="r" t="t"/>
            <a:pathLst>
              <a:path extrusionOk="0" h="10767" w="652">
                <a:moveTo>
                  <a:pt x="652" y="10767"/>
                </a:moveTo>
                <a:cubicBezTo>
                  <a:pt x="61" y="7220"/>
                  <a:pt x="0" y="3596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4" name="Google Shape;374;p66"/>
          <p:cNvSpPr/>
          <p:nvPr/>
        </p:nvSpPr>
        <p:spPr>
          <a:xfrm>
            <a:off x="5807775" y="3572775"/>
            <a:ext cx="326300" cy="285475"/>
          </a:xfrm>
          <a:custGeom>
            <a:rect b="b" l="l" r="r" t="t"/>
            <a:pathLst>
              <a:path extrusionOk="0" h="11419" w="13052">
                <a:moveTo>
                  <a:pt x="0" y="11419"/>
                </a:moveTo>
                <a:cubicBezTo>
                  <a:pt x="2586" y="6249"/>
                  <a:pt x="11221" y="5483"/>
                  <a:pt x="13052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activity in Android manifest</a:t>
            </a:r>
            <a:endParaRPr/>
          </a:p>
        </p:txBody>
      </p:sp>
      <p:sp>
        <p:nvSpPr>
          <p:cNvPr id="380" name="Google Shape;380;p6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main activity in manifest</a:t>
            </a:r>
            <a:endParaRPr/>
          </a:p>
        </p:txBody>
      </p:sp>
      <p:sp>
        <p:nvSpPr>
          <p:cNvPr id="387" name="Google Shape;387;p68"/>
          <p:cNvSpPr txBox="1"/>
          <p:nvPr>
            <p:ph idx="1" type="body"/>
          </p:nvPr>
        </p:nvSpPr>
        <p:spPr>
          <a:xfrm>
            <a:off x="311700" y="1076275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MainActivity</a:t>
            </a:r>
            <a:r>
              <a:rPr lang="en"/>
              <a:t> needs to include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intent-filter</a:t>
            </a:r>
            <a:r>
              <a:rPr lang="en"/>
              <a:t> to start from launcher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       &lt;action android:name="android.intent.action.MAIN" /&gt;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       &lt;category android:name="android.intent.category.LAUNCHER" /&gt;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</a:t>
            </a:r>
            <a:endParaRPr/>
          </a:p>
        </p:txBody>
      </p:sp>
      <p:sp>
        <p:nvSpPr>
          <p:cNvPr id="394" name="Google Shape;39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0" name="Google Shape;400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is a description of an operation to be performed.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</a:t>
            </a:r>
            <a:r>
              <a:rPr lang="en"/>
              <a:t> is an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02" name="Google Shape;402;p70"/>
          <p:cNvSpPr/>
          <p:nvPr/>
        </p:nvSpPr>
        <p:spPr>
          <a:xfrm>
            <a:off x="2322062" y="314395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03" name="Google Shape;403;p70"/>
          <p:cNvSpPr/>
          <p:nvPr/>
        </p:nvSpPr>
        <p:spPr>
          <a:xfrm>
            <a:off x="339099" y="3143950"/>
            <a:ext cx="13890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04" name="Google Shape;404;p70"/>
          <p:cNvSpPr/>
          <p:nvPr/>
        </p:nvSpPr>
        <p:spPr>
          <a:xfrm>
            <a:off x="935475" y="35757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5" name="Google Shape;405;p70"/>
          <p:cNvSpPr txBox="1"/>
          <p:nvPr/>
        </p:nvSpPr>
        <p:spPr>
          <a:xfrm>
            <a:off x="588400" y="3591875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406" name="Google Shape;406;p70"/>
          <p:cNvSpPr/>
          <p:nvPr/>
        </p:nvSpPr>
        <p:spPr>
          <a:xfrm>
            <a:off x="2028500" y="35839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7" name="Google Shape;407;p70"/>
          <p:cNvSpPr txBox="1"/>
          <p:nvPr/>
        </p:nvSpPr>
        <p:spPr>
          <a:xfrm>
            <a:off x="2288050" y="3591875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408" name="Google Shape;408;p70"/>
          <p:cNvSpPr/>
          <p:nvPr/>
        </p:nvSpPr>
        <p:spPr>
          <a:xfrm>
            <a:off x="1307200" y="4003800"/>
            <a:ext cx="1014900" cy="53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can intents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4" name="Google Shape;41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7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 button click starts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for text entry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Clicking Share opens an app that allows you to post a photo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Initiate downloading a file in the background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Deliver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Broadcast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system informs everybody that the phone is now charging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>
            <p:ph type="ctrTitle"/>
          </p:nvPr>
        </p:nvSpPr>
        <p:spPr>
          <a:xfrm>
            <a:off x="311700" y="18747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2.1 </a:t>
            </a:r>
            <a:r>
              <a:rPr lang="en"/>
              <a:t>Activities and Intents</a:t>
            </a:r>
            <a:endParaRPr/>
          </a:p>
        </p:txBody>
      </p:sp>
      <p:sp>
        <p:nvSpPr>
          <p:cNvPr id="281" name="Google Shape;281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and implicit intents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1" name="Google Shape;421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72"/>
          <p:cNvSpPr txBox="1"/>
          <p:nvPr>
            <p:ph idx="1" type="body"/>
          </p:nvPr>
        </p:nvSpPr>
        <p:spPr>
          <a:xfrm>
            <a:off x="311700" y="771475"/>
            <a:ext cx="874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300"/>
              <a:t>Explicit Intent </a:t>
            </a:r>
            <a:endParaRPr b="1"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Starts a specific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Request tea with milk delivered by Nikita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Main activity starts the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ViewShoppingCart</a:t>
            </a:r>
            <a:r>
              <a:rPr lang="en" sz="2300"/>
              <a:t>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300"/>
              <a:t>Implicit Intent </a:t>
            </a:r>
            <a:endParaRPr b="1"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Asks system to find an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that can handle this request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Find an open store that sells green tea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Clicking Share opens a chooser with a list of apps 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Activities</a:t>
            </a:r>
            <a:endParaRPr/>
          </a:p>
        </p:txBody>
      </p:sp>
      <p:sp>
        <p:nvSpPr>
          <p:cNvPr id="428" name="Google Shape;428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an explicit intent</a:t>
            </a:r>
            <a:endParaRPr/>
          </a:p>
        </p:txBody>
      </p:sp>
      <p:sp>
        <p:nvSpPr>
          <p:cNvPr id="434" name="Google Shape;434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start a specific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, use an explicit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Intent(this, ActivityName.class);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to start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implicit intent</a:t>
            </a:r>
            <a:endParaRPr/>
          </a:p>
        </p:txBody>
      </p:sp>
      <p:sp>
        <p:nvSpPr>
          <p:cNvPr id="441" name="Google Shape;441;p7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ask Android to find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to handle your request, use an implicit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Intent(action, uri);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to start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Intents -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6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Activities Run</a:t>
            </a:r>
            <a:endParaRPr/>
          </a:p>
        </p:txBody>
      </p:sp>
      <p:sp>
        <p:nvSpPr>
          <p:cNvPr id="455" name="Google Shape;455;p7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All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200"/>
              <a:t> </a:t>
            </a:r>
            <a:r>
              <a:rPr lang="en" sz="2200"/>
              <a:t>instances</a:t>
            </a:r>
            <a:r>
              <a:rPr lang="en" sz="2200"/>
              <a:t> are managed by the Android runtime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Started by an "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200"/>
              <a:t>", a message to the Android runtime to run an activity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77"/>
          <p:cNvSpPr/>
          <p:nvPr/>
        </p:nvSpPr>
        <p:spPr>
          <a:xfrm>
            <a:off x="2398262" y="283915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458" name="Google Shape;458;p77"/>
          <p:cNvSpPr/>
          <p:nvPr/>
        </p:nvSpPr>
        <p:spPr>
          <a:xfrm>
            <a:off x="4434850" y="2839150"/>
            <a:ext cx="19932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FoodListActivity</a:t>
            </a:r>
            <a:br>
              <a:rPr lang="en" sz="1200"/>
            </a:br>
            <a:r>
              <a:rPr lang="en" sz="1200"/>
              <a:t>Choose food items...Next</a:t>
            </a:r>
            <a:endParaRPr sz="1200"/>
          </a:p>
        </p:txBody>
      </p:sp>
      <p:sp>
        <p:nvSpPr>
          <p:cNvPr id="459" name="Google Shape;459;p77"/>
          <p:cNvSpPr/>
          <p:nvPr/>
        </p:nvSpPr>
        <p:spPr>
          <a:xfrm>
            <a:off x="6574955" y="283914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460" name="Google Shape;460;p77"/>
          <p:cNvSpPr/>
          <p:nvPr/>
        </p:nvSpPr>
        <p:spPr>
          <a:xfrm>
            <a:off x="415304" y="2839150"/>
            <a:ext cx="11754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clicks launcher icon</a:t>
            </a:r>
            <a:endParaRPr sz="1200"/>
          </a:p>
        </p:txBody>
      </p:sp>
      <p:sp>
        <p:nvSpPr>
          <p:cNvPr id="461" name="Google Shape;461;p77"/>
          <p:cNvSpPr/>
          <p:nvPr/>
        </p:nvSpPr>
        <p:spPr>
          <a:xfrm>
            <a:off x="13834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2" name="Google Shape;462;p77"/>
          <p:cNvSpPr/>
          <p:nvPr/>
        </p:nvSpPr>
        <p:spPr>
          <a:xfrm>
            <a:off x="1011675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3" name="Google Shape;463;p77"/>
          <p:cNvSpPr txBox="1"/>
          <p:nvPr/>
        </p:nvSpPr>
        <p:spPr>
          <a:xfrm>
            <a:off x="334725" y="3363275"/>
            <a:ext cx="1770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Start app </a:t>
            </a:r>
            <a:endParaRPr/>
          </a:p>
        </p:txBody>
      </p:sp>
      <p:sp>
        <p:nvSpPr>
          <p:cNvPr id="464" name="Google Shape;464;p77"/>
          <p:cNvSpPr/>
          <p:nvPr/>
        </p:nvSpPr>
        <p:spPr>
          <a:xfrm>
            <a:off x="21047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5" name="Google Shape;465;p77"/>
          <p:cNvSpPr txBox="1"/>
          <p:nvPr/>
        </p:nvSpPr>
        <p:spPr>
          <a:xfrm>
            <a:off x="2135650" y="3366063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main activity</a:t>
            </a:r>
            <a:endParaRPr/>
          </a:p>
        </p:txBody>
      </p:sp>
      <p:sp>
        <p:nvSpPr>
          <p:cNvPr id="466" name="Google Shape;466;p77"/>
          <p:cNvSpPr/>
          <p:nvPr/>
        </p:nvSpPr>
        <p:spPr>
          <a:xfrm>
            <a:off x="38980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7" name="Google Shape;467;p77"/>
          <p:cNvSpPr/>
          <p:nvPr/>
        </p:nvSpPr>
        <p:spPr>
          <a:xfrm>
            <a:off x="3526275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8" name="Google Shape;468;p77"/>
          <p:cNvSpPr/>
          <p:nvPr/>
        </p:nvSpPr>
        <p:spPr>
          <a:xfrm>
            <a:off x="46193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9" name="Google Shape;469;p77"/>
          <p:cNvSpPr txBox="1"/>
          <p:nvPr/>
        </p:nvSpPr>
        <p:spPr>
          <a:xfrm>
            <a:off x="4598543" y="3363275"/>
            <a:ext cx="1339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choose food activity</a:t>
            </a:r>
            <a:endParaRPr/>
          </a:p>
        </p:txBody>
      </p:sp>
      <p:sp>
        <p:nvSpPr>
          <p:cNvPr id="470" name="Google Shape;470;p77"/>
          <p:cNvSpPr/>
          <p:nvPr/>
        </p:nvSpPr>
        <p:spPr>
          <a:xfrm>
            <a:off x="62602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71" name="Google Shape;471;p77"/>
          <p:cNvSpPr/>
          <p:nvPr/>
        </p:nvSpPr>
        <p:spPr>
          <a:xfrm>
            <a:off x="5862113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2" name="Google Shape;472;p77"/>
          <p:cNvSpPr/>
          <p:nvPr/>
        </p:nvSpPr>
        <p:spPr>
          <a:xfrm>
            <a:off x="69815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3" name="Google Shape;473;p77"/>
          <p:cNvSpPr txBox="1"/>
          <p:nvPr/>
        </p:nvSpPr>
        <p:spPr>
          <a:xfrm>
            <a:off x="7164850" y="3363275"/>
            <a:ext cx="1475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finish </a:t>
            </a:r>
            <a:br>
              <a:rPr lang="en"/>
            </a:br>
            <a:r>
              <a:rPr lang="en"/>
              <a:t>order activity</a:t>
            </a:r>
            <a:endParaRPr/>
          </a:p>
        </p:txBody>
      </p:sp>
      <p:sp>
        <p:nvSpPr>
          <p:cNvPr id="474" name="Google Shape;474;p77"/>
          <p:cNvSpPr txBox="1"/>
          <p:nvPr/>
        </p:nvSpPr>
        <p:spPr>
          <a:xfrm>
            <a:off x="3044050" y="3366075"/>
            <a:ext cx="14757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Shop</a:t>
            </a:r>
            <a:endParaRPr/>
          </a:p>
        </p:txBody>
      </p:sp>
      <p:sp>
        <p:nvSpPr>
          <p:cNvPr id="475" name="Google Shape;475;p77"/>
          <p:cNvSpPr txBox="1"/>
          <p:nvPr/>
        </p:nvSpPr>
        <p:spPr>
          <a:xfrm>
            <a:off x="5744724" y="3363250"/>
            <a:ext cx="1420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order 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Data</a:t>
            </a:r>
            <a:endParaRPr/>
          </a:p>
        </p:txBody>
      </p:sp>
      <p:sp>
        <p:nvSpPr>
          <p:cNvPr id="481" name="Google Shape;481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sending data with intents</a:t>
            </a:r>
            <a:endParaRPr/>
          </a:p>
        </p:txBody>
      </p:sp>
      <p:sp>
        <p:nvSpPr>
          <p:cNvPr id="487" name="Google Shape;487;p7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Data—one piece of information whose data location can be represented by an URI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Extras—one or more pieces of information as a collection of key-value pairs in 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Bundle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retrieving data</a:t>
            </a:r>
            <a:endParaRPr/>
          </a:p>
        </p:txBody>
      </p:sp>
      <p:sp>
        <p:nvSpPr>
          <p:cNvPr id="494" name="Google Shape;494;p8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first (sending)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Put data or extras into that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Start the new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with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second (receiving)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Get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object,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was started with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Retrieve the data or extras from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5" name="Google Shape;495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a URI as intent data</a:t>
            </a:r>
            <a:endParaRPr/>
          </a:p>
        </p:txBody>
      </p:sp>
      <p:sp>
        <p:nvSpPr>
          <p:cNvPr id="501" name="Google Shape;501;p8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web page URL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Uri.parse("http://www.google.com"));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Sample file URI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Uri.fromFile(new File("/sdcard/sample.jpg")));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2" name="Google Shape;502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Activities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Defining</a:t>
            </a:r>
            <a:r>
              <a:rPr lang="en"/>
              <a:t> an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Starting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Passing data between activities with extras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Navigating between activities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information into intent extras</a:t>
            </a:r>
            <a:endParaRPr/>
          </a:p>
        </p:txBody>
      </p:sp>
      <p:sp>
        <p:nvSpPr>
          <p:cNvPr id="508" name="Google Shape;508;p8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putExtra(String name, int value)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intent.putExtra("level", 406);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putExtra(String name, String[] 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</a:t>
            </a:r>
            <a:r>
              <a:rPr lang="en" sz="220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String[] foodList = {"Rice", "Beans", "Fruit"};</a:t>
            </a:r>
            <a:br>
              <a:rPr lang="en" sz="220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20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20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intent.putExtra("food", foodList);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putExtras(bundle);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if lots of data, first create a bundle and pass the bundle.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585858"/>
              </a:buClr>
              <a:buSzPts val="2200"/>
              <a:buChar char="●"/>
            </a:pPr>
            <a:r>
              <a:rPr lang="en" sz="2200"/>
              <a:t>See</a:t>
            </a:r>
            <a:r>
              <a:rPr lang="en" sz="2200">
                <a:solidFill>
                  <a:srgbClr val="585858"/>
                </a:solidFill>
              </a:rPr>
              <a:t>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 sz="2200">
                <a:solidFill>
                  <a:srgbClr val="585858"/>
                </a:solidFill>
              </a:rPr>
              <a:t> </a:t>
            </a:r>
            <a:r>
              <a:rPr lang="en" sz="2200"/>
              <a:t>for all</a:t>
            </a:r>
            <a:endParaRPr sz="2200">
              <a:solidFill>
                <a:srgbClr val="585858"/>
              </a:solidFill>
            </a:endParaRPr>
          </a:p>
        </p:txBody>
      </p:sp>
      <p:sp>
        <p:nvSpPr>
          <p:cNvPr id="509" name="Google Shape;509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data to an activity with extras</a:t>
            </a:r>
            <a:endParaRPr/>
          </a:p>
        </p:txBody>
      </p:sp>
      <p:sp>
        <p:nvSpPr>
          <p:cNvPr id="515" name="Google Shape;515;p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String EXTRA_MESSAGE_KEY =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"com.example.android.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twoactivities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.extra.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SecondActivity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.class);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message = "Hello Activity!";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intent.putExtra(EXTRA_MESSAGE_KEY, message);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data from intents</a:t>
            </a:r>
            <a:endParaRPr/>
          </a:p>
        </p:txBody>
      </p:sp>
      <p:sp>
        <p:nvSpPr>
          <p:cNvPr id="522" name="Google Shape;522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getData(); 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⇒ Uri locationUri = intent.getData();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 getIntExtra (String name, int defaultValue)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 level = intent.getIntExtra("level", 0);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Bundle bundle =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intent.getExtras();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Get all the data at once as a </a:t>
            </a:r>
            <a:r>
              <a:rPr lang="en" sz="2200"/>
              <a:t>b</a:t>
            </a:r>
            <a:r>
              <a:rPr lang="en" sz="2200"/>
              <a:t>undle</a:t>
            </a:r>
            <a:r>
              <a:rPr lang="en" sz="2200"/>
              <a:t>.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/>
              <a:t>See </a:t>
            </a:r>
            <a:r>
              <a:rPr lang="en" sz="2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documentation</a:t>
            </a:r>
            <a:r>
              <a:rPr lang="en" sz="2200"/>
              <a:t> for all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3" name="Google Shape;523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data to the starting activity</a:t>
            </a:r>
            <a:endParaRPr/>
          </a:p>
        </p:txBody>
      </p:sp>
      <p:sp>
        <p:nvSpPr>
          <p:cNvPr id="529" name="Google Shape;529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Use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startActivityForResult(</a:t>
            </a:r>
            <a:r>
              <a:rPr lang="en" sz="2100"/>
              <a:t>) to start the second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To return data from the second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100"/>
              <a:t>: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 a </a:t>
            </a:r>
            <a:r>
              <a:rPr b="1" i="1" lang="en" sz="2100"/>
              <a:t>new</a:t>
            </a:r>
            <a:r>
              <a:rPr lang="en" sz="2100"/>
              <a:t>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Put the response data in the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100"/>
              <a:t> using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putExtra()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Set the result to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Activity.RESULT_OK</a:t>
            </a:r>
            <a:r>
              <a:rPr lang="en" sz="2100"/>
              <a:t>  </a:t>
            </a:r>
            <a:br>
              <a:rPr lang="en" sz="2100"/>
            </a:br>
            <a:r>
              <a:rPr lang="en" sz="2100"/>
              <a:t>or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RESULT_CANCELED</a:t>
            </a:r>
            <a:r>
              <a:rPr lang="en" sz="2100"/>
              <a:t>, if the user cancelled out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call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finish()</a:t>
            </a:r>
            <a:r>
              <a:rPr lang="en" sz="2100"/>
              <a:t> to close the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Implement 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r>
              <a:rPr lang="en" sz="2100"/>
              <a:t> in first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startActivityForResult()</a:t>
            </a:r>
            <a:endParaRPr/>
          </a:p>
        </p:txBody>
      </p:sp>
      <p:sp>
        <p:nvSpPr>
          <p:cNvPr id="536" name="Google Shape;536;p86"/>
          <p:cNvSpPr txBox="1"/>
          <p:nvPr>
            <p:ph idx="1" type="body"/>
          </p:nvPr>
        </p:nvSpPr>
        <p:spPr>
          <a:xfrm>
            <a:off x="158175" y="1082325"/>
            <a:ext cx="8709300" cy="3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startActivityForResult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(intent, requestCode);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Starts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(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ntent</a:t>
            </a:r>
            <a:r>
              <a:rPr lang="en" sz="2300"/>
              <a:t>), assigns it identifier (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2300"/>
              <a:t>)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Returns data via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300"/>
              <a:t> extras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When done, pop stack, return to previous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, and execute o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nActivityResult()</a:t>
            </a:r>
            <a:r>
              <a:rPr lang="en" sz="2300"/>
              <a:t> callback to process returned data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Use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2300"/>
              <a:t> to identify which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has "returned"</a:t>
            </a:r>
            <a:endParaRPr sz="2300"/>
          </a:p>
        </p:txBody>
      </p:sp>
      <p:sp>
        <p:nvSpPr>
          <p:cNvPr id="537" name="Google Shape;537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startActivityForResult() Example</a:t>
            </a:r>
            <a:endParaRPr/>
          </a:p>
        </p:txBody>
      </p:sp>
      <p:sp>
        <p:nvSpPr>
          <p:cNvPr id="543" name="Google Shape;543;p8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int CHOOSE_FOOD_REQUEST = 1;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ChooseFoodItemsActivity.class);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startActivityForResult(intent, CHOOSE_FOOD_REQUEST);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2"/>
            </a:pPr>
            <a:r>
              <a:rPr lang="en"/>
              <a:t>Return data and finish second activity</a:t>
            </a:r>
            <a:endParaRPr/>
          </a:p>
        </p:txBody>
      </p:sp>
      <p:sp>
        <p:nvSpPr>
          <p:cNvPr id="550" name="Google Shape;550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// Create an intent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replyIntent = new Intent()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Put the data to return into the extra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replyIntent.putExtra(EXTRA_REPLY, reply);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Set the activity's result to RESULT_OK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setResult(RESULT_OK, replyIntent);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Finish the current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finish();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Google Shape;551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3"/>
            </a:pPr>
            <a:r>
              <a:rPr lang="en"/>
              <a:t>Implement onActivityResult()</a:t>
            </a:r>
            <a:endParaRPr/>
          </a:p>
        </p:txBody>
      </p:sp>
      <p:sp>
        <p:nvSpPr>
          <p:cNvPr id="557" name="Google Shape;557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onActivityResult(int requestCode,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int resultCode, Intent data)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super.onActivityResult(requestCode, resultCode, data);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(requestCode == TEXT_REQUEST) { // Identify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(resultCode == RESULT_OK) { // Activity succeeded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reply 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ata.getStringExtra(SecondActivity.EXTRA_REPLY);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// … do something with the data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}}}</a:t>
            </a:r>
            <a:endParaRPr sz="1800"/>
          </a:p>
        </p:txBody>
      </p:sp>
      <p:sp>
        <p:nvSpPr>
          <p:cNvPr id="558" name="Google Shape;558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564" name="Google Shape;564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0" name="Google Shape;570;p9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started, the previous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stopped and pushed on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back stack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Last-in-first-out-stack—when the current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ends, or the  user presses the Back button, it is popped from the stack and the previous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resumes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/>
          <p:nvPr>
            <p:ph type="title"/>
          </p:nvPr>
        </p:nvSpPr>
        <p:spPr>
          <a:xfrm>
            <a:off x="137575" y="837800"/>
            <a:ext cx="4286100" cy="23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(high-level view)</a:t>
            </a:r>
            <a:endParaRPr/>
          </a:p>
        </p:txBody>
      </p:sp>
      <p:sp>
        <p:nvSpPr>
          <p:cNvPr id="294" name="Google Shape;294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2"/>
          <p:cNvSpPr/>
          <p:nvPr/>
        </p:nvSpPr>
        <p:spPr>
          <a:xfrm rot="6853157">
            <a:off x="2443930" y="2752558"/>
            <a:ext cx="178052" cy="424177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77" name="Google Shape;577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8" name="Google Shape;578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9" name="Google Shape;579;p92"/>
          <p:cNvSpPr/>
          <p:nvPr/>
        </p:nvSpPr>
        <p:spPr>
          <a:xfrm>
            <a:off x="231225" y="3564783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0" name="Google Shape;580;p92"/>
          <p:cNvSpPr/>
          <p:nvPr/>
        </p:nvSpPr>
        <p:spPr>
          <a:xfrm>
            <a:off x="357785" y="3138057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1" name="Google Shape;581;p92"/>
          <p:cNvSpPr/>
          <p:nvPr/>
        </p:nvSpPr>
        <p:spPr>
          <a:xfrm>
            <a:off x="471424" y="2711331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2" name="Google Shape;582;p92"/>
          <p:cNvSpPr/>
          <p:nvPr/>
        </p:nvSpPr>
        <p:spPr>
          <a:xfrm>
            <a:off x="2412900" y="3551446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3" name="Google Shape;583;p92"/>
          <p:cNvSpPr/>
          <p:nvPr/>
        </p:nvSpPr>
        <p:spPr>
          <a:xfrm>
            <a:off x="2513534" y="312471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4" name="Google Shape;584;p92"/>
          <p:cNvSpPr/>
          <p:nvPr/>
        </p:nvSpPr>
        <p:spPr>
          <a:xfrm rot="-1860968">
            <a:off x="2525752" y="1838907"/>
            <a:ext cx="1913719" cy="42167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5" name="Google Shape;585;p92"/>
          <p:cNvSpPr/>
          <p:nvPr/>
        </p:nvSpPr>
        <p:spPr>
          <a:xfrm>
            <a:off x="4626712" y="357587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6" name="Google Shape;586;p92"/>
          <p:cNvSpPr/>
          <p:nvPr/>
        </p:nvSpPr>
        <p:spPr>
          <a:xfrm>
            <a:off x="4753271" y="3149153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7" name="Google Shape;587;p92"/>
          <p:cNvSpPr/>
          <p:nvPr/>
        </p:nvSpPr>
        <p:spPr>
          <a:xfrm>
            <a:off x="4866911" y="2722427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8" name="Google Shape;588;p92"/>
          <p:cNvSpPr/>
          <p:nvPr/>
        </p:nvSpPr>
        <p:spPr>
          <a:xfrm>
            <a:off x="4964855" y="2295701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89" name="Google Shape;589;p92"/>
          <p:cNvSpPr/>
          <p:nvPr/>
        </p:nvSpPr>
        <p:spPr>
          <a:xfrm>
            <a:off x="7033237" y="354522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90" name="Google Shape;590;p92"/>
          <p:cNvSpPr/>
          <p:nvPr/>
        </p:nvSpPr>
        <p:spPr>
          <a:xfrm rot="-785650">
            <a:off x="7223740" y="2661476"/>
            <a:ext cx="1889632" cy="4268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91" name="Google Shape;591;p92"/>
          <p:cNvSpPr/>
          <p:nvPr/>
        </p:nvSpPr>
        <p:spPr>
          <a:xfrm rot="-1380450">
            <a:off x="7159789" y="1958406"/>
            <a:ext cx="1889720" cy="42693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92" name="Google Shape;592;p92"/>
          <p:cNvSpPr/>
          <p:nvPr/>
        </p:nvSpPr>
        <p:spPr>
          <a:xfrm rot="-2431520">
            <a:off x="7331298" y="1065984"/>
            <a:ext cx="1889705" cy="42705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93" name="Google Shape;593;p92"/>
          <p:cNvSpPr/>
          <p:nvPr/>
        </p:nvSpPr>
        <p:spPr>
          <a:xfrm>
            <a:off x="118553" y="3339400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4" name="Google Shape;594;p92"/>
          <p:cNvSpPr/>
          <p:nvPr/>
        </p:nvSpPr>
        <p:spPr>
          <a:xfrm>
            <a:off x="231228" y="2872700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5" name="Google Shape;595;p92"/>
          <p:cNvSpPr/>
          <p:nvPr/>
        </p:nvSpPr>
        <p:spPr>
          <a:xfrm>
            <a:off x="4732303" y="2452975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6" name="Google Shape;596;p92"/>
          <p:cNvSpPr/>
          <p:nvPr/>
        </p:nvSpPr>
        <p:spPr>
          <a:xfrm>
            <a:off x="4421100" y="2986722"/>
            <a:ext cx="440475" cy="352675"/>
          </a:xfrm>
          <a:custGeom>
            <a:rect b="b" l="l" r="r" t="t"/>
            <a:pathLst>
              <a:path extrusionOk="0" h="14107" w="17619">
                <a:moveTo>
                  <a:pt x="0" y="14107"/>
                </a:moveTo>
                <a:cubicBezTo>
                  <a:pt x="5046" y="14107"/>
                  <a:pt x="5984" y="5976"/>
                  <a:pt x="9136" y="2035"/>
                </a:cubicBezTo>
                <a:cubicBezTo>
                  <a:pt x="10948" y="-231"/>
                  <a:pt x="14717" y="77"/>
                  <a:pt x="17619" y="77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7" name="Google Shape;597;p92"/>
          <p:cNvSpPr/>
          <p:nvPr/>
        </p:nvSpPr>
        <p:spPr>
          <a:xfrm>
            <a:off x="6831697" y="2482925"/>
            <a:ext cx="215950" cy="1296950"/>
          </a:xfrm>
          <a:custGeom>
            <a:rect b="b" l="l" r="r" t="t"/>
            <a:pathLst>
              <a:path extrusionOk="0" h="51878" w="8638">
                <a:moveTo>
                  <a:pt x="1134" y="0"/>
                </a:moveTo>
                <a:cubicBezTo>
                  <a:pt x="8920" y="1556"/>
                  <a:pt x="9192" y="15634"/>
                  <a:pt x="6680" y="23166"/>
                </a:cubicBezTo>
                <a:cubicBezTo>
                  <a:pt x="4142" y="30777"/>
                  <a:pt x="-839" y="38371"/>
                  <a:pt x="155" y="46332"/>
                </a:cubicBezTo>
                <a:cubicBezTo>
                  <a:pt x="574" y="49684"/>
                  <a:pt x="5260" y="51878"/>
                  <a:pt x="8638" y="51878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grpSp>
        <p:nvGrpSpPr>
          <p:cNvPr id="598" name="Google Shape;598;p92"/>
          <p:cNvGrpSpPr/>
          <p:nvPr/>
        </p:nvGrpSpPr>
        <p:grpSpPr>
          <a:xfrm>
            <a:off x="2944675" y="1699850"/>
            <a:ext cx="742200" cy="840300"/>
            <a:chOff x="2944675" y="1166450"/>
            <a:chExt cx="742200" cy="840300"/>
          </a:xfrm>
        </p:grpSpPr>
        <p:cxnSp>
          <p:nvCxnSpPr>
            <p:cNvPr id="599" name="Google Shape;599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1" name="Google Shape;601;p92"/>
          <p:cNvGrpSpPr/>
          <p:nvPr/>
        </p:nvGrpSpPr>
        <p:grpSpPr>
          <a:xfrm>
            <a:off x="7844397" y="1097182"/>
            <a:ext cx="638812" cy="698121"/>
            <a:chOff x="2944675" y="1166450"/>
            <a:chExt cx="742200" cy="840300"/>
          </a:xfrm>
        </p:grpSpPr>
        <p:cxnSp>
          <p:nvCxnSpPr>
            <p:cNvPr id="602" name="Google Shape;602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4" name="Google Shape;604;p92"/>
          <p:cNvGrpSpPr/>
          <p:nvPr/>
        </p:nvGrpSpPr>
        <p:grpSpPr>
          <a:xfrm rot="1475339">
            <a:off x="7854682" y="1788071"/>
            <a:ext cx="638201" cy="662093"/>
            <a:chOff x="2944675" y="1166450"/>
            <a:chExt cx="742200" cy="840300"/>
          </a:xfrm>
        </p:grpSpPr>
        <p:cxnSp>
          <p:nvCxnSpPr>
            <p:cNvPr id="605" name="Google Shape;605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7" name="Google Shape;607;p92"/>
          <p:cNvGrpSpPr/>
          <p:nvPr/>
        </p:nvGrpSpPr>
        <p:grpSpPr>
          <a:xfrm rot="1899850">
            <a:off x="7839258" y="2588589"/>
            <a:ext cx="619561" cy="572679"/>
            <a:chOff x="2944675" y="1166450"/>
            <a:chExt cx="742200" cy="840300"/>
          </a:xfrm>
        </p:grpSpPr>
        <p:cxnSp>
          <p:nvCxnSpPr>
            <p:cNvPr id="608" name="Google Shape;608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0" name="Google Shape;610;p92"/>
          <p:cNvSpPr txBox="1"/>
          <p:nvPr/>
        </p:nvSpPr>
        <p:spPr>
          <a:xfrm>
            <a:off x="179625" y="1102175"/>
            <a:ext cx="21234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viewing shopping cart, user decides to add more items, then places order.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616" name="Google Shape;616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</a:t>
            </a:r>
            <a:r>
              <a:rPr lang="en">
                <a:solidFill>
                  <a:schemeClr val="dk1"/>
                </a:solidFill>
              </a:rPr>
              <a:t>Temporal or back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controlled by the Android system's back stack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</a:t>
            </a:r>
            <a:r>
              <a:rPr lang="en">
                <a:solidFill>
                  <a:schemeClr val="dk1"/>
                </a:solidFill>
              </a:rPr>
              <a:t>Ancestral or up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provided by the Up button in app's action bar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parent-child relationships between activities in the Android manifest</a:t>
            </a:r>
            <a:endParaRPr/>
          </a:p>
        </p:txBody>
      </p:sp>
      <p:sp>
        <p:nvSpPr>
          <p:cNvPr id="617" name="Google Shape;617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8" name="Google Shape;618;p93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93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Back navigation</a:t>
            </a:r>
            <a:endParaRPr/>
          </a:p>
        </p:txBody>
      </p:sp>
      <p:sp>
        <p:nvSpPr>
          <p:cNvPr id="625" name="Google Shape;625;p9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preserves history of recently viewed screens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contains all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instances that have been launched by the user in reverse order </a:t>
            </a:r>
            <a:r>
              <a:rPr i="1" lang="en" sz="2000">
                <a:solidFill>
                  <a:schemeClr val="dk1"/>
                </a:solidFill>
              </a:rPr>
              <a:t>for the current task</a:t>
            </a:r>
            <a:endParaRPr i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Each task has its own back stack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Switching between tasks activates that task's back stack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26" name="Google Shape;626;p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navigation</a:t>
            </a:r>
            <a:endParaRPr/>
          </a:p>
        </p:txBody>
      </p:sp>
      <p:sp>
        <p:nvSpPr>
          <p:cNvPr id="632" name="Google Shape;632;p9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4" name="Google Shape;634;p95"/>
          <p:cNvSpPr txBox="1"/>
          <p:nvPr>
            <p:ph idx="1" type="body"/>
          </p:nvPr>
        </p:nvSpPr>
        <p:spPr>
          <a:xfrm>
            <a:off x="311700" y="1076275"/>
            <a:ext cx="85206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Goes to parent of current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parent in Android manifest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android:name=".ShowDinnerActivity"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=".MainActivity" 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0" name="Google Shape;640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6" name="Google Shape;646;p9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Application Fundamentals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Starting Another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Activity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Activity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Intent</a:t>
            </a:r>
            <a:r>
              <a:rPr lang="en" u="sng">
                <a:solidFill>
                  <a:schemeClr val="hlink"/>
                </a:solidFill>
                <a:hlinkClick r:id="rId9"/>
              </a:rPr>
              <a:t>s and Intent Filters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Intent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Navigation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7" name="Google Shape;647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53" name="Google Shape;653;p9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4" name="Google Shape;654;p98"/>
          <p:cNvSpPr txBox="1"/>
          <p:nvPr/>
        </p:nvSpPr>
        <p:spPr>
          <a:xfrm>
            <a:off x="159300" y="2063725"/>
            <a:ext cx="88323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2.1 Activities and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2.1 Activities and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60" name="Google Shape;660;p9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2" name="Google Shape;662;p9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Activity?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an application component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one window, one hierarchy of views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fills the screen, but can be embedded in other </a:t>
            </a:r>
            <a:r>
              <a:rPr lang="en"/>
              <a:t>Activity</a:t>
            </a:r>
            <a:r>
              <a:rPr lang="en"/>
              <a:t> or a appear as floating window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class, typically one </a:t>
            </a:r>
            <a:r>
              <a:rPr lang="en"/>
              <a:t>Activity</a:t>
            </a:r>
            <a:r>
              <a:rPr lang="en"/>
              <a:t> in one file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does an Activity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an activity, such as ordering groceries, sending email, or getting directions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Handles user interactions, such as button clicks, text entry, or login verification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start other activities in the same or other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Has a life cycle—is created, started, runs, is paused, resumed, stopped, and destroyed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Examples of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" name="Google Shape;31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59"/>
          <p:cNvPicPr preferRelativeResize="0"/>
          <p:nvPr/>
        </p:nvPicPr>
        <p:blipFill rotWithShape="1">
          <a:blip r:embed="rId3">
            <a:alphaModFix/>
          </a:blip>
          <a:srcRect b="7788" l="0" r="0" t="3606"/>
          <a:stretch/>
        </p:blipFill>
        <p:spPr>
          <a:xfrm>
            <a:off x="7009200" y="1197548"/>
            <a:ext cx="1960200" cy="308786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6" name="Google Shape;316;p59"/>
          <p:cNvPicPr preferRelativeResize="0"/>
          <p:nvPr/>
        </p:nvPicPr>
        <p:blipFill rotWithShape="1">
          <a:blip r:embed="rId4">
            <a:alphaModFix/>
          </a:blip>
          <a:srcRect b="8176" l="0" r="0" t="3810"/>
          <a:stretch/>
        </p:blipFill>
        <p:spPr>
          <a:xfrm>
            <a:off x="2391934" y="1242650"/>
            <a:ext cx="1960224" cy="306702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7" name="Google Shape;317;p59"/>
          <p:cNvPicPr preferRelativeResize="0"/>
          <p:nvPr/>
        </p:nvPicPr>
        <p:blipFill rotWithShape="1">
          <a:blip r:embed="rId5">
            <a:alphaModFix/>
          </a:blip>
          <a:srcRect b="8176" l="0" r="0" t="3810"/>
          <a:stretch/>
        </p:blipFill>
        <p:spPr>
          <a:xfrm>
            <a:off x="83300" y="1242650"/>
            <a:ext cx="1960224" cy="306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9"/>
          <p:cNvPicPr preferRelativeResize="0"/>
          <p:nvPr/>
        </p:nvPicPr>
        <p:blipFill rotWithShape="1">
          <a:blip r:embed="rId6">
            <a:alphaModFix/>
          </a:blip>
          <a:srcRect b="8176" l="0" r="0" t="3810"/>
          <a:stretch/>
        </p:blipFill>
        <p:spPr>
          <a:xfrm>
            <a:off x="4700567" y="1242650"/>
            <a:ext cx="1960224" cy="306702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9" name="Google Shape;319;p59"/>
          <p:cNvSpPr/>
          <p:nvPr/>
        </p:nvSpPr>
        <p:spPr>
          <a:xfrm>
            <a:off x="83325" y="1242713"/>
            <a:ext cx="1960200" cy="3066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Apps and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6" name="Google Shape;326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are loosely tied together to make up an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</a:t>
            </a:r>
            <a:r>
              <a:rPr lang="en"/>
              <a:t>Activity</a:t>
            </a:r>
            <a:r>
              <a:rPr lang="en"/>
              <a:t> user sees is typically called "main activity"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can be organized in parent-child relationships in the Android manifest  to aid navigation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Layouts and Activities</a:t>
            </a:r>
            <a:endParaRPr/>
          </a:p>
        </p:txBody>
      </p:sp>
      <p:sp>
        <p:nvSpPr>
          <p:cNvPr id="333" name="Google Shape;333;p6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typically has a UI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is usually defined in one or more XML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"inflates" layout as part of being created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