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5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CD4C-FD46-4383-9DBE-C6A742B819D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FAA4-60F9-4E1E-A16C-35FA370D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New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Song An Nguyen – </a:t>
            </a:r>
            <a:r>
              <a:rPr lang="en-US" dirty="0" err="1" smtClean="0"/>
              <a:t>Thuc</a:t>
            </a:r>
            <a:r>
              <a:rPr lang="en-US" dirty="0" smtClean="0"/>
              <a:t>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(t): number of infections of District 1 at </a:t>
            </a:r>
            <a:r>
              <a:rPr lang="en-US" dirty="0" err="1" smtClean="0"/>
              <a:t>t</a:t>
            </a:r>
            <a:r>
              <a:rPr lang="en-US" baseline="30000" dirty="0" err="1" smtClean="0"/>
              <a:t>th</a:t>
            </a:r>
            <a:r>
              <a:rPr lang="en-US" dirty="0" smtClean="0"/>
              <a:t> day.</a:t>
            </a:r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(t): number of infections of District 2 at </a:t>
            </a:r>
            <a:r>
              <a:rPr lang="en-US" dirty="0" err="1" smtClean="0"/>
              <a:t>t</a:t>
            </a:r>
            <a:r>
              <a:rPr lang="en-US" baseline="30000" dirty="0" err="1" smtClean="0"/>
              <a:t>th</a:t>
            </a:r>
            <a:r>
              <a:rPr lang="en-US" dirty="0" smtClean="0"/>
              <a:t> day.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(t):  number of infections of District n at </a:t>
            </a:r>
            <a:r>
              <a:rPr lang="en-US" dirty="0" err="1" smtClean="0"/>
              <a:t>t</a:t>
            </a:r>
            <a:r>
              <a:rPr lang="en-US" baseline="30000" dirty="0" err="1" smtClean="0"/>
              <a:t>th</a:t>
            </a:r>
            <a:r>
              <a:rPr lang="en-US" dirty="0" smtClean="0"/>
              <a:t> day.</a:t>
            </a:r>
          </a:p>
          <a:p>
            <a:r>
              <a:rPr lang="en-US" dirty="0" smtClean="0"/>
              <a:t>Let </a:t>
            </a:r>
          </a:p>
          <a:p>
            <a:pPr lvl="1"/>
            <a:r>
              <a:rPr lang="en-US" dirty="0" smtClean="0"/>
              <a:t>x(t) = (x</a:t>
            </a:r>
            <a:r>
              <a:rPr lang="en-US" baseline="-25000" dirty="0" smtClean="0"/>
              <a:t>1</a:t>
            </a:r>
            <a:r>
              <a:rPr lang="en-US" dirty="0" smtClean="0"/>
              <a:t>(t), x</a:t>
            </a:r>
            <a:r>
              <a:rPr lang="en-US" baseline="-25000" dirty="0" smtClean="0"/>
              <a:t>2</a:t>
            </a:r>
            <a:r>
              <a:rPr lang="en-US" dirty="0" smtClean="0"/>
              <a:t>(t),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(t)): vector of infections of districts at </a:t>
            </a:r>
            <a:r>
              <a:rPr lang="en-US" dirty="0" err="1" smtClean="0"/>
              <a:t>t</a:t>
            </a:r>
            <a:r>
              <a:rPr lang="en-US" baseline="30000" dirty="0" err="1" smtClean="0"/>
              <a:t>th</a:t>
            </a:r>
            <a:r>
              <a:rPr lang="en-US" dirty="0" smtClean="0"/>
              <a:t>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that we have the weight matrix W = [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 smtClean="0"/>
              <a:t>], 1 </a:t>
            </a:r>
            <a:r>
              <a:rPr lang="en-US" dirty="0" smtClean="0">
                <a:sym typeface="Symbol"/>
              </a:rPr>
              <a:t> i, j  n and B = [b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], 1  i  n.</a:t>
            </a:r>
          </a:p>
          <a:p>
            <a:r>
              <a:rPr lang="en-US" dirty="0" smtClean="0">
                <a:sym typeface="Symbol"/>
              </a:rPr>
              <a:t>Given vector of infections at </a:t>
            </a:r>
            <a:r>
              <a:rPr lang="en-US" dirty="0" err="1" smtClean="0">
                <a:sym typeface="Symbol"/>
              </a:rPr>
              <a:t>t</a:t>
            </a:r>
            <a:r>
              <a:rPr lang="en-US" baseline="30000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day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x(t) = 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(t), 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(t), …,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(t))</a:t>
            </a:r>
          </a:p>
          <a:p>
            <a:r>
              <a:rPr lang="en-US" dirty="0" smtClean="0"/>
              <a:t>To predict infections a (t+1)</a:t>
            </a:r>
            <a:r>
              <a:rPr lang="en-US" baseline="30000" dirty="0" err="1" smtClean="0"/>
              <a:t>th</a:t>
            </a:r>
            <a:r>
              <a:rPr lang="en-US" dirty="0" smtClean="0"/>
              <a:t> day, for all 1</a:t>
            </a:r>
            <a:r>
              <a:rPr lang="en-US" dirty="0" smtClean="0">
                <a:sym typeface="Symbol"/>
              </a:rPr>
              <a:t> j  n, </a:t>
            </a:r>
            <a:r>
              <a:rPr lang="en-US" dirty="0" smtClean="0"/>
              <a:t>we compute</a:t>
            </a:r>
          </a:p>
          <a:p>
            <a:pPr marL="971550" lvl="1" indent="-514350">
              <a:buAutoNum type="arabicParenBoth"/>
            </a:pP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 = w</a:t>
            </a:r>
            <a:r>
              <a:rPr lang="en-US" baseline="-25000" dirty="0" smtClean="0"/>
              <a:t>1j</a:t>
            </a:r>
            <a:r>
              <a:rPr lang="en-US" dirty="0" smtClean="0"/>
              <a:t>*x</a:t>
            </a:r>
            <a:r>
              <a:rPr lang="en-US" baseline="-25000" dirty="0" smtClean="0"/>
              <a:t>1</a:t>
            </a:r>
            <a:r>
              <a:rPr lang="en-US" dirty="0" smtClean="0"/>
              <a:t>(t) + w</a:t>
            </a:r>
            <a:r>
              <a:rPr lang="en-US" baseline="-25000" dirty="0" smtClean="0"/>
              <a:t>2j</a:t>
            </a:r>
            <a:r>
              <a:rPr lang="en-US" dirty="0" smtClean="0"/>
              <a:t>*x</a:t>
            </a:r>
            <a:r>
              <a:rPr lang="en-US" baseline="-25000" dirty="0" smtClean="0"/>
              <a:t>2</a:t>
            </a:r>
            <a:r>
              <a:rPr lang="en-US" dirty="0" smtClean="0"/>
              <a:t>(t) + … +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nj</a:t>
            </a:r>
            <a:r>
              <a:rPr lang="en-US" dirty="0" smtClean="0"/>
              <a:t>*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(t)</a:t>
            </a:r>
          </a:p>
          <a:p>
            <a:pPr marL="971550" lvl="1" indent="-514350">
              <a:buAutoNum type="arabicParenBoth"/>
            </a:pP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(t+1) = (h(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)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smtClean="0"/>
              <a:t>)*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(t</a:t>
            </a:r>
            <a:r>
              <a:rPr lang="en-US" dirty="0" smtClean="0"/>
              <a:t>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where h(u)=(</a:t>
            </a:r>
            <a:r>
              <a:rPr lang="en-US" dirty="0" err="1" smtClean="0"/>
              <a:t>e</a:t>
            </a:r>
            <a:r>
              <a:rPr lang="en-US" baseline="30000" dirty="0" err="1" smtClean="0"/>
              <a:t>u</a:t>
            </a:r>
            <a:r>
              <a:rPr lang="en-US" dirty="0" smtClean="0"/>
              <a:t>-e</a:t>
            </a:r>
            <a:r>
              <a:rPr lang="en-US" baseline="30000" dirty="0" smtClean="0"/>
              <a:t>-u</a:t>
            </a:r>
            <a:r>
              <a:rPr lang="en-US" dirty="0" smtClean="0"/>
              <a:t>)/(</a:t>
            </a:r>
            <a:r>
              <a:rPr lang="en-US" dirty="0" err="1" smtClean="0"/>
              <a:t>e</a:t>
            </a:r>
            <a:r>
              <a:rPr lang="en-US" baseline="30000" dirty="0" err="1" smtClean="0"/>
              <a:t>u</a:t>
            </a:r>
            <a:r>
              <a:rPr lang="en-US" dirty="0" err="1" smtClean="0"/>
              <a:t>+e</a:t>
            </a:r>
            <a:r>
              <a:rPr lang="en-US" baseline="30000" dirty="0" err="1" smtClean="0"/>
              <a:t>-u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</a:p>
              <a:p>
                <a:r>
                  <a:rPr lang="en-US" dirty="0" err="1" smtClean="0"/>
                  <a:t>st</a:t>
                </a:r>
                <a:r>
                  <a:rPr lang="en-US" dirty="0" smtClean="0"/>
                  <a:t> = x(t) </a:t>
                </a:r>
                <a:r>
                  <a:rPr lang="en-US" dirty="0" smtClean="0">
                    <a:sym typeface="Symbol"/>
                  </a:rPr>
                  <a:t>and </a:t>
                </a:r>
                <a:r>
                  <a:rPr lang="en-US" dirty="0" smtClean="0"/>
                  <a:t> st1 = </a:t>
                </a:r>
                <a:r>
                  <a:rPr lang="en-US" dirty="0"/>
                  <a:t>x(t+1) </a:t>
                </a:r>
                <a:r>
                  <a:rPr lang="en-US" dirty="0" smtClean="0"/>
                  <a:t>be respectively </a:t>
                </a:r>
                <a:r>
                  <a:rPr lang="en-US" dirty="0" smtClean="0">
                    <a:sym typeface="Symbol"/>
                  </a:rPr>
                  <a:t>vectors </a:t>
                </a:r>
                <a:r>
                  <a:rPr lang="en-US" dirty="0">
                    <a:sym typeface="Symbol"/>
                  </a:rPr>
                  <a:t>of infections at </a:t>
                </a:r>
                <a:r>
                  <a:rPr lang="en-US" dirty="0" err="1" smtClean="0">
                    <a:sym typeface="Symbol"/>
                  </a:rPr>
                  <a:t>t</a:t>
                </a:r>
                <a:r>
                  <a:rPr lang="en-US" baseline="30000" dirty="0" err="1" smtClean="0">
                    <a:sym typeface="Symbol"/>
                  </a:rPr>
                  <a:t>th</a:t>
                </a:r>
                <a:r>
                  <a:rPr lang="en-US" dirty="0" smtClean="0">
                    <a:sym typeface="Symbol"/>
                  </a:rPr>
                  <a:t>, (t+1)</a:t>
                </a:r>
                <a:r>
                  <a:rPr lang="en-US" baseline="30000" dirty="0" err="1" smtClean="0">
                    <a:sym typeface="Symbol"/>
                  </a:rPr>
                  <a:t>th</a:t>
                </a:r>
                <a:r>
                  <a:rPr lang="en-US" dirty="0" smtClean="0">
                    <a:sym typeface="Symbol"/>
                  </a:rPr>
                  <a:t> days.</a:t>
                </a:r>
              </a:p>
              <a:p>
                <a:r>
                  <a:rPr lang="en-US" dirty="0" smtClean="0">
                    <a:sym typeface="Symbol"/>
                  </a:rPr>
                  <a:t>z = (z</a:t>
                </a:r>
                <a:r>
                  <a:rPr lang="en-US" baseline="-25000" dirty="0" smtClean="0">
                    <a:sym typeface="Symbol"/>
                  </a:rPr>
                  <a:t>1</a:t>
                </a:r>
                <a:r>
                  <a:rPr lang="en-US" dirty="0" smtClean="0">
                    <a:sym typeface="Symbol"/>
                  </a:rPr>
                  <a:t>, …, </a:t>
                </a:r>
                <a:r>
                  <a:rPr lang="en-US" dirty="0" err="1" smtClean="0">
                    <a:sym typeface="Symbol"/>
                  </a:rPr>
                  <a:t>z</a:t>
                </a:r>
                <a:r>
                  <a:rPr lang="en-US" baseline="-25000" dirty="0" err="1" smtClean="0">
                    <a:sym typeface="Symbol"/>
                  </a:rPr>
                  <a:t>n</a:t>
                </a:r>
                <a:r>
                  <a:rPr lang="en-US" dirty="0" smtClean="0">
                    <a:sym typeface="Symbol"/>
                  </a:rPr>
                  <a:t>) be the prediction of model.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Symbol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sym typeface="Symbol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sym typeface="Symbo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sym typeface="Symbo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sym typeface="Symbol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sym typeface="Symbo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sym typeface="Symbol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sym typeface="Symbol"/>
                                  </a:rPr>
                                  <m:t>𝑠𝑡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sym typeface="Symbol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sym typeface="Symbol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be the total error of the </a:t>
                </a:r>
                <a:r>
                  <a:rPr lang="en-US" dirty="0" smtClean="0">
                    <a:sym typeface="Symbol"/>
                  </a:rPr>
                  <a:t>prediction.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Symbol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 = 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sym typeface="Symbol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𝑒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sym typeface="Symbol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be the derivative of the error </a:t>
                </a:r>
                <a:r>
                  <a:rPr lang="en-US" dirty="0" smtClean="0">
                    <a:sym typeface="Symbol"/>
                  </a:rPr>
                  <a:t>function.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Then The </a:t>
                </a:r>
                <a:r>
                  <a:rPr lang="en-US" dirty="0" smtClean="0">
                    <a:sym typeface="Symbol"/>
                  </a:rPr>
                  <a:t>weight </a:t>
                </a:r>
                <a:r>
                  <a:rPr lang="en-US" dirty="0" err="1" smtClean="0">
                    <a:sym typeface="Symbol"/>
                  </a:rPr>
                  <a:t>w</a:t>
                </a:r>
                <a:r>
                  <a:rPr lang="en-US" baseline="-25000" dirty="0" err="1" smtClean="0">
                    <a:sym typeface="Symbol"/>
                  </a:rPr>
                  <a:t>ij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will be updated according to the </a:t>
                </a:r>
                <a:r>
                  <a:rPr lang="en-US" dirty="0" smtClean="0">
                    <a:sym typeface="Symbol"/>
                  </a:rPr>
                  <a:t>formula: </a:t>
                </a:r>
                <a:r>
                  <a:rPr lang="en-US" b="1" dirty="0" err="1" smtClean="0">
                    <a:solidFill>
                      <a:srgbClr val="FF0000"/>
                    </a:solidFill>
                    <a:sym typeface="Symbol"/>
                  </a:rPr>
                  <a:t>w</a:t>
                </a:r>
                <a:r>
                  <a:rPr lang="en-US" b="1" baseline="-25000" dirty="0" err="1" smtClean="0">
                    <a:solidFill>
                      <a:srgbClr val="FF0000"/>
                    </a:solidFill>
                    <a:sym typeface="Symbol"/>
                  </a:rPr>
                  <a:t>ij</a:t>
                </a:r>
                <a:r>
                  <a:rPr lang="en-US" b="1" dirty="0" smtClean="0">
                    <a:solidFill>
                      <a:srgbClr val="FF0000"/>
                    </a:solidFill>
                    <a:sym typeface="Symbol"/>
                  </a:rPr>
                  <a:t> = </a:t>
                </a:r>
                <a:r>
                  <a:rPr lang="en-US" b="1" dirty="0" err="1" smtClean="0">
                    <a:solidFill>
                      <a:srgbClr val="FF0000"/>
                    </a:solidFill>
                    <a:sym typeface="Symbol"/>
                  </a:rPr>
                  <a:t>w</a:t>
                </a:r>
                <a:r>
                  <a:rPr lang="en-US" b="1" baseline="-25000" dirty="0" err="1" smtClean="0">
                    <a:solidFill>
                      <a:srgbClr val="FF0000"/>
                    </a:solidFill>
                    <a:sym typeface="Symbol"/>
                  </a:rPr>
                  <a:t>ij</a:t>
                </a:r>
                <a:r>
                  <a:rPr lang="en-US" b="1" dirty="0" smtClean="0">
                    <a:solidFill>
                      <a:srgbClr val="FF0000"/>
                    </a:solidFill>
                    <a:sym typeface="Symbol"/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  <a:sym typeface="Symbol"/>
                  </a:rPr>
                  <a:t>- </a:t>
                </a:r>
                <a:r>
                  <a:rPr lang="en-US" b="1" dirty="0" smtClean="0">
                    <a:solidFill>
                      <a:srgbClr val="FF0000"/>
                    </a:solidFill>
                    <a:sym typeface="Symbol"/>
                  </a:rPr>
                  <a:t></a:t>
                </a:r>
                <a:r>
                  <a:rPr lang="en-US" dirty="0" smtClean="0">
                    <a:sym typeface="Symbol"/>
                  </a:rPr>
                  <a:t>, where  is the </a:t>
                </a:r>
                <a:r>
                  <a:rPr lang="en-US" dirty="0">
                    <a:sym typeface="Symbol"/>
                  </a:rPr>
                  <a:t>learning rate 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1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Derivative </a:t>
            </a:r>
            <a:r>
              <a:rPr lang="en-US" dirty="0">
                <a:sym typeface="Symbol"/>
              </a:rPr>
              <a:t>of the error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sym typeface="Symbol"/>
                      </a:rPr>
                      <m:t>𝑒</m:t>
                    </m:r>
                    <m:r>
                      <a:rPr lang="en-US" i="1"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  <a:sym typeface="Symbol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sym typeface="Symbol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sym typeface="Symbol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sym typeface="Symbo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sym typeface="Symbo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sym typeface="Symbol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sym typeface="Symbo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sym typeface="Symbol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sym typeface="Symbol"/>
                                  </a:rPr>
                                  <m:t>𝑠𝑡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sym typeface="Symbol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sym typeface="Symbol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  <a:sym typeface="Symbol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 smtClean="0">
                        <a:latin typeface="Cambria Math"/>
                        <a:ea typeface="Cambria Math"/>
                        <a:sym typeface="Symbol"/>
                      </a:rPr>
                      <m:t>⟹</m:t>
                    </m:r>
                    <m:f>
                      <m:fPr>
                        <m:ctrlPr>
                          <a:rPr lang="en-US" i="1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𝑒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  <m:f>
                      <m:fPr>
                        <m:ctrlPr>
                          <a:rPr lang="en-US" i="1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Symbol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sym typeface="Symbol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⟹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𝒔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𝑤h𝑒𝑟𝑒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dataset </a:t>
            </a:r>
            <a:r>
              <a:rPr lang="en-US" dirty="0" smtClean="0">
                <a:sym typeface="Symbol"/>
              </a:rPr>
              <a:t> = {x(t)=(x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(t),…,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(t)), 1tN}, the weight matrix is defined as following:</a:t>
            </a:r>
          </a:p>
          <a:p>
            <a:pPr marL="400050" lvl="1" indent="0">
              <a:buNone/>
            </a:pPr>
            <a:r>
              <a:rPr lang="en-US" dirty="0" smtClean="0">
                <a:sym typeface="Symbol"/>
              </a:rPr>
              <a:t>(1) For (</a:t>
            </a:r>
            <a:r>
              <a:rPr lang="en-US" dirty="0" err="1" smtClean="0">
                <a:sym typeface="Symbol"/>
              </a:rPr>
              <a:t>i,j</a:t>
            </a:r>
            <a:r>
              <a:rPr lang="en-US" dirty="0" smtClean="0">
                <a:sym typeface="Symbol"/>
              </a:rPr>
              <a:t> = 1 to n): </a:t>
            </a:r>
            <a:r>
              <a:rPr lang="en-US" dirty="0" err="1" smtClean="0">
                <a:sym typeface="Symbol"/>
              </a:rPr>
              <a:t>w</a:t>
            </a:r>
            <a:r>
              <a:rPr lang="en-US" baseline="-25000" dirty="0" err="1" smtClean="0">
                <a:sym typeface="Symbol"/>
              </a:rPr>
              <a:t>ij</a:t>
            </a:r>
            <a:r>
              <a:rPr lang="en-US" dirty="0" smtClean="0">
                <a:sym typeface="Symbol"/>
              </a:rPr>
              <a:t> = Random(-1,1)</a:t>
            </a:r>
          </a:p>
          <a:p>
            <a:pPr marL="400050" lvl="1" indent="0">
              <a:buNone/>
            </a:pPr>
            <a:r>
              <a:rPr lang="en-US" dirty="0" smtClean="0">
                <a:sym typeface="Symbol"/>
              </a:rPr>
              <a:t>(2) For (epoch = 1 to 1000):</a:t>
            </a:r>
          </a:p>
          <a:p>
            <a:pPr marL="800100" lvl="2" indent="0">
              <a:buNone/>
            </a:pPr>
            <a:r>
              <a:rPr lang="en-US" sz="2800" dirty="0" smtClean="0">
                <a:sym typeface="Symbol"/>
              </a:rPr>
              <a:t>For (t = 1 to N-1):</a:t>
            </a:r>
          </a:p>
          <a:p>
            <a:pPr marL="800100" lvl="2" indent="0">
              <a:buNone/>
            </a:pPr>
            <a:r>
              <a:rPr lang="en-US" sz="2800" dirty="0">
                <a:sym typeface="Symbol"/>
              </a:rPr>
              <a:t>	</a:t>
            </a:r>
            <a:r>
              <a:rPr lang="en-US" sz="2800" dirty="0" err="1" smtClean="0">
                <a:sym typeface="Symbol"/>
              </a:rPr>
              <a:t>st</a:t>
            </a:r>
            <a:r>
              <a:rPr lang="en-US" sz="2800" dirty="0" smtClean="0">
                <a:sym typeface="Symbol"/>
              </a:rPr>
              <a:t> = x(t); st1 = x(t+1)</a:t>
            </a:r>
          </a:p>
          <a:p>
            <a:pPr marL="800100" lvl="2" indent="0">
              <a:buNone/>
            </a:pPr>
            <a:r>
              <a:rPr lang="en-US" sz="2800" dirty="0">
                <a:sym typeface="Symbol"/>
              </a:rPr>
              <a:t>	</a:t>
            </a:r>
            <a:r>
              <a:rPr lang="en-US" sz="2800" dirty="0" smtClean="0">
                <a:sym typeface="Symbol"/>
              </a:rPr>
              <a:t>For (j=1 to n):</a:t>
            </a:r>
          </a:p>
          <a:p>
            <a:pPr marL="800100" lvl="2" indent="0">
              <a:buNone/>
            </a:pPr>
            <a:r>
              <a:rPr lang="en-US" sz="2800" dirty="0">
                <a:sym typeface="Symbol"/>
              </a:rPr>
              <a:t>	</a:t>
            </a:r>
            <a:r>
              <a:rPr lang="en-US" sz="2800" dirty="0" smtClean="0">
                <a:sym typeface="Symbol"/>
              </a:rPr>
              <a:t>	</a:t>
            </a:r>
            <a:r>
              <a:rPr lang="en-US" sz="2800" dirty="0" err="1" smtClean="0">
                <a:sym typeface="Symbol"/>
              </a:rPr>
              <a:t>yj</a:t>
            </a:r>
            <a:r>
              <a:rPr lang="en-US" sz="2800" dirty="0" smtClean="0">
                <a:sym typeface="Symbol"/>
              </a:rPr>
              <a:t> = 0</a:t>
            </a:r>
          </a:p>
          <a:p>
            <a:pPr marL="800100" lvl="2" indent="0">
              <a:buNone/>
            </a:pPr>
            <a:r>
              <a:rPr lang="en-US" sz="2800" dirty="0" smtClean="0">
                <a:sym typeface="Symbol"/>
              </a:rPr>
              <a:t>	</a:t>
            </a:r>
            <a:r>
              <a:rPr lang="en-US" sz="2800" dirty="0">
                <a:sym typeface="Symbol"/>
              </a:rPr>
              <a:t>	</a:t>
            </a:r>
            <a:r>
              <a:rPr lang="en-US" sz="2800" dirty="0" smtClean="0">
                <a:sym typeface="Symbol"/>
              </a:rPr>
              <a:t>For (i=1 to n): </a:t>
            </a:r>
            <a:r>
              <a:rPr lang="en-US" sz="2800" dirty="0" err="1" smtClean="0">
                <a:sym typeface="Symbol"/>
              </a:rPr>
              <a:t>yj</a:t>
            </a:r>
            <a:r>
              <a:rPr lang="en-US" sz="2800" dirty="0" smtClean="0">
                <a:sym typeface="Symbol"/>
              </a:rPr>
              <a:t> = </a:t>
            </a:r>
            <a:r>
              <a:rPr lang="en-US" sz="2800" dirty="0" err="1" smtClean="0">
                <a:sym typeface="Symbol"/>
              </a:rPr>
              <a:t>yj</a:t>
            </a:r>
            <a:r>
              <a:rPr lang="en-US" sz="2800" dirty="0" smtClean="0">
                <a:sym typeface="Symbol"/>
              </a:rPr>
              <a:t> + w[i][j]*</a:t>
            </a:r>
            <a:r>
              <a:rPr lang="en-US" sz="2800" dirty="0" err="1" smtClean="0">
                <a:sym typeface="Symbol"/>
              </a:rPr>
              <a:t>st</a:t>
            </a:r>
            <a:r>
              <a:rPr lang="en-US" sz="2800" dirty="0" smtClean="0">
                <a:sym typeface="Symbol"/>
              </a:rPr>
              <a:t>[i]</a:t>
            </a:r>
          </a:p>
          <a:p>
            <a:pPr marL="800100" lvl="2" indent="0">
              <a:buNone/>
            </a:pPr>
            <a:r>
              <a:rPr lang="en-US" sz="2800" dirty="0" smtClean="0">
                <a:sym typeface="Symbol"/>
              </a:rPr>
              <a:t>	</a:t>
            </a:r>
            <a:r>
              <a:rPr lang="en-US" sz="2800" dirty="0">
                <a:sym typeface="Symbol"/>
              </a:rPr>
              <a:t>	</a:t>
            </a:r>
            <a:r>
              <a:rPr lang="en-US" sz="2800" dirty="0" err="1" smtClean="0">
                <a:sym typeface="Symbol"/>
              </a:rPr>
              <a:t>zj</a:t>
            </a:r>
            <a:r>
              <a:rPr lang="en-US" sz="2800" dirty="0" smtClean="0">
                <a:sym typeface="Symbol"/>
              </a:rPr>
              <a:t> = (h(</a:t>
            </a:r>
            <a:r>
              <a:rPr lang="en-US" sz="2800" dirty="0" err="1" smtClean="0">
                <a:sym typeface="Symbol"/>
              </a:rPr>
              <a:t>yj</a:t>
            </a:r>
            <a:r>
              <a:rPr lang="en-US" sz="2800" dirty="0" smtClean="0">
                <a:sym typeface="Symbol"/>
              </a:rPr>
              <a:t>) + b[j])*</a:t>
            </a:r>
            <a:r>
              <a:rPr lang="en-US" sz="2800" dirty="0" err="1" smtClean="0">
                <a:sym typeface="Symbol"/>
              </a:rPr>
              <a:t>st</a:t>
            </a:r>
            <a:r>
              <a:rPr lang="en-US" sz="2800" dirty="0" smtClean="0">
                <a:sym typeface="Symbol"/>
              </a:rPr>
              <a:t>(j)</a:t>
            </a:r>
          </a:p>
          <a:p>
            <a:pPr marL="800100" lvl="2" indent="0">
              <a:buNone/>
            </a:pPr>
            <a:r>
              <a:rPr lang="en-US" sz="2800" dirty="0" smtClean="0">
                <a:sym typeface="Symbol"/>
              </a:rPr>
              <a:t> = *(</a:t>
            </a:r>
            <a:r>
              <a:rPr lang="en-US" sz="2800" dirty="0" err="1" smtClean="0">
                <a:sym typeface="Symbol"/>
              </a:rPr>
              <a:t>yj</a:t>
            </a:r>
            <a:r>
              <a:rPr lang="en-US" sz="2800" dirty="0" smtClean="0">
                <a:sym typeface="Symbol"/>
              </a:rPr>
              <a:t> – st1[j])*</a:t>
            </a:r>
            <a:r>
              <a:rPr lang="en-US" sz="2800" dirty="0" err="1" smtClean="0">
                <a:sym typeface="Symbol"/>
              </a:rPr>
              <a:t>st</a:t>
            </a:r>
            <a:r>
              <a:rPr lang="en-US" sz="2800" dirty="0" smtClean="0">
                <a:sym typeface="Symbol"/>
              </a:rPr>
              <a:t>[j]*h’(</a:t>
            </a:r>
            <a:r>
              <a:rPr lang="en-US" sz="2800" dirty="0" err="1" smtClean="0">
                <a:sym typeface="Symbol"/>
              </a:rPr>
              <a:t>yj</a:t>
            </a:r>
            <a:r>
              <a:rPr lang="en-US" sz="2800" dirty="0" smtClean="0">
                <a:sym typeface="Symbol"/>
              </a:rPr>
              <a:t>)</a:t>
            </a:r>
          </a:p>
          <a:p>
            <a:pPr marL="800100" lvl="2" indent="0">
              <a:buNone/>
            </a:pPr>
            <a:r>
              <a:rPr lang="en-US" sz="2800" dirty="0" smtClean="0">
                <a:sym typeface="Symbol"/>
              </a:rPr>
              <a:t>For (i=1 to n): w[i][j] = w[i][j] + </a:t>
            </a:r>
          </a:p>
          <a:p>
            <a:pPr marL="800100" lvl="2" indent="0">
              <a:buNone/>
            </a:pPr>
            <a:r>
              <a:rPr lang="en-US" sz="2800" dirty="0" smtClean="0">
                <a:sym typeface="Symbol"/>
              </a:rPr>
              <a:t>b[j] = b[j] + </a:t>
            </a:r>
          </a:p>
          <a:p>
            <a:pPr marL="400050" lvl="1" indent="0">
              <a:buNone/>
            </a:pPr>
            <a:r>
              <a:rPr lang="en-US" sz="3200" dirty="0" smtClean="0">
                <a:sym typeface="Symbol"/>
              </a:rPr>
              <a:t>(3) Return weight matrix W and column vector B</a:t>
            </a:r>
          </a:p>
          <a:p>
            <a:pPr marL="800100" lvl="2" indent="0">
              <a:buNone/>
            </a:pPr>
            <a:endParaRPr lang="en-US" sz="2800" dirty="0" smtClean="0">
              <a:sym typeface="Symbol"/>
            </a:endParaRP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about the rate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updated weight formula w = w + c</a:t>
            </a:r>
            <a:r>
              <a:rPr lang="en-US" dirty="0"/>
              <a:t>, where </a:t>
            </a:r>
            <a:r>
              <a:rPr lang="en-US" dirty="0" smtClean="0"/>
              <a:t>the weight </a:t>
            </a:r>
            <a:r>
              <a:rPr lang="en-US" dirty="0"/>
              <a:t>variation </a:t>
            </a:r>
            <a:r>
              <a:rPr lang="en-US" dirty="0" smtClean="0"/>
              <a:t>c = </a:t>
            </a:r>
            <a:r>
              <a:rPr lang="en-US" dirty="0" smtClean="0">
                <a:sym typeface="Symbol"/>
              </a:rPr>
              <a:t> depends on the learning rate, which is a constant. </a:t>
            </a:r>
          </a:p>
          <a:p>
            <a:r>
              <a:rPr lang="en-US" dirty="0" smtClean="0">
                <a:sym typeface="Symbol"/>
              </a:rPr>
              <a:t>A constant rate learning maybe is not good for the convergence of </a:t>
            </a:r>
            <a:r>
              <a:rPr lang="en-US" dirty="0">
                <a:sym typeface="Symbol"/>
              </a:rPr>
              <a:t>the algorithm because the process will oscillate around the local minima of the error function.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Therefore an adaptive rate learning will be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adaptive rate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local minima of the error function, we assume that the error function is a </a:t>
            </a:r>
            <a:r>
              <a:rPr lang="en-US" dirty="0" smtClean="0"/>
              <a:t>parabola </a:t>
            </a:r>
            <a:r>
              <a:rPr lang="en-US" dirty="0"/>
              <a:t>then the minima will have a derivative of </a:t>
            </a:r>
            <a:r>
              <a:rPr lang="en-US" dirty="0" smtClean="0"/>
              <a:t>0.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sym typeface="Symbol"/>
              </a:rPr>
              <a:t>(t) be the derivative value at the current iterative epoch, then (t+1) will be zero.</a:t>
            </a:r>
          </a:p>
          <a:p>
            <a:r>
              <a:rPr lang="en-US" dirty="0" smtClean="0">
                <a:sym typeface="Symbol"/>
              </a:rPr>
              <a:t>So the weight variation can be defined by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992880" y="4114724"/>
            <a:ext cx="5029200" cy="1783232"/>
          </a:xfrm>
          <a:custGeom>
            <a:avLst/>
            <a:gdLst>
              <a:gd name="connsiteX0" fmla="*/ 0 w 5029200"/>
              <a:gd name="connsiteY0" fmla="*/ 228600 h 1783232"/>
              <a:gd name="connsiteX1" fmla="*/ 3093720 w 5029200"/>
              <a:gd name="connsiteY1" fmla="*/ 1783080 h 1783232"/>
              <a:gd name="connsiteX2" fmla="*/ 4892040 w 5029200"/>
              <a:gd name="connsiteY2" fmla="*/ 152400 h 1783232"/>
              <a:gd name="connsiteX3" fmla="*/ 4892040 w 5029200"/>
              <a:gd name="connsiteY3" fmla="*/ 152400 h 1783232"/>
              <a:gd name="connsiteX4" fmla="*/ 5029200 w 5029200"/>
              <a:gd name="connsiteY4" fmla="*/ 0 h 178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1783232">
                <a:moveTo>
                  <a:pt x="0" y="228600"/>
                </a:moveTo>
                <a:cubicBezTo>
                  <a:pt x="1139190" y="1012190"/>
                  <a:pt x="2278380" y="1795780"/>
                  <a:pt x="3093720" y="1783080"/>
                </a:cubicBezTo>
                <a:cubicBezTo>
                  <a:pt x="3909060" y="1770380"/>
                  <a:pt x="4892040" y="152400"/>
                  <a:pt x="4892040" y="152400"/>
                </a:cubicBezTo>
                <a:lnTo>
                  <a:pt x="4892040" y="152400"/>
                </a:lnTo>
                <a:lnTo>
                  <a:pt x="5029200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>
            <a:off x="3992880" y="4343324"/>
            <a:ext cx="2011680" cy="141732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85360" y="4846244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52160" y="484624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52160" y="5532044"/>
            <a:ext cx="2286000" cy="1219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52160" y="5532044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40880" y="5532044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2899" y="505198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</a:t>
            </a:r>
            <a:r>
              <a:rPr lang="en-US" baseline="-25000" dirty="0" smtClean="0">
                <a:sym typeface="Symbol"/>
              </a:rPr>
              <a:t>t-1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99134" y="61533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</a:t>
            </a:r>
            <a:r>
              <a:rPr lang="en-US" baseline="-25000" dirty="0" smtClean="0">
                <a:sym typeface="Symbol"/>
              </a:rPr>
              <a:t>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394960" y="5897956"/>
            <a:ext cx="3124200" cy="150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8160" y="59569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</a:t>
            </a:r>
            <a:r>
              <a:rPr lang="en-US" baseline="-25000" dirty="0" smtClean="0">
                <a:sym typeface="Symbol"/>
              </a:rPr>
              <a:t>t+1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8720" y="454144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c(t-1)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02680" y="523891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82855" y="5181600"/>
                <a:ext cx="4349331" cy="164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−∆(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−∆(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55" y="5181600"/>
                <a:ext cx="4349331" cy="16435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604473" y="4343324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Error function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740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 New Model</vt:lpstr>
      <vt:lpstr>Notations</vt:lpstr>
      <vt:lpstr>Prediction </vt:lpstr>
      <vt:lpstr>Learning rule</vt:lpstr>
      <vt:lpstr>Derivative of the error function</vt:lpstr>
      <vt:lpstr>Learning algorithm</vt:lpstr>
      <vt:lpstr>More about the rate learning</vt:lpstr>
      <vt:lpstr>The adaptive rate learning</vt:lpstr>
    </vt:vector>
  </TitlesOfParts>
  <Company>County of Ventura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Memory Model</dc:title>
  <dc:creator>Simba</dc:creator>
  <cp:lastModifiedBy>Simba</cp:lastModifiedBy>
  <cp:revision>21</cp:revision>
  <dcterms:created xsi:type="dcterms:W3CDTF">2022-02-01T12:43:23Z</dcterms:created>
  <dcterms:modified xsi:type="dcterms:W3CDTF">2022-04-08T17:09:59Z</dcterms:modified>
</cp:coreProperties>
</file>