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98C4-6FD7-46F6-92CC-74C152E72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A32F-DA82-4099-B1A0-9579BEFA8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4DC49-2745-4E9B-9E03-F8056008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92FDD-BA10-4B1C-8118-37BA4958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1161A-031C-46E1-B8F2-5721A83B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872-03A7-4FE0-8802-D5F61D5D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94961-9719-44B7-982D-12F4B150F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D186F-7377-41E1-BA13-2F5C5BF4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28949-ABD9-40EF-941E-9EACE33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1E79-028E-492C-AFBC-ADC5F45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C9978-D2D6-4F7B-AF62-9249A2121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E31D5-7995-4263-A42E-BA6C4F3B5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5B1A-CC0E-49AF-947F-A0FE21D6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A0B3-7B1C-4BDC-8AE9-251EAF5F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59593-4CA7-48E3-A36E-20EDD48E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3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EB77-8BC8-46F7-97DB-4340D1B9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EE2D-E6F8-4C34-BCFD-3C7614D0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0701-A5BA-4F13-9B73-7674C165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A3A6-06F8-44C6-BE6E-E6795E8C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B5C6-8475-40AD-834A-BB58ECDD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4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5AA4-27DB-4CEB-820D-0303797D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0B7CD-9C6F-480D-AE47-15EB033F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2D13-9B81-40BC-989A-0C933409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C9F74-7B52-441F-A4C9-1A92A1B5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F924E-8FF1-4FF5-95FD-0EE5733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9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D1A8-1366-4385-9DDA-159156D6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1240-54E0-40EA-BFBC-CFDC0867B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4E27C-10A9-48EA-9650-738A676A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8EF8F-6B49-4CE9-AF87-5086F454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2DA51-99E9-4BC5-B9D1-3B91C6D3E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CADEA-F0F1-4283-905B-7E822B79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3EAC-0105-4D8C-81BE-94FE931F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C4AF0-865C-4D86-AAA6-53C0E7CC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9F605-C1DC-4360-897E-4A26A8A8E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CA12-4027-43C4-B15E-99211A9F4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2A511-5E80-487E-B844-15BE375ED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CD606-805F-420E-8D81-5A85B5D4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0A9D6-E2A7-4313-9D4B-DAE24A5F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7BB4E-1B47-407D-971A-57B4727F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8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254A-D518-42C9-A804-D7F7FFD2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4BA53-2C60-4CC6-AAF6-49182C63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DFA24-21D8-407D-9499-CDDDFAF6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82808-A52A-42E1-9DA8-A252E22C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6C68-CFB0-4803-919F-C45B8A3C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F5DCA-E827-426A-A2A7-0468D07C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37130-D1F4-4CDE-B950-AF4DD3D2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3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E28-70D2-49CA-9146-3083E7F2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21371-27CE-4770-9F8A-BBB65EDDD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CE115-BA5D-41AA-BE18-DD81BCF7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EBB67-9E90-4699-AE8C-1E8337DF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A0E8F-C796-4BD3-9471-1E7D5369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1D131-FFF8-43BD-AFB2-DC5ECE58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6705-22A2-4CD0-97BE-783C023B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8FB69-95DE-41BF-824B-889893526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86431-F860-4B97-A26C-0B3BAF98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7B620-CBCB-4352-BD25-4EFB942F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5557C-EAB0-4C20-80B7-C540C6CF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EDB7-48E8-4E06-9F89-581D014A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8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77FFC-AA80-4BEC-B2C3-995CF2E1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32F3-9369-409B-920E-20372777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3E34C-5E2B-4B92-AC67-93C365502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9F208-9A2D-487D-8A98-1216AC02D2BB}" type="datetimeFigureOut">
              <a:rPr lang="en-US" smtClean="0"/>
              <a:t>16/03/2022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9850-D77E-4836-9C07-90121220D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02A8-5619-469C-901C-F73289B70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2FB9B-2926-4B55-924C-FF36FDBE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6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67A661-6DB5-4098-89E2-C94708D4C04F}"/>
              </a:ext>
            </a:extLst>
          </p:cNvPr>
          <p:cNvSpPr txBox="1"/>
          <p:nvPr/>
        </p:nvSpPr>
        <p:spPr>
          <a:xfrm>
            <a:off x="342900" y="228600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1. Sản xuất vật chất và vai trò của nó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6E2EB-F811-48F2-96FD-E91042AEEC84}"/>
              </a:ext>
            </a:extLst>
          </p:cNvPr>
          <p:cNvSpPr/>
          <p:nvPr/>
        </p:nvSpPr>
        <p:spPr>
          <a:xfrm>
            <a:off x="719136" y="3517642"/>
            <a:ext cx="1846782" cy="2397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Sản xuất vật chất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E8F9FD-5D77-4E47-96E7-21FF51A6E049}"/>
              </a:ext>
            </a:extLst>
          </p:cNvPr>
          <p:cNvGrpSpPr/>
          <p:nvPr/>
        </p:nvGrpSpPr>
        <p:grpSpPr>
          <a:xfrm>
            <a:off x="728662" y="751820"/>
            <a:ext cx="10734675" cy="1403032"/>
            <a:chOff x="728662" y="751820"/>
            <a:chExt cx="10734675" cy="14030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6CE7DF-94CC-4E87-BFE0-30AAA7001419}"/>
                </a:ext>
              </a:extLst>
            </p:cNvPr>
            <p:cNvSpPr/>
            <p:nvPr/>
          </p:nvSpPr>
          <p:spPr>
            <a:xfrm>
              <a:off x="728662" y="751820"/>
              <a:ext cx="10734675" cy="1403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08BEAE-8CF1-4BD6-9EFE-3105029EBE5B}"/>
                </a:ext>
              </a:extLst>
            </p:cNvPr>
            <p:cNvSpPr txBox="1"/>
            <p:nvPr/>
          </p:nvSpPr>
          <p:spPr>
            <a:xfrm>
              <a:off x="2424209" y="896807"/>
              <a:ext cx="7324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/>
                <a:t>Sản xuất là hoạt động đặc trưng riêng có của con người và xã hội loài người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D7F5D0-2C59-438B-AFB7-C43AA471C79A}"/>
              </a:ext>
            </a:extLst>
          </p:cNvPr>
          <p:cNvSpPr/>
          <p:nvPr/>
        </p:nvSpPr>
        <p:spPr>
          <a:xfrm>
            <a:off x="5163083" y="3517642"/>
            <a:ext cx="1846782" cy="23973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Sản xuất tinh thần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9ED91-0055-4D8B-B841-98463B4A78FE}"/>
              </a:ext>
            </a:extLst>
          </p:cNvPr>
          <p:cNvSpPr/>
          <p:nvPr/>
        </p:nvSpPr>
        <p:spPr>
          <a:xfrm>
            <a:off x="9526555" y="3517643"/>
            <a:ext cx="1927257" cy="23973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Sản xuất ra bản than con người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D6B41-58CE-44BD-A6DD-6F7E048F19A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642527" y="2097137"/>
            <a:ext cx="4453473" cy="14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D24ECA-48E4-453F-90CB-00F5AF1ACDE5}"/>
              </a:ext>
            </a:extLst>
          </p:cNvPr>
          <p:cNvCxnSpPr>
            <a:endCxn id="9" idx="0"/>
          </p:cNvCxnSpPr>
          <p:nvPr/>
        </p:nvCxnSpPr>
        <p:spPr>
          <a:xfrm flipH="1">
            <a:off x="6086474" y="2097137"/>
            <a:ext cx="9526" cy="142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CF8F77-77D7-4E89-AEEF-B94B2595EC6A}"/>
              </a:ext>
            </a:extLst>
          </p:cNvPr>
          <p:cNvCxnSpPr>
            <a:endCxn id="10" idx="0"/>
          </p:cNvCxnSpPr>
          <p:nvPr/>
        </p:nvCxnSpPr>
        <p:spPr>
          <a:xfrm>
            <a:off x="6096000" y="2097137"/>
            <a:ext cx="4394184" cy="142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8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F3035C-2CAF-4759-BAE6-B8BBF49AE1B2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1. Sản xuất vật chất và vai trò của nó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E9A20D-7D60-49E3-8B7D-829A00E50558}"/>
              </a:ext>
            </a:extLst>
          </p:cNvPr>
          <p:cNvGrpSpPr/>
          <p:nvPr/>
        </p:nvGrpSpPr>
        <p:grpSpPr>
          <a:xfrm>
            <a:off x="728662" y="2025967"/>
            <a:ext cx="10734675" cy="2340759"/>
            <a:chOff x="728662" y="751819"/>
            <a:chExt cx="10734675" cy="23407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591649-D448-4C96-A6B8-DA0326785C81}"/>
                </a:ext>
              </a:extLst>
            </p:cNvPr>
            <p:cNvSpPr/>
            <p:nvPr/>
          </p:nvSpPr>
          <p:spPr>
            <a:xfrm>
              <a:off x="728662" y="751819"/>
              <a:ext cx="10734675" cy="23407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E42F28-997D-464D-AA76-600406EA3662}"/>
                </a:ext>
              </a:extLst>
            </p:cNvPr>
            <p:cNvSpPr txBox="1"/>
            <p:nvPr/>
          </p:nvSpPr>
          <p:spPr>
            <a:xfrm>
              <a:off x="2424209" y="896807"/>
              <a:ext cx="732453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/>
                <a:t>Vai trò của sản xuất vật chất: là </a:t>
              </a:r>
              <a:r>
                <a:rPr lang="en-US" sz="4400">
                  <a:solidFill>
                    <a:srgbClr val="FF0000"/>
                  </a:solidFill>
                </a:rPr>
                <a:t>cơ sở </a:t>
              </a:r>
              <a:r>
                <a:rPr lang="en-US" sz="4400"/>
                <a:t>của sự tồn tại và phát triển.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10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651F6B-441E-443C-9767-0F3BC27C3E43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1. Sản xuất vật chất và vai trò của nó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FB236A-E7A5-439D-ADF5-F674A1009AF2}"/>
              </a:ext>
            </a:extLst>
          </p:cNvPr>
          <p:cNvGrpSpPr/>
          <p:nvPr/>
        </p:nvGrpSpPr>
        <p:grpSpPr>
          <a:xfrm>
            <a:off x="2845837" y="688658"/>
            <a:ext cx="8752114" cy="1302960"/>
            <a:chOff x="2845837" y="688658"/>
            <a:chExt cx="8752114" cy="130296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A614C5-A513-47E3-9CCC-56424158A9C8}"/>
                </a:ext>
              </a:extLst>
            </p:cNvPr>
            <p:cNvSpPr/>
            <p:nvPr/>
          </p:nvSpPr>
          <p:spPr>
            <a:xfrm>
              <a:off x="2845837" y="688658"/>
              <a:ext cx="8752114" cy="130296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6E49E-F7F6-4C4B-A5AA-9BA15EB5DA3D}"/>
                </a:ext>
              </a:extLst>
            </p:cNvPr>
            <p:cNvSpPr txBox="1"/>
            <p:nvPr/>
          </p:nvSpPr>
          <p:spPr>
            <a:xfrm>
              <a:off x="2911151" y="914400"/>
              <a:ext cx="85468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Tiền đề trực tiếp tạo ra </a:t>
              </a:r>
              <a:r>
                <a:rPr lang="en-US" sz="3200">
                  <a:solidFill>
                    <a:srgbClr val="FF0000"/>
                  </a:solidFill>
                </a:rPr>
                <a:t>tư liệu sinh hoạt, </a:t>
              </a:r>
              <a:r>
                <a:rPr lang="en-US" sz="3200"/>
                <a:t>duy trì sự tồn tại.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D41F9D-A237-4BD8-B40F-1724D8C7AA5A}"/>
              </a:ext>
            </a:extLst>
          </p:cNvPr>
          <p:cNvGrpSpPr/>
          <p:nvPr/>
        </p:nvGrpSpPr>
        <p:grpSpPr>
          <a:xfrm>
            <a:off x="2845837" y="2890390"/>
            <a:ext cx="8752114" cy="1302961"/>
            <a:chOff x="2845837" y="688657"/>
            <a:chExt cx="8752114" cy="1302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BE6591-0C34-4884-B451-85F8031E5135}"/>
                </a:ext>
              </a:extLst>
            </p:cNvPr>
            <p:cNvSpPr/>
            <p:nvPr/>
          </p:nvSpPr>
          <p:spPr>
            <a:xfrm>
              <a:off x="2845837" y="688657"/>
              <a:ext cx="8752114" cy="130295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AA9356-7BDE-416B-A50C-B71CA816602A}"/>
                </a:ext>
              </a:extLst>
            </p:cNvPr>
            <p:cNvSpPr txBox="1"/>
            <p:nvPr/>
          </p:nvSpPr>
          <p:spPr>
            <a:xfrm>
              <a:off x="2911151" y="914400"/>
              <a:ext cx="85468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Tiền đề của </a:t>
              </a:r>
              <a:r>
                <a:rPr lang="en-US" sz="3200">
                  <a:solidFill>
                    <a:srgbClr val="FF0000"/>
                  </a:solidFill>
                </a:rPr>
                <a:t>mọi hoạt động lịch sử, </a:t>
              </a:r>
              <a:r>
                <a:rPr lang="en-US" sz="3200"/>
                <a:t>toàn bộ đời sống vật chất và đời sống tinh thần.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898497-B260-4B3F-BFB6-46B7ACCBF81A}"/>
              </a:ext>
            </a:extLst>
          </p:cNvPr>
          <p:cNvGrpSpPr/>
          <p:nvPr/>
        </p:nvGrpSpPr>
        <p:grpSpPr>
          <a:xfrm>
            <a:off x="2845837" y="5404990"/>
            <a:ext cx="8854751" cy="1173091"/>
            <a:chOff x="2845837" y="688657"/>
            <a:chExt cx="8854751" cy="11730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A03CED-851A-4BDE-9AEC-C75340A6C965}"/>
                </a:ext>
              </a:extLst>
            </p:cNvPr>
            <p:cNvSpPr/>
            <p:nvPr/>
          </p:nvSpPr>
          <p:spPr>
            <a:xfrm>
              <a:off x="2845837" y="688657"/>
              <a:ext cx="8752114" cy="11730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A51AF-D0E9-4E6E-936E-ECC78E86FE23}"/>
                </a:ext>
              </a:extLst>
            </p:cNvPr>
            <p:cNvSpPr txBox="1"/>
            <p:nvPr/>
          </p:nvSpPr>
          <p:spPr>
            <a:xfrm>
              <a:off x="3153747" y="688658"/>
              <a:ext cx="85468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/>
                <a:t>Điều kiện chủ yếu sáng tạo ra </a:t>
              </a:r>
              <a:r>
                <a:rPr lang="en-US" sz="3200">
                  <a:solidFill>
                    <a:srgbClr val="FF0000"/>
                  </a:solidFill>
                </a:rPr>
                <a:t>bản thân con người</a:t>
              </a:r>
              <a:r>
                <a:rPr lang="en-US" sz="3200"/>
                <a:t>., ngôn ngữ, nhận thức, tư duy, tình cảm, …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958574-BBEC-4C9D-AF68-BB484C06373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19878" y="1340138"/>
            <a:ext cx="2425959" cy="21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7C8D80-42A4-47CE-870B-5A0D6C9FE18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19878" y="3512352"/>
            <a:ext cx="2425959" cy="2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71BB45-08B1-41DE-8A9F-29DCFDD2AC96}"/>
              </a:ext>
            </a:extLst>
          </p:cNvPr>
          <p:cNvCxnSpPr>
            <a:cxnSpLocks/>
          </p:cNvCxnSpPr>
          <p:nvPr/>
        </p:nvCxnSpPr>
        <p:spPr>
          <a:xfrm>
            <a:off x="419878" y="3495357"/>
            <a:ext cx="2425959" cy="258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1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38FCCC-E2C4-41C0-B0B9-371CA87C1A79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1. Sản xuất vật chất và vai trò của nó</a:t>
            </a:r>
          </a:p>
        </p:txBody>
      </p:sp>
      <p:pic>
        <p:nvPicPr>
          <p:cNvPr id="1026" name="Picture 2" descr="Friedrich Engels - người đặt nền móng cho lý luận quân sự của giai cấp vô  sản">
            <a:extLst>
              <a:ext uri="{FF2B5EF4-FFF2-40B4-BE49-F238E27FC236}">
                <a16:creationId xmlns:a16="http://schemas.microsoft.com/office/drawing/2014/main" id="{D15A787A-1E5E-4EA3-A641-726543576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45" y="1261815"/>
            <a:ext cx="3249774" cy="433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0373A4-2330-4C57-A688-B3FCF6725F91}"/>
              </a:ext>
            </a:extLst>
          </p:cNvPr>
          <p:cNvSpPr txBox="1"/>
          <p:nvPr/>
        </p:nvSpPr>
        <p:spPr>
          <a:xfrm>
            <a:off x="4889241" y="2136337"/>
            <a:ext cx="66150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00B050"/>
                </a:solidFill>
              </a:rPr>
              <a:t>Ph. Ăngghen: “Lao động đã sáng tạo ra bản thân con người”.</a:t>
            </a:r>
          </a:p>
        </p:txBody>
      </p:sp>
    </p:spTree>
    <p:extLst>
      <p:ext uri="{BB962C8B-B14F-4D97-AF65-F5344CB8AC3E}">
        <p14:creationId xmlns:p14="http://schemas.microsoft.com/office/powerpoint/2010/main" val="355039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A6F9C-D6D8-43E8-9DEF-6EF89FE6EC9C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1. Sản xuất vật chất và vai trò của nó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1654C-5D31-494D-8806-99FBADBA2CD2}"/>
              </a:ext>
            </a:extLst>
          </p:cNvPr>
          <p:cNvSpPr txBox="1"/>
          <p:nvPr/>
        </p:nvSpPr>
        <p:spPr>
          <a:xfrm>
            <a:off x="429207" y="1063690"/>
            <a:ext cx="111314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Ý nghĩa phương pháp luận: để </a:t>
            </a:r>
            <a:r>
              <a:rPr lang="en-US" sz="5400">
                <a:solidFill>
                  <a:srgbClr val="FF0000"/>
                </a:solidFill>
              </a:rPr>
              <a:t>nhận thức</a:t>
            </a:r>
            <a:r>
              <a:rPr lang="en-US" sz="5400"/>
              <a:t> và </a:t>
            </a:r>
            <a:r>
              <a:rPr lang="en-US" sz="5400">
                <a:solidFill>
                  <a:srgbClr val="FF0000"/>
                </a:solidFill>
              </a:rPr>
              <a:t>cải tạo </a:t>
            </a:r>
            <a:r>
              <a:rPr lang="en-US" sz="5400"/>
              <a:t>xã hội, phải xuất phát </a:t>
            </a:r>
            <a:r>
              <a:rPr lang="en-US" sz="5400">
                <a:solidFill>
                  <a:srgbClr val="FF0000"/>
                </a:solidFill>
              </a:rPr>
              <a:t>từ đời sống sản xuất, từ nền sản xuất vật chất xã hội</a:t>
            </a:r>
            <a:r>
              <a:rPr lang="en-US" sz="5400"/>
              <a:t>. Xét đến cùng, không thể dùng tinh thần để giải thích đời sống tinh thần.</a:t>
            </a:r>
          </a:p>
        </p:txBody>
      </p:sp>
    </p:spTree>
    <p:extLst>
      <p:ext uri="{BB962C8B-B14F-4D97-AF65-F5344CB8AC3E}">
        <p14:creationId xmlns:p14="http://schemas.microsoft.com/office/powerpoint/2010/main" val="268215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CD76E-6F1E-49B9-B352-DAF875BA3937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2. Biện chứng giữa lực lượng sản xuất và quan hệ sản xuất</a:t>
            </a:r>
          </a:p>
        </p:txBody>
      </p:sp>
      <p:pic>
        <p:nvPicPr>
          <p:cNvPr id="2050" name="Picture 2" descr="Hình ảnh Người đàn ông 3D với dấu chấm hỏi màu đỏ trên nền trắng | Thư viện  stock vector đẹp miễn phí">
            <a:extLst>
              <a:ext uri="{FF2B5EF4-FFF2-40B4-BE49-F238E27FC236}">
                <a16:creationId xmlns:a16="http://schemas.microsoft.com/office/drawing/2014/main" id="{015F4A80-C401-4A87-A5EC-9DA0919A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" y="683088"/>
            <a:ext cx="823233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3664E-E449-4A52-9F6E-65E9F6C8709B}"/>
              </a:ext>
            </a:extLst>
          </p:cNvPr>
          <p:cNvSpPr txBox="1"/>
          <p:nvPr/>
        </p:nvSpPr>
        <p:spPr>
          <a:xfrm>
            <a:off x="1175657" y="854424"/>
            <a:ext cx="93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Phương thức sản xuất là gì?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64FA-28CA-4BB2-98EC-9577779C24AD}"/>
              </a:ext>
            </a:extLst>
          </p:cNvPr>
          <p:cNvSpPr txBox="1"/>
          <p:nvPr/>
        </p:nvSpPr>
        <p:spPr>
          <a:xfrm>
            <a:off x="1104122" y="2023971"/>
            <a:ext cx="9302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Cách thức </a:t>
            </a:r>
            <a:r>
              <a:rPr lang="en-US" sz="4000"/>
              <a:t>con người tiến hành </a:t>
            </a:r>
            <a:r>
              <a:rPr lang="en-US" sz="4000">
                <a:solidFill>
                  <a:srgbClr val="FF0000"/>
                </a:solidFill>
              </a:rPr>
              <a:t>quá trình sản xuất vật chất</a:t>
            </a:r>
            <a:r>
              <a:rPr lang="en-US" sz="4000"/>
              <a:t>, ứng với những </a:t>
            </a:r>
            <a:r>
              <a:rPr lang="en-US" sz="4000">
                <a:solidFill>
                  <a:srgbClr val="FF0000"/>
                </a:solidFill>
              </a:rPr>
              <a:t>giai đoạn lịch sử</a:t>
            </a:r>
            <a:r>
              <a:rPr lang="en-US" sz="4000"/>
              <a:t> nhất định.</a:t>
            </a:r>
          </a:p>
        </p:txBody>
      </p:sp>
    </p:spTree>
    <p:extLst>
      <p:ext uri="{BB962C8B-B14F-4D97-AF65-F5344CB8AC3E}">
        <p14:creationId xmlns:p14="http://schemas.microsoft.com/office/powerpoint/2010/main" val="2851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CD76E-6F1E-49B9-B352-DAF875BA3937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2. Biện chứng giữa lực lượng sản xuất và quan hệ sản xuất</a:t>
            </a:r>
          </a:p>
        </p:txBody>
      </p:sp>
      <p:pic>
        <p:nvPicPr>
          <p:cNvPr id="2050" name="Picture 2" descr="Hình ảnh Người đàn ông 3D với dấu chấm hỏi màu đỏ trên nền trắng | Thư viện  stock vector đẹp miễn phí">
            <a:extLst>
              <a:ext uri="{FF2B5EF4-FFF2-40B4-BE49-F238E27FC236}">
                <a16:creationId xmlns:a16="http://schemas.microsoft.com/office/drawing/2014/main" id="{015F4A80-C401-4A87-A5EC-9DA0919A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" y="683088"/>
            <a:ext cx="823233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3664E-E449-4A52-9F6E-65E9F6C8709B}"/>
              </a:ext>
            </a:extLst>
          </p:cNvPr>
          <p:cNvSpPr txBox="1"/>
          <p:nvPr/>
        </p:nvSpPr>
        <p:spPr>
          <a:xfrm>
            <a:off x="1175657" y="854424"/>
            <a:ext cx="93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Phương thức sản xuất là gì?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64FA-28CA-4BB2-98EC-9577779C24AD}"/>
              </a:ext>
            </a:extLst>
          </p:cNvPr>
          <p:cNvSpPr txBox="1"/>
          <p:nvPr/>
        </p:nvSpPr>
        <p:spPr>
          <a:xfrm>
            <a:off x="1175657" y="1672087"/>
            <a:ext cx="93026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FF0000"/>
                </a:solidFill>
              </a:rPr>
              <a:t>Sự thống nhất </a:t>
            </a:r>
            <a:r>
              <a:rPr lang="en-US" sz="4400"/>
              <a:t>giữa </a:t>
            </a:r>
            <a:r>
              <a:rPr lang="en-US" sz="4400">
                <a:solidFill>
                  <a:srgbClr val="FF0000"/>
                </a:solidFill>
              </a:rPr>
              <a:t>lực lượng sản xuất </a:t>
            </a:r>
            <a:r>
              <a:rPr lang="en-US" sz="4400"/>
              <a:t>ở một trình độ nhất định và </a:t>
            </a:r>
            <a:r>
              <a:rPr lang="en-US" sz="4400">
                <a:solidFill>
                  <a:srgbClr val="FF0000"/>
                </a:solidFill>
              </a:rPr>
              <a:t>quan hệ sản xuất </a:t>
            </a:r>
            <a:r>
              <a:rPr lang="en-US" sz="4400"/>
              <a:t>tương ứng – hai khái niệm chỉ</a:t>
            </a:r>
            <a:r>
              <a:rPr lang="en-US" sz="4400">
                <a:solidFill>
                  <a:srgbClr val="FF0000"/>
                </a:solidFill>
              </a:rPr>
              <a:t> hai mối quan hệ “song trùng”</a:t>
            </a:r>
            <a:r>
              <a:rPr lang="en-US" sz="4400"/>
              <a:t> của nền sản xuất vật chất xã hội: con người với tự nhiên, con người với con người.</a:t>
            </a:r>
          </a:p>
        </p:txBody>
      </p:sp>
    </p:spTree>
    <p:extLst>
      <p:ext uri="{BB962C8B-B14F-4D97-AF65-F5344CB8AC3E}">
        <p14:creationId xmlns:p14="http://schemas.microsoft.com/office/powerpoint/2010/main" val="19240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ECD76E-6F1E-49B9-B352-DAF875BA3937}"/>
              </a:ext>
            </a:extLst>
          </p:cNvPr>
          <p:cNvSpPr txBox="1"/>
          <p:nvPr/>
        </p:nvSpPr>
        <p:spPr>
          <a:xfrm>
            <a:off x="352424" y="165438"/>
            <a:ext cx="1148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2. Biện chứng giữa lực lượng sản xuất và quan hệ sản xuất</a:t>
            </a:r>
          </a:p>
        </p:txBody>
      </p:sp>
      <p:pic>
        <p:nvPicPr>
          <p:cNvPr id="2050" name="Picture 2" descr="Hình ảnh Người đàn ông 3D với dấu chấm hỏi màu đỏ trên nền trắng | Thư viện  stock vector đẹp miễn phí">
            <a:extLst>
              <a:ext uri="{FF2B5EF4-FFF2-40B4-BE49-F238E27FC236}">
                <a16:creationId xmlns:a16="http://schemas.microsoft.com/office/drawing/2014/main" id="{015F4A80-C401-4A87-A5EC-9DA0919A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4" y="683088"/>
            <a:ext cx="823233" cy="82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3664E-E449-4A52-9F6E-65E9F6C8709B}"/>
              </a:ext>
            </a:extLst>
          </p:cNvPr>
          <p:cNvSpPr txBox="1"/>
          <p:nvPr/>
        </p:nvSpPr>
        <p:spPr>
          <a:xfrm>
            <a:off x="1175657" y="854424"/>
            <a:ext cx="9302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Phương thức sản xuất là gì?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64FA-28CA-4BB2-98EC-9577779C24AD}"/>
              </a:ext>
            </a:extLst>
          </p:cNvPr>
          <p:cNvSpPr txBox="1"/>
          <p:nvPr/>
        </p:nvSpPr>
        <p:spPr>
          <a:xfrm>
            <a:off x="1175657" y="2546485"/>
            <a:ext cx="9302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Cách thức </a:t>
            </a:r>
            <a:r>
              <a:rPr lang="en-US" sz="4000"/>
              <a:t>con người thực hiện sự </a:t>
            </a:r>
            <a:r>
              <a:rPr lang="en-US" sz="4000">
                <a:solidFill>
                  <a:srgbClr val="FF0000"/>
                </a:solidFill>
              </a:rPr>
              <a:t>tác động đồng thời</a:t>
            </a:r>
            <a:r>
              <a:rPr lang="en-US" sz="4000"/>
              <a:t> với tự nhiên và với con người, sáng tạo ra </a:t>
            </a:r>
            <a:r>
              <a:rPr lang="en-US" sz="4000">
                <a:solidFill>
                  <a:srgbClr val="FF0000"/>
                </a:solidFill>
              </a:rPr>
              <a:t>của cải vật chất</a:t>
            </a:r>
            <a:r>
              <a:rPr lang="en-US" sz="4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403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VĂN LỘC</dc:creator>
  <cp:lastModifiedBy>NGUYỄN VĂN LỘC</cp:lastModifiedBy>
  <cp:revision>2</cp:revision>
  <dcterms:created xsi:type="dcterms:W3CDTF">2022-03-16T12:54:40Z</dcterms:created>
  <dcterms:modified xsi:type="dcterms:W3CDTF">2022-03-16T13:37:49Z</dcterms:modified>
</cp:coreProperties>
</file>