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7edc144d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7edc14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427edc144d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27edc14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27edc1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427edc14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7edc14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7edc14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427edc14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27edc144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27edc14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427edc144d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27edc144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27edc14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427edc144d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7edc144d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7edc14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427edc144d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7edc144d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7edc14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427edc144d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27edc144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27edc14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427edc144d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46E8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0" y="3284984"/>
            <a:ext cx="9144000" cy="357301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rgbClr val="888888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COURSE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rgbClr val="292929"/>
              </a:buClr>
              <a:buSzPts val="3400"/>
              <a:buFont typeface="Arial"/>
              <a:buNone/>
            </a:pPr>
            <a:r>
              <a:rPr b="0" i="0" lang="en" sz="34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3400" u="none" cap="none" strike="noStrike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713" y="1268760"/>
            <a:ext cx="2268399" cy="665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logical skills and basic notions needed to work in IT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program in the Java prog</a:t>
            </a:r>
            <a:r>
              <a:rPr lang="en" sz="2400"/>
              <a:t>ramming 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Learn the Object Oriented paradigm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Elementary concepts of HTML and CSS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a solid base to continue perfecting yourself in the language and its technologies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7275"/>
            <a:ext cx="9144000" cy="498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952" y="152400"/>
            <a:ext cx="679008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92929"/>
                </a:solidFill>
              </a:rPr>
              <a:t>KEYS TO </a:t>
            </a:r>
            <a:r>
              <a:rPr lang="en" sz="3000">
                <a:solidFill>
                  <a:srgbClr val="1FA0BE"/>
                </a:solidFill>
              </a:rPr>
              <a:t>SUCCESS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lang="en" sz="2405"/>
              <a:t>Listening carefully to all instructions and examples in class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Asking questions if you don’t understand </a:t>
            </a:r>
            <a:endParaRPr/>
          </a:p>
          <a:p>
            <a:pPr indent="-285750" lvl="1" marL="742950" marR="0" rtl="0" algn="l">
              <a:lnSpc>
                <a:spcPct val="7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Noto Sans Symbols"/>
              <a:buChar char="✓"/>
            </a:pPr>
            <a:r>
              <a:rPr lang="en" sz="2220"/>
              <a:t>There are no bad questions!</a:t>
            </a:r>
            <a:endParaRPr/>
          </a:p>
          <a:p>
            <a:pPr indent="-168275" lvl="1" marL="74295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Participate in classroom discussion</a:t>
            </a:r>
            <a:endParaRPr/>
          </a:p>
          <a:p>
            <a:pPr indent="-190182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Redo exercises that we do in class in your own time</a:t>
            </a:r>
            <a:endParaRPr/>
          </a:p>
          <a:p>
            <a:pPr indent="-190182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Please understand that all the topics that we see in the course are interrelated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Font typeface="Arial"/>
              <a:buChar char="•"/>
            </a:pPr>
            <a:r>
              <a:rPr b="0" i="0" lang="en" sz="24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your best to understand what we do in class to do all the     exercises from the practice</a:t>
            </a:r>
            <a:endParaRPr b="0" i="0" sz="24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t/>
            </a:r>
            <a:endParaRPr b="0" i="0" sz="222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575" y="81725"/>
            <a:ext cx="4401825" cy="67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and practice are </a:t>
            </a:r>
            <a:r>
              <a:rPr b="1" lang="en" sz="2400"/>
              <a:t>very 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en" sz="2200"/>
              <a:t>Practice will help you learn and remember the topics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Share with the other students and don’t hesitate to help them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en" sz="2200"/>
              <a:t>Helping other students will improve your own knowledge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Try to participate in class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1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Sharpen concepts and point out mistakes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course requires dedication and effort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en" sz="2200"/>
              <a:t>Do not let the topics frustrate you. Everyone had to start from the beginning at some point.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</a:t>
            </a:r>
            <a:r>
              <a:rPr lang="en" sz="2200"/>
              <a:t>new topics can be difficult, but anyone can learn this material.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don’t like what you’re doing, then you’ll have to make a bigger effort.</a:t>
            </a:r>
            <a:endParaRPr/>
          </a:p>
          <a:p>
            <a:pPr indent="-88900" lvl="2" marL="11430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Express your </a:t>
            </a:r>
            <a:r>
              <a:rPr lang="en" sz="2400"/>
              <a:t>experiences</a:t>
            </a:r>
            <a:r>
              <a:rPr lang="en" sz="2400"/>
              <a:t> and emotions openly</a:t>
            </a:r>
            <a:endParaRPr/>
          </a:p>
          <a:p>
            <a:pPr indent="-2857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✓"/>
            </a:pPr>
            <a:r>
              <a:rPr lang="en" sz="2200"/>
              <a:t>What is working well for you, and what is not working well.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OUR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9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imitation is a pillar of human learning, at this stage of formation it is of no use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✓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going to have to build our own mental constructs and reasonings.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32000" y="1340768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6E83"/>
              </a:buClr>
              <a:buSzPts val="4600"/>
              <a:buFont typeface="Arial"/>
              <a:buNone/>
            </a:pPr>
            <a:r>
              <a:rPr b="1" i="0" lang="en" sz="4600" u="none" cap="none" strike="noStrike">
                <a:solidFill>
                  <a:srgbClr val="146E83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WELCOME!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Welcome to our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</a:t>
            </a: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r>
              <a:rPr b="0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ComIT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0"/>
            <a:ext cx="5486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WHO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WE ARE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 of the course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120hs in class + 20hs of seminars + a lot of practice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Students presentation: name, last name, studies, what are your expectations for the course?</a:t>
            </a:r>
            <a:endParaRPr/>
          </a:p>
          <a:p>
            <a:pPr indent="-184150" lvl="0" marL="342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499" y="0"/>
            <a:ext cx="688299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432048" y="0"/>
            <a:ext cx="7452320" cy="1184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292929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3000" u="none" cap="none" strike="noStrike">
                <a:solidFill>
                  <a:srgbClr val="1FA0BE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 b="0" i="0" sz="3000" u="none" cap="none" strike="noStrike">
              <a:solidFill>
                <a:srgbClr val="1FA0B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0"/>
            <a:ext cx="251520" cy="1196752"/>
          </a:xfrm>
          <a:prstGeom prst="rect">
            <a:avLst/>
          </a:prstGeom>
          <a:solidFill>
            <a:srgbClr val="146E83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0"/>
          <p:cNvCxnSpPr/>
          <p:nvPr/>
        </p:nvCxnSpPr>
        <p:spPr>
          <a:xfrm>
            <a:off x="251520" y="1196752"/>
            <a:ext cx="8892480" cy="0"/>
          </a:xfrm>
          <a:prstGeom prst="straightConnector1">
            <a:avLst/>
          </a:prstGeom>
          <a:noFill/>
          <a:ln cap="flat" cmpd="sng" w="22225">
            <a:solidFill>
              <a:srgbClr val="146E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32000" y="1484784"/>
            <a:ext cx="82800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you as trainee/junior Java Devs.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you to get a job in IT.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you to develop IT professional’s spirit and mind.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you to continue your studies after the course and after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you get a job.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along all together in classroom and develop a good relationship.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