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6"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618" autoAdjust="0"/>
  </p:normalViewPr>
  <p:slideViewPr>
    <p:cSldViewPr snapToGrid="0" showGuides="1">
      <p:cViewPr varScale="1">
        <p:scale>
          <a:sx n="63" d="100"/>
          <a:sy n="63" d="100"/>
        </p:scale>
        <p:origin x="141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F13DE-8521-4C4F-A67C-659929880807}"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D24FF-7574-4D78-A9A8-EC80E3CC0B61}" type="slidenum">
              <a:rPr lang="en-US" smtClean="0"/>
              <a:t>‹#›</a:t>
            </a:fld>
            <a:endParaRPr lang="en-US"/>
          </a:p>
        </p:txBody>
      </p:sp>
    </p:spTree>
    <p:extLst>
      <p:ext uri="{BB962C8B-B14F-4D97-AF65-F5344CB8AC3E}">
        <p14:creationId xmlns:p14="http://schemas.microsoft.com/office/powerpoint/2010/main" val="280360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Thuật toán K Nearest Neighbor (KNN) là một thuật toán học máy đơn giản, không tham số được sử dụng cho cả nhiệm vụ phân loại và hồi quy. Thuật toán này dựa trên giả định rằng các mục tương tự nằm gần nhau trong không gian đặc điểm. KNN hoạt động bằng cách tìm k-nearest neighbors với một điểm truy vấn nhất định và dự đoán lớp hoặc giá trị của điểm truy vấn dựa trên các lớp hoặc giá trị của các hàng xóm của nó.</a:t>
            </a:r>
            <a:endParaRPr lang="en-US"/>
          </a:p>
        </p:txBody>
      </p:sp>
      <p:sp>
        <p:nvSpPr>
          <p:cNvPr id="4" name="Slide Number Placeholder 3"/>
          <p:cNvSpPr>
            <a:spLocks noGrp="1"/>
          </p:cNvSpPr>
          <p:nvPr>
            <p:ph type="sldNum" sz="quarter" idx="5"/>
          </p:nvPr>
        </p:nvSpPr>
        <p:spPr/>
        <p:txBody>
          <a:bodyPr/>
          <a:lstStyle/>
          <a:p>
            <a:fld id="{BE8D24FF-7574-4D78-A9A8-EC80E3CC0B61}" type="slidenum">
              <a:rPr lang="en-US" smtClean="0"/>
              <a:t>1</a:t>
            </a:fld>
            <a:endParaRPr lang="en-US"/>
          </a:p>
        </p:txBody>
      </p:sp>
    </p:spTree>
    <p:extLst>
      <p:ext uri="{BB962C8B-B14F-4D97-AF65-F5344CB8AC3E}">
        <p14:creationId xmlns:p14="http://schemas.microsoft.com/office/powerpoint/2010/main" val="217905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Cách</a:t>
            </a:r>
            <a:r>
              <a:rPr lang="en-US" baseline="0" dirty="0"/>
              <a:t> </a:t>
            </a:r>
            <a:r>
              <a:rPr lang="en-US" baseline="0" dirty="0" err="1"/>
              <a:t>huấn</a:t>
            </a:r>
            <a:r>
              <a:rPr lang="en-US" baseline="0" dirty="0"/>
              <a:t> </a:t>
            </a:r>
            <a:r>
              <a:rPr lang="en-US" baseline="0" dirty="0" err="1"/>
              <a:t>luyện</a:t>
            </a:r>
            <a:r>
              <a:rPr lang="en-US" baseline="0" dirty="0"/>
              <a:t> model KNN</a:t>
            </a:r>
          </a:p>
          <a:p>
            <a:pPr marL="171450" indent="-171450">
              <a:buFont typeface="Arial" panose="020B0604020202020204" pitchFamily="34" charset="0"/>
              <a:buChar char="•"/>
            </a:pPr>
            <a:r>
              <a:rPr lang="vi-VN" b="1" dirty="0"/>
              <a:t>Datasets (Tập dữ liệu)</a:t>
            </a:r>
            <a:r>
              <a:rPr lang="vi-VN" dirty="0"/>
              <a:t>: Đây là nguồn dữ liệu ban đầu được dùng để huấn luyện mô hình. Dữ liệu này sẽ được lấy từ các nguồn khác nhau.</a:t>
            </a:r>
          </a:p>
          <a:p>
            <a:pPr marL="171450" indent="-171450">
              <a:buFont typeface="Arial" panose="020B0604020202020204" pitchFamily="34" charset="0"/>
              <a:buChar char="•"/>
            </a:pPr>
            <a:r>
              <a:rPr lang="vi-VN" b="1" dirty="0"/>
              <a:t>Data Retrieval (Truy xuất dữ liệu)</a:t>
            </a:r>
            <a:r>
              <a:rPr lang="vi-VN" dirty="0"/>
              <a:t>: Bước này liên quan đến việc lấy dữ liệu từ tập dữ liệu, chuẩn bị cho quá trình xử lý tiếp theo.</a:t>
            </a:r>
          </a:p>
          <a:p>
            <a:pPr marL="171450" indent="-171450">
              <a:buFont typeface="Arial" panose="020B0604020202020204" pitchFamily="34" charset="0"/>
              <a:buChar char="•"/>
            </a:pPr>
            <a:r>
              <a:rPr lang="vi-VN" b="1" dirty="0"/>
              <a:t>Data Preparation (Chuẩn bị dữ liệu)</a:t>
            </a:r>
            <a:r>
              <a:rPr lang="vi-VN" dirty="0"/>
              <a:t>: Bao gồm các bước nhỏ bên trong nhằm xử lý và làm sạch dữ liệu:</a:t>
            </a:r>
          </a:p>
          <a:p>
            <a:pPr marL="171450" indent="-171450">
              <a:buFont typeface="Arial" panose="020B0604020202020204" pitchFamily="34" charset="0"/>
              <a:buChar char="•"/>
            </a:pPr>
            <a:r>
              <a:rPr lang="vi-VN" b="1" dirty="0"/>
              <a:t>Data Processing &amp; Wrangling (Xử lý &amp; Biến đổi dữ liệu)</a:t>
            </a:r>
            <a:r>
              <a:rPr lang="vi-VN" dirty="0"/>
              <a:t>: Đây là bước xử lý dữ liệu thô, loại bỏ các giá trị thiếu, xử lý ngoại lệ, và làm sạch dữ liệu để đảm bảo chất lượng cho mô hình.</a:t>
            </a:r>
          </a:p>
          <a:p>
            <a:pPr marL="171450" indent="-171450">
              <a:buFont typeface="Arial" panose="020B0604020202020204" pitchFamily="34" charset="0"/>
              <a:buChar char="•"/>
            </a:pPr>
            <a:r>
              <a:rPr lang="vi-VN" b="1" dirty="0"/>
              <a:t>Feature Extraction &amp; Engineering (Trích xuất &amp; Kỹ thuật đặc trưng)</a:t>
            </a:r>
            <a:r>
              <a:rPr lang="vi-VN" dirty="0"/>
              <a:t>: Xác định và tạo ra các đặc trưng (feature) quan trọng từ dữ liệu để mô hình có thể học tốt hơn.</a:t>
            </a:r>
          </a:p>
          <a:p>
            <a:pPr marL="171450" indent="-171450">
              <a:buFont typeface="Arial" panose="020B0604020202020204" pitchFamily="34" charset="0"/>
              <a:buChar char="•"/>
            </a:pPr>
            <a:r>
              <a:rPr lang="vi-VN" b="1" dirty="0"/>
              <a:t>Feature Scaling &amp; Selection (Chuẩn hóa &amp; Chọn lọc đặc trưng)</a:t>
            </a:r>
            <a:r>
              <a:rPr lang="vi-VN" dirty="0"/>
              <a:t>: Tiến hành chuẩn hóa dữ liệu (chẳng hạn đưa về cùng thang đo) và chọn ra các đặc trưng phù hợp nhất cho mô hình để tăng hiệu suất.</a:t>
            </a:r>
          </a:p>
          <a:p>
            <a:pPr marL="171450" indent="-171450">
              <a:buFont typeface="Arial" panose="020B0604020202020204" pitchFamily="34" charset="0"/>
              <a:buChar char="•"/>
            </a:pPr>
            <a:r>
              <a:rPr lang="vi-VN" b="1" dirty="0"/>
              <a:t>Modeling (Mô hình hóa)</a:t>
            </a:r>
            <a:r>
              <a:rPr lang="vi-VN" dirty="0"/>
              <a:t>: Ở giai đoạn này, dữ liệu đã được chuẩn bị sẽ được đưa vào thuật toán học máy để huấn luyện mô hình.</a:t>
            </a:r>
          </a:p>
          <a:p>
            <a:pPr marL="171450" indent="-171450">
              <a:buFont typeface="Arial" panose="020B0604020202020204" pitchFamily="34" charset="0"/>
              <a:buChar char="•"/>
            </a:pPr>
            <a:r>
              <a:rPr lang="vi-VN" b="1" dirty="0"/>
              <a:t>Model Evaluation &amp; Tuning (Đánh giá &amp; Điều chỉnh mô hình)</a:t>
            </a:r>
            <a:r>
              <a:rPr lang="vi-VN" dirty="0"/>
              <a:t>: Sau khi mô hình được huấn luyện, nó sẽ được đánh giá để xác định hiệu suất. Nếu mô hình chưa đạt yêu cầu, các thông số hoặc thuật toán sẽ được điều chỉnh và quá trình có thể lặp lại cho đến khi đạt được kết quả mong muốn.</a:t>
            </a:r>
          </a:p>
          <a:p>
            <a:pPr marL="171450" indent="-171450">
              <a:buFont typeface="Arial" panose="020B0604020202020204" pitchFamily="34" charset="0"/>
              <a:buChar char="•"/>
            </a:pPr>
            <a:r>
              <a:rPr lang="vi-VN" b="1" dirty="0"/>
              <a:t>Deployment &amp; Monitoring (Triển khai &amp; Giám sát)</a:t>
            </a:r>
            <a:r>
              <a:rPr lang="vi-VN" dirty="0"/>
              <a:t>: Khi mô hình đạt yêu cầu, nó sẽ được triển khai vào môi trường thực tế và giám sát để đảm bảo hiệu quả. Trong quá trình này, mô hình có thể tiếp tục được điều chỉnh hoặc tái huấn luyện khi cần.</a:t>
            </a:r>
          </a:p>
          <a:p>
            <a:endParaRPr lang="en-US" dirty="0"/>
          </a:p>
        </p:txBody>
      </p:sp>
      <p:sp>
        <p:nvSpPr>
          <p:cNvPr id="4" name="Slide Number Placeholder 3"/>
          <p:cNvSpPr>
            <a:spLocks noGrp="1"/>
          </p:cNvSpPr>
          <p:nvPr>
            <p:ph type="sldNum" sz="quarter" idx="5"/>
          </p:nvPr>
        </p:nvSpPr>
        <p:spPr/>
        <p:txBody>
          <a:bodyPr/>
          <a:lstStyle/>
          <a:p>
            <a:fld id="{BE8D24FF-7574-4D78-A9A8-EC80E3CC0B61}" type="slidenum">
              <a:rPr lang="en-US" smtClean="0"/>
              <a:t>2</a:t>
            </a:fld>
            <a:endParaRPr lang="en-US"/>
          </a:p>
        </p:txBody>
      </p:sp>
    </p:spTree>
    <p:extLst>
      <p:ext uri="{BB962C8B-B14F-4D97-AF65-F5344CB8AC3E}">
        <p14:creationId xmlns:p14="http://schemas.microsoft.com/office/powerpoint/2010/main" val="353360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ứng dụng của </a:t>
            </a:r>
            <a:r>
              <a:rPr lang="en-US" dirty="0"/>
              <a:t>K-Nearest Neighbors (KNN)</a:t>
            </a:r>
            <a:r>
              <a:rPr lang="vi-V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01 </a:t>
            </a:r>
            <a:r>
              <a:rPr lang="en-US" dirty="0" err="1"/>
              <a:t>Nhận</a:t>
            </a:r>
            <a:r>
              <a:rPr lang="en-US" dirty="0"/>
              <a:t> </a:t>
            </a:r>
            <a:r>
              <a:rPr lang="en-US" dirty="0" err="1"/>
              <a:t>diện</a:t>
            </a:r>
            <a:r>
              <a:rPr lang="en-US" dirty="0"/>
              <a:t> </a:t>
            </a:r>
            <a:r>
              <a:rPr lang="en-US" dirty="0" err="1"/>
              <a:t>chữ</a:t>
            </a:r>
            <a:r>
              <a:rPr lang="en-US" dirty="0"/>
              <a:t> </a:t>
            </a:r>
            <a:r>
              <a:rPr lang="en-US" dirty="0" err="1"/>
              <a:t>viết</a:t>
            </a:r>
            <a:r>
              <a:rPr lang="en-US" dirty="0"/>
              <a:t> </a:t>
            </a:r>
            <a:r>
              <a:rPr lang="en-US" dirty="0" err="1"/>
              <a:t>tay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02 </a:t>
            </a:r>
            <a:r>
              <a:rPr lang="en-US" dirty="0" err="1"/>
              <a:t>Nhận</a:t>
            </a:r>
            <a:r>
              <a:rPr lang="en-US" dirty="0"/>
              <a:t> </a:t>
            </a:r>
            <a:r>
              <a:rPr lang="en-US" dirty="0" err="1"/>
              <a:t>dạng</a:t>
            </a:r>
            <a:r>
              <a:rPr lang="en-US" dirty="0"/>
              <a:t> </a:t>
            </a:r>
            <a:r>
              <a:rPr lang="en-US" dirty="0" err="1"/>
              <a:t>khuôn</a:t>
            </a:r>
            <a:r>
              <a:rPr lang="en-US" dirty="0"/>
              <a:t> </a:t>
            </a:r>
            <a:r>
              <a:rPr lang="en-US" dirty="0" err="1"/>
              <a:t>mặt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03 </a:t>
            </a:r>
            <a:r>
              <a:rPr lang="vi-VN" b="0" dirty="0"/>
              <a:t>Nhận dạng đối tượng trong hình ảnh</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04 Phân loại hình ảnh</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05 Phân tích và nhận diện đối tượng trong video</a:t>
            </a:r>
            <a:endParaRPr lang="en-US" dirty="0"/>
          </a:p>
        </p:txBody>
      </p:sp>
      <p:sp>
        <p:nvSpPr>
          <p:cNvPr id="4" name="Slide Number Placeholder 3"/>
          <p:cNvSpPr>
            <a:spLocks noGrp="1"/>
          </p:cNvSpPr>
          <p:nvPr>
            <p:ph type="sldNum" sz="quarter" idx="5"/>
          </p:nvPr>
        </p:nvSpPr>
        <p:spPr/>
        <p:txBody>
          <a:bodyPr/>
          <a:lstStyle/>
          <a:p>
            <a:fld id="{BE8D24FF-7574-4D78-A9A8-EC80E3CC0B61}" type="slidenum">
              <a:rPr lang="en-US" smtClean="0"/>
              <a:t>3</a:t>
            </a:fld>
            <a:endParaRPr lang="en-US"/>
          </a:p>
        </p:txBody>
      </p:sp>
    </p:spTree>
    <p:extLst>
      <p:ext uri="{BB962C8B-B14F-4D97-AF65-F5344CB8AC3E}">
        <p14:creationId xmlns:p14="http://schemas.microsoft.com/office/powerpoint/2010/main" val="189763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Ưu điểm của KNN</a:t>
            </a:r>
            <a:r>
              <a:rPr lang="en-US" dirty="0"/>
              <a:t>:</a:t>
            </a:r>
            <a:endParaRPr lang="vi-VN" dirty="0"/>
          </a:p>
          <a:p>
            <a:pPr marL="171450" indent="-171450">
              <a:buFont typeface="Arial" panose="020B0604020202020204" pitchFamily="34" charset="0"/>
              <a:buChar char="•"/>
            </a:pPr>
            <a:r>
              <a:rPr lang="vi-VN" dirty="0"/>
              <a:t>Độ phức tạp tính toán của quá trình training là bằng 0.</a:t>
            </a:r>
          </a:p>
          <a:p>
            <a:pPr marL="171450" indent="-171450">
              <a:buFont typeface="Arial" panose="020B0604020202020204" pitchFamily="34" charset="0"/>
              <a:buChar char="•"/>
            </a:pPr>
            <a:r>
              <a:rPr lang="vi-VN" dirty="0"/>
              <a:t>Việc dự đoán kết quả của dữ liệu mới rất đơn giản.</a:t>
            </a:r>
          </a:p>
          <a:p>
            <a:pPr marL="171450" indent="-171450">
              <a:buFont typeface="Arial" panose="020B0604020202020204" pitchFamily="34" charset="0"/>
              <a:buChar char="•"/>
            </a:pPr>
            <a:r>
              <a:rPr lang="vi-VN" dirty="0"/>
              <a:t>Không cần giả sử gì về phân phối của các class.</a:t>
            </a:r>
            <a:endParaRPr lang="en-US" dirty="0"/>
          </a:p>
          <a:p>
            <a:r>
              <a:rPr lang="vi-VN" dirty="0"/>
              <a:t>Nhược điểm của KNN</a:t>
            </a:r>
            <a:r>
              <a:rPr lang="en-US" dirty="0"/>
              <a:t>:</a:t>
            </a:r>
            <a:endParaRPr lang="vi-VN" dirty="0"/>
          </a:p>
          <a:p>
            <a:pPr marL="171450" indent="-171450">
              <a:buFont typeface="Arial" panose="020B0604020202020204" pitchFamily="34" charset="0"/>
              <a:buChar char="•"/>
            </a:pPr>
            <a:r>
              <a:rPr lang="vi-VN" dirty="0"/>
              <a:t>KNN rất nhạy cảm với nhiễu khi K nhỏ.</a:t>
            </a:r>
          </a:p>
          <a:p>
            <a:pPr marL="171450" indent="-171450">
              <a:buFont typeface="Arial" panose="020B0604020202020204" pitchFamily="34" charset="0"/>
              <a:buChar char="•"/>
            </a:pPr>
            <a:r>
              <a:rPr lang="vi-VN" dirty="0"/>
              <a:t>Như đã nói, KNN là một thuật toán mà mọi tính toán đều nằm ở khâu test. Trong đó việc tính khoảng cách tới từng điểm dữ liệu trong training set sẽ tốn rất nhiều thời gian, đặc biệt là với các cơ sở dữ liệu có số chiều lớn và có nhiều điểm dữ liệu. Với K càng lớn thì độ phức tạp cũng sẽ tăng lên. Ngoài ra, việc lưu toàn bộ dữ liệu trong bộ nhớ cũng ảnh hưởng tới hiệu năng của KNN.</a:t>
            </a:r>
            <a:endParaRPr lang="en-US" dirty="0"/>
          </a:p>
        </p:txBody>
      </p:sp>
      <p:sp>
        <p:nvSpPr>
          <p:cNvPr id="4" name="Slide Number Placeholder 3"/>
          <p:cNvSpPr>
            <a:spLocks noGrp="1"/>
          </p:cNvSpPr>
          <p:nvPr>
            <p:ph type="sldNum" sz="quarter" idx="5"/>
          </p:nvPr>
        </p:nvSpPr>
        <p:spPr/>
        <p:txBody>
          <a:bodyPr/>
          <a:lstStyle/>
          <a:p>
            <a:fld id="{BE8D24FF-7574-4D78-A9A8-EC80E3CC0B61}" type="slidenum">
              <a:rPr lang="en-US" smtClean="0"/>
              <a:t>4</a:t>
            </a:fld>
            <a:endParaRPr lang="en-US"/>
          </a:p>
        </p:txBody>
      </p:sp>
    </p:spTree>
    <p:extLst>
      <p:ext uri="{BB962C8B-B14F-4D97-AF65-F5344CB8AC3E}">
        <p14:creationId xmlns:p14="http://schemas.microsoft.com/office/powerpoint/2010/main" val="178628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8EE7-012F-4A8C-A252-048806E0F1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CB8E00-A7C8-6E9A-48CF-961E1C913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835A5-9CE9-6545-6572-DF5829730366}"/>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EDD24946-E0AA-BCBA-E75E-D0E2C5B3B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12F8E-19A3-5383-A138-0579B78540AE}"/>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279745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85F2-1605-8BFE-192B-237140F114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B3E28-329F-34FA-5663-EB353333E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376F9-2A62-9D86-A483-353C02FFAABA}"/>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14677072-677A-E49F-21A3-ABBF4B43C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231F9-4A78-EBA3-3EBB-4023970A38FC}"/>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87785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938D0-E3A5-03DE-1695-58F48FFAC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488C3-3113-9204-42AE-0A529A8A78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D49B8-786E-07CB-2DFF-389D958BF0FD}"/>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03119E4E-5BAC-ECC0-7E4A-344AB4A98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18355-CA96-D951-8830-3FE35818D6F0}"/>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12173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CFF0-4C03-C7E4-AFA6-E48453B57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2021B-9879-EA17-0080-CDD9938FC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AE278-7DE5-86A1-E6B6-B9AA140DD2EC}"/>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C76FD98A-A5B8-6600-86BB-2846037C8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74461-B604-86E2-F034-7254C9037E5A}"/>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52889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E205-606C-9B58-5767-1784C67F0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850994-D431-7191-9541-04E922AE3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C2489-8D0E-A2AE-2242-72DA80DC1615}"/>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DF07F0E9-01AE-BED9-DFA3-6B2C036DC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4314A-FD81-A5EE-972A-F07BBF4394D3}"/>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137779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47B1-D3A3-6BDB-2B13-F3A8771EA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A039F2-F70D-6C39-A04E-86C200FB6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1BDFE-5958-2193-BBBA-27F91295D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96497-7C65-2994-2347-25E3CB2D5EFB}"/>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6" name="Footer Placeholder 5">
            <a:extLst>
              <a:ext uri="{FF2B5EF4-FFF2-40B4-BE49-F238E27FC236}">
                <a16:creationId xmlns:a16="http://schemas.microsoft.com/office/drawing/2014/main" id="{2E37D6C4-0C1F-B83F-B2DB-21CE443D0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79940-BAC0-7E68-C5DD-CA11FFA0F6BF}"/>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234147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7BA2-FF0A-38E9-F811-F47E03EE9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7933F-F00A-7FCC-CE27-81F66A7B4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CC429-4227-8290-4A60-56D24D508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0C4C0-CCC1-380B-EA45-28EDD8BCF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F4F3C-3CD3-BBAF-1100-01C86CE8E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7F11F-AF32-F1F0-6C6F-BE3F7F687BAF}"/>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8" name="Footer Placeholder 7">
            <a:extLst>
              <a:ext uri="{FF2B5EF4-FFF2-40B4-BE49-F238E27FC236}">
                <a16:creationId xmlns:a16="http://schemas.microsoft.com/office/drawing/2014/main" id="{83A6B28A-CACB-E58A-C0F9-BF31E916CE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4CDC4E-2EEB-76F0-86AD-78D04736C1EA}"/>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62474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70D5-1084-CB5A-4CB4-2F6C2A837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36D71-505C-49B1-8DA0-8AB554DB4C1F}"/>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4" name="Footer Placeholder 3">
            <a:extLst>
              <a:ext uri="{FF2B5EF4-FFF2-40B4-BE49-F238E27FC236}">
                <a16:creationId xmlns:a16="http://schemas.microsoft.com/office/drawing/2014/main" id="{2AC671B5-188A-AAD2-863B-BA0228BB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8662D-6364-CE51-C4E9-B7B9BFAA44CB}"/>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36494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B2D9E-2934-4C2D-B88A-210547D01960}"/>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3" name="Footer Placeholder 2">
            <a:extLst>
              <a:ext uri="{FF2B5EF4-FFF2-40B4-BE49-F238E27FC236}">
                <a16:creationId xmlns:a16="http://schemas.microsoft.com/office/drawing/2014/main" id="{ABC2D970-047F-88F1-BE56-83E09778B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295ABF-01A1-3FAB-0941-65EFA7BC3202}"/>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22383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289F-6E0B-C7CB-C7FF-A8B05DBBD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C74D5A-1779-0119-19E5-FDAEF5963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19262-0C5B-103D-4684-CF777101D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08E78-D5D6-E76D-62C4-708E2F1A0AB8}"/>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6" name="Footer Placeholder 5">
            <a:extLst>
              <a:ext uri="{FF2B5EF4-FFF2-40B4-BE49-F238E27FC236}">
                <a16:creationId xmlns:a16="http://schemas.microsoft.com/office/drawing/2014/main" id="{D222F15E-F778-D087-5E05-B699C6EF8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16CBE-6559-36FC-E7F0-F6C9FB7E5402}"/>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14096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BAE9-EFCB-6091-9EE8-A32767097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B9FBD3-601C-B3CC-5B97-7C9058DD4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C7D17-9AC0-7AC5-1CDB-0DF95EC1E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A95F7-8C70-6BB8-82BE-234F023B96D7}"/>
              </a:ext>
            </a:extLst>
          </p:cNvPr>
          <p:cNvSpPr>
            <a:spLocks noGrp="1"/>
          </p:cNvSpPr>
          <p:nvPr>
            <p:ph type="dt" sz="half" idx="10"/>
          </p:nvPr>
        </p:nvSpPr>
        <p:spPr/>
        <p:txBody>
          <a:bodyPr/>
          <a:lstStyle/>
          <a:p>
            <a:fld id="{7CF46F82-A0EC-4463-ABBF-25A20B3363B1}" type="datetimeFigureOut">
              <a:rPr lang="en-US" smtClean="0"/>
              <a:t>11/8/2024</a:t>
            </a:fld>
            <a:endParaRPr lang="en-US"/>
          </a:p>
        </p:txBody>
      </p:sp>
      <p:sp>
        <p:nvSpPr>
          <p:cNvPr id="6" name="Footer Placeholder 5">
            <a:extLst>
              <a:ext uri="{FF2B5EF4-FFF2-40B4-BE49-F238E27FC236}">
                <a16:creationId xmlns:a16="http://schemas.microsoft.com/office/drawing/2014/main" id="{3B4B747A-6CFB-9B7D-166F-C2FD7291F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1D143-7CE2-C58F-2210-8CC79703689C}"/>
              </a:ext>
            </a:extLst>
          </p:cNvPr>
          <p:cNvSpPr>
            <a:spLocks noGrp="1"/>
          </p:cNvSpPr>
          <p:nvPr>
            <p:ph type="sldNum" sz="quarter" idx="12"/>
          </p:nvPr>
        </p:nvSpPr>
        <p:spPr/>
        <p:txBody>
          <a:bodyPr/>
          <a:lstStyle/>
          <a:p>
            <a:fld id="{EFEAB079-94F2-4D47-9BFA-C258F3C61BBE}" type="slidenum">
              <a:rPr lang="en-US" smtClean="0"/>
              <a:t>‹#›</a:t>
            </a:fld>
            <a:endParaRPr lang="en-US"/>
          </a:p>
        </p:txBody>
      </p:sp>
    </p:spTree>
    <p:extLst>
      <p:ext uri="{BB962C8B-B14F-4D97-AF65-F5344CB8AC3E}">
        <p14:creationId xmlns:p14="http://schemas.microsoft.com/office/powerpoint/2010/main" val="219695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73971-E5BF-66CB-68F3-F918026A0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97395D-5E98-D4AA-E833-F44D540C4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32D8F-6B0D-8AF2-D36D-434DFDA0B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46F82-A0EC-4463-ABBF-25A20B3363B1}" type="datetimeFigureOut">
              <a:rPr lang="en-US" smtClean="0"/>
              <a:t>11/8/2024</a:t>
            </a:fld>
            <a:endParaRPr lang="en-US"/>
          </a:p>
        </p:txBody>
      </p:sp>
      <p:sp>
        <p:nvSpPr>
          <p:cNvPr id="5" name="Footer Placeholder 4">
            <a:extLst>
              <a:ext uri="{FF2B5EF4-FFF2-40B4-BE49-F238E27FC236}">
                <a16:creationId xmlns:a16="http://schemas.microsoft.com/office/drawing/2014/main" id="{8A6B056C-618E-88C1-8545-6D2780C3D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395099-4671-81F9-2D3E-821595CD1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AB079-94F2-4D47-9BFA-C258F3C61BBE}" type="slidenum">
              <a:rPr lang="en-US" smtClean="0"/>
              <a:t>‹#›</a:t>
            </a:fld>
            <a:endParaRPr lang="en-US"/>
          </a:p>
        </p:txBody>
      </p:sp>
    </p:spTree>
    <p:extLst>
      <p:ext uri="{BB962C8B-B14F-4D97-AF65-F5344CB8AC3E}">
        <p14:creationId xmlns:p14="http://schemas.microsoft.com/office/powerpoint/2010/main" val="400129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C8954-0987-741C-A7EF-58BB7EB6ECF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831E03-E811-F307-D145-F17FAA9EEBA1}"/>
              </a:ext>
            </a:extLst>
          </p:cNvPr>
          <p:cNvSpPr>
            <a:spLocks noGrp="1"/>
          </p:cNvSpPr>
          <p:nvPr>
            <p:ph type="subTitle" idx="1"/>
          </p:nvPr>
        </p:nvSpPr>
        <p:spPr/>
        <p:txBody>
          <a:bodyPr/>
          <a:lstStyle/>
          <a:p>
            <a:endParaRPr lang="en-US"/>
          </a:p>
        </p:txBody>
      </p:sp>
      <p:pic>
        <p:nvPicPr>
          <p:cNvPr id="2" name="Picture 1"/>
          <p:cNvPicPr>
            <a:picLocks noChangeAspect="1"/>
          </p:cNvPicPr>
          <p:nvPr/>
        </p:nvPicPr>
        <p:blipFill>
          <a:blip r:embed="rId3"/>
          <a:stretch>
            <a:fillRect/>
          </a:stretch>
        </p:blipFill>
        <p:spPr>
          <a:xfrm>
            <a:off x="127988" y="143987"/>
            <a:ext cx="11936023" cy="6714013"/>
          </a:xfrm>
          <a:prstGeom prst="rect">
            <a:avLst/>
          </a:prstGeom>
        </p:spPr>
      </p:pic>
    </p:spTree>
    <p:extLst>
      <p:ext uri="{BB962C8B-B14F-4D97-AF65-F5344CB8AC3E}">
        <p14:creationId xmlns:p14="http://schemas.microsoft.com/office/powerpoint/2010/main" val="317719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96846" y="1310456"/>
            <a:ext cx="9998307" cy="4237087"/>
          </a:xfrm>
          <a:prstGeom prst="rect">
            <a:avLst/>
          </a:prstGeom>
        </p:spPr>
      </p:pic>
    </p:spTree>
    <p:extLst>
      <p:ext uri="{BB962C8B-B14F-4D97-AF65-F5344CB8AC3E}">
        <p14:creationId xmlns:p14="http://schemas.microsoft.com/office/powerpoint/2010/main" val="44641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D2A9F-B843-65D9-698E-FF503D6EE46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2769E95-2A83-1268-65A0-43C66B9D7B12}"/>
              </a:ext>
            </a:extLst>
          </p:cNvPr>
          <p:cNvSpPr>
            <a:spLocks noGrp="1"/>
          </p:cNvSpPr>
          <p:nvPr>
            <p:ph type="subTitle" idx="1"/>
          </p:nvPr>
        </p:nvSpPr>
        <p:spPr/>
        <p:txBody>
          <a:bodyPr/>
          <a:lstStyle/>
          <a:p>
            <a:endParaRPr lang="en-US"/>
          </a:p>
        </p:txBody>
      </p:sp>
      <p:pic>
        <p:nvPicPr>
          <p:cNvPr id="2" name="Picture 1"/>
          <p:cNvPicPr>
            <a:picLocks noChangeAspect="1"/>
          </p:cNvPicPr>
          <p:nvPr/>
        </p:nvPicPr>
        <p:blipFill>
          <a:blip r:embed="rId3"/>
          <a:stretch>
            <a:fillRect/>
          </a:stretch>
        </p:blipFill>
        <p:spPr>
          <a:xfrm>
            <a:off x="344385" y="884157"/>
            <a:ext cx="11744696" cy="5184133"/>
          </a:xfrm>
          <a:prstGeom prst="rect">
            <a:avLst/>
          </a:prstGeom>
        </p:spPr>
      </p:pic>
    </p:spTree>
    <p:extLst>
      <p:ext uri="{BB962C8B-B14F-4D97-AF65-F5344CB8AC3E}">
        <p14:creationId xmlns:p14="http://schemas.microsoft.com/office/powerpoint/2010/main" val="383330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20E2-BC03-4D03-8F61-1177AF6FDE75}"/>
            </a:ext>
          </a:extLst>
        </p:cNvPr>
        <p:cNvGrpSpPr/>
        <p:nvPr/>
      </p:nvGrpSpPr>
      <p:grpSpPr>
        <a:xfrm>
          <a:off x="0" y="0"/>
          <a:ext cx="0" cy="0"/>
          <a:chOff x="0" y="0"/>
          <a:chExt cx="0" cy="0"/>
        </a:xfrm>
      </p:grpSpPr>
      <p:pic>
        <p:nvPicPr>
          <p:cNvPr id="1026" name="Picture 2" descr="https://tiki.vn/blog/wp-content/uploads/2023/09/machine-learning-thumbn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19" y="304997"/>
            <a:ext cx="11243382" cy="63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7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674</Words>
  <Application>Microsoft Office PowerPoint</Application>
  <PresentationFormat>Widescreen</PresentationFormat>
  <Paragraphs>28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Đại Hiệp Võ</dc:creator>
  <cp:lastModifiedBy>Thoại Dương</cp:lastModifiedBy>
  <cp:revision>10</cp:revision>
  <dcterms:created xsi:type="dcterms:W3CDTF">2024-10-31T16:40:38Z</dcterms:created>
  <dcterms:modified xsi:type="dcterms:W3CDTF">2024-11-08T14:13:10Z</dcterms:modified>
</cp:coreProperties>
</file>