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72" r:id="rId7"/>
    <p:sldId id="260" r:id="rId8"/>
    <p:sldId id="261" r:id="rId9"/>
    <p:sldId id="262" r:id="rId10"/>
    <p:sldId id="263" r:id="rId11"/>
    <p:sldId id="296" r:id="rId12"/>
    <p:sldId id="264" r:id="rId13"/>
    <p:sldId id="265" r:id="rId14"/>
    <p:sldId id="295" r:id="rId15"/>
    <p:sldId id="277" r:id="rId16"/>
    <p:sldId id="283" r:id="rId17"/>
    <p:sldId id="284" r:id="rId18"/>
    <p:sldId id="285" r:id="rId19"/>
    <p:sldId id="266" r:id="rId20"/>
    <p:sldId id="267" r:id="rId21"/>
    <p:sldId id="298" r:id="rId22"/>
    <p:sldId id="299" r:id="rId23"/>
    <p:sldId id="297" r:id="rId24"/>
    <p:sldId id="282" r:id="rId25"/>
    <p:sldId id="286" r:id="rId26"/>
    <p:sldId id="274" r:id="rId27"/>
    <p:sldId id="275" r:id="rId28"/>
    <p:sldId id="294" r:id="rId29"/>
    <p:sldId id="276" r:id="rId30"/>
    <p:sldId id="268" r:id="rId31"/>
    <p:sldId id="269" r:id="rId32"/>
    <p:sldId id="287" r:id="rId33"/>
    <p:sldId id="270" r:id="rId34"/>
    <p:sldId id="288" r:id="rId35"/>
    <p:sldId id="301" r:id="rId36"/>
    <p:sldId id="271" r:id="rId37"/>
    <p:sldId id="289" r:id="rId38"/>
    <p:sldId id="273" r:id="rId39"/>
    <p:sldId id="300" r:id="rId40"/>
    <p:sldId id="281" r:id="rId41"/>
    <p:sldId id="290" r:id="rId42"/>
    <p:sldId id="293" r:id="rId43"/>
    <p:sldId id="291" r:id="rId44"/>
    <p:sldId id="29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66FF66"/>
    <a:srgbClr val="456A1C"/>
    <a:srgbClr val="ECF7FE"/>
    <a:srgbClr val="FFCCCC"/>
    <a:srgbClr val="FFBDBD"/>
    <a:srgbClr val="E6A21A"/>
    <a:srgbClr val="EDF9FD"/>
    <a:srgbClr val="CCE9AD"/>
    <a:srgbClr val="F6F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1" autoAdjust="0"/>
    <p:restoredTop sz="83387" autoAdjust="0"/>
  </p:normalViewPr>
  <p:slideViewPr>
    <p:cSldViewPr snapToGrid="0">
      <p:cViewPr varScale="1">
        <p:scale>
          <a:sx n="98" d="100"/>
          <a:sy n="98" d="100"/>
        </p:scale>
        <p:origin x="91" y="6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F80F3-9C1D-4126-8F9D-17F3367548B5}" type="datetimeFigureOut">
              <a:rPr lang="en-US" smtClean="0"/>
              <a:t>25.4.21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BF09E-1E28-41A0-9780-531B3229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43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18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 2.x ma </a:t>
            </a:r>
            <a:r>
              <a:rPr lang="en-US" dirty="0" err="1"/>
              <a:t>subpane</a:t>
            </a:r>
            <a:r>
              <a:rPr lang="en-US" dirty="0"/>
              <a:t> pod </a:t>
            </a:r>
            <a:r>
              <a:rPr lang="en-US" dirty="0" err="1"/>
              <a:t>editorem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3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41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29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https://www.youtube.com/watch?v=F9afOP5Jq-8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27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38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55000">
              <a:schemeClr val="accent1">
                <a:lumMod val="5000"/>
                <a:lumOff val="95000"/>
              </a:schemeClr>
            </a:gs>
            <a:gs pos="25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8177"/>
            <a:ext cx="7772400" cy="890124"/>
          </a:xfrm>
        </p:spPr>
        <p:txBody>
          <a:bodyPr anchor="b">
            <a:normAutofit/>
          </a:bodyPr>
          <a:lstStyle>
            <a:lvl1pPr algn="l">
              <a:defRPr sz="440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20074" y="3209574"/>
            <a:ext cx="5638126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2820074" y="3155894"/>
            <a:ext cx="4236181" cy="8092"/>
          </a:xfrm>
          <a:prstGeom prst="line">
            <a:avLst/>
          </a:prstGeom>
          <a:ln w="25400">
            <a:solidFill>
              <a:srgbClr val="E6A2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20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T</a:t>
            </a:r>
            <a:r>
              <a:rPr lang="en-US" dirty="0" err="1"/>
              <a:t>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4506" y="594765"/>
            <a:ext cx="9046485" cy="6263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7800" indent="-1778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1pPr>
            <a:lvl2pPr marL="357188" indent="-179388">
              <a:buClr>
                <a:srgbClr val="0070C0"/>
              </a:buClr>
              <a:defRPr/>
            </a:lvl2pPr>
            <a:lvl3pPr marL="539750" indent="-182563">
              <a:buClr>
                <a:srgbClr val="0070C0"/>
              </a:buClr>
              <a:defRPr/>
            </a:lvl3pPr>
            <a:lvl4pPr marL="717550" indent="-177800">
              <a:buClr>
                <a:srgbClr val="0070C0"/>
              </a:buClr>
              <a:defRPr/>
            </a:lvl4pPr>
            <a:lvl5pPr marL="896938" indent="-179388">
              <a:buClr>
                <a:srgbClr val="0070C0"/>
              </a:buClr>
              <a:defRPr/>
            </a:lvl5pPr>
          </a:lstStyle>
          <a:p>
            <a:pPr lvl="0"/>
            <a:r>
              <a:rPr lang="cs-CZ" dirty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619919" y="755374"/>
            <a:ext cx="3471072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class sentence {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struct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const_iterator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char operator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*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void operator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++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 { ++index_; }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Rectangular Callout 4"/>
          <p:cNvSpPr/>
          <p:nvPr userDrawn="1"/>
        </p:nvSpPr>
        <p:spPr>
          <a:xfrm>
            <a:off x="7188621" y="2221966"/>
            <a:ext cx="848139" cy="274291"/>
          </a:xfrm>
          <a:prstGeom prst="wedgeRectCallout">
            <a:avLst>
              <a:gd name="adj1" fmla="val -104495"/>
              <a:gd name="adj2" fmla="val -16447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callout</a:t>
            </a:r>
          </a:p>
        </p:txBody>
      </p:sp>
    </p:spTree>
    <p:extLst>
      <p:ext uri="{BB962C8B-B14F-4D97-AF65-F5344CB8AC3E}">
        <p14:creationId xmlns:p14="http://schemas.microsoft.com/office/powerpoint/2010/main" val="88484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gradFill>
          <a:gsLst>
            <a:gs pos="55000">
              <a:schemeClr val="accent1">
                <a:lumMod val="5000"/>
                <a:lumOff val="95000"/>
              </a:schemeClr>
            </a:gs>
            <a:gs pos="25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20074" y="2375462"/>
            <a:ext cx="5638126" cy="890124"/>
          </a:xfrm>
        </p:spPr>
        <p:txBody>
          <a:bodyPr anchor="b">
            <a:normAutofit/>
          </a:bodyPr>
          <a:lstStyle>
            <a:lvl1pPr algn="l">
              <a:defRPr sz="440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20074" y="3399692"/>
            <a:ext cx="5638126" cy="1465644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820074" y="3155894"/>
            <a:ext cx="4236181" cy="8092"/>
          </a:xfrm>
          <a:prstGeom prst="line">
            <a:avLst/>
          </a:prstGeom>
          <a:ln w="25400">
            <a:solidFill>
              <a:srgbClr val="E6A2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4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92704" y="577294"/>
            <a:ext cx="8971233" cy="6202750"/>
          </a:xfrm>
        </p:spPr>
        <p:txBody>
          <a:bodyPr/>
          <a:lstStyle>
            <a:lvl1pPr marL="180975" indent="-180975">
              <a:defRPr sz="2000"/>
            </a:lvl1pPr>
            <a:lvl2pPr marL="358775" indent="-177800">
              <a:defRPr/>
            </a:lvl2pPr>
            <a:lvl3pPr marL="539750" indent="-180975">
              <a:defRPr/>
            </a:lvl3pPr>
            <a:lvl4pPr marL="715963" indent="-176213">
              <a:defRPr/>
            </a:lvl4pPr>
            <a:lvl5pPr marL="896938" indent="-180975"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T</a:t>
            </a:r>
            <a:r>
              <a:rPr lang="en-US" dirty="0" err="1"/>
              <a:t>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2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000">
              <a:schemeClr val="accent1">
                <a:lumMod val="5000"/>
                <a:lumOff val="95000"/>
              </a:schemeClr>
            </a:gs>
            <a:gs pos="4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68977"/>
            <a:ext cx="9144000" cy="618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39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000">
              <a:schemeClr val="accent1">
                <a:lumMod val="5000"/>
                <a:lumOff val="95000"/>
              </a:schemeClr>
            </a:gs>
            <a:gs pos="4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68977"/>
            <a:ext cx="9144000" cy="618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488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watch?v=F9afOP5Jq-8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utterstock.com/video/clip-33736180-sound-waves-audio-equalize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0074" y="2129624"/>
            <a:ext cx="5685018" cy="890124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čítačové systémy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0074" y="3399691"/>
            <a:ext cx="5638126" cy="2056827"/>
          </a:xfrm>
        </p:spPr>
        <p:txBody>
          <a:bodyPr>
            <a:normAutofit/>
          </a:bodyPr>
          <a:lstStyle/>
          <a:p>
            <a:r>
              <a:rPr lang="cs-CZ" dirty="0"/>
              <a:t>Filip Zavoral</a:t>
            </a:r>
          </a:p>
          <a:p>
            <a:r>
              <a:rPr lang="en-US" sz="1800" dirty="0"/>
              <a:t>z</a:t>
            </a:r>
            <a:r>
              <a:rPr lang="cs-CZ" sz="1800" dirty="0"/>
              <a:t>avoral</a:t>
            </a:r>
            <a:r>
              <a:rPr lang="en-US" sz="1800" dirty="0"/>
              <a:t>@</a:t>
            </a:r>
            <a:r>
              <a:rPr lang="cs-CZ" sz="1800" dirty="0"/>
              <a:t>ksi.mff.cuni.cz</a:t>
            </a:r>
            <a:endParaRPr lang="en-US" sz="1800" dirty="0"/>
          </a:p>
          <a:p>
            <a:r>
              <a:rPr lang="cs-CZ" sz="1800" dirty="0"/>
              <a:t>www.ksi.mff.cuni.cz/~zavoral</a:t>
            </a:r>
          </a:p>
          <a:p>
            <a:r>
              <a:rPr lang="cs-CZ" sz="1800" dirty="0"/>
              <a:t>NSWI170</a:t>
            </a:r>
            <a:r>
              <a:rPr lang="en-US" sz="1800" dirty="0"/>
              <a:t> - cvi</a:t>
            </a:r>
            <a:r>
              <a:rPr lang="cs-CZ" sz="1800" dirty="0"/>
              <a:t>čení</a:t>
            </a:r>
          </a:p>
          <a:p>
            <a:r>
              <a:rPr lang="cs-CZ" sz="1400" dirty="0"/>
              <a:t>LS 2020/2021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838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5647083" cy="6202750"/>
          </a:xfrm>
        </p:spPr>
        <p:txBody>
          <a:bodyPr/>
          <a:lstStyle/>
          <a:p>
            <a:pPr lvl="1"/>
            <a:r>
              <a:rPr lang="en-US" dirty="0"/>
              <a:t>sketch</a:t>
            </a:r>
          </a:p>
          <a:p>
            <a:pPr lvl="2"/>
            <a:r>
              <a:rPr lang="cs-CZ" dirty="0"/>
              <a:t>save -&gt; Documents/Arduino/</a:t>
            </a:r>
            <a:r>
              <a:rPr lang="en-US" b="1" i="1" dirty="0" err="1"/>
              <a:t>novak</a:t>
            </a:r>
            <a:r>
              <a:rPr lang="cs-CZ" dirty="0"/>
              <a:t> -&gt; </a:t>
            </a:r>
            <a:r>
              <a:rPr lang="en-US" b="1" i="1" dirty="0" err="1"/>
              <a:t>novak</a:t>
            </a:r>
            <a:r>
              <a:rPr lang="cs-CZ" dirty="0"/>
              <a:t>.ino</a:t>
            </a:r>
            <a:endParaRPr lang="en-US" dirty="0"/>
          </a:p>
          <a:p>
            <a:pPr lvl="2"/>
            <a:r>
              <a:rPr lang="en-US" dirty="0"/>
              <a:t>compile ctrl-R</a:t>
            </a:r>
          </a:p>
          <a:p>
            <a:pPr lvl="2"/>
            <a:r>
              <a:rPr lang="en-US" dirty="0"/>
              <a:t>upload ctrl U</a:t>
            </a:r>
            <a:endParaRPr lang="cs-CZ" dirty="0"/>
          </a:p>
          <a:p>
            <a:pPr lvl="1"/>
            <a:r>
              <a:rPr lang="en-US" dirty="0"/>
              <a:t>void </a:t>
            </a:r>
            <a:r>
              <a:rPr lang="en-US" b="1" dirty="0"/>
              <a:t>setup</a:t>
            </a:r>
            <a:r>
              <a:rPr lang="en-US" dirty="0"/>
              <a:t>();</a:t>
            </a:r>
          </a:p>
          <a:p>
            <a:pPr lvl="2"/>
            <a:r>
              <a:rPr lang="en-US" dirty="0" err="1"/>
              <a:t>jednou</a:t>
            </a:r>
            <a:r>
              <a:rPr lang="en-US" dirty="0"/>
              <a:t> p</a:t>
            </a:r>
            <a:r>
              <a:rPr lang="cs-CZ" dirty="0"/>
              <a:t>ř</a:t>
            </a:r>
            <a:r>
              <a:rPr lang="en-US" dirty="0" err="1"/>
              <a:t>i</a:t>
            </a:r>
            <a:r>
              <a:rPr lang="en-US" dirty="0"/>
              <a:t> start</a:t>
            </a:r>
            <a:r>
              <a:rPr lang="cs-CZ" dirty="0"/>
              <a:t>u</a:t>
            </a:r>
          </a:p>
          <a:p>
            <a:pPr lvl="2"/>
            <a:r>
              <a:rPr lang="cs-CZ" dirty="0"/>
              <a:t>nastavení módu PINů</a:t>
            </a:r>
          </a:p>
          <a:p>
            <a:pPr lvl="2"/>
            <a:r>
              <a:rPr lang="cs-CZ" dirty="0"/>
              <a:t>počáteční hodnoty PINů / proměnných</a:t>
            </a:r>
            <a:endParaRPr lang="en-US" dirty="0"/>
          </a:p>
          <a:p>
            <a:pPr lvl="1"/>
            <a:r>
              <a:rPr lang="en-US" dirty="0"/>
              <a:t>void </a:t>
            </a:r>
            <a:r>
              <a:rPr lang="en-US" b="1" dirty="0"/>
              <a:t>loop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~ 1000x /s</a:t>
            </a:r>
            <a:endParaRPr lang="cs-CZ" dirty="0"/>
          </a:p>
          <a:p>
            <a:pPr lvl="2"/>
            <a:r>
              <a:rPr lang="cs-CZ" dirty="0"/>
              <a:t>vlastní výkonný kód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366138" y="1185237"/>
            <a:ext cx="1512168" cy="4672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Sketch .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ino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368600" y="2444563"/>
            <a:ext cx="1512168" cy="4672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j-lt"/>
              </a:rPr>
              <a:t>Binary code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6942202" y="1652475"/>
            <a:ext cx="360040" cy="792088"/>
          </a:xfrm>
          <a:prstGeom prst="down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</a:t>
            </a:r>
            <a:r>
              <a:rPr kumimoji="0" lang="cs-CZ" sz="1600" b="1" i="0" u="none" strike="noStrike" cap="none" normalizeH="0" baseline="0" dirty="0">
                <a:ln>
                  <a:noFill/>
                </a:ln>
                <a:solidFill>
                  <a:srgbClr val="EE0000"/>
                </a:solidFill>
                <a:effectLst/>
                <a:latin typeface="+mj-lt"/>
              </a:rPr>
              <a:t>c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EE0000"/>
                </a:solidFill>
                <a:effectLst/>
                <a:latin typeface="+mj-lt"/>
              </a:rPr>
              <a:t>ompile</a:t>
            </a:r>
            <a:r>
              <a:rPr kumimoji="0" lang="cs-CZ" sz="1600" b="0" i="0" u="none" strike="noStrike" cap="none" normalizeH="0" baseline="0" dirty="0">
                <a:ln>
                  <a:noFill/>
                </a:ln>
                <a:solidFill>
                  <a:srgbClr val="EE0000"/>
                </a:solidFill>
                <a:effectLst/>
                <a:latin typeface="+mj-lt"/>
              </a:rPr>
              <a:t>         </a:t>
            </a:r>
            <a:r>
              <a:rPr kumimoji="0" lang="cs-CZ" b="1" i="0" u="none" strike="noStrike" cap="none" normalizeH="0" baseline="0" dirty="0">
                <a:ln>
                  <a:noFill/>
                </a:ln>
                <a:solidFill>
                  <a:srgbClr val="EE0000"/>
                </a:solidFill>
                <a:effectLst/>
                <a:latin typeface="+mj-lt"/>
              </a:rPr>
              <a:t>ctrl</a:t>
            </a:r>
            <a:r>
              <a:rPr lang="en-US" b="1" dirty="0">
                <a:solidFill>
                  <a:srgbClr val="EE0000"/>
                </a:solidFill>
                <a:latin typeface="+mj-lt"/>
              </a:rPr>
              <a:t>-</a:t>
            </a:r>
            <a:r>
              <a:rPr kumimoji="0" lang="cs-CZ" b="1" i="0" u="none" strike="noStrike" cap="none" normalizeH="0" baseline="0" dirty="0">
                <a:ln>
                  <a:noFill/>
                </a:ln>
                <a:solidFill>
                  <a:srgbClr val="EE0000"/>
                </a:solidFill>
                <a:effectLst/>
                <a:latin typeface="+mj-lt"/>
              </a:rPr>
              <a:t>R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rgbClr val="EE0000"/>
              </a:solidFill>
              <a:effectLst/>
              <a:latin typeface="+mj-lt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6942202" y="2911801"/>
            <a:ext cx="360040" cy="792088"/>
          </a:xfrm>
          <a:prstGeom prst="down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sz="1600" dirty="0">
                <a:latin typeface="+mj-lt"/>
              </a:rPr>
              <a:t>      </a:t>
            </a:r>
            <a:r>
              <a:rPr lang="en-US" sz="1600" dirty="0">
                <a:latin typeface="+mj-lt"/>
              </a:rPr>
              <a:t>  </a:t>
            </a:r>
            <a:r>
              <a:rPr lang="en-US" sz="1600" b="1" dirty="0">
                <a:solidFill>
                  <a:srgbClr val="EE0000"/>
                </a:solidFill>
                <a:latin typeface="+mj-lt"/>
              </a:rPr>
              <a:t>upload</a:t>
            </a:r>
            <a:r>
              <a:rPr lang="en-US" sz="1600" dirty="0">
                <a:solidFill>
                  <a:srgbClr val="EE0000"/>
                </a:solidFill>
                <a:latin typeface="+mj-lt"/>
              </a:rPr>
              <a:t>          </a:t>
            </a:r>
            <a:r>
              <a:rPr lang="en-US" b="1" dirty="0">
                <a:solidFill>
                  <a:srgbClr val="EE0000"/>
                </a:solidFill>
                <a:latin typeface="+mj-lt"/>
              </a:rPr>
              <a:t>ctrl-U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72669" y="4963215"/>
            <a:ext cx="1512168" cy="4672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FLASH mem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372669" y="3703889"/>
            <a:ext cx="1512168" cy="4672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Bootloader</a:t>
            </a:r>
          </a:p>
        </p:txBody>
      </p:sp>
      <p:sp>
        <p:nvSpPr>
          <p:cNvPr id="11" name="Down Arrow 10"/>
          <p:cNvSpPr/>
          <p:nvPr/>
        </p:nvSpPr>
        <p:spPr bwMode="auto">
          <a:xfrm>
            <a:off x="6942202" y="4173757"/>
            <a:ext cx="360040" cy="792088"/>
          </a:xfrm>
          <a:prstGeom prst="down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cs-C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</a:t>
            </a:r>
            <a:r>
              <a:rPr lang="cs-CZ" sz="1600" dirty="0">
                <a:latin typeface="+mj-lt"/>
              </a:rPr>
              <a:t>write</a:t>
            </a:r>
            <a:endParaRPr lang="en-US" sz="16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898086" y="1076411"/>
            <a:ext cx="2412268" cy="2016224"/>
          </a:xfrm>
          <a:prstGeom prst="rect">
            <a:avLst/>
          </a:prstGeom>
          <a:noFill/>
          <a:ln w="25400" cap="flat" cmpd="sng" algn="ctr">
            <a:solidFill>
              <a:srgbClr val="456A1C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sz="1600" b="1" dirty="0">
                <a:solidFill>
                  <a:srgbClr val="00B050"/>
                </a:solidFill>
                <a:latin typeface="+mj-lt"/>
              </a:rPr>
              <a:t>IDE</a:t>
            </a:r>
            <a:endParaRPr lang="en-US" sz="16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898086" y="3562312"/>
            <a:ext cx="2412268" cy="2016224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B050"/>
                </a:solidFill>
                <a:latin typeface="+mj-lt"/>
              </a:rPr>
              <a:t>Arduino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3069" y="3963089"/>
            <a:ext cx="1512247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main()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init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setup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for(;;)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loop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334192" y="5833861"/>
            <a:ext cx="1451385" cy="408390"/>
          </a:xfrm>
          <a:prstGeom prst="wedgeRectCallout">
            <a:avLst>
              <a:gd name="adj1" fmla="val 7380"/>
              <a:gd name="adj2" fmla="val -21997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zjednodu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š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eno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80401" y="4669920"/>
            <a:ext cx="1512246" cy="143116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void setup()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endParaRPr lang="en-US" sz="8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void loop()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" name="Rectangular Callout 17">
            <a:extLst>
              <a:ext uri="{FF2B5EF4-FFF2-40B4-BE49-F238E27FC236}">
                <a16:creationId xmlns:a16="http://schemas.microsoft.com/office/drawing/2014/main" id="{9CA77325-B85E-425E-85B6-1382E4ECB3E4}"/>
              </a:ext>
            </a:extLst>
          </p:cNvPr>
          <p:cNvSpPr/>
          <p:nvPr/>
        </p:nvSpPr>
        <p:spPr>
          <a:xfrm>
            <a:off x="3948616" y="4183383"/>
            <a:ext cx="1225141" cy="818737"/>
          </a:xfrm>
          <a:prstGeom prst="wedgeRectCallout">
            <a:avLst>
              <a:gd name="adj1" fmla="val -98038"/>
              <a:gd name="adj2" fmla="val 5241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inicializace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provede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se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jednou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0" name="Rectangular Callout 17">
            <a:extLst>
              <a:ext uri="{FF2B5EF4-FFF2-40B4-BE49-F238E27FC236}">
                <a16:creationId xmlns:a16="http://schemas.microsoft.com/office/drawing/2014/main" id="{9FDC2CAE-DCBF-4F0B-B361-2FE890E954FB}"/>
              </a:ext>
            </a:extLst>
          </p:cNvPr>
          <p:cNvSpPr/>
          <p:nvPr/>
        </p:nvSpPr>
        <p:spPr>
          <a:xfrm>
            <a:off x="3948617" y="5809335"/>
            <a:ext cx="1225140" cy="818737"/>
          </a:xfrm>
          <a:prstGeom prst="wedgeRectCallout">
            <a:avLst>
              <a:gd name="adj1" fmla="val -94403"/>
              <a:gd name="adj2" fmla="val -4760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smy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čka</a:t>
            </a: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provádí se</a:t>
            </a:r>
            <a:br>
              <a:rPr lang="cs-CZ" sz="1600" dirty="0">
                <a:solidFill>
                  <a:srgbClr val="456A1C"/>
                </a:solidFill>
                <a:latin typeface="+mj-lt"/>
              </a:rPr>
            </a:br>
            <a:r>
              <a:rPr lang="cs-CZ" sz="1600" dirty="0">
                <a:solidFill>
                  <a:srgbClr val="456A1C"/>
                </a:solidFill>
                <a:latin typeface="+mj-lt"/>
              </a:rPr>
              <a:t>cca 1000x /s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101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cs-CZ" dirty="0"/>
              <a:t>diody připojeny na PINy</a:t>
            </a:r>
          </a:p>
          <a:p>
            <a:r>
              <a:rPr lang="cs-CZ" dirty="0"/>
              <a:t>i</a:t>
            </a:r>
            <a:r>
              <a:rPr lang="en-US" dirty="0" err="1"/>
              <a:t>ni</a:t>
            </a:r>
            <a:r>
              <a:rPr lang="cs-CZ" dirty="0"/>
              <a:t>c</a:t>
            </a:r>
            <a:r>
              <a:rPr lang="en-US" dirty="0" err="1"/>
              <a:t>ializ</a:t>
            </a:r>
            <a:r>
              <a:rPr lang="cs-CZ" dirty="0"/>
              <a:t>ac</a:t>
            </a:r>
            <a:r>
              <a:rPr lang="en-US" dirty="0"/>
              <a:t>e</a:t>
            </a:r>
            <a:r>
              <a:rPr lang="cs-CZ" dirty="0"/>
              <a:t> PINu</a:t>
            </a:r>
          </a:p>
          <a:p>
            <a:pPr lvl="1"/>
            <a:r>
              <a:rPr lang="cs-CZ" dirty="0"/>
              <a:t>typicky v setup</a:t>
            </a:r>
            <a:r>
              <a:rPr lang="en-US" dirty="0"/>
              <a:t>()</a:t>
            </a:r>
          </a:p>
          <a:p>
            <a:pPr lvl="1"/>
            <a:r>
              <a:rPr lang="en-US" b="1" dirty="0" err="1"/>
              <a:t>pinMode</a:t>
            </a:r>
            <a:r>
              <a:rPr lang="en-US" dirty="0"/>
              <a:t>(</a:t>
            </a:r>
            <a:r>
              <a:rPr lang="cs-CZ" dirty="0"/>
              <a:t> </a:t>
            </a:r>
            <a:r>
              <a:rPr lang="en-US" dirty="0"/>
              <a:t>pin, </a:t>
            </a:r>
            <a:r>
              <a:rPr lang="en-US" b="1" dirty="0"/>
              <a:t>OUTPUT</a:t>
            </a:r>
            <a:r>
              <a:rPr lang="en-US" dirty="0"/>
              <a:t>)</a:t>
            </a:r>
          </a:p>
          <a:p>
            <a:r>
              <a:rPr lang="cs-CZ" dirty="0"/>
              <a:t>ovládání LED  ≈  zápis na PIN</a:t>
            </a:r>
            <a:endParaRPr lang="en-US" dirty="0"/>
          </a:p>
          <a:p>
            <a:pPr lvl="1"/>
            <a:r>
              <a:rPr lang="en-US" b="1" dirty="0" err="1"/>
              <a:t>digitalWrite</a:t>
            </a:r>
            <a:r>
              <a:rPr lang="en-US" dirty="0"/>
              <a:t>(</a:t>
            </a:r>
            <a:r>
              <a:rPr lang="cs-CZ" dirty="0"/>
              <a:t> </a:t>
            </a:r>
            <a:r>
              <a:rPr lang="en-US" dirty="0"/>
              <a:t>pin, HIGH/LOW)</a:t>
            </a:r>
            <a:endParaRPr lang="cs-CZ" dirty="0"/>
          </a:p>
          <a:p>
            <a:pPr lvl="1"/>
            <a:r>
              <a:rPr lang="cs-CZ" dirty="0"/>
              <a:t>HIGH ≈ ☻</a:t>
            </a:r>
            <a:r>
              <a:rPr lang="en-US" dirty="0"/>
              <a:t> </a:t>
            </a:r>
            <a:r>
              <a:rPr lang="cs-CZ" dirty="0"/>
              <a:t>nesvítí</a:t>
            </a:r>
          </a:p>
          <a:p>
            <a:pPr lvl="1"/>
            <a:r>
              <a:rPr lang="cs-CZ" dirty="0"/>
              <a:t>LOW  ≈ </a:t>
            </a:r>
            <a:r>
              <a:rPr lang="cs-CZ" dirty="0">
                <a:solidFill>
                  <a:srgbClr val="EE0000"/>
                </a:solidFill>
              </a:rPr>
              <a:t>☻</a:t>
            </a:r>
            <a:r>
              <a:rPr lang="en-US" sz="1600" dirty="0"/>
              <a:t> </a:t>
            </a:r>
            <a:r>
              <a:rPr lang="cs-CZ" dirty="0"/>
              <a:t>svítí</a:t>
            </a:r>
            <a:endParaRPr lang="en-US" dirty="0"/>
          </a:p>
          <a:p>
            <a:pPr lvl="2"/>
            <a:endParaRPr lang="en-US" dirty="0">
              <a:solidFill>
                <a:srgbClr val="00B05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/>
              <a:t>rozsvi</a:t>
            </a:r>
            <a:r>
              <a:rPr lang="cs-CZ" dirty="0"/>
              <a:t>ťte i-tou LED</a:t>
            </a:r>
          </a:p>
          <a:p>
            <a:pPr lvl="1"/>
            <a:r>
              <a:rPr lang="cs-CZ" dirty="0"/>
              <a:t>ostatní zhasněte</a:t>
            </a:r>
          </a:p>
          <a:p>
            <a:pPr lvl="1"/>
            <a:r>
              <a:rPr lang="cs-CZ" dirty="0"/>
              <a:t>parametr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7891" y="609962"/>
            <a:ext cx="3206083" cy="40934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my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funshield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library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constexpr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led[]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{..}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constexpr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led_count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my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assignments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led_on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setup and loop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void setup()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....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void loop()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7600278" y="3750809"/>
            <a:ext cx="1122738" cy="682318"/>
          </a:xfrm>
          <a:prstGeom prst="wedgeRectCallout">
            <a:avLst>
              <a:gd name="adj1" fmla="val -118950"/>
              <a:gd name="adj2" fmla="val -5481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inicializace</a:t>
            </a: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≡ zhasnutí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828" y="5160016"/>
            <a:ext cx="5017201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my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funshield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library</a:t>
            </a: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constexpr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led[] { 13, 12, 11, 10 };</a:t>
            </a: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constexpr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led_count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sizeof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(led)/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sizeof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(led[0]);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// ....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digitalWrite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led[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]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LOW);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339220" y="4590544"/>
            <a:ext cx="1506316" cy="682318"/>
          </a:xfrm>
          <a:prstGeom prst="wedgeRectCallout">
            <a:avLst>
              <a:gd name="adj1" fmla="val -79478"/>
              <a:gd name="adj2" fmla="val 6637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čí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sla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nepou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žívat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nikde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jinde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!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7600278" y="3334065"/>
            <a:ext cx="1122738" cy="344604"/>
          </a:xfrm>
          <a:prstGeom prst="wedgeRectCallout">
            <a:avLst>
              <a:gd name="adj1" fmla="val -117991"/>
              <a:gd name="adj2" fmla="val 26726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pinMode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7033704" y="5091198"/>
            <a:ext cx="1446903" cy="682318"/>
          </a:xfrm>
          <a:prstGeom prst="wedgeRectCallout">
            <a:avLst>
              <a:gd name="adj1" fmla="val -104023"/>
              <a:gd name="adj2" fmla="val -13680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jen volání vlastních funkcí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7600278" y="2048135"/>
            <a:ext cx="1122738" cy="682318"/>
          </a:xfrm>
          <a:prstGeom prst="wedgeRectCallout">
            <a:avLst>
              <a:gd name="adj1" fmla="val -111763"/>
              <a:gd name="adj2" fmla="val 7806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výkonný kód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3449262" y="3068491"/>
            <a:ext cx="1122738" cy="682318"/>
          </a:xfrm>
          <a:prstGeom prst="wedgeRectCallout">
            <a:avLst>
              <a:gd name="adj1" fmla="val -105326"/>
              <a:gd name="adj2" fmla="val 4232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no copy-and-paste</a:t>
            </a:r>
            <a:endParaRPr lang="cs-CZ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7" name="Lightning Bolt 6">
            <a:extLst>
              <a:ext uri="{FF2B5EF4-FFF2-40B4-BE49-F238E27FC236}">
                <a16:creationId xmlns:a16="http://schemas.microsoft.com/office/drawing/2014/main" id="{857DC367-321F-49F0-84FC-21052BBB4A60}"/>
              </a:ext>
            </a:extLst>
          </p:cNvPr>
          <p:cNvSpPr/>
          <p:nvPr/>
        </p:nvSpPr>
        <p:spPr>
          <a:xfrm flipH="1">
            <a:off x="2281360" y="2730453"/>
            <a:ext cx="298938" cy="392723"/>
          </a:xfrm>
          <a:prstGeom prst="lightningBolt">
            <a:avLst/>
          </a:prstGeom>
          <a:solidFill>
            <a:srgbClr val="FFC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Rectangular Callout 7">
            <a:extLst>
              <a:ext uri="{FF2B5EF4-FFF2-40B4-BE49-F238E27FC236}">
                <a16:creationId xmlns:a16="http://schemas.microsoft.com/office/drawing/2014/main" id="{FD9AEA49-7805-4BD3-887C-01EEDAEF6F00}"/>
              </a:ext>
            </a:extLst>
          </p:cNvPr>
          <p:cNvSpPr/>
          <p:nvPr/>
        </p:nvSpPr>
        <p:spPr>
          <a:xfrm>
            <a:off x="4035674" y="6057912"/>
            <a:ext cx="3613896" cy="682318"/>
          </a:xfrm>
          <a:prstGeom prst="wedgeRectCallout">
            <a:avLst>
              <a:gd name="adj1" fmla="val -71316"/>
              <a:gd name="adj2" fmla="val -1463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low-level k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ó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d</a:t>
            </a:r>
            <a:endParaRPr lang="cs-CZ" sz="16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nepoužívejte přímo, vytvořte si abstrakci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901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5" y="577294"/>
            <a:ext cx="8965234" cy="6226918"/>
          </a:xfrm>
        </p:spPr>
        <p:txBody>
          <a:bodyPr>
            <a:normAutofit/>
          </a:bodyPr>
          <a:lstStyle/>
          <a:p>
            <a:r>
              <a:rPr lang="en-US" dirty="0"/>
              <a:t>unsigned long</a:t>
            </a:r>
            <a:r>
              <a:rPr lang="cs-CZ" dirty="0"/>
              <a:t> </a:t>
            </a:r>
            <a:r>
              <a:rPr lang="cs-CZ" b="1" dirty="0"/>
              <a:t>millis</a:t>
            </a:r>
            <a:r>
              <a:rPr lang="en-US" dirty="0"/>
              <a:t>()</a:t>
            </a:r>
          </a:p>
          <a:p>
            <a:pPr lvl="2"/>
            <a:endParaRPr lang="en-US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2.1 </a:t>
            </a:r>
            <a:r>
              <a:rPr lang="en-US" dirty="0" err="1"/>
              <a:t>blikaj</a:t>
            </a:r>
            <a:r>
              <a:rPr lang="cs-CZ" dirty="0"/>
              <a:t>ící LED</a:t>
            </a:r>
            <a:endParaRPr lang="en-US" dirty="0"/>
          </a:p>
          <a:p>
            <a:pPr lvl="1"/>
            <a:r>
              <a:rPr lang="en-US" dirty="0" err="1"/>
              <a:t>kdy</a:t>
            </a:r>
            <a:r>
              <a:rPr lang="en-US" dirty="0"/>
              <a:t> n</a:t>
            </a:r>
            <a:r>
              <a:rPr lang="cs-CZ" dirty="0"/>
              <a:t>ě</a:t>
            </a:r>
            <a:r>
              <a:rPr lang="en-US" dirty="0"/>
              <a:t>co d</a:t>
            </a:r>
            <a:r>
              <a:rPr lang="cs-CZ" dirty="0"/>
              <a:t>ě</a:t>
            </a:r>
            <a:r>
              <a:rPr lang="en-US" dirty="0" err="1"/>
              <a:t>lat</a:t>
            </a:r>
            <a:r>
              <a:rPr lang="en-US" dirty="0"/>
              <a:t>?</a:t>
            </a:r>
            <a:endParaRPr lang="cs-CZ" dirty="0"/>
          </a:p>
          <a:p>
            <a:pPr lvl="1"/>
            <a:r>
              <a:rPr lang="cs-CZ" dirty="0"/>
              <a:t>co dělat</a:t>
            </a:r>
            <a:r>
              <a:rPr lang="en-US" dirty="0"/>
              <a:t>?</a:t>
            </a:r>
            <a:endParaRPr lang="cs-CZ" dirty="0"/>
          </a:p>
          <a:p>
            <a:pPr lvl="2"/>
            <a:r>
              <a:rPr lang="en-US" dirty="0"/>
              <a:t>(intern</a:t>
            </a:r>
            <a:r>
              <a:rPr lang="cs-CZ" dirty="0"/>
              <a:t>í) </a:t>
            </a:r>
            <a:r>
              <a:rPr lang="en-US" dirty="0" err="1"/>
              <a:t>stav</a:t>
            </a:r>
            <a:r>
              <a:rPr lang="cs-CZ" dirty="0"/>
              <a:t> vs. jeho vizualizace</a:t>
            </a:r>
          </a:p>
          <a:p>
            <a:pPr lvl="1"/>
            <a:r>
              <a:rPr lang="cs-CZ" dirty="0"/>
              <a:t>co si potřebuju pamatovat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kde</a:t>
            </a:r>
            <a:r>
              <a:rPr lang="en-US" dirty="0"/>
              <a:t> to </a:t>
            </a:r>
            <a:r>
              <a:rPr lang="en-US" dirty="0" err="1"/>
              <a:t>budu</a:t>
            </a:r>
            <a:r>
              <a:rPr lang="en-US" dirty="0"/>
              <a:t> m</a:t>
            </a:r>
            <a:r>
              <a:rPr lang="cs-CZ" dirty="0"/>
              <a:t>í</a:t>
            </a:r>
            <a:r>
              <a:rPr lang="en-US" dirty="0"/>
              <a:t>t </a:t>
            </a:r>
            <a:r>
              <a:rPr lang="en-US" dirty="0" err="1"/>
              <a:t>ulo</a:t>
            </a:r>
            <a:r>
              <a:rPr lang="cs-CZ" dirty="0"/>
              <a:t>žené</a:t>
            </a:r>
            <a:r>
              <a:rPr lang="en-US" dirty="0"/>
              <a:t>?</a:t>
            </a:r>
          </a:p>
          <a:p>
            <a:endParaRPr lang="cs-CZ" dirty="0">
              <a:solidFill>
                <a:srgbClr val="00B05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2.2 </a:t>
            </a:r>
            <a:r>
              <a:rPr lang="en-US" dirty="0" err="1"/>
              <a:t>semafor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cs-CZ" dirty="0"/>
              <a:t>železničním přejezdu</a:t>
            </a:r>
          </a:p>
          <a:p>
            <a:pPr lvl="1"/>
            <a:r>
              <a:rPr lang="cs-CZ" dirty="0"/>
              <a:t>vždy jedna dvojice LED svítí, druhá ne</a:t>
            </a:r>
          </a:p>
          <a:p>
            <a:pPr lvl="1"/>
            <a:r>
              <a:rPr lang="cs-CZ" dirty="0"/>
              <a:t>parametr: čas jednoho bliku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404"/>
            <a:ext cx="9144000" cy="464457"/>
          </a:xfrm>
        </p:spPr>
        <p:txBody>
          <a:bodyPr/>
          <a:lstStyle/>
          <a:p>
            <a:r>
              <a:rPr lang="en-US" dirty="0" err="1"/>
              <a:t>Blik</a:t>
            </a:r>
            <a:r>
              <a:rPr lang="cs-CZ" dirty="0"/>
              <a:t>ání a časování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8594" y="595190"/>
            <a:ext cx="4028738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unsigned long </a:t>
            </a:r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last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_</a:t>
            </a:r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time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= 0;</a:t>
            </a:r>
          </a:p>
          <a:p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loop_delay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unsigned long </a:t>
            </a:r>
            <a:r>
              <a:rPr lang="cs-CZ" sz="13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interval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auto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cur_time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millis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if(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cur_time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&gt;=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last_time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+ </a:t>
            </a:r>
            <a:r>
              <a:rPr lang="cs-CZ" sz="13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interval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last_time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cur_time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}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7489939" y="2225062"/>
            <a:ext cx="1163400" cy="682318"/>
          </a:xfrm>
          <a:prstGeom prst="wedgeRectCallout">
            <a:avLst>
              <a:gd name="adj1" fmla="val -67507"/>
              <a:gd name="adj2" fmla="val -125052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nastal čas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něco dělat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!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451172"/>
              </p:ext>
            </p:extLst>
          </p:nvPr>
        </p:nvGraphicFramePr>
        <p:xfrm>
          <a:off x="4878594" y="3621118"/>
          <a:ext cx="2348752" cy="78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191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900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E0000"/>
                          </a:solidFill>
                          <a:effectLst/>
                          <a:uLnTx/>
                          <a:uFillTx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☻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E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T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☻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E0000"/>
                          </a:solidFill>
                          <a:effectLst/>
                          <a:uLnTx/>
                          <a:uFillTx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☻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E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Arial Unicode MS" panose="020B0604020202020204" pitchFamily="34" charset="-128"/>
                        <a:cs typeface="+mn-cs"/>
                      </a:endParaRPr>
                    </a:p>
                  </a:txBody>
                  <a:tcPr marT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☻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Rectangular Callout 18"/>
          <p:cNvSpPr/>
          <p:nvPr/>
        </p:nvSpPr>
        <p:spPr>
          <a:xfrm>
            <a:off x="4878594" y="2711478"/>
            <a:ext cx="1245296" cy="678983"/>
          </a:xfrm>
          <a:prstGeom prst="wedgeRectCallout">
            <a:avLst>
              <a:gd name="adj1" fmla="val 22848"/>
              <a:gd name="adj2" fmla="val 90402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teď</a:t>
            </a:r>
            <a:br>
              <a:rPr lang="cs-CZ" sz="1600" dirty="0">
                <a:solidFill>
                  <a:srgbClr val="456A1C"/>
                </a:solidFill>
                <a:latin typeface="+mj-lt"/>
              </a:rPr>
            </a:br>
            <a:r>
              <a:rPr lang="cs-CZ" sz="1600" dirty="0">
                <a:solidFill>
                  <a:srgbClr val="456A1C"/>
                </a:solidFill>
                <a:latin typeface="+mj-lt"/>
              </a:rPr>
              <a:t>změna stavu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7662036" y="3863408"/>
            <a:ext cx="1245296" cy="399339"/>
          </a:xfrm>
          <a:prstGeom prst="wedgeRectCallout">
            <a:avLst>
              <a:gd name="adj1" fmla="val -90840"/>
              <a:gd name="adj2" fmla="val 4127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vizualizace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32028" y="4872754"/>
            <a:ext cx="2050837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bool sviti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=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false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blik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if(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i="1" dirty="0" err="1">
                <a:latin typeface="Consolas" panose="020B0609020204030204" pitchFamily="49" charset="0"/>
                <a:cs typeface="Courier New" pitchFamily="49" charset="0"/>
              </a:rPr>
              <a:t>nastal</a:t>
            </a:r>
            <a:r>
              <a:rPr lang="en-US" sz="1300" i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i="1" dirty="0">
                <a:latin typeface="Consolas" panose="020B0609020204030204" pitchFamily="49" charset="0"/>
                <a:cs typeface="Courier New" pitchFamily="49" charset="0"/>
              </a:rPr>
              <a:t>čas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   sviti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= !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sviti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}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8053081" y="6059861"/>
            <a:ext cx="854251" cy="579352"/>
          </a:xfrm>
          <a:prstGeom prst="wedgeRectCallout">
            <a:avLst>
              <a:gd name="adj1" fmla="val -150337"/>
              <a:gd name="adj2" fmla="val -6677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logick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á negace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4267115" y="5690584"/>
            <a:ext cx="1222958" cy="399339"/>
          </a:xfrm>
          <a:prstGeom prst="wedgeRectCallout">
            <a:avLst>
              <a:gd name="adj1" fmla="val 94850"/>
              <a:gd name="adj2" fmla="val -2886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změna stavu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6665" y="5033873"/>
            <a:ext cx="2113877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blik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bool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sviti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= false;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if(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i="1" dirty="0" err="1">
                <a:latin typeface="Consolas" panose="020B0609020204030204" pitchFamily="49" charset="0"/>
                <a:cs typeface="Courier New" pitchFamily="49" charset="0"/>
              </a:rPr>
              <a:t>nastal</a:t>
            </a:r>
            <a:r>
              <a:rPr lang="en-US" sz="1300" i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i="1" dirty="0">
                <a:latin typeface="Consolas" panose="020B0609020204030204" pitchFamily="49" charset="0"/>
                <a:cs typeface="Courier New" pitchFamily="49" charset="0"/>
              </a:rPr>
              <a:t>čas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   sviti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= !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sviti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vizualizace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}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2733555" y="5121535"/>
            <a:ext cx="987789" cy="409041"/>
          </a:xfrm>
          <a:prstGeom prst="wedgeRectCallout">
            <a:avLst>
              <a:gd name="adj1" fmla="val -63832"/>
              <a:gd name="adj2" fmla="val 39785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funguje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?</a:t>
            </a:r>
          </a:p>
        </p:txBody>
      </p:sp>
      <p:sp>
        <p:nvSpPr>
          <p:cNvPr id="27" name="Rectangular Callout 26"/>
          <p:cNvSpPr/>
          <p:nvPr/>
        </p:nvSpPr>
        <p:spPr>
          <a:xfrm>
            <a:off x="8053081" y="4721047"/>
            <a:ext cx="854251" cy="579352"/>
          </a:xfrm>
          <a:prstGeom prst="wedgeRectCallout">
            <a:avLst>
              <a:gd name="adj1" fmla="val -125568"/>
              <a:gd name="adj2" fmla="val 9682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dekom</a:t>
            </a:r>
            <a:br>
              <a:rPr lang="cs-CZ" sz="1600" dirty="0">
                <a:solidFill>
                  <a:srgbClr val="456A1C"/>
                </a:solidFill>
                <a:latin typeface="+mj-lt"/>
              </a:rPr>
            </a:br>
            <a:r>
              <a:rPr lang="cs-CZ" sz="1600" dirty="0">
                <a:solidFill>
                  <a:srgbClr val="456A1C"/>
                </a:solidFill>
                <a:latin typeface="+mj-lt"/>
              </a:rPr>
              <a:t>pozice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5" name="Rectangular Callout 16">
            <a:extLst>
              <a:ext uri="{FF2B5EF4-FFF2-40B4-BE49-F238E27FC236}">
                <a16:creationId xmlns:a16="http://schemas.microsoft.com/office/drawing/2014/main" id="{BCA4FA0B-6C52-47F7-BEDA-292A92D7B6A7}"/>
              </a:ext>
            </a:extLst>
          </p:cNvPr>
          <p:cNvSpPr/>
          <p:nvPr/>
        </p:nvSpPr>
        <p:spPr>
          <a:xfrm>
            <a:off x="3408600" y="751516"/>
            <a:ext cx="1163400" cy="682318"/>
          </a:xfrm>
          <a:prstGeom prst="wedgeRectCallout">
            <a:avLst>
              <a:gd name="adj1" fmla="val 75580"/>
              <a:gd name="adj2" fmla="val -4430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glob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ální</a:t>
            </a: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musí přežít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!</a:t>
            </a:r>
          </a:p>
        </p:txBody>
      </p:sp>
      <p:sp>
        <p:nvSpPr>
          <p:cNvPr id="30" name="Rectangular Callout 22">
            <a:extLst>
              <a:ext uri="{FF2B5EF4-FFF2-40B4-BE49-F238E27FC236}">
                <a16:creationId xmlns:a16="http://schemas.microsoft.com/office/drawing/2014/main" id="{B04742C3-F17F-4C09-91B2-2007E7E31D0D}"/>
              </a:ext>
            </a:extLst>
          </p:cNvPr>
          <p:cNvSpPr/>
          <p:nvPr/>
        </p:nvSpPr>
        <p:spPr>
          <a:xfrm>
            <a:off x="4267115" y="4926716"/>
            <a:ext cx="1222958" cy="603860"/>
          </a:xfrm>
          <a:prstGeom prst="wedgeRectCallout">
            <a:avLst>
              <a:gd name="adj1" fmla="val 76157"/>
              <a:gd name="adj2" fmla="val -2592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stav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mus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í přežít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648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15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3"/>
            <a:ext cx="8828557" cy="614797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2.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/>
              <a:t>bin</a:t>
            </a:r>
            <a:r>
              <a:rPr lang="cs-CZ" dirty="0"/>
              <a:t>á</a:t>
            </a:r>
            <a:r>
              <a:rPr lang="en-US" dirty="0" err="1"/>
              <a:t>rn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/>
              <a:t>rozklad</a:t>
            </a:r>
            <a:endParaRPr lang="en-US" dirty="0"/>
          </a:p>
          <a:p>
            <a:pPr lvl="1"/>
            <a:r>
              <a:rPr lang="cs-CZ" dirty="0"/>
              <a:t>parametr</a:t>
            </a:r>
            <a:r>
              <a:rPr lang="en-US" dirty="0"/>
              <a:t>:</a:t>
            </a:r>
            <a:r>
              <a:rPr lang="cs-CZ" dirty="0"/>
              <a:t> rozsvítit LED dle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spodních 4</a:t>
            </a:r>
            <a:r>
              <a:rPr lang="cs-CZ" dirty="0"/>
              <a:t> bitů</a:t>
            </a:r>
          </a:p>
          <a:p>
            <a:pPr lvl="2"/>
            <a:r>
              <a:rPr lang="cs-CZ" dirty="0"/>
              <a:t>bit</a:t>
            </a:r>
            <a:r>
              <a:rPr lang="en-US" dirty="0"/>
              <a:t> = 1 </a:t>
            </a: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⇝</a:t>
            </a:r>
            <a:r>
              <a:rPr lang="en-US" dirty="0"/>
              <a:t> </a:t>
            </a:r>
            <a:r>
              <a:rPr lang="cs-CZ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☻</a:t>
            </a:r>
            <a:r>
              <a:rPr lang="cs-CZ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cs-CZ" dirty="0"/>
              <a:t>rozsvítit</a:t>
            </a:r>
            <a:r>
              <a:rPr lang="en-US" dirty="0"/>
              <a:t> LED</a:t>
            </a:r>
            <a:endParaRPr lang="cs-CZ" dirty="0"/>
          </a:p>
          <a:p>
            <a:pPr lvl="2"/>
            <a:r>
              <a:rPr lang="cs-CZ" dirty="0"/>
              <a:t>bit</a:t>
            </a:r>
            <a:r>
              <a:rPr lang="en-US" dirty="0"/>
              <a:t> = 0 </a:t>
            </a: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⇝ 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☻ </a:t>
            </a:r>
            <a:r>
              <a:rPr lang="en-US" dirty="0" err="1"/>
              <a:t>zhasnou</a:t>
            </a:r>
            <a:r>
              <a:rPr lang="cs-CZ" dirty="0"/>
              <a:t>t</a:t>
            </a:r>
            <a:r>
              <a:rPr lang="en-US" dirty="0"/>
              <a:t> LED</a:t>
            </a:r>
            <a:endParaRPr lang="cs-CZ" dirty="0"/>
          </a:p>
          <a:p>
            <a:pPr lvl="1"/>
            <a:r>
              <a:rPr lang="en-US" dirty="0" err="1"/>
              <a:t>funkci</a:t>
            </a:r>
            <a:r>
              <a:rPr lang="en-US" dirty="0"/>
              <a:t> </a:t>
            </a:r>
            <a:r>
              <a:rPr lang="en-US" dirty="0" err="1"/>
              <a:t>pou</a:t>
            </a:r>
            <a:r>
              <a:rPr lang="cs-CZ" dirty="0"/>
              <a:t>žijte v count-up</a:t>
            </a:r>
            <a:endParaRPr lang="en-US" dirty="0"/>
          </a:p>
          <a:p>
            <a:pPr lvl="2"/>
            <a:r>
              <a:rPr lang="en-US" dirty="0" err="1"/>
              <a:t>jednoduch</a:t>
            </a:r>
            <a:r>
              <a:rPr lang="cs-CZ" dirty="0"/>
              <a:t>ý čítač: 0 .. ∞ </a:t>
            </a:r>
          </a:p>
          <a:p>
            <a:pPr lvl="2"/>
            <a:r>
              <a:rPr lang="cs-CZ" dirty="0"/>
              <a:t>parametr: rychlost počítání</a:t>
            </a:r>
            <a:r>
              <a:rPr lang="en-US" dirty="0"/>
              <a:t> (</a:t>
            </a:r>
            <a:r>
              <a:rPr lang="en-US" dirty="0" err="1"/>
              <a:t>ms</a:t>
            </a:r>
            <a:r>
              <a:rPr lang="en-US" dirty="0"/>
              <a:t>)</a:t>
            </a:r>
            <a:endParaRPr lang="cs-CZ" dirty="0"/>
          </a:p>
          <a:p>
            <a:pPr lvl="2"/>
            <a:r>
              <a:rPr lang="cs-CZ" dirty="0"/>
              <a:t>po každém uplynulém intervalu se inkrementuje čítač a zobrazí se LED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</a:t>
            </a:r>
            <a:r>
              <a:rPr lang="cs-CZ" dirty="0"/>
              <a:t>á</a:t>
            </a:r>
            <a:r>
              <a:rPr lang="en-US" dirty="0" err="1"/>
              <a:t>rn</a:t>
            </a:r>
            <a:r>
              <a:rPr lang="cs-CZ" dirty="0"/>
              <a:t>í </a:t>
            </a:r>
            <a:r>
              <a:rPr lang="en-US" dirty="0" err="1"/>
              <a:t>rozklad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62699" y="4100579"/>
            <a:ext cx="2512378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x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&amp; 1   ≡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bitová maska</a:t>
            </a:r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x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| 1   ≡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nastaven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í bit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u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~x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   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≡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bitov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á negace</a:t>
            </a: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x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&amp; ~1  ≡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vynulov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ání bit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u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x &gt;&gt; 1  ≡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bitový posun</a:t>
            </a:r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&amp;= &gt;&gt;= ....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222641" y="3991610"/>
            <a:ext cx="1293341" cy="444844"/>
          </a:xfrm>
          <a:prstGeom prst="wedgeRectCallout">
            <a:avLst>
              <a:gd name="adj1" fmla="val 99166"/>
              <a:gd name="adj2" fmla="val 12185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nejni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žší bit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405893" y="4728531"/>
            <a:ext cx="1293341" cy="444844"/>
          </a:xfrm>
          <a:prstGeom prst="wedgeRectCallout">
            <a:avLst>
              <a:gd name="adj1" fmla="val 82272"/>
              <a:gd name="adj2" fmla="val -99416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posun o bit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643496"/>
              </p:ext>
            </p:extLst>
          </p:nvPr>
        </p:nvGraphicFramePr>
        <p:xfrm>
          <a:off x="1873359" y="3810825"/>
          <a:ext cx="1754660" cy="152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543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E0000"/>
                          </a:solidFill>
                          <a:effectLst/>
                          <a:uLnTx/>
                          <a:uFillTx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☻</a:t>
                      </a:r>
                      <a:endParaRPr lang="en-US" dirty="0">
                        <a:solidFill>
                          <a:srgbClr val="EE0000"/>
                        </a:solidFill>
                      </a:endParaRPr>
                    </a:p>
                  </a:txBody>
                  <a:tcPr marT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E0000"/>
                          </a:solidFill>
                          <a:effectLst/>
                          <a:uLnTx/>
                          <a:uFillTx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☻</a:t>
                      </a:r>
                      <a:endParaRPr lang="en-US" dirty="0">
                        <a:solidFill>
                          <a:srgbClr val="EE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☻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E0000"/>
                          </a:solidFill>
                          <a:effectLst/>
                          <a:uLnTx/>
                          <a:uFillTx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☻</a:t>
                      </a:r>
                      <a:endParaRPr lang="en-US" dirty="0">
                        <a:solidFill>
                          <a:srgbClr val="EE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Rectangular Callout 17"/>
          <p:cNvSpPr/>
          <p:nvPr/>
        </p:nvSpPr>
        <p:spPr>
          <a:xfrm>
            <a:off x="1029211" y="4214032"/>
            <a:ext cx="510601" cy="444844"/>
          </a:xfrm>
          <a:prstGeom prst="wedgeRectCallout">
            <a:avLst>
              <a:gd name="adj1" fmla="val 116717"/>
              <a:gd name="adj2" fmla="val 5152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13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4222642" y="3991610"/>
            <a:ext cx="1293341" cy="444844"/>
          </a:xfrm>
          <a:prstGeom prst="wedgeRectCallout">
            <a:avLst>
              <a:gd name="adj1" fmla="val -93936"/>
              <a:gd name="adj2" fmla="val 8007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nejni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žší bit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189156" y="4509388"/>
            <a:ext cx="461938" cy="441565"/>
          </a:xfrm>
          <a:prstGeom prst="ellipse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253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9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5" y="577293"/>
            <a:ext cx="4227249" cy="6147971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2.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</a:t>
            </a:r>
            <a:r>
              <a:rPr lang="en-US" dirty="0"/>
              <a:t>b</a:t>
            </a:r>
            <a:r>
              <a:rPr lang="cs-CZ" dirty="0"/>
              <a:t>ěhající kulička</a:t>
            </a:r>
            <a:endParaRPr lang="en-US" dirty="0"/>
          </a:p>
          <a:p>
            <a:pPr lvl="1"/>
            <a:r>
              <a:rPr lang="cs-CZ" dirty="0"/>
              <a:t>1. parametr</a:t>
            </a:r>
            <a:r>
              <a:rPr lang="en-US" dirty="0"/>
              <a:t>:</a:t>
            </a:r>
            <a:endParaRPr lang="cs-CZ" dirty="0"/>
          </a:p>
          <a:p>
            <a:pPr lvl="2"/>
            <a:r>
              <a:rPr lang="cs-CZ" dirty="0"/>
              <a:t>čas zobrazení jedné kuličky v ms</a:t>
            </a:r>
          </a:p>
          <a:p>
            <a:pPr lvl="1"/>
            <a:r>
              <a:rPr lang="cs-CZ" dirty="0"/>
              <a:t>2. parametr: způsob běhání</a:t>
            </a:r>
          </a:p>
          <a:p>
            <a:pPr lvl="2"/>
            <a:r>
              <a:rPr lang="en-US" dirty="0" err="1"/>
              <a:t>dokola</a:t>
            </a:r>
            <a:r>
              <a:rPr lang="en-US" dirty="0"/>
              <a:t>: 01230123...</a:t>
            </a:r>
            <a:endParaRPr lang="cs-CZ" dirty="0"/>
          </a:p>
          <a:p>
            <a:pPr lvl="2"/>
            <a:r>
              <a:rPr lang="en-US" dirty="0" err="1"/>
              <a:t>odr</a:t>
            </a:r>
            <a:r>
              <a:rPr lang="cs-CZ" dirty="0"/>
              <a:t>áží se</a:t>
            </a:r>
            <a:r>
              <a:rPr lang="en-US" dirty="0"/>
              <a:t>: 012321012321...</a:t>
            </a:r>
          </a:p>
          <a:p>
            <a:pPr lvl="2"/>
            <a:endParaRPr lang="en-US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2.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 </a:t>
            </a:r>
            <a:r>
              <a:rPr lang="cs-CZ" dirty="0"/>
              <a:t>běhající had</a:t>
            </a:r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2.5a</a:t>
            </a:r>
            <a:r>
              <a:rPr lang="en-US" dirty="0"/>
              <a:t> n</a:t>
            </a:r>
            <a:r>
              <a:rPr lang="cs-CZ" dirty="0"/>
              <a:t>ěkolik kuliček (LED) za sebou</a:t>
            </a:r>
            <a:endParaRPr lang="en-US" dirty="0"/>
          </a:p>
          <a:p>
            <a:pPr lvl="2"/>
            <a:r>
              <a:rPr lang="cs-CZ" dirty="0"/>
              <a:t>parametr</a:t>
            </a:r>
            <a:r>
              <a:rPr lang="en-US" dirty="0"/>
              <a:t>: </a:t>
            </a:r>
            <a:r>
              <a:rPr lang="en-US" dirty="0" err="1"/>
              <a:t>velikost</a:t>
            </a:r>
            <a:r>
              <a:rPr lang="cs-CZ" dirty="0"/>
              <a:t> hada </a:t>
            </a:r>
            <a:r>
              <a:rPr lang="en-US" dirty="0"/>
              <a:t>= po</a:t>
            </a:r>
            <a:r>
              <a:rPr lang="cs-CZ" dirty="0"/>
              <a:t>čet LED</a:t>
            </a:r>
          </a:p>
          <a:p>
            <a:pPr lvl="2"/>
            <a:r>
              <a:rPr lang="en-US" dirty="0" err="1"/>
              <a:t>kuli</a:t>
            </a:r>
            <a:r>
              <a:rPr lang="cs-CZ" dirty="0"/>
              <a:t>čka z 2.4 ≈ had velikosti 1</a:t>
            </a:r>
            <a:endParaRPr lang="en-US" dirty="0"/>
          </a:p>
          <a:p>
            <a:pPr lvl="2"/>
            <a:r>
              <a:rPr lang="cs-CZ" dirty="0"/>
              <a:t>had postupně vylézá a zalézá</a:t>
            </a:r>
          </a:p>
          <a:p>
            <a:pPr lvl="3"/>
            <a:r>
              <a:rPr lang="cs-CZ" dirty="0"/>
              <a:t>nejdřív se zobrazí jedna kulička, </a:t>
            </a:r>
            <a:r>
              <a:rPr lang="en-US" dirty="0" err="1"/>
              <a:t>pak</a:t>
            </a:r>
            <a:r>
              <a:rPr lang="en-US" dirty="0"/>
              <a:t> dv</a:t>
            </a:r>
            <a:r>
              <a:rPr lang="cs-CZ" dirty="0"/>
              <a:t>ě, ...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2.5b</a:t>
            </a:r>
            <a:r>
              <a:rPr lang="en-US" dirty="0"/>
              <a:t> </a:t>
            </a:r>
            <a:r>
              <a:rPr lang="cs-CZ" dirty="0"/>
              <a:t>aliasing</a:t>
            </a:r>
          </a:p>
          <a:p>
            <a:pPr lvl="2"/>
            <a:r>
              <a:rPr lang="cs-CZ" dirty="0"/>
              <a:t>krajní kuličky část času s nižší intenzitou</a:t>
            </a:r>
          </a:p>
          <a:p>
            <a:pPr lvl="2"/>
            <a:r>
              <a:rPr lang="cs-CZ" dirty="0"/>
              <a:t>svítí menší počet cyklů 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cs-CZ" dirty="0"/>
              <a:t> nižší intenzita</a:t>
            </a:r>
          </a:p>
          <a:p>
            <a:pPr lvl="2"/>
            <a:r>
              <a:rPr lang="cs-CZ" dirty="0"/>
              <a:t>pokročilejší: rostoucí / klesající intenzita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2.5c</a:t>
            </a:r>
            <a:r>
              <a:rPr lang="en-US" dirty="0"/>
              <a:t> </a:t>
            </a:r>
            <a:r>
              <a:rPr lang="cs-CZ" dirty="0"/>
              <a:t>PWM </a:t>
            </a:r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cs-CZ" dirty="0">
                <a:solidFill>
                  <a:srgbClr val="00B050"/>
                </a:solidFill>
              </a:rPr>
              <a:t>www.arduino.cc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Kulička a h</a:t>
            </a:r>
            <a:r>
              <a:rPr lang="en-US" dirty="0"/>
              <a:t>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03966" y="2541806"/>
            <a:ext cx="3312849" cy="3893374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my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funshield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library</a:t>
            </a: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constexpr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led[]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{..};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bool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loop_delay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interval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{}</a:t>
            </a:r>
          </a:p>
          <a:p>
            <a:endParaRPr lang="cs-CZ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my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assignments</a:t>
            </a:r>
          </a:p>
          <a:p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x23_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binary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_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led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{}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x23_count_up()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{}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x24_dot()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{}</a:t>
            </a:r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x25_snake(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len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{}</a:t>
            </a:r>
            <a:endParaRPr lang="cs-CZ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endParaRPr lang="cs-CZ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setup and loop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setup() {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....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loop() {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....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x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23_count_up();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x24_dot( 300, true);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// x25_snake( 2);</a:t>
            </a:r>
            <a:endParaRPr lang="cs-CZ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5" name="Content Placeholder 1">
            <a:extLst>
              <a:ext uri="{FF2B5EF4-FFF2-40B4-BE49-F238E27FC236}">
                <a16:creationId xmlns:a16="http://schemas.microsoft.com/office/drawing/2014/main" id="{195E1091-671B-4BD9-B535-77F4201E3EE9}"/>
              </a:ext>
            </a:extLst>
          </p:cNvPr>
          <p:cNvSpPr txBox="1">
            <a:spLocks/>
          </p:cNvSpPr>
          <p:nvPr/>
        </p:nvSpPr>
        <p:spPr>
          <a:xfrm>
            <a:off x="5090551" y="604816"/>
            <a:ext cx="3312848" cy="2142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 err="1"/>
              <a:t>kultura</a:t>
            </a:r>
            <a:r>
              <a:rPr lang="en-US" dirty="0"/>
              <a:t> </a:t>
            </a:r>
            <a:r>
              <a:rPr lang="cs-CZ" dirty="0"/>
              <a:t>kódu</a:t>
            </a:r>
          </a:p>
          <a:p>
            <a:pPr lvl="1"/>
            <a:r>
              <a:rPr lang="cs-CZ" dirty="0"/>
              <a:t>dekompozice</a:t>
            </a:r>
          </a:p>
          <a:p>
            <a:pPr lvl="1"/>
            <a:r>
              <a:rPr lang="cs-CZ" dirty="0"/>
              <a:t>parametrizace</a:t>
            </a:r>
          </a:p>
          <a:p>
            <a:pPr lvl="1"/>
            <a:r>
              <a:rPr lang="cs-CZ" dirty="0"/>
              <a:t>odstranění copy-and-paste</a:t>
            </a:r>
          </a:p>
          <a:p>
            <a:pPr lvl="2"/>
            <a:r>
              <a:rPr lang="cs-CZ" dirty="0"/>
              <a:t>loop</a:t>
            </a:r>
            <a:r>
              <a:rPr lang="en-US" dirty="0"/>
              <a:t>_</a:t>
            </a:r>
            <a:r>
              <a:rPr lang="cs-CZ" dirty="0"/>
              <a:t>delay</a:t>
            </a:r>
            <a:r>
              <a:rPr lang="en-US" dirty="0"/>
              <a:t>()</a:t>
            </a: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81AB2375-1206-41FF-90F1-DD6F641ED6A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28" y="604816"/>
            <a:ext cx="365368" cy="3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5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Elegance a kvalita kódu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29211" y="974169"/>
            <a:ext cx="2977427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if( </a:t>
            </a:r>
            <a:r>
              <a:rPr lang="en-US" sz="1300" i="1" dirty="0" err="1">
                <a:latin typeface="Consolas" panose="020B0609020204030204" pitchFamily="49" charset="0"/>
                <a:cs typeface="Courier New" pitchFamily="49" charset="0"/>
              </a:rPr>
              <a:t>podminka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digitalWrite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led[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], LOW);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 else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digitalWrite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led[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], HIGH);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431723" y="1212145"/>
            <a:ext cx="1658470" cy="616654"/>
          </a:xfrm>
          <a:prstGeom prst="wedgeRectCallout">
            <a:avLst>
              <a:gd name="adj1" fmla="val 59669"/>
              <a:gd name="adj2" fmla="val -1859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c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o je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na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tomto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kódu špatně?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971972" y="1046297"/>
            <a:ext cx="2526630" cy="948349"/>
          </a:xfrm>
          <a:prstGeom prst="wedgeRectCallout">
            <a:avLst>
              <a:gd name="adj1" fmla="val -63450"/>
              <a:gd name="adj2" fmla="val -1386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rgbClr val="456A1C"/>
                </a:solidFill>
                <a:latin typeface="+mj-lt"/>
              </a:rPr>
              <a:t>nic </a:t>
            </a:r>
            <a:r>
              <a:rPr lang="en-US" sz="1600" baseline="10000" dirty="0">
                <a:solidFill>
                  <a:srgbClr val="456A1C"/>
                </a:solidFill>
                <a:latin typeface="+mj-lt"/>
              </a:rPr>
              <a:t>(?)</a:t>
            </a:r>
            <a:endParaRPr lang="pl-PL" sz="1600" baseline="100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pl-PL" sz="1600" dirty="0">
                <a:solidFill>
                  <a:srgbClr val="456A1C"/>
                </a:solidFill>
                <a:latin typeface="+mj-lt"/>
              </a:rPr>
              <a:t>zkompiluje se bez warningů dělá to, co má, efektivně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1337688" y="2540125"/>
            <a:ext cx="2183045" cy="1353947"/>
          </a:xfrm>
          <a:prstGeom prst="wedgeRectCallout">
            <a:avLst>
              <a:gd name="adj1" fmla="val 33977"/>
              <a:gd name="adj2" fmla="val -9009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neelegantní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kopírování</a:t>
            </a: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hůře udržovatelný</a:t>
            </a: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nízká úrovní abstrakce</a:t>
            </a: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opakující se fragmenty 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934325" y="2534086"/>
            <a:ext cx="2965900" cy="1353947"/>
          </a:xfrm>
          <a:prstGeom prst="wedgeRectCallout">
            <a:avLst>
              <a:gd name="adj1" fmla="val -49144"/>
              <a:gd name="adj2" fmla="val -7818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i="1" dirty="0">
                <a:solidFill>
                  <a:srgbClr val="456A1C"/>
                </a:solidFill>
                <a:latin typeface="+mj-lt"/>
              </a:rPr>
              <a:t>když platí nějaká podmínka, tak zapíšu na pin, který mám uložený v nějakém poli, nízkou hodnotu</a:t>
            </a:r>
            <a:r>
              <a:rPr lang="en-US" sz="1600" i="1" dirty="0">
                <a:solidFill>
                  <a:srgbClr val="456A1C"/>
                </a:solidFill>
                <a:latin typeface="+mj-lt"/>
              </a:rPr>
              <a:t>;</a:t>
            </a:r>
            <a:r>
              <a:rPr lang="cs-CZ" sz="1600" i="1" dirty="0">
                <a:solidFill>
                  <a:srgbClr val="456A1C"/>
                </a:solidFill>
                <a:latin typeface="+mj-lt"/>
              </a:rPr>
              <a:t> když neplatí, tak vysokou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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 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934325" y="4303710"/>
            <a:ext cx="2965900" cy="717084"/>
          </a:xfrm>
          <a:prstGeom prst="wedgeRectCallout">
            <a:avLst>
              <a:gd name="adj1" fmla="val -76147"/>
              <a:gd name="adj2" fmla="val -33175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i="1" dirty="0">
                <a:solidFill>
                  <a:srgbClr val="456A1C"/>
                </a:solidFill>
                <a:latin typeface="+mj-lt"/>
              </a:rPr>
              <a:t>rozsviť</a:t>
            </a:r>
            <a:r>
              <a:rPr lang="en-US" sz="1600" i="1" dirty="0">
                <a:solidFill>
                  <a:srgbClr val="456A1C"/>
                </a:solidFill>
                <a:latin typeface="+mj-lt"/>
              </a:rPr>
              <a:t>/</a:t>
            </a:r>
            <a:r>
              <a:rPr lang="cs-CZ" sz="1600" i="1" dirty="0">
                <a:solidFill>
                  <a:srgbClr val="456A1C"/>
                </a:solidFill>
                <a:latin typeface="+mj-lt"/>
              </a:rPr>
              <a:t>zhasni i-tou diodu</a:t>
            </a:r>
            <a:br>
              <a:rPr lang="en-US" sz="1600" i="1" dirty="0">
                <a:solidFill>
                  <a:srgbClr val="456A1C"/>
                </a:solidFill>
                <a:latin typeface="+mj-lt"/>
              </a:rPr>
            </a:br>
            <a:r>
              <a:rPr lang="cs-CZ" sz="1600" i="1" dirty="0">
                <a:solidFill>
                  <a:srgbClr val="456A1C"/>
                </a:solidFill>
                <a:latin typeface="+mj-lt"/>
              </a:rPr>
              <a:t>(podle nějaké podmínky)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 </a:t>
            </a:r>
            <a:r>
              <a:rPr lang="en-US" sz="1600" b="1" dirty="0">
                <a:solidFill>
                  <a:srgbClr val="00B050"/>
                </a:solidFill>
                <a:latin typeface="+mj-lt"/>
                <a:sym typeface="Wingdings" panose="05000000000000000000" pitchFamily="2" charset="2"/>
              </a:rPr>
              <a:t></a:t>
            </a:r>
            <a:endParaRPr lang="en-US" sz="16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75070" y="4276212"/>
            <a:ext cx="2342854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ledOnOff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1300" i="1" dirty="0" err="1">
                <a:latin typeface="Consolas" panose="020B0609020204030204" pitchFamily="49" charset="0"/>
                <a:cs typeface="Courier New" pitchFamily="49" charset="0"/>
              </a:rPr>
              <a:t>podminka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456415" y="3211059"/>
            <a:ext cx="1402456" cy="235026"/>
          </a:xfrm>
          <a:prstGeom prst="straightConnector1">
            <a:avLst/>
          </a:prstGeom>
          <a:ln w="254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417275" y="3764726"/>
            <a:ext cx="3774" cy="657680"/>
          </a:xfrm>
          <a:prstGeom prst="straightConnector1">
            <a:avLst/>
          </a:prstGeom>
          <a:ln w="38100" cmpd="dbl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ular Callout 16"/>
          <p:cNvSpPr/>
          <p:nvPr/>
        </p:nvSpPr>
        <p:spPr>
          <a:xfrm>
            <a:off x="849402" y="5020794"/>
            <a:ext cx="3228974" cy="1637815"/>
          </a:xfrm>
          <a:prstGeom prst="wedgeRectCallout">
            <a:avLst>
              <a:gd name="adj1" fmla="val -5052"/>
              <a:gd name="adj2" fmla="val -7035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strike="sngStrike" dirty="0">
                <a:solidFill>
                  <a:srgbClr val="456A1C"/>
                </a:solidFill>
                <a:latin typeface="+mj-lt"/>
              </a:rPr>
              <a:t>na jakém pinu jaká dioda</a:t>
            </a:r>
            <a:endParaRPr lang="en-US" sz="1600" strike="sngStrike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600" strike="sngStrike" dirty="0">
                <a:solidFill>
                  <a:srgbClr val="456A1C"/>
                </a:solidFill>
                <a:latin typeface="+mj-lt"/>
              </a:rPr>
              <a:t>v jakém poli</a:t>
            </a:r>
            <a:endParaRPr lang="en-US" sz="1600" strike="sngStrike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600" strike="sngStrike" dirty="0">
                <a:solidFill>
                  <a:srgbClr val="456A1C"/>
                </a:solidFill>
                <a:latin typeface="+mj-lt"/>
              </a:rPr>
              <a:t>jaké hodnoty pro rozsvícení</a:t>
            </a:r>
            <a:endParaRPr lang="en-US" sz="1600" strike="sngStrike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změn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a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 hw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-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jin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é piny, jiný počet diod</a:t>
            </a: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kód snadno čitelný</a:t>
            </a:r>
          </a:p>
          <a:p>
            <a:pPr algn="ctr"/>
            <a:r>
              <a:rPr lang="cs-CZ" sz="1600" b="1" dirty="0">
                <a:solidFill>
                  <a:srgbClr val="456A1C"/>
                </a:solidFill>
                <a:latin typeface="+mj-lt"/>
              </a:rPr>
              <a:t> funkční dekompozice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5971972" y="5518418"/>
            <a:ext cx="1278030" cy="321284"/>
          </a:xfrm>
          <a:prstGeom prst="wedgeRectCallout">
            <a:avLst>
              <a:gd name="adj1" fmla="val -12996"/>
              <a:gd name="adj2" fmla="val -4281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ctrl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-c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 ctrl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-v</a:t>
            </a:r>
          </a:p>
        </p:txBody>
      </p:sp>
      <p:sp>
        <p:nvSpPr>
          <p:cNvPr id="19" name="Explosion 1 18"/>
          <p:cNvSpPr/>
          <p:nvPr/>
        </p:nvSpPr>
        <p:spPr>
          <a:xfrm>
            <a:off x="6417275" y="5486534"/>
            <a:ext cx="425943" cy="463488"/>
          </a:xfrm>
          <a:prstGeom prst="irregularSeal1">
            <a:avLst/>
          </a:prstGeom>
          <a:solidFill>
            <a:schemeClr val="bg1">
              <a:alpha val="10000"/>
            </a:schemeClr>
          </a:solidFill>
          <a:ln w="254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699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Elegance a kvalita kódu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29211" y="974169"/>
            <a:ext cx="4079165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ledOnOff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led_index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bool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if(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digitalWrite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led[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], LOW);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} else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digitalWrite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led[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], HIGH);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}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31723" y="1212145"/>
            <a:ext cx="1658470" cy="616654"/>
          </a:xfrm>
          <a:prstGeom prst="wedgeRectCallout">
            <a:avLst>
              <a:gd name="adj1" fmla="val 59669"/>
              <a:gd name="adj2" fmla="val -1859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c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o je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na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tomto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kódu špatně?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814225" y="1212145"/>
            <a:ext cx="1943863" cy="652370"/>
          </a:xfrm>
          <a:prstGeom prst="wedgeRectCallout">
            <a:avLst>
              <a:gd name="adj1" fmla="val -58802"/>
              <a:gd name="adj2" fmla="val -278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rgbClr val="456A1C"/>
                </a:solidFill>
                <a:latin typeface="+mj-lt"/>
              </a:rPr>
              <a:t>interní technické detaily schované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pl-PL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6814225" y="1977352"/>
            <a:ext cx="1943863" cy="652370"/>
          </a:xfrm>
          <a:prstGeom prst="wedgeRectCallout">
            <a:avLst>
              <a:gd name="adj1" fmla="val -60646"/>
              <a:gd name="adj2" fmla="val -4400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rgbClr val="456A1C"/>
                </a:solidFill>
                <a:latin typeface="+mj-lt"/>
              </a:rPr>
              <a:t>kód stále neelegantní</a:t>
            </a:r>
          </a:p>
          <a:p>
            <a:pPr algn="ctr"/>
            <a:r>
              <a:rPr lang="pl-PL" sz="1600" dirty="0">
                <a:solidFill>
                  <a:srgbClr val="456A1C"/>
                </a:solidFill>
                <a:latin typeface="+mj-lt"/>
              </a:rPr>
              <a:t>kopírování  </a:t>
            </a:r>
            <a:r>
              <a:rPr lang="en-US" sz="1600" dirty="0">
                <a:solidFill>
                  <a:srgbClr val="456A1C"/>
                </a:solidFill>
              </a:rPr>
              <a:t> </a:t>
            </a:r>
            <a:r>
              <a:rPr lang="en-US" sz="1600" b="1" dirty="0">
                <a:solidFill>
                  <a:srgbClr val="C00000"/>
                </a:solidFill>
                <a:sym typeface="Wingdings" panose="05000000000000000000" pitchFamily="2" charset="2"/>
              </a:rPr>
              <a:t>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2699" y="2955542"/>
            <a:ext cx="4055113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digitalWrite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led[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],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? LOW : HIGH);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437404" y="3067065"/>
            <a:ext cx="1658470" cy="616654"/>
          </a:xfrm>
          <a:prstGeom prst="wedgeRectCallout">
            <a:avLst>
              <a:gd name="adj1" fmla="val -69520"/>
              <a:gd name="adj2" fmla="val -36035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podmínka 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u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vnitř </a:t>
            </a:r>
            <a:r>
              <a:rPr lang="cs-CZ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složitějšího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 výrazu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2699" y="5097759"/>
            <a:ext cx="4055113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constexpr int ledValue[] { HIGH, LOW };</a:t>
            </a:r>
          </a:p>
          <a:p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void ledOnOff( int led_index, bool cond) {</a:t>
            </a: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 digitalWrite( led[i], ledValue[cond]);</a:t>
            </a: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5771182" y="4886269"/>
            <a:ext cx="2377734" cy="902888"/>
          </a:xfrm>
          <a:prstGeom prst="wedgeRectCallout">
            <a:avLst>
              <a:gd name="adj1" fmla="val -80751"/>
              <a:gd name="adj2" fmla="val 5552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alternativa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:</a:t>
            </a:r>
            <a:endParaRPr lang="cs-CZ" sz="16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podmínka →  indexace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vhodn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é při více hodnotách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3100254" y="3608598"/>
            <a:ext cx="1743325" cy="902888"/>
          </a:xfrm>
          <a:prstGeom prst="wedgeRectCallout">
            <a:avLst>
              <a:gd name="adj1" fmla="val 12755"/>
              <a:gd name="adj2" fmla="val -9454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56A1C"/>
                </a:solidFill>
                <a:latin typeface="+mj-lt"/>
              </a:rPr>
              <a:t>?</a:t>
            </a:r>
            <a:r>
              <a:rPr lang="cs-CZ" sz="1600" b="1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456A1C"/>
                </a:solidFill>
                <a:latin typeface="+mj-lt"/>
              </a:rPr>
              <a:t>:</a:t>
            </a:r>
            <a:endParaRPr lang="cs-CZ" sz="1600" b="1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tern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á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rn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í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oper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á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tor</a:t>
            </a:r>
            <a:endParaRPr lang="cs-CZ" sz="16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600" i="1" dirty="0">
                <a:solidFill>
                  <a:srgbClr val="456A1C"/>
                </a:solidFill>
                <a:latin typeface="+mj-lt"/>
              </a:rPr>
              <a:t>výrazový if</a:t>
            </a:r>
            <a:endParaRPr lang="en-US" sz="1600" i="1" dirty="0">
              <a:solidFill>
                <a:srgbClr val="456A1C"/>
              </a:solidFill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666565" y="2160494"/>
            <a:ext cx="170329" cy="795048"/>
          </a:xfrm>
          <a:prstGeom prst="straightConnector1">
            <a:avLst/>
          </a:prstGeom>
          <a:ln w="38100" cmpd="dbl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ular Callout 9"/>
          <p:cNvSpPr/>
          <p:nvPr/>
        </p:nvSpPr>
        <p:spPr>
          <a:xfrm>
            <a:off x="3100255" y="3605193"/>
            <a:ext cx="1743325" cy="902888"/>
          </a:xfrm>
          <a:prstGeom prst="wedgeRectCallout">
            <a:avLst>
              <a:gd name="adj1" fmla="val -19268"/>
              <a:gd name="adj2" fmla="val -9454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56A1C"/>
                </a:solidFill>
                <a:latin typeface="+mj-lt"/>
              </a:rPr>
              <a:t>?</a:t>
            </a:r>
            <a:r>
              <a:rPr lang="cs-CZ" sz="1600" b="1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456A1C"/>
                </a:solidFill>
                <a:latin typeface="+mj-lt"/>
              </a:rPr>
              <a:t>:</a:t>
            </a:r>
            <a:endParaRPr lang="cs-CZ" sz="1600" b="1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tern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á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rn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í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oper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á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tor</a:t>
            </a:r>
            <a:endParaRPr lang="cs-CZ" sz="16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600" i="1" dirty="0">
                <a:solidFill>
                  <a:srgbClr val="456A1C"/>
                </a:solidFill>
                <a:latin typeface="+mj-lt"/>
              </a:rPr>
              <a:t>výrazový if</a:t>
            </a:r>
            <a:endParaRPr lang="en-US" sz="1600" i="1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601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7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Elegance</a:t>
            </a:r>
            <a:r>
              <a:rPr lang="cs-CZ" dirty="0"/>
              <a:t> a kvalita kódu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7264" y="787893"/>
            <a:ext cx="4346974" cy="289310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kulicky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unsigned long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mydelay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auto </a:t>
            </a:r>
            <a:r>
              <a:rPr lang="en-US" sz="13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cur_time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13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millis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if( </a:t>
            </a:r>
            <a:r>
              <a:rPr lang="en-US" sz="13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cur_time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&gt;= </a:t>
            </a:r>
            <a:r>
              <a:rPr lang="en-US" sz="13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last_time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+ </a:t>
            </a:r>
            <a:r>
              <a:rPr lang="en-US" sz="13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mydelay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last_time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13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cur_time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....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void snake(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len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unsigned long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mydelay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auto </a:t>
            </a:r>
            <a:r>
              <a:rPr lang="en-US" sz="13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cur_time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13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millis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if( </a:t>
            </a:r>
            <a:r>
              <a:rPr lang="en-US" sz="13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cur_time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&gt;= </a:t>
            </a:r>
            <a:r>
              <a:rPr lang="en-US" sz="13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last_time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+ </a:t>
            </a:r>
            <a:r>
              <a:rPr lang="en-US" sz="13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mydelay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last_time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13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cur_time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....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void ....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cs-CZ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auto 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.</a:t>
            </a:r>
            <a:r>
              <a:rPr lang="cs-CZ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..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. 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6073226" y="1376684"/>
            <a:ext cx="1278030" cy="321284"/>
          </a:xfrm>
          <a:prstGeom prst="wedgeRectCallout">
            <a:avLst>
              <a:gd name="adj1" fmla="val -12996"/>
              <a:gd name="adj2" fmla="val -4281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ctrl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-c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 ctrl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-v</a:t>
            </a:r>
          </a:p>
        </p:txBody>
      </p:sp>
      <p:sp>
        <p:nvSpPr>
          <p:cNvPr id="6" name="Explosion 1 5"/>
          <p:cNvSpPr/>
          <p:nvPr/>
        </p:nvSpPr>
        <p:spPr>
          <a:xfrm>
            <a:off x="6518529" y="1344800"/>
            <a:ext cx="425943" cy="463488"/>
          </a:xfrm>
          <a:prstGeom prst="irregularSeal1">
            <a:avLst/>
          </a:prstGeom>
          <a:solidFill>
            <a:schemeClr val="bg1">
              <a:alpha val="10000"/>
            </a:schemeClr>
          </a:solidFill>
          <a:ln w="254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7479" y="2854714"/>
            <a:ext cx="3709528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kulicky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unsigned long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mydelay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if( </a:t>
            </a:r>
            <a:r>
              <a:rPr lang="en-US" sz="13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loop_delay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mydelay</a:t>
            </a:r>
            <a:r>
              <a:rPr lang="en-US" sz="13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....   </a:t>
            </a:r>
            <a:endParaRPr lang="en-US" sz="1300" dirty="0">
              <a:solidFill>
                <a:srgbClr val="C0000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49338" y="3023313"/>
            <a:ext cx="741777" cy="186052"/>
          </a:xfrm>
          <a:prstGeom prst="straightConnector1">
            <a:avLst/>
          </a:prstGeom>
          <a:ln w="25400" cmpd="dbl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8452" y="4558008"/>
            <a:ext cx="2919172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for(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= 0;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&lt; </a:t>
            </a:r>
            <a:r>
              <a:rPr lang="en-US" sz="13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4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 ++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ledOnOff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...);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1807839" y="5476022"/>
            <a:ext cx="2029055" cy="902888"/>
          </a:xfrm>
          <a:prstGeom prst="wedgeRectCallout">
            <a:avLst>
              <a:gd name="adj1" fmla="val -19207"/>
              <a:gd name="adj2" fmla="val -123192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Co je to '4'? 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Č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eho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4?</a:t>
            </a:r>
            <a:endParaRPr lang="cs-CZ" sz="16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 Je to stejná 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'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4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'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 jako</a:t>
            </a:r>
            <a:br>
              <a:rPr lang="cs-CZ" sz="1600" dirty="0">
                <a:solidFill>
                  <a:srgbClr val="456A1C"/>
                </a:solidFill>
                <a:latin typeface="+mj-lt"/>
              </a:rPr>
            </a:br>
            <a:r>
              <a:rPr lang="cs-CZ" sz="1600" dirty="0">
                <a:solidFill>
                  <a:srgbClr val="456A1C"/>
                </a:solidFill>
                <a:latin typeface="+mj-lt"/>
              </a:rPr>
              <a:t>ta o dva řádky výš?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4806506" y="4529301"/>
            <a:ext cx="3233485" cy="1218513"/>
          </a:xfrm>
          <a:prstGeom prst="wedgeRectCallout">
            <a:avLst>
              <a:gd name="adj1" fmla="val -91909"/>
              <a:gd name="adj2" fmla="val -3281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V kódu by neměly být konstanty přímo hodnotou (snad kromě 0 a 1).</a:t>
            </a: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Všechny konstanty by se měly srozumitelně jmenovat.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07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Arduino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Tla</a:t>
            </a:r>
            <a:r>
              <a:rPr lang="cs-CZ" dirty="0"/>
              <a:t>čítka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21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5938073" cy="6202750"/>
          </a:xfrm>
        </p:spPr>
        <p:txBody>
          <a:bodyPr>
            <a:normAutofit/>
          </a:bodyPr>
          <a:lstStyle/>
          <a:p>
            <a:r>
              <a:rPr lang="cs-CZ" dirty="0"/>
              <a:t>třída</a:t>
            </a:r>
          </a:p>
          <a:p>
            <a:pPr lvl="1"/>
            <a:r>
              <a:rPr lang="cs-CZ" dirty="0"/>
              <a:t>metody nad daty</a:t>
            </a:r>
          </a:p>
          <a:p>
            <a:pPr lvl="1"/>
            <a:r>
              <a:rPr lang="cs-CZ" dirty="0"/>
              <a:t>typ</a:t>
            </a:r>
          </a:p>
          <a:p>
            <a:r>
              <a:rPr lang="cs-CZ" dirty="0"/>
              <a:t>public</a:t>
            </a:r>
          </a:p>
          <a:p>
            <a:pPr lvl="1"/>
            <a:r>
              <a:rPr lang="cs-CZ" dirty="0"/>
              <a:t>veřejné </a:t>
            </a:r>
            <a:r>
              <a:rPr lang="cs-CZ" b="1" dirty="0"/>
              <a:t>rozhraní</a:t>
            </a:r>
          </a:p>
          <a:p>
            <a:r>
              <a:rPr lang="cs-CZ" dirty="0"/>
              <a:t>private</a:t>
            </a:r>
          </a:p>
          <a:p>
            <a:pPr lvl="1"/>
            <a:r>
              <a:rPr lang="cs-CZ" dirty="0"/>
              <a:t>přístupné pouze</a:t>
            </a:r>
            <a:br>
              <a:rPr lang="cs-CZ" dirty="0"/>
            </a:br>
            <a:r>
              <a:rPr lang="cs-CZ" dirty="0"/>
              <a:t>z metod třídy</a:t>
            </a:r>
          </a:p>
          <a:p>
            <a:pPr lvl="1"/>
            <a:r>
              <a:rPr lang="cs-CZ" dirty="0"/>
              <a:t>slouží k implementaci</a:t>
            </a:r>
          </a:p>
          <a:p>
            <a:pPr lvl="1"/>
            <a:r>
              <a:rPr lang="cs-CZ" dirty="0"/>
              <a:t>nikomu do toho nic není</a:t>
            </a:r>
          </a:p>
          <a:p>
            <a:r>
              <a:rPr lang="cs-CZ" dirty="0"/>
              <a:t>objekt</a:t>
            </a:r>
          </a:p>
          <a:p>
            <a:pPr lvl="1"/>
            <a:r>
              <a:rPr lang="cs-CZ" dirty="0"/>
              <a:t>instance třídy</a:t>
            </a:r>
          </a:p>
          <a:p>
            <a:pPr lvl="1"/>
            <a:r>
              <a:rPr lang="cs-CZ" dirty="0"/>
              <a:t>proměnná</a:t>
            </a:r>
          </a:p>
          <a:p>
            <a:r>
              <a:rPr lang="cs-CZ" dirty="0"/>
              <a:t>encapsulace</a:t>
            </a:r>
          </a:p>
          <a:p>
            <a:pPr lvl="1"/>
            <a:r>
              <a:rPr lang="cs-CZ" dirty="0"/>
              <a:t>data jsou přístupná pouze metodám třídy</a:t>
            </a:r>
          </a:p>
          <a:p>
            <a:pPr lvl="1"/>
            <a:r>
              <a:rPr lang="cs-CZ" dirty="0"/>
              <a:t>lokalita přístupu  </a:t>
            </a:r>
            <a:r>
              <a:rPr lang="cs-CZ" dirty="0">
                <a:latin typeface="Segoe UI Emoji" panose="020B0502040204020203" pitchFamily="34" charset="0"/>
                <a:ea typeface="Segoe UI Emoji" panose="020B0502040204020203" pitchFamily="34" charset="0"/>
              </a:rPr>
              <a:t>⇢ </a:t>
            </a:r>
            <a:r>
              <a:rPr lang="cs-CZ" dirty="0"/>
              <a:t> lokalita výskytu chyb</a:t>
            </a:r>
          </a:p>
          <a:p>
            <a:pPr lvl="1"/>
            <a:r>
              <a:rPr lang="cs-CZ" dirty="0"/>
              <a:t>udržovatelnost</a:t>
            </a:r>
            <a:endParaRPr lang="en-US" dirty="0"/>
          </a:p>
          <a:p>
            <a:r>
              <a:rPr lang="cs-CZ" dirty="0">
                <a:solidFill>
                  <a:srgbClr val="0070C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⇝</a:t>
            </a:r>
            <a:r>
              <a:rPr lang="cs-CZ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ne</a:t>
            </a:r>
            <a:r>
              <a:rPr lang="cs-CZ" dirty="0">
                <a:solidFill>
                  <a:srgbClr val="0070C0"/>
                </a:solidFill>
              </a:rPr>
              <a:t> samostatné globální proměnné</a:t>
            </a:r>
          </a:p>
          <a:p>
            <a:pPr lvl="1"/>
            <a:endParaRPr lang="cs-CZ" dirty="0"/>
          </a:p>
          <a:p>
            <a:endParaRPr lang="cs-CZ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 - e</a:t>
            </a:r>
            <a:r>
              <a:rPr lang="en-US" dirty="0" err="1"/>
              <a:t>ncapsulace</a:t>
            </a:r>
            <a:r>
              <a:rPr lang="en-US" dirty="0"/>
              <a:t> / </a:t>
            </a:r>
            <a:r>
              <a:rPr lang="en-US" dirty="0" err="1"/>
              <a:t>zapouzd</a:t>
            </a:r>
            <a:r>
              <a:rPr lang="cs-CZ" dirty="0"/>
              <a:t>ření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16318" y="1440015"/>
            <a:ext cx="4018589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class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MojeTrida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MojeTrida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int par) : data_( par) { .. }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int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necodelej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....) { .... }</a:t>
            </a:r>
          </a:p>
          <a:p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int data_;</a:t>
            </a: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int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tajna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_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fce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....) { .... }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5299277" y="830973"/>
            <a:ext cx="1346222" cy="326209"/>
          </a:xfrm>
          <a:prstGeom prst="wedgeRectCallout">
            <a:avLst>
              <a:gd name="adj1" fmla="val -55686"/>
              <a:gd name="adj2" fmla="val 11979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definice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t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řídy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8" name="Rectangular Callout 27"/>
          <p:cNvSpPr/>
          <p:nvPr/>
        </p:nvSpPr>
        <p:spPr>
          <a:xfrm>
            <a:off x="3154422" y="3157095"/>
            <a:ext cx="1346222" cy="550912"/>
          </a:xfrm>
          <a:prstGeom prst="wedgeRectCallout">
            <a:avLst>
              <a:gd name="adj1" fmla="val 75560"/>
              <a:gd name="adj2" fmla="val -7186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obje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k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t =</a:t>
            </a:r>
          </a:p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instance t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řídy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AD83B-DB58-42B9-A8E5-2764B3F9DE93}"/>
              </a:ext>
            </a:extLst>
          </p:cNvPr>
          <p:cNvSpPr txBox="1"/>
          <p:nvPr/>
        </p:nvSpPr>
        <p:spPr>
          <a:xfrm>
            <a:off x="4816318" y="3215564"/>
            <a:ext cx="4018589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MojeTrida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x( 42);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a =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x.necodelej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( 17);</a:t>
            </a:r>
          </a:p>
        </p:txBody>
      </p:sp>
      <p:sp>
        <p:nvSpPr>
          <p:cNvPr id="30" name="Rectangular Callout 8">
            <a:extLst>
              <a:ext uri="{FF2B5EF4-FFF2-40B4-BE49-F238E27FC236}">
                <a16:creationId xmlns:a16="http://schemas.microsoft.com/office/drawing/2014/main" id="{E19DFCFD-42CD-420D-B02A-6B2E76DDA5D9}"/>
              </a:ext>
            </a:extLst>
          </p:cNvPr>
          <p:cNvSpPr/>
          <p:nvPr/>
        </p:nvSpPr>
        <p:spPr>
          <a:xfrm>
            <a:off x="3154422" y="1638687"/>
            <a:ext cx="1346222" cy="326209"/>
          </a:xfrm>
          <a:prstGeom prst="wedgeRectCallout">
            <a:avLst>
              <a:gd name="adj1" fmla="val 79204"/>
              <a:gd name="adj2" fmla="val 5070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konstruktor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1" name="Rectangular Callout 8">
            <a:extLst>
              <a:ext uri="{FF2B5EF4-FFF2-40B4-BE49-F238E27FC236}">
                <a16:creationId xmlns:a16="http://schemas.microsoft.com/office/drawing/2014/main" id="{6D86319A-4673-4EC7-AE40-3467DEF5A461}"/>
              </a:ext>
            </a:extLst>
          </p:cNvPr>
          <p:cNvSpPr/>
          <p:nvPr/>
        </p:nvSpPr>
        <p:spPr>
          <a:xfrm>
            <a:off x="3154422" y="1223072"/>
            <a:ext cx="1346222" cy="326209"/>
          </a:xfrm>
          <a:prstGeom prst="wedgeRectCallout">
            <a:avLst>
              <a:gd name="adj1" fmla="val 73942"/>
              <a:gd name="adj2" fmla="val 7044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rozhraní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2" name="Rectangular Callout 8">
            <a:extLst>
              <a:ext uri="{FF2B5EF4-FFF2-40B4-BE49-F238E27FC236}">
                <a16:creationId xmlns:a16="http://schemas.microsoft.com/office/drawing/2014/main" id="{09E1E879-E89B-4C40-9686-F20ED6ED545D}"/>
              </a:ext>
            </a:extLst>
          </p:cNvPr>
          <p:cNvSpPr/>
          <p:nvPr/>
        </p:nvSpPr>
        <p:spPr>
          <a:xfrm>
            <a:off x="3154422" y="2058788"/>
            <a:ext cx="1346222" cy="326209"/>
          </a:xfrm>
          <a:prstGeom prst="wedgeRectCallout">
            <a:avLst>
              <a:gd name="adj1" fmla="val 76812"/>
              <a:gd name="adj2" fmla="val -1444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metoda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3" name="Rectangular Callout 8">
            <a:extLst>
              <a:ext uri="{FF2B5EF4-FFF2-40B4-BE49-F238E27FC236}">
                <a16:creationId xmlns:a16="http://schemas.microsoft.com/office/drawing/2014/main" id="{90D8230B-6F99-44A2-99C2-7E3479285B48}"/>
              </a:ext>
            </a:extLst>
          </p:cNvPr>
          <p:cNvSpPr/>
          <p:nvPr/>
        </p:nvSpPr>
        <p:spPr>
          <a:xfrm>
            <a:off x="3154422" y="2476189"/>
            <a:ext cx="1346222" cy="326209"/>
          </a:xfrm>
          <a:prstGeom prst="wedgeRectCallout">
            <a:avLst>
              <a:gd name="adj1" fmla="val 72507"/>
              <a:gd name="adj2" fmla="val -6379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neve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řejné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4" name="Rectangular Callout 8">
            <a:extLst>
              <a:ext uri="{FF2B5EF4-FFF2-40B4-BE49-F238E27FC236}">
                <a16:creationId xmlns:a16="http://schemas.microsoft.com/office/drawing/2014/main" id="{2C795C88-F2C2-485A-9676-AE9EA8BAAEB8}"/>
              </a:ext>
            </a:extLst>
          </p:cNvPr>
          <p:cNvSpPr/>
          <p:nvPr/>
        </p:nvSpPr>
        <p:spPr>
          <a:xfrm>
            <a:off x="6943158" y="830973"/>
            <a:ext cx="1346222" cy="326209"/>
          </a:xfrm>
          <a:prstGeom prst="wedgeRectCallout">
            <a:avLst>
              <a:gd name="adj1" fmla="val -21246"/>
              <a:gd name="adj2" fmla="val 24810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inicializace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5" name="Rectangular Callout 8">
            <a:extLst>
              <a:ext uri="{FF2B5EF4-FFF2-40B4-BE49-F238E27FC236}">
                <a16:creationId xmlns:a16="http://schemas.microsoft.com/office/drawing/2014/main" id="{77F394F5-12BA-4A27-AD8F-E7B3D74DDE15}"/>
              </a:ext>
            </a:extLst>
          </p:cNvPr>
          <p:cNvSpPr/>
          <p:nvPr/>
        </p:nvSpPr>
        <p:spPr>
          <a:xfrm>
            <a:off x="5743076" y="3912183"/>
            <a:ext cx="1346222" cy="326209"/>
          </a:xfrm>
          <a:prstGeom prst="wedgeRectCallout">
            <a:avLst>
              <a:gd name="adj1" fmla="val -54730"/>
              <a:gd name="adj2" fmla="val -10524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volání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6" name="Rectangular Callout 8">
            <a:extLst>
              <a:ext uri="{FF2B5EF4-FFF2-40B4-BE49-F238E27FC236}">
                <a16:creationId xmlns:a16="http://schemas.microsoft.com/office/drawing/2014/main" id="{940406D9-857D-4EE1-8C53-953AC08D2E46}"/>
              </a:ext>
            </a:extLst>
          </p:cNvPr>
          <p:cNvSpPr/>
          <p:nvPr/>
        </p:nvSpPr>
        <p:spPr>
          <a:xfrm>
            <a:off x="7237736" y="3050008"/>
            <a:ext cx="1346222" cy="326209"/>
          </a:xfrm>
          <a:prstGeom prst="wedgeRectCallout">
            <a:avLst>
              <a:gd name="adj1" fmla="val -83430"/>
              <a:gd name="adj2" fmla="val 3490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žádné new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E05061E4-32A7-41CD-95AE-94FF9B053676}"/>
              </a:ext>
            </a:extLst>
          </p:cNvPr>
          <p:cNvSpPr txBox="1">
            <a:spLocks/>
          </p:cNvSpPr>
          <p:nvPr/>
        </p:nvSpPr>
        <p:spPr>
          <a:xfrm>
            <a:off x="6199094" y="4742780"/>
            <a:ext cx="2838939" cy="2037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solidFill>
                  <a:srgbClr val="EE0000"/>
                </a:solidFill>
              </a:rPr>
              <a:t>inheritance</a:t>
            </a:r>
          </a:p>
          <a:p>
            <a:r>
              <a:rPr lang="cs-CZ" dirty="0">
                <a:solidFill>
                  <a:srgbClr val="EE0000"/>
                </a:solidFill>
              </a:rPr>
              <a:t>polymorfismus</a:t>
            </a:r>
          </a:p>
          <a:p>
            <a:pPr lvl="1"/>
            <a:endParaRPr lang="cs-CZ" dirty="0">
              <a:solidFill>
                <a:srgbClr val="EE0000"/>
              </a:solidFill>
            </a:endParaRPr>
          </a:p>
          <a:p>
            <a:pPr lvl="1"/>
            <a:endParaRPr lang="cs-CZ" dirty="0">
              <a:solidFill>
                <a:srgbClr val="EE0000"/>
              </a:solidFill>
            </a:endParaRPr>
          </a:p>
          <a:p>
            <a:r>
              <a:rPr lang="cs-CZ" dirty="0"/>
              <a:t>toto není cvičení z OOP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6AD5F58-D1A6-4504-80C9-4103D36A8108}"/>
              </a:ext>
            </a:extLst>
          </p:cNvPr>
          <p:cNvGrpSpPr>
            <a:grpSpLocks noChangeAspect="1"/>
          </p:cNvGrpSpPr>
          <p:nvPr/>
        </p:nvGrpSpPr>
        <p:grpSpPr>
          <a:xfrm>
            <a:off x="6199094" y="4238392"/>
            <a:ext cx="1781985" cy="1790071"/>
            <a:chOff x="2910967" y="2625088"/>
            <a:chExt cx="2678432" cy="2690584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0B9F570-80F3-443E-A813-42E0CBD02730}"/>
                </a:ext>
              </a:extLst>
            </p:cNvPr>
            <p:cNvCxnSpPr>
              <a:cxnSpLocks/>
            </p:cNvCxnSpPr>
            <p:nvPr/>
          </p:nvCxnSpPr>
          <p:spPr>
            <a:xfrm rot="2700000" flipH="1" flipV="1">
              <a:off x="4024677" y="4527436"/>
              <a:ext cx="1576473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F75CFA1-33FB-47B4-A427-A837373AEA00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3699103" y="3740229"/>
              <a:ext cx="200" cy="157647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0C0A6E4-AF54-48FC-BE34-4CEB955176F8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4801063" y="2637315"/>
              <a:ext cx="200" cy="157647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36C5FA2-2423-4F8E-B613-D9671E2C3031}"/>
                </a:ext>
              </a:extLst>
            </p:cNvPr>
            <p:cNvCxnSpPr>
              <a:cxnSpLocks/>
            </p:cNvCxnSpPr>
            <p:nvPr/>
          </p:nvCxnSpPr>
          <p:spPr>
            <a:xfrm rot="2700000" flipH="1" flipV="1">
              <a:off x="2910560" y="3413324"/>
              <a:ext cx="1576472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012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3" grpId="0" animBg="1"/>
      <p:bldP spid="31" grpId="0" animBg="1"/>
      <p:bldP spid="33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Průběh</a:t>
            </a:r>
          </a:p>
          <a:p>
            <a:pPr lvl="1"/>
            <a:r>
              <a:rPr lang="cs-CZ" dirty="0"/>
              <a:t>2</a:t>
            </a:r>
            <a:r>
              <a:rPr lang="en-US" dirty="0"/>
              <a:t>/2 Z/</a:t>
            </a:r>
            <a:r>
              <a:rPr lang="en-US" dirty="0" err="1"/>
              <a:t>Zk</a:t>
            </a:r>
            <a:endParaRPr lang="en-US" dirty="0"/>
          </a:p>
          <a:p>
            <a:pPr lvl="1"/>
            <a:r>
              <a:rPr lang="cs-CZ" dirty="0"/>
              <a:t>cvičení 1x za 2 týdny</a:t>
            </a:r>
          </a:p>
          <a:p>
            <a:pPr lvl="2"/>
            <a:r>
              <a:rPr lang="cs-CZ" dirty="0"/>
              <a:t>pro obě skupiny vždy v lichý týden (1., 3., ...) LS</a:t>
            </a:r>
          </a:p>
          <a:p>
            <a:r>
              <a:rPr lang="cs-CZ" dirty="0"/>
              <a:t>DoDo - část úloh na cvičení, </a:t>
            </a:r>
            <a:r>
              <a:rPr lang="en-US" dirty="0" err="1"/>
              <a:t>zbytek</a:t>
            </a:r>
            <a:r>
              <a:rPr lang="en-US" dirty="0"/>
              <a:t> </a:t>
            </a:r>
            <a:r>
              <a:rPr lang="cs-CZ" dirty="0"/>
              <a:t>doma</a:t>
            </a:r>
          </a:p>
          <a:p>
            <a:pPr lvl="1"/>
            <a:r>
              <a:rPr lang="cs-CZ" dirty="0"/>
              <a:t>nejpozději za týden </a:t>
            </a:r>
            <a:r>
              <a:rPr lang="cs-CZ" b="1" dirty="0"/>
              <a:t>vše</a:t>
            </a:r>
            <a:r>
              <a:rPr lang="cs-CZ" dirty="0"/>
              <a:t> dořešit</a:t>
            </a:r>
          </a:p>
          <a:p>
            <a:pPr lvl="2"/>
            <a:r>
              <a:rPr lang="cs-CZ" dirty="0"/>
              <a:t>upload do Recodexu, oprava</a:t>
            </a:r>
          </a:p>
          <a:p>
            <a:pPr lvl="1"/>
            <a:r>
              <a:rPr lang="cs-CZ" dirty="0"/>
              <a:t>opravy dle osobních připomínek</a:t>
            </a:r>
          </a:p>
          <a:p>
            <a:pPr lvl="2"/>
            <a:r>
              <a:rPr lang="cs-CZ" dirty="0"/>
              <a:t>nejpozději před následujícím cvičením</a:t>
            </a:r>
          </a:p>
          <a:p>
            <a:r>
              <a:rPr lang="cs-CZ" dirty="0"/>
              <a:t>1. cvičení</a:t>
            </a:r>
          </a:p>
          <a:p>
            <a:pPr lvl="1"/>
            <a:r>
              <a:rPr lang="cs-CZ" dirty="0"/>
              <a:t>C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(C++)</a:t>
            </a:r>
          </a:p>
          <a:p>
            <a:r>
              <a:rPr lang="cs-CZ" dirty="0"/>
              <a:t>před 2. cvičením</a:t>
            </a:r>
          </a:p>
          <a:p>
            <a:pPr lvl="1"/>
            <a:r>
              <a:rPr lang="cs-CZ" dirty="0"/>
              <a:t>knihovna: Arduino</a:t>
            </a:r>
          </a:p>
          <a:p>
            <a:pPr lvl="2"/>
            <a:r>
              <a:rPr lang="cs-CZ" dirty="0"/>
              <a:t>Arduino </a:t>
            </a:r>
            <a:r>
              <a:rPr lang="en-US" dirty="0"/>
              <a:t>U</a:t>
            </a:r>
            <a:r>
              <a:rPr lang="cs-CZ" dirty="0"/>
              <a:t>no + multifunction shield</a:t>
            </a:r>
          </a:p>
          <a:p>
            <a:pPr lvl="1"/>
            <a:r>
              <a:rPr lang="cs-CZ" dirty="0"/>
              <a:t>Arduino IDE</a:t>
            </a:r>
          </a:p>
          <a:p>
            <a:r>
              <a:rPr lang="cs-CZ" dirty="0"/>
              <a:t>další cvičení</a:t>
            </a:r>
          </a:p>
          <a:p>
            <a:pPr lvl="1"/>
            <a:r>
              <a:rPr lang="cs-CZ" dirty="0"/>
              <a:t>Arduino</a:t>
            </a:r>
          </a:p>
          <a:p>
            <a:r>
              <a:rPr lang="cs-CZ" dirty="0"/>
              <a:t>Zápočet</a:t>
            </a:r>
          </a:p>
          <a:p>
            <a:pPr lvl="1"/>
            <a:r>
              <a:rPr lang="cs-CZ" dirty="0"/>
              <a:t>dokončené úlohy včas a správně v Recodexu, opravy</a:t>
            </a:r>
          </a:p>
          <a:p>
            <a:pPr lvl="1"/>
            <a:r>
              <a:rPr lang="cs-CZ" dirty="0"/>
              <a:t>závěrečná úloha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Organizace cvičení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766" y="3816506"/>
            <a:ext cx="2953423" cy="2250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765" y="1301007"/>
            <a:ext cx="2953423" cy="237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9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4557355" cy="6202750"/>
          </a:xfrm>
        </p:spPr>
        <p:txBody>
          <a:bodyPr>
            <a:normAutofit/>
          </a:bodyPr>
          <a:lstStyle/>
          <a:p>
            <a:r>
              <a:rPr lang="en-US" dirty="0"/>
              <a:t>glob</a:t>
            </a:r>
            <a:r>
              <a:rPr lang="cs-CZ" dirty="0"/>
              <a:t>ální proměnná</a:t>
            </a:r>
          </a:p>
          <a:p>
            <a:pPr lvl="1"/>
            <a:r>
              <a:rPr lang="cs-CZ" dirty="0"/>
              <a:t>přístupná komukoliv</a:t>
            </a:r>
          </a:p>
          <a:p>
            <a:pPr lvl="1"/>
            <a:r>
              <a:rPr lang="cs-CZ" dirty="0"/>
              <a:t>není zřejmé, kdo za ni má zodpovědnost</a:t>
            </a:r>
          </a:p>
          <a:p>
            <a:pPr lvl="1"/>
            <a:r>
              <a:rPr lang="cs-CZ" dirty="0"/>
              <a:t>kdokoliv ji může zničit </a:t>
            </a:r>
            <a:r>
              <a:rPr lang="cs-CZ" sz="2400" dirty="0">
                <a:solidFill>
                  <a:srgbClr val="C00000"/>
                </a:solidFill>
                <a:sym typeface="Wingdings" panose="05000000000000000000" pitchFamily="2" charset="2"/>
              </a:rPr>
              <a:t></a:t>
            </a:r>
            <a:endParaRPr lang="cs-CZ" dirty="0">
              <a:solidFill>
                <a:srgbClr val="C00000"/>
              </a:solidFill>
            </a:endParaRPr>
          </a:p>
          <a:p>
            <a:r>
              <a:rPr lang="cs-CZ" dirty="0"/>
              <a:t>co když jich chci víc?</a:t>
            </a:r>
          </a:p>
          <a:p>
            <a:r>
              <a:rPr lang="cs-CZ" dirty="0"/>
              <a:t>encapsulace</a:t>
            </a:r>
          </a:p>
          <a:p>
            <a:pPr lvl="1"/>
            <a:r>
              <a:rPr lang="cs-CZ" dirty="0"/>
              <a:t>nezveřejňujte nic, co není </a:t>
            </a:r>
            <a:r>
              <a:rPr lang="cs-CZ" b="1" dirty="0"/>
              <a:t>rozhraní</a:t>
            </a:r>
          </a:p>
          <a:p>
            <a:endParaRPr lang="cs-CZ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Encapsulace</a:t>
            </a:r>
            <a:r>
              <a:rPr lang="en-US" dirty="0"/>
              <a:t> </a:t>
            </a:r>
            <a:r>
              <a:rPr lang="en-US" dirty="0" err="1"/>
              <a:t>intervalu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AD83B-DB58-42B9-A8E5-2764B3F9DE93}"/>
              </a:ext>
            </a:extLst>
          </p:cNvPr>
          <p:cNvSpPr txBox="1"/>
          <p:nvPr/>
        </p:nvSpPr>
        <p:spPr>
          <a:xfrm>
            <a:off x="264488" y="3300308"/>
            <a:ext cx="5414433" cy="3293209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class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LoopDelay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LoopDelay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 {}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void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delay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unsigned long </a:t>
            </a:r>
            <a:r>
              <a:rPr lang="cs-CZ" sz="13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interval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}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unsigned long </a:t>
            </a:r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last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_</a:t>
            </a:r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time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_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= 0;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};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LoopDelay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leva,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prava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x22a_semafor(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unsigned long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rl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unsigned long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rp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if(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leva.delay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rl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))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.... 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if(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prava.delay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rp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))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....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0" name="Rectangular Callout 8">
            <a:extLst>
              <a:ext uri="{FF2B5EF4-FFF2-40B4-BE49-F238E27FC236}">
                <a16:creationId xmlns:a16="http://schemas.microsoft.com/office/drawing/2014/main" id="{E19DFCFD-42CD-420D-B02A-6B2E76DDA5D9}"/>
              </a:ext>
            </a:extLst>
          </p:cNvPr>
          <p:cNvSpPr/>
          <p:nvPr/>
        </p:nvSpPr>
        <p:spPr>
          <a:xfrm>
            <a:off x="3719157" y="4259895"/>
            <a:ext cx="1346222" cy="326209"/>
          </a:xfrm>
          <a:prstGeom prst="wedgeRectCallout">
            <a:avLst>
              <a:gd name="adj1" fmla="val -71139"/>
              <a:gd name="adj2" fmla="val -1254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zapouzdření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1" name="Rectangular Callout 8">
            <a:extLst>
              <a:ext uri="{FF2B5EF4-FFF2-40B4-BE49-F238E27FC236}">
                <a16:creationId xmlns:a16="http://schemas.microsoft.com/office/drawing/2014/main" id="{6D86319A-4673-4EC7-AE40-3467DEF5A461}"/>
              </a:ext>
            </a:extLst>
          </p:cNvPr>
          <p:cNvSpPr/>
          <p:nvPr/>
        </p:nvSpPr>
        <p:spPr>
          <a:xfrm>
            <a:off x="3154422" y="712102"/>
            <a:ext cx="1346222" cy="326209"/>
          </a:xfrm>
          <a:prstGeom prst="wedgeRectCallout">
            <a:avLst>
              <a:gd name="adj1" fmla="val 70629"/>
              <a:gd name="adj2" fmla="val 378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globální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6549" y="716334"/>
            <a:ext cx="4018589" cy="289310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unsigned long </a:t>
            </a:r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last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_</a:t>
            </a:r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time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= 0;</a:t>
            </a:r>
          </a:p>
          <a:p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loop_delay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unsigned long </a:t>
            </a:r>
            <a:r>
              <a:rPr lang="cs-CZ" sz="13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interval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auto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cur_time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millis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if(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cur_time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&gt;=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last_time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+ </a:t>
            </a:r>
            <a:r>
              <a:rPr lang="cs-CZ" sz="1300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interval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last_time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cur_time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}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x22_semafor(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unsigned long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rychlost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if(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loop_delay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rychlost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))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....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cs-CZ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2" name="Rectangular Callout 8">
            <a:extLst>
              <a:ext uri="{FF2B5EF4-FFF2-40B4-BE49-F238E27FC236}">
                <a16:creationId xmlns:a16="http://schemas.microsoft.com/office/drawing/2014/main" id="{09E1E879-E89B-4C40-9686-F20ED6ED545D}"/>
              </a:ext>
            </a:extLst>
          </p:cNvPr>
          <p:cNvSpPr/>
          <p:nvPr/>
        </p:nvSpPr>
        <p:spPr>
          <a:xfrm>
            <a:off x="6686744" y="3515564"/>
            <a:ext cx="1346222" cy="326209"/>
          </a:xfrm>
          <a:prstGeom prst="wedgeRectCallout">
            <a:avLst>
              <a:gd name="adj1" fmla="val -62763"/>
              <a:gd name="adj2" fmla="val -13579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jedin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á funkce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2" name="Rectangular Callout 8">
            <a:extLst>
              <a:ext uri="{FF2B5EF4-FFF2-40B4-BE49-F238E27FC236}">
                <a16:creationId xmlns:a16="http://schemas.microsoft.com/office/drawing/2014/main" id="{4057D8E3-B4E0-4F7A-8D85-5E0A5E954AC6}"/>
              </a:ext>
            </a:extLst>
          </p:cNvPr>
          <p:cNvSpPr/>
          <p:nvPr/>
        </p:nvSpPr>
        <p:spPr>
          <a:xfrm>
            <a:off x="2971704" y="5785923"/>
            <a:ext cx="1346222" cy="326209"/>
          </a:xfrm>
          <a:prstGeom prst="wedgeRectCallout">
            <a:avLst>
              <a:gd name="adj1" fmla="val -71139"/>
              <a:gd name="adj2" fmla="val -1254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nezávislé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4" name="Rectangular Callout 8">
            <a:extLst>
              <a:ext uri="{FF2B5EF4-FFF2-40B4-BE49-F238E27FC236}">
                <a16:creationId xmlns:a16="http://schemas.microsoft.com/office/drawing/2014/main" id="{0D66DD0C-8EE5-4A94-9DD8-FD803B54B38E}"/>
              </a:ext>
            </a:extLst>
          </p:cNvPr>
          <p:cNvSpPr/>
          <p:nvPr/>
        </p:nvSpPr>
        <p:spPr>
          <a:xfrm>
            <a:off x="3719157" y="4646148"/>
            <a:ext cx="2391711" cy="326209"/>
          </a:xfrm>
          <a:prstGeom prst="wedgeRectCallout">
            <a:avLst>
              <a:gd name="adj1" fmla="val -74452"/>
              <a:gd name="adj2" fmla="val -7065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do tohole nikomu nic není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841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  <p:bldP spid="32" grpId="0" animBg="1"/>
      <p:bldP spid="22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4557355" cy="6202750"/>
          </a:xfrm>
        </p:spPr>
        <p:txBody>
          <a:bodyPr>
            <a:normAutofit/>
          </a:bodyPr>
          <a:lstStyle/>
          <a:p>
            <a:r>
              <a:rPr lang="en-US" dirty="0"/>
              <a:t>glob</a:t>
            </a:r>
            <a:r>
              <a:rPr lang="cs-CZ" dirty="0"/>
              <a:t>ální proměnná</a:t>
            </a:r>
          </a:p>
          <a:p>
            <a:pPr lvl="1"/>
            <a:r>
              <a:rPr lang="en-US" dirty="0" err="1"/>
              <a:t>vytv</a:t>
            </a:r>
            <a:r>
              <a:rPr lang="cs-CZ" dirty="0"/>
              <a:t>áří se ještě </a:t>
            </a:r>
            <a:r>
              <a:rPr lang="cs-CZ" b="1" dirty="0"/>
              <a:t>před </a:t>
            </a:r>
            <a:r>
              <a:rPr lang="cs-CZ" dirty="0"/>
              <a:t>zavolání main</a:t>
            </a:r>
          </a:p>
          <a:p>
            <a:pPr lvl="2"/>
            <a:r>
              <a:rPr lang="cs-CZ" dirty="0"/>
              <a:t>před setup</a:t>
            </a:r>
          </a:p>
          <a:p>
            <a:pPr lvl="1"/>
            <a:r>
              <a:rPr lang="cs-CZ" dirty="0"/>
              <a:t>konstruktor se zavolá ...</a:t>
            </a:r>
          </a:p>
          <a:p>
            <a:r>
              <a:rPr lang="cs-CZ" dirty="0">
                <a:latin typeface="Segoe UI Emoji" panose="020B0502040204020203" pitchFamily="34" charset="0"/>
                <a:ea typeface="Segoe UI Emoji" panose="020B0502040204020203" pitchFamily="34" charset="0"/>
              </a:rPr>
              <a:t>⇝</a:t>
            </a:r>
            <a:r>
              <a:rPr lang="cs-CZ" dirty="0"/>
              <a:t> v konstruktoru pouze jednoduchá inicializace dat</a:t>
            </a:r>
          </a:p>
          <a:p>
            <a:pPr lvl="1"/>
            <a:r>
              <a:rPr lang="cs-CZ" dirty="0"/>
              <a:t>žádný složitější kód</a:t>
            </a:r>
          </a:p>
          <a:p>
            <a:pPr lvl="1"/>
            <a:r>
              <a:rPr lang="cs-CZ" b="1" dirty="0">
                <a:solidFill>
                  <a:srgbClr val="FF0000"/>
                </a:solidFill>
              </a:rPr>
              <a:t>ne</a:t>
            </a:r>
            <a:r>
              <a:rPr lang="cs-CZ" b="1" dirty="0"/>
              <a:t> </a:t>
            </a:r>
            <a:r>
              <a:rPr lang="cs-CZ" dirty="0"/>
              <a:t>inicializace Arduina</a:t>
            </a:r>
          </a:p>
          <a:p>
            <a:pPr lvl="1"/>
            <a:endParaRPr lang="cs-CZ" dirty="0"/>
          </a:p>
          <a:p>
            <a:r>
              <a:rPr lang="cs-CZ" dirty="0"/>
              <a:t>metoda setup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k</a:t>
            </a:r>
            <a:r>
              <a:rPr lang="cs-CZ" dirty="0"/>
              <a:t>ó</a:t>
            </a:r>
            <a:r>
              <a:rPr lang="en-US" dirty="0"/>
              <a:t>d pro </a:t>
            </a:r>
            <a:r>
              <a:rPr lang="cs-CZ" dirty="0"/>
              <a:t>inicilizaci Arduina</a:t>
            </a:r>
          </a:p>
          <a:p>
            <a:pPr lvl="1"/>
            <a:r>
              <a:rPr lang="cs-CZ" dirty="0"/>
              <a:t>zavolat v setup</a:t>
            </a:r>
            <a:r>
              <a:rPr lang="en-US" dirty="0"/>
              <a:t>()</a:t>
            </a:r>
            <a:endParaRPr lang="cs-CZ" dirty="0"/>
          </a:p>
          <a:p>
            <a:pPr lvl="1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Konstruktory</a:t>
            </a:r>
            <a:r>
              <a:rPr lang="en-US" dirty="0"/>
              <a:t> a </a:t>
            </a:r>
            <a:r>
              <a:rPr lang="en-US" dirty="0" err="1"/>
              <a:t>inicializace</a:t>
            </a:r>
            <a:r>
              <a:rPr lang="en-US" dirty="0"/>
              <a:t> </a:t>
            </a:r>
            <a:r>
              <a:rPr lang="en-US" dirty="0" err="1"/>
              <a:t>Arduina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0AD83B-DB58-42B9-A8E5-2764B3F9DE93}"/>
              </a:ext>
            </a:extLst>
          </p:cNvPr>
          <p:cNvSpPr txBox="1"/>
          <p:nvPr/>
        </p:nvSpPr>
        <p:spPr>
          <a:xfrm>
            <a:off x="6065824" y="3414823"/>
            <a:ext cx="2661592" cy="3293209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class Button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Button() {}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setup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 {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pinMode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(); }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Button b;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setup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b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.setup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loop()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b.whatever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1" name="Rectangular Callout 8">
            <a:extLst>
              <a:ext uri="{FF2B5EF4-FFF2-40B4-BE49-F238E27FC236}">
                <a16:creationId xmlns:a16="http://schemas.microsoft.com/office/drawing/2014/main" id="{6D86319A-4673-4EC7-AE40-3467DEF5A461}"/>
              </a:ext>
            </a:extLst>
          </p:cNvPr>
          <p:cNvSpPr/>
          <p:nvPr/>
        </p:nvSpPr>
        <p:spPr>
          <a:xfrm>
            <a:off x="4515380" y="4905153"/>
            <a:ext cx="1346222" cy="871870"/>
          </a:xfrm>
          <a:prstGeom prst="wedgeRectCallout">
            <a:avLst>
              <a:gd name="adj1" fmla="val 70629"/>
              <a:gd name="adj2" fmla="val 378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inicializace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Arduina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ve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spr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ávný čas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5824" y="702157"/>
            <a:ext cx="2661592" cy="249299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class Button {</a:t>
            </a: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Button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() { </a:t>
            </a:r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pinMode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(); }</a:t>
            </a: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Button b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cs-CZ" sz="1300" b="1" dirty="0">
              <a:latin typeface="Consolas" panose="020B0609020204030204" pitchFamily="49" charset="0"/>
              <a:cs typeface="Courier New" pitchFamily="49" charset="0"/>
            </a:endParaRPr>
          </a:p>
          <a:p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setup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()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{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  <a:sym typeface="Webdings" panose="05030102010509060703" pitchFamily="18" charset="2"/>
              </a:rPr>
              <a:t>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loop()</a:t>
            </a:r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 b.whatever();</a:t>
            </a: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cs-CZ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1" name="Rectangular Callout 8">
            <a:extLst>
              <a:ext uri="{FF2B5EF4-FFF2-40B4-BE49-F238E27FC236}">
                <a16:creationId xmlns:a16="http://schemas.microsoft.com/office/drawing/2014/main" id="{C79B260A-054A-4A8B-9B78-DA4FABF368B9}"/>
              </a:ext>
            </a:extLst>
          </p:cNvPr>
          <p:cNvSpPr/>
          <p:nvPr/>
        </p:nvSpPr>
        <p:spPr>
          <a:xfrm>
            <a:off x="4515380" y="836429"/>
            <a:ext cx="1346222" cy="574158"/>
          </a:xfrm>
          <a:prstGeom prst="wedgeRectCallout">
            <a:avLst>
              <a:gd name="adj1" fmla="val 69576"/>
              <a:gd name="adj2" fmla="val 6674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globální proměnná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2" name="Rectangular Callout 8">
            <a:extLst>
              <a:ext uri="{FF2B5EF4-FFF2-40B4-BE49-F238E27FC236}">
                <a16:creationId xmlns:a16="http://schemas.microsoft.com/office/drawing/2014/main" id="{2DA89AF4-9784-423C-A63B-51B80D5406A1}"/>
              </a:ext>
            </a:extLst>
          </p:cNvPr>
          <p:cNvSpPr/>
          <p:nvPr/>
        </p:nvSpPr>
        <p:spPr>
          <a:xfrm>
            <a:off x="4515380" y="1509657"/>
            <a:ext cx="1346222" cy="574158"/>
          </a:xfrm>
          <a:prstGeom prst="wedgeRectCallout">
            <a:avLst>
              <a:gd name="adj1" fmla="val 67996"/>
              <a:gd name="adj2" fmla="val -2584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konstruktor před main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3" name="Rectangular Callout 8">
            <a:extLst>
              <a:ext uri="{FF2B5EF4-FFF2-40B4-BE49-F238E27FC236}">
                <a16:creationId xmlns:a16="http://schemas.microsoft.com/office/drawing/2014/main" id="{3820CA86-B6E8-48D4-8509-DA38E964DC0F}"/>
              </a:ext>
            </a:extLst>
          </p:cNvPr>
          <p:cNvSpPr/>
          <p:nvPr/>
        </p:nvSpPr>
        <p:spPr>
          <a:xfrm>
            <a:off x="4515380" y="2182885"/>
            <a:ext cx="1346222" cy="574158"/>
          </a:xfrm>
          <a:prstGeom prst="wedgeRectCallout">
            <a:avLst>
              <a:gd name="adj1" fmla="val 65890"/>
              <a:gd name="adj2" fmla="val -5671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zde má být inicializace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Rectangular Callout 8">
            <a:extLst>
              <a:ext uri="{FF2B5EF4-FFF2-40B4-BE49-F238E27FC236}">
                <a16:creationId xmlns:a16="http://schemas.microsoft.com/office/drawing/2014/main" id="{D80ADD3C-8BD0-4C44-878A-226A25CE12AB}"/>
              </a:ext>
            </a:extLst>
          </p:cNvPr>
          <p:cNvSpPr/>
          <p:nvPr/>
        </p:nvSpPr>
        <p:spPr>
          <a:xfrm>
            <a:off x="7570395" y="2170919"/>
            <a:ext cx="1346222" cy="574158"/>
          </a:xfrm>
          <a:prstGeom prst="wedgeRectCallout">
            <a:avLst>
              <a:gd name="adj1" fmla="val 50094"/>
              <a:gd name="adj2" fmla="val 5016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špatně </a:t>
            </a:r>
            <a:r>
              <a:rPr lang="cs-CZ" sz="1600" dirty="0">
                <a:solidFill>
                  <a:srgbClr val="456A1C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😥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5" name="Rectangular Callout 8">
            <a:extLst>
              <a:ext uri="{FF2B5EF4-FFF2-40B4-BE49-F238E27FC236}">
                <a16:creationId xmlns:a16="http://schemas.microsoft.com/office/drawing/2014/main" id="{A2FDACD5-6F2C-4749-A22A-C17DED75E6D4}"/>
              </a:ext>
            </a:extLst>
          </p:cNvPr>
          <p:cNvSpPr/>
          <p:nvPr/>
        </p:nvSpPr>
        <p:spPr>
          <a:xfrm>
            <a:off x="7570395" y="5489944"/>
            <a:ext cx="1346222" cy="574158"/>
          </a:xfrm>
          <a:prstGeom prst="wedgeRectCallout">
            <a:avLst>
              <a:gd name="adj1" fmla="val 50094"/>
              <a:gd name="adj2" fmla="val -115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správně </a:t>
            </a:r>
            <a:r>
              <a:rPr lang="cs-CZ" sz="1600" dirty="0">
                <a:solidFill>
                  <a:srgbClr val="456A1C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😀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173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1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5" y="577294"/>
            <a:ext cx="5140900" cy="6202750"/>
          </a:xfrm>
        </p:spPr>
        <p:txBody>
          <a:bodyPr>
            <a:normAutofit/>
          </a:bodyPr>
          <a:lstStyle/>
          <a:p>
            <a:r>
              <a:rPr lang="en-US" dirty="0" err="1"/>
              <a:t>inicializace</a:t>
            </a:r>
            <a:endParaRPr lang="en-US" dirty="0"/>
          </a:p>
          <a:p>
            <a:pPr lvl="1"/>
            <a:r>
              <a:rPr lang="en-US" b="1" dirty="0" err="1"/>
              <a:t>pinMode</a:t>
            </a:r>
            <a:r>
              <a:rPr lang="en-US" dirty="0"/>
              <a:t>( button1_pin, </a:t>
            </a:r>
            <a:r>
              <a:rPr lang="en-US" b="1" dirty="0"/>
              <a:t>INPUT</a:t>
            </a:r>
            <a:r>
              <a:rPr lang="en-US" dirty="0"/>
              <a:t>);</a:t>
            </a:r>
          </a:p>
          <a:p>
            <a:r>
              <a:rPr lang="en-US" dirty="0" err="1"/>
              <a:t>detekce</a:t>
            </a:r>
            <a:endParaRPr lang="en-US" dirty="0"/>
          </a:p>
          <a:p>
            <a:pPr lvl="1"/>
            <a:r>
              <a:rPr lang="en-US" dirty="0"/>
              <a:t>bool </a:t>
            </a:r>
            <a:r>
              <a:rPr lang="en-US" b="1" dirty="0" err="1"/>
              <a:t>digitalRead</a:t>
            </a:r>
            <a:r>
              <a:rPr lang="en-US" dirty="0"/>
              <a:t>( button1_pin);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ebdings" panose="05030102010509060703" pitchFamily="18" charset="2"/>
              </a:rPr>
              <a:t></a:t>
            </a:r>
            <a:r>
              <a:rPr lang="en-US" dirty="0"/>
              <a:t> </a:t>
            </a:r>
            <a:r>
              <a:rPr lang="en-US" dirty="0" err="1"/>
              <a:t>inverzn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/>
              <a:t>logi</a:t>
            </a:r>
            <a:r>
              <a:rPr lang="cs-CZ" dirty="0"/>
              <a:t>ka</a:t>
            </a:r>
          </a:p>
          <a:p>
            <a:pPr lvl="2"/>
            <a:r>
              <a:rPr lang="en-US" dirty="0"/>
              <a:t>false </a:t>
            </a:r>
            <a:r>
              <a:rPr lang="cs-CZ" dirty="0"/>
              <a:t> ≈  tlačítk</a:t>
            </a:r>
            <a:r>
              <a:rPr lang="en-US" dirty="0"/>
              <a:t>o</a:t>
            </a:r>
            <a:r>
              <a:rPr lang="cs-CZ" dirty="0"/>
              <a:t> je právě stisknuto</a:t>
            </a:r>
            <a:endParaRPr lang="en-US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3.1</a:t>
            </a:r>
            <a:r>
              <a:rPr lang="en-US" dirty="0"/>
              <a:t> </a:t>
            </a:r>
            <a:r>
              <a:rPr lang="en-US" dirty="0" err="1"/>
              <a:t>detekce</a:t>
            </a:r>
            <a:r>
              <a:rPr lang="en-US" dirty="0"/>
              <a:t> </a:t>
            </a:r>
            <a:r>
              <a:rPr lang="en-US" dirty="0" err="1"/>
              <a:t>stisknut</a:t>
            </a:r>
            <a:r>
              <a:rPr lang="cs-CZ" dirty="0"/>
              <a:t>é</a:t>
            </a:r>
            <a:r>
              <a:rPr lang="en-US" dirty="0"/>
              <a:t>ho </a:t>
            </a:r>
            <a:r>
              <a:rPr lang="en-US" dirty="0" err="1"/>
              <a:t>tl</a:t>
            </a:r>
            <a:r>
              <a:rPr lang="cs-CZ" dirty="0"/>
              <a:t>ačí</a:t>
            </a:r>
            <a:r>
              <a:rPr lang="en-US" dirty="0" err="1"/>
              <a:t>tka</a:t>
            </a:r>
            <a:endParaRPr lang="cs-CZ" dirty="0"/>
          </a:p>
          <a:p>
            <a:pPr lvl="1"/>
            <a:r>
              <a:rPr lang="cs-CZ" dirty="0"/>
              <a:t>stisknuté tlačítko i 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⇒</a:t>
            </a:r>
            <a:r>
              <a:rPr lang="cs-CZ" dirty="0"/>
              <a:t> svítí LED i</a:t>
            </a:r>
            <a:endParaRPr lang="en-US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3.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dirty="0"/>
              <a:t> </a:t>
            </a:r>
            <a:r>
              <a:rPr lang="cs-CZ" dirty="0"/>
              <a:t>zapínání / vypínání LED stiskem tlačítka</a:t>
            </a:r>
            <a:endParaRPr lang="en-US" dirty="0"/>
          </a:p>
          <a:p>
            <a:pPr lvl="1"/>
            <a:r>
              <a:rPr lang="en-US" dirty="0" err="1"/>
              <a:t>detekce</a:t>
            </a:r>
            <a:r>
              <a:rPr lang="en-US" dirty="0"/>
              <a:t> </a:t>
            </a:r>
            <a:r>
              <a:rPr lang="en-US" i="1" dirty="0"/>
              <a:t>"</a:t>
            </a:r>
            <a:r>
              <a:rPr lang="cs-CZ" i="1" dirty="0"/>
              <a:t>právě jsem stiskl</a:t>
            </a:r>
            <a:r>
              <a:rPr lang="en-US" i="1" dirty="0"/>
              <a:t>"</a:t>
            </a:r>
            <a:endParaRPr lang="en-US" dirty="0"/>
          </a:p>
          <a:p>
            <a:pPr lvl="2"/>
            <a:r>
              <a:rPr lang="en-US" dirty="0"/>
              <a:t>evidence </a:t>
            </a:r>
            <a:r>
              <a:rPr lang="cs-CZ" dirty="0"/>
              <a:t>předchozího stavu</a:t>
            </a:r>
          </a:p>
          <a:p>
            <a:pPr lvl="2"/>
            <a:r>
              <a:rPr lang="cs-CZ" dirty="0"/>
              <a:t>detekce změny, nový stav</a:t>
            </a:r>
            <a:endParaRPr lang="en-US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3.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en-US" dirty="0"/>
              <a:t>  </a:t>
            </a:r>
            <a:r>
              <a:rPr lang="en-US" dirty="0" err="1"/>
              <a:t>bitov</a:t>
            </a:r>
            <a:r>
              <a:rPr lang="cs-CZ" dirty="0"/>
              <a:t>é zobr</a:t>
            </a:r>
            <a:r>
              <a:rPr lang="en-US" dirty="0" err="1"/>
              <a:t>az</a:t>
            </a:r>
            <a:r>
              <a:rPr lang="cs-CZ" dirty="0"/>
              <a:t>ení</a:t>
            </a:r>
            <a:r>
              <a:rPr lang="en-US" dirty="0"/>
              <a:t> </a:t>
            </a:r>
            <a:r>
              <a:rPr lang="cs-CZ" dirty="0"/>
              <a:t>čítače </a:t>
            </a:r>
            <a:r>
              <a:rPr lang="en-US" dirty="0" err="1"/>
              <a:t>stisk</a:t>
            </a:r>
            <a:r>
              <a:rPr lang="cs-CZ" dirty="0"/>
              <a:t>ů</a:t>
            </a:r>
            <a:endParaRPr lang="en-US" dirty="0"/>
          </a:p>
          <a:p>
            <a:pPr lvl="1"/>
            <a:r>
              <a:rPr lang="en-US" dirty="0" err="1"/>
              <a:t>tla</a:t>
            </a:r>
            <a:r>
              <a:rPr lang="cs-CZ" dirty="0"/>
              <a:t>čítka</a:t>
            </a:r>
          </a:p>
          <a:p>
            <a:pPr lvl="2"/>
            <a:r>
              <a:rPr lang="cs-CZ" dirty="0"/>
              <a:t>b1</a:t>
            </a:r>
            <a:r>
              <a:rPr lang="en-US" dirty="0"/>
              <a:t>/b2</a:t>
            </a:r>
            <a:r>
              <a:rPr lang="cs-CZ" dirty="0"/>
              <a:t> </a:t>
            </a:r>
            <a:r>
              <a:rPr lang="en-US" dirty="0"/>
              <a:t>= in</a:t>
            </a:r>
            <a:r>
              <a:rPr lang="cs-CZ" dirty="0"/>
              <a:t>crement</a:t>
            </a:r>
            <a:r>
              <a:rPr lang="en-US" dirty="0"/>
              <a:t> / de</a:t>
            </a:r>
            <a:r>
              <a:rPr lang="cs-CZ" dirty="0"/>
              <a:t>crement</a:t>
            </a:r>
            <a:endParaRPr lang="en-US" dirty="0"/>
          </a:p>
          <a:p>
            <a:pPr lvl="2"/>
            <a:r>
              <a:rPr lang="en-US" dirty="0"/>
              <a:t>b3 = </a:t>
            </a:r>
            <a:r>
              <a:rPr lang="cs-CZ" dirty="0"/>
              <a:t>reset</a:t>
            </a:r>
            <a:endParaRPr lang="en-US" dirty="0"/>
          </a:p>
          <a:p>
            <a:pPr lvl="1"/>
            <a:r>
              <a:rPr lang="cs-CZ" dirty="0"/>
              <a:t>dekrementace nepočítá do záporných čísel</a:t>
            </a:r>
          </a:p>
          <a:p>
            <a:pPr lvl="1"/>
            <a:r>
              <a:rPr lang="en-US" dirty="0" err="1"/>
              <a:t>pou</a:t>
            </a:r>
            <a:r>
              <a:rPr lang="cs-CZ" dirty="0"/>
              <a:t>ž</a:t>
            </a:r>
            <a:r>
              <a:rPr lang="en-US" dirty="0" err="1"/>
              <a:t>ijte</a:t>
            </a:r>
            <a:r>
              <a:rPr lang="cs-CZ" dirty="0"/>
              <a:t> </a:t>
            </a:r>
            <a:r>
              <a:rPr lang="cs-CZ" b="1" dirty="0"/>
              <a:t>funkci</a:t>
            </a:r>
            <a:r>
              <a:rPr lang="cs-CZ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bitov</a:t>
            </a:r>
            <a:r>
              <a:rPr lang="cs-CZ" dirty="0"/>
              <a:t>é zobrazení čísla z 2.</a:t>
            </a:r>
            <a:r>
              <a:rPr lang="en-US" dirty="0"/>
              <a:t>3</a:t>
            </a:r>
          </a:p>
          <a:p>
            <a:pPr lvl="2"/>
            <a:r>
              <a:rPr lang="en-US" dirty="0" err="1"/>
              <a:t>zobrazit</a:t>
            </a:r>
            <a:r>
              <a:rPr lang="en-US" dirty="0"/>
              <a:t> </a:t>
            </a:r>
            <a:r>
              <a:rPr lang="cs-CZ" dirty="0"/>
              <a:t>aktuální stav v každém volání loop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Tlačítka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63383" y="820821"/>
            <a:ext cx="3112378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my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funshield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library</a:t>
            </a:r>
          </a:p>
          <a:p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constexpr int button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[] {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876161" y="1103888"/>
            <a:ext cx="877070" cy="326209"/>
          </a:xfrm>
          <a:prstGeom prst="wedgeRectCallout">
            <a:avLst>
              <a:gd name="adj1" fmla="val -76733"/>
              <a:gd name="adj2" fmla="val -49975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setup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074686" y="3578157"/>
            <a:ext cx="2517409" cy="890732"/>
            <a:chOff x="4962388" y="3294402"/>
            <a:chExt cx="2517409" cy="890732"/>
          </a:xfrm>
        </p:grpSpPr>
        <p:sp>
          <p:nvSpPr>
            <p:cNvPr id="8" name="Rectangular Callout 7"/>
            <p:cNvSpPr/>
            <p:nvPr/>
          </p:nvSpPr>
          <p:spPr>
            <a:xfrm>
              <a:off x="4962388" y="3294402"/>
              <a:ext cx="2517409" cy="890732"/>
            </a:xfrm>
            <a:prstGeom prst="wedgeRectCallout">
              <a:avLst>
                <a:gd name="adj1" fmla="val -49909"/>
                <a:gd name="adj2" fmla="val -6152"/>
              </a:avLst>
            </a:prstGeom>
            <a:solidFill>
              <a:srgbClr val="F6FFED"/>
            </a:solidFill>
            <a:ln w="25400">
              <a:solidFill>
                <a:srgbClr val="CCE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190440" y="3560131"/>
              <a:ext cx="4136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604097" y="3907163"/>
              <a:ext cx="4136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014265" y="3550798"/>
              <a:ext cx="4136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410662" y="3907163"/>
              <a:ext cx="4136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816026" y="3550798"/>
              <a:ext cx="4136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604097" y="3560131"/>
              <a:ext cx="0" cy="347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14265" y="3550798"/>
              <a:ext cx="0" cy="347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410662" y="3550798"/>
              <a:ext cx="0" cy="347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24319" y="3566252"/>
              <a:ext cx="0" cy="347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ular Callout 27"/>
          <p:cNvSpPr/>
          <p:nvPr/>
        </p:nvSpPr>
        <p:spPr>
          <a:xfrm>
            <a:off x="5549892" y="4732223"/>
            <a:ext cx="1288399" cy="550912"/>
          </a:xfrm>
          <a:prstGeom prst="wedgeRectCallout">
            <a:avLst>
              <a:gd name="adj1" fmla="val 35469"/>
              <a:gd name="adj2" fmla="val -125242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jak</a:t>
            </a:r>
            <a:br>
              <a:rPr lang="en-US" sz="1600" dirty="0">
                <a:solidFill>
                  <a:srgbClr val="456A1C"/>
                </a:solidFill>
                <a:latin typeface="+mj-lt"/>
              </a:rPr>
            </a:br>
            <a:r>
              <a:rPr lang="en-US" sz="1600" dirty="0" err="1">
                <a:solidFill>
                  <a:srgbClr val="456A1C"/>
                </a:solidFill>
                <a:latin typeface="+mj-lt"/>
              </a:rPr>
              <a:t>zdetekovat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?</a:t>
            </a:r>
          </a:p>
        </p:txBody>
      </p:sp>
      <p:sp>
        <p:nvSpPr>
          <p:cNvPr id="23" name="Rectangular Callout 8">
            <a:extLst>
              <a:ext uri="{FF2B5EF4-FFF2-40B4-BE49-F238E27FC236}">
                <a16:creationId xmlns:a16="http://schemas.microsoft.com/office/drawing/2014/main" id="{F2A477B9-1607-4185-8CE8-37D1A7526413}"/>
              </a:ext>
            </a:extLst>
          </p:cNvPr>
          <p:cNvSpPr/>
          <p:nvPr/>
        </p:nvSpPr>
        <p:spPr>
          <a:xfrm>
            <a:off x="3876160" y="1676498"/>
            <a:ext cx="2156649" cy="326209"/>
          </a:xfrm>
          <a:prstGeom prst="wedgeRectCallout">
            <a:avLst>
              <a:gd name="adj1" fmla="val -66159"/>
              <a:gd name="adj2" fmla="val -1579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dekompozice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abstrakce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9" name="Rectangular Callout 8">
            <a:extLst>
              <a:ext uri="{FF2B5EF4-FFF2-40B4-BE49-F238E27FC236}">
                <a16:creationId xmlns:a16="http://schemas.microsoft.com/office/drawing/2014/main" id="{0AEAB1BD-EBDD-4E30-9A85-0B63E14554CA}"/>
              </a:ext>
            </a:extLst>
          </p:cNvPr>
          <p:cNvSpPr/>
          <p:nvPr/>
        </p:nvSpPr>
        <p:spPr>
          <a:xfrm>
            <a:off x="3876161" y="2045563"/>
            <a:ext cx="2156648" cy="326209"/>
          </a:xfrm>
          <a:prstGeom prst="wedgeRectCallout">
            <a:avLst>
              <a:gd name="adj1" fmla="val -65363"/>
              <a:gd name="adj2" fmla="val -6364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vyrobte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si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vlastn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í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funkci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0" name="Rectangular Callout 8">
            <a:extLst>
              <a:ext uri="{FF2B5EF4-FFF2-40B4-BE49-F238E27FC236}">
                <a16:creationId xmlns:a16="http://schemas.microsoft.com/office/drawing/2014/main" id="{B6F6EB2A-1F85-42F5-A976-6D3C7136C148}"/>
              </a:ext>
            </a:extLst>
          </p:cNvPr>
          <p:cNvSpPr/>
          <p:nvPr/>
        </p:nvSpPr>
        <p:spPr>
          <a:xfrm>
            <a:off x="6074685" y="2045563"/>
            <a:ext cx="2701075" cy="326209"/>
          </a:xfrm>
          <a:prstGeom prst="wedgeRectCallout">
            <a:avLst>
              <a:gd name="adj1" fmla="val -49987"/>
              <a:gd name="adj2" fmla="val -724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rgbClr val="456A1C"/>
                </a:solidFill>
                <a:latin typeface="+mj-lt"/>
              </a:rPr>
              <a:t>button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_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pressed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( int </a:t>
            </a:r>
            <a:r>
              <a:rPr lang="en-US" sz="1600" b="1" dirty="0" err="1">
                <a:solidFill>
                  <a:srgbClr val="456A1C"/>
                </a:solidFill>
                <a:latin typeface="+mj-lt"/>
              </a:rPr>
              <a:t>tlacitko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)</a:t>
            </a:r>
          </a:p>
        </p:txBody>
      </p:sp>
      <p:sp>
        <p:nvSpPr>
          <p:cNvPr id="31" name="Rectangular Callout 8">
            <a:extLst>
              <a:ext uri="{FF2B5EF4-FFF2-40B4-BE49-F238E27FC236}">
                <a16:creationId xmlns:a16="http://schemas.microsoft.com/office/drawing/2014/main" id="{460D2BB6-AAF1-41A8-9261-F13DB16D7F34}"/>
              </a:ext>
            </a:extLst>
          </p:cNvPr>
          <p:cNvSpPr/>
          <p:nvPr/>
        </p:nvSpPr>
        <p:spPr>
          <a:xfrm>
            <a:off x="5365932" y="2648755"/>
            <a:ext cx="3409828" cy="326209"/>
          </a:xfrm>
          <a:prstGeom prst="wedgeRectCallout">
            <a:avLst>
              <a:gd name="adj1" fmla="val -78708"/>
              <a:gd name="adj2" fmla="val -860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videa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s funk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čností 3.x jsou na Streamu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BE8F7643-5B44-4868-81D9-A07A93788961}"/>
              </a:ext>
            </a:extLst>
          </p:cNvPr>
          <p:cNvSpPr txBox="1">
            <a:spLocks/>
          </p:cNvSpPr>
          <p:nvPr/>
        </p:nvSpPr>
        <p:spPr>
          <a:xfrm>
            <a:off x="6032808" y="6037179"/>
            <a:ext cx="2946185" cy="742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chov</a:t>
            </a:r>
            <a:r>
              <a:rPr lang="cs-CZ" dirty="0"/>
              <a:t>á se tlačítko divně?</a:t>
            </a:r>
          </a:p>
          <a:p>
            <a:pPr lvl="1"/>
            <a:r>
              <a:rPr lang="cs-CZ" dirty="0"/>
              <a:t>jitters - o 2 slajdy dál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1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3" grpId="0" animBg="1"/>
      <p:bldP spid="29" grpId="0" animBg="1"/>
      <p:bldP spid="30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3.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r>
              <a:rPr lang="en-US" dirty="0"/>
              <a:t> </a:t>
            </a:r>
            <a:r>
              <a:rPr lang="cs-CZ" dirty="0"/>
              <a:t>vypínač s blikáním</a:t>
            </a:r>
          </a:p>
          <a:p>
            <a:pPr lvl="1"/>
            <a:r>
              <a:rPr lang="cs-CZ" dirty="0"/>
              <a:t>zapnout </a:t>
            </a:r>
            <a:r>
              <a:rPr lang="en-US" dirty="0"/>
              <a:t>/</a:t>
            </a:r>
            <a:r>
              <a:rPr lang="cs-CZ" dirty="0"/>
              <a:t> vypnout z</a:t>
            </a:r>
            <a:r>
              <a:rPr lang="en-US" dirty="0"/>
              <a:t> 3.2</a:t>
            </a:r>
            <a:endParaRPr lang="cs-CZ" dirty="0"/>
          </a:p>
          <a:p>
            <a:pPr lvl="1"/>
            <a:r>
              <a:rPr lang="cs-CZ" dirty="0"/>
              <a:t>při </a:t>
            </a:r>
            <a:r>
              <a:rPr lang="en-US" dirty="0"/>
              <a:t>del</a:t>
            </a:r>
            <a:r>
              <a:rPr lang="cs-CZ" dirty="0"/>
              <a:t>ší</a:t>
            </a:r>
            <a:r>
              <a:rPr lang="en-US" dirty="0"/>
              <a:t>m </a:t>
            </a:r>
            <a:r>
              <a:rPr lang="en-US" dirty="0" err="1"/>
              <a:t>dr</a:t>
            </a:r>
            <a:r>
              <a:rPr lang="cs-CZ" dirty="0"/>
              <a:t>ž</a:t>
            </a:r>
            <a:r>
              <a:rPr lang="en-US" dirty="0" err="1"/>
              <a:t>en</a:t>
            </a:r>
            <a:r>
              <a:rPr lang="cs-CZ" dirty="0"/>
              <a:t>í tlačítka </a:t>
            </a:r>
            <a:r>
              <a:rPr lang="en-US" dirty="0"/>
              <a:t>se </a:t>
            </a:r>
            <a:r>
              <a:rPr lang="cs-CZ" dirty="0"/>
              <a:t>LED </a:t>
            </a:r>
            <a:r>
              <a:rPr lang="en-US" dirty="0" err="1"/>
              <a:t>rozblik</a:t>
            </a:r>
            <a:r>
              <a:rPr lang="cs-CZ" dirty="0"/>
              <a:t>á</a:t>
            </a:r>
          </a:p>
          <a:p>
            <a:pPr lvl="2"/>
            <a:r>
              <a:rPr lang="cs-CZ" dirty="0"/>
              <a:t>bliká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uvoln</a:t>
            </a:r>
            <a:r>
              <a:rPr lang="cs-CZ" dirty="0"/>
              <a:t>ění tlačítka až do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cs-CZ" dirty="0"/>
              <a:t>dalšího stisku</a:t>
            </a:r>
            <a:endParaRPr lang="en-US" dirty="0"/>
          </a:p>
          <a:p>
            <a:pPr lvl="1"/>
            <a:r>
              <a:rPr lang="en-US" dirty="0" err="1"/>
              <a:t>parametr</a:t>
            </a:r>
            <a:r>
              <a:rPr lang="cs-CZ" dirty="0"/>
              <a:t>y</a:t>
            </a:r>
            <a:r>
              <a:rPr lang="en-US" dirty="0"/>
              <a:t>: d</a:t>
            </a:r>
            <a:r>
              <a:rPr lang="cs-CZ" dirty="0"/>
              <a:t>é</a:t>
            </a:r>
            <a:r>
              <a:rPr lang="en-US" dirty="0" err="1"/>
              <a:t>lka</a:t>
            </a:r>
            <a:r>
              <a:rPr lang="en-US" dirty="0"/>
              <a:t> </a:t>
            </a:r>
            <a:r>
              <a:rPr lang="cs-CZ" dirty="0"/>
              <a:t>stisku potřebná pro rozblikání, frekvence blikání</a:t>
            </a:r>
            <a:endParaRPr lang="en-US" dirty="0"/>
          </a:p>
          <a:p>
            <a:pPr lvl="1"/>
            <a:r>
              <a:rPr lang="cs-CZ" dirty="0"/>
              <a:t>rozmyslet, jaké udržovat stavy</a:t>
            </a:r>
          </a:p>
          <a:p>
            <a:pPr lvl="2"/>
            <a:r>
              <a:rPr lang="cs-CZ" dirty="0"/>
              <a:t>tlačítka, </a:t>
            </a:r>
            <a:r>
              <a:rPr lang="en-US" dirty="0"/>
              <a:t>LED</a:t>
            </a:r>
            <a:r>
              <a:rPr lang="cs-CZ" dirty="0"/>
              <a:t>, blikání</a:t>
            </a:r>
            <a:endParaRPr lang="en-US" dirty="0"/>
          </a:p>
          <a:p>
            <a:pPr lvl="1"/>
            <a:r>
              <a:rPr lang="en-US" dirty="0"/>
              <a:t>timeout</a:t>
            </a:r>
            <a:endParaRPr lang="cs-CZ" dirty="0"/>
          </a:p>
          <a:p>
            <a:pPr lvl="2"/>
            <a:r>
              <a:rPr lang="cs-CZ" dirty="0"/>
              <a:t>kdy rozblikat</a:t>
            </a:r>
          </a:p>
          <a:p>
            <a:pPr lvl="2"/>
            <a:r>
              <a:rPr lang="cs-CZ" dirty="0"/>
              <a:t>frekvence blikání</a:t>
            </a:r>
            <a:endParaRPr lang="en-US" dirty="0"/>
          </a:p>
          <a:p>
            <a:pPr lvl="1"/>
            <a:r>
              <a:rPr lang="en-US" dirty="0" err="1"/>
              <a:t>dekompozice</a:t>
            </a:r>
            <a:r>
              <a:rPr lang="en-US" dirty="0"/>
              <a:t>, </a:t>
            </a:r>
            <a:r>
              <a:rPr lang="en-US" dirty="0" err="1"/>
              <a:t>encapsulace</a:t>
            </a:r>
            <a:endParaRPr lang="en-US" dirty="0"/>
          </a:p>
          <a:p>
            <a:pPr lvl="3"/>
            <a:endParaRPr lang="cs-CZ" dirty="0"/>
          </a:p>
          <a:p>
            <a:r>
              <a:rPr lang="cs-CZ" dirty="0"/>
              <a:t>výčtový typ (enum)</a:t>
            </a:r>
          </a:p>
          <a:p>
            <a:pPr lvl="1"/>
            <a:r>
              <a:rPr lang="cs-CZ" dirty="0"/>
              <a:t>uživatelsky pojmenované symbolické hodnoty</a:t>
            </a:r>
          </a:p>
          <a:p>
            <a:pPr lvl="1"/>
            <a:r>
              <a:rPr lang="cs-CZ" dirty="0"/>
              <a:t>může se hodit pro evidenci stavů</a:t>
            </a:r>
          </a:p>
          <a:p>
            <a:pPr lvl="1"/>
            <a:r>
              <a:rPr lang="cs-CZ" dirty="0"/>
              <a:t>mnohem lepší než stavy 1/2/3</a:t>
            </a:r>
            <a:endParaRPr lang="en-US" dirty="0"/>
          </a:p>
          <a:p>
            <a:pPr lvl="2"/>
            <a:r>
              <a:rPr lang="en-US" dirty="0" err="1"/>
              <a:t>tak</a:t>
            </a:r>
            <a:r>
              <a:rPr lang="cs-CZ" dirty="0"/>
              <a:t>é nepoužíváte názvy proměnných p1, p2, p3</a:t>
            </a:r>
          </a:p>
          <a:p>
            <a:pPr lvl="3"/>
            <a:r>
              <a:rPr lang="cs-CZ" dirty="0"/>
              <a:t>... teda ... neměli byste</a:t>
            </a:r>
          </a:p>
          <a:p>
            <a:pPr lvl="1"/>
            <a:r>
              <a:rPr lang="cs-CZ" dirty="0"/>
              <a:t>lze použít v konstrukci switch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Tlačítka - blikání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00263" y="5900194"/>
            <a:ext cx="4292188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enum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heli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copter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{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h_off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h_rotating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h_air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};</a:t>
            </a: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heli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copter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state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=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h_off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6046620" y="5354462"/>
            <a:ext cx="1312999" cy="326209"/>
          </a:xfrm>
          <a:prstGeom prst="wedgeRectCallout">
            <a:avLst>
              <a:gd name="adj1" fmla="val -50112"/>
              <a:gd name="adj2" fmla="val 13150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v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ýčtový typ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5488948" y="861671"/>
            <a:ext cx="1312999" cy="643581"/>
          </a:xfrm>
          <a:prstGeom prst="wedgeRectCallout">
            <a:avLst>
              <a:gd name="adj1" fmla="val -101423"/>
              <a:gd name="adj2" fmla="val 2305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nepou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žívejte delay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8766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3.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r>
              <a:rPr lang="cs-CZ" dirty="0"/>
              <a:t>         automatický čítač</a:t>
            </a:r>
          </a:p>
          <a:p>
            <a:pPr lvl="1"/>
            <a:r>
              <a:rPr lang="cs-CZ" dirty="0"/>
              <a:t>čítač stisků z 3.3</a:t>
            </a:r>
          </a:p>
          <a:p>
            <a:pPr lvl="1"/>
            <a:r>
              <a:rPr lang="cs-CZ" dirty="0"/>
              <a:t>při </a:t>
            </a:r>
            <a:r>
              <a:rPr lang="en-US" dirty="0"/>
              <a:t>del</a:t>
            </a:r>
            <a:r>
              <a:rPr lang="cs-CZ" dirty="0"/>
              <a:t>ší</a:t>
            </a:r>
            <a:r>
              <a:rPr lang="en-US" dirty="0"/>
              <a:t>m </a:t>
            </a:r>
            <a:r>
              <a:rPr lang="en-US" dirty="0" err="1"/>
              <a:t>dr</a:t>
            </a:r>
            <a:r>
              <a:rPr lang="cs-CZ" dirty="0"/>
              <a:t>ž</a:t>
            </a:r>
            <a:r>
              <a:rPr lang="en-US" dirty="0" err="1"/>
              <a:t>en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cs-CZ" dirty="0"/>
              <a:t>b</a:t>
            </a:r>
            <a:r>
              <a:rPr lang="en-US" dirty="0"/>
              <a:t>1</a:t>
            </a:r>
            <a:r>
              <a:rPr lang="cs-CZ" dirty="0"/>
              <a:t>/b</a:t>
            </a:r>
            <a:r>
              <a:rPr lang="en-US" dirty="0"/>
              <a:t>2</a:t>
            </a:r>
            <a:r>
              <a:rPr lang="cs-CZ" dirty="0"/>
              <a:t> přičí</a:t>
            </a:r>
            <a:r>
              <a:rPr lang="en-US" dirty="0"/>
              <a:t>t</a:t>
            </a:r>
            <a:r>
              <a:rPr lang="cs-CZ" dirty="0"/>
              <a:t>á/odečítá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en-US" dirty="0" err="1"/>
              <a:t>autorepeat</a:t>
            </a:r>
            <a:r>
              <a:rPr lang="en-US" dirty="0"/>
              <a:t>)</a:t>
            </a:r>
            <a:endParaRPr lang="cs-CZ" dirty="0"/>
          </a:p>
          <a:p>
            <a:pPr lvl="2"/>
            <a:r>
              <a:rPr lang="cs-CZ" dirty="0"/>
              <a:t>až do uvolnění tlačítka</a:t>
            </a:r>
          </a:p>
          <a:p>
            <a:pPr lvl="1"/>
            <a:r>
              <a:rPr lang="cs-CZ" dirty="0"/>
              <a:t>parametry</a:t>
            </a:r>
          </a:p>
          <a:p>
            <a:pPr lvl="2"/>
            <a:r>
              <a:rPr lang="cs-CZ" dirty="0"/>
              <a:t>prodleva pro </a:t>
            </a:r>
            <a:r>
              <a:rPr lang="en-US" dirty="0" err="1"/>
              <a:t>autorepea</a:t>
            </a:r>
            <a:r>
              <a:rPr lang="cs-CZ" dirty="0"/>
              <a:t>t, rychlost autorepeatu</a:t>
            </a:r>
          </a:p>
          <a:p>
            <a:pPr lvl="1"/>
            <a:r>
              <a:rPr lang="cs-CZ" dirty="0"/>
              <a:t>neprohloupíte, když si namalujete</a:t>
            </a:r>
          </a:p>
          <a:p>
            <a:pPr lvl="2"/>
            <a:r>
              <a:rPr lang="cs-CZ" dirty="0"/>
              <a:t>stavy</a:t>
            </a:r>
          </a:p>
          <a:p>
            <a:pPr lvl="2"/>
            <a:r>
              <a:rPr lang="cs-CZ" dirty="0"/>
              <a:t>přechody mezi stavy</a:t>
            </a:r>
          </a:p>
          <a:p>
            <a:pPr lvl="2"/>
            <a:r>
              <a:rPr lang="cs-CZ" dirty="0"/>
              <a:t>události, které přechody vyvolávají</a:t>
            </a:r>
          </a:p>
          <a:p>
            <a:pPr lvl="3"/>
            <a:r>
              <a:rPr lang="cs-CZ" dirty="0"/>
              <a:t>timeout, stisk tlačítka, ...</a:t>
            </a:r>
          </a:p>
          <a:p>
            <a:pPr lvl="2"/>
            <a:r>
              <a:rPr lang="cs-CZ" dirty="0"/>
              <a:t>akce na přechodech</a:t>
            </a:r>
          </a:p>
          <a:p>
            <a:pPr lvl="3"/>
            <a:r>
              <a:rPr lang="cs-CZ" dirty="0"/>
              <a:t>inkrementace, nastavení času, ...</a:t>
            </a:r>
          </a:p>
          <a:p>
            <a:endParaRPr lang="cs-CZ" dirty="0"/>
          </a:p>
          <a:p>
            <a:pPr marL="180975" lvl="1" indent="-180975">
              <a:spcBef>
                <a:spcPts val="1000"/>
              </a:spcBef>
            </a:pPr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</a:t>
            </a:r>
            <a:r>
              <a:rPr lang="cs-CZ" dirty="0"/>
              <a:t> odfiltrování zákmitů</a:t>
            </a:r>
          </a:p>
          <a:p>
            <a:pPr marL="361950" lvl="2">
              <a:spcBef>
                <a:spcPts val="1000"/>
              </a:spcBef>
            </a:pPr>
            <a:r>
              <a:rPr lang="cs-CZ" dirty="0"/>
              <a:t>tlačítka jsou čínská </a:t>
            </a:r>
            <a:r>
              <a:rPr lang="cs-CZ" dirty="0">
                <a:sym typeface="Wingdings 3" panose="05040102010807070707" pitchFamily="18" charset="2"/>
              </a:rPr>
              <a:t> </a:t>
            </a:r>
            <a:r>
              <a:rPr lang="cs-CZ" dirty="0"/>
              <a:t>nedokonalá</a:t>
            </a:r>
            <a:endParaRPr lang="en-US" dirty="0"/>
          </a:p>
          <a:p>
            <a:pPr marL="361950" lvl="2">
              <a:spcBef>
                <a:spcPts val="1000"/>
              </a:spcBef>
            </a:pPr>
            <a:r>
              <a:rPr lang="en-US" dirty="0"/>
              <a:t>m</a:t>
            </a:r>
            <a:r>
              <a:rPr lang="cs-CZ" dirty="0"/>
              <a:t>ůžou někdy samovolně generovat zákmity (jitters)</a:t>
            </a:r>
          </a:p>
          <a:p>
            <a:pPr marL="361950" lvl="2">
              <a:spcBef>
                <a:spcPts val="1000"/>
              </a:spcBef>
            </a:pPr>
            <a:r>
              <a:rPr lang="cs-CZ" dirty="0"/>
              <a:t>odfiltrovat zákmit kratší než </a:t>
            </a:r>
            <a:r>
              <a:rPr lang="en-US" dirty="0"/>
              <a:t>&lt;</a:t>
            </a:r>
            <a:r>
              <a:rPr lang="en-US" dirty="0" err="1"/>
              <a:t>pojmenovan</a:t>
            </a:r>
            <a:r>
              <a:rPr lang="cs-CZ" dirty="0"/>
              <a:t>á</a:t>
            </a:r>
            <a:r>
              <a:rPr lang="en-US" dirty="0"/>
              <a:t>_</a:t>
            </a:r>
            <a:r>
              <a:rPr lang="en-US" dirty="0" err="1"/>
              <a:t>konstanta</a:t>
            </a:r>
            <a:r>
              <a:rPr lang="en-US" dirty="0"/>
              <a:t>&gt;</a:t>
            </a:r>
          </a:p>
          <a:p>
            <a:pPr marL="538163" lvl="3">
              <a:spcBef>
                <a:spcPts val="1000"/>
              </a:spcBef>
            </a:pPr>
            <a:r>
              <a:rPr lang="en-US" dirty="0"/>
              <a:t>debouncing - nap</a:t>
            </a:r>
            <a:r>
              <a:rPr lang="cs-CZ" dirty="0"/>
              <a:t>ř. </a:t>
            </a:r>
            <a:r>
              <a:rPr lang="en-US" dirty="0"/>
              <a:t>2</a:t>
            </a:r>
            <a:r>
              <a:rPr lang="cs-CZ" dirty="0"/>
              <a:t>0 ms - vyzkoušejte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Tlačítka - autorepeat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838218" y="5295517"/>
            <a:ext cx="2517409" cy="890732"/>
            <a:chOff x="4962388" y="3294402"/>
            <a:chExt cx="2517409" cy="890732"/>
          </a:xfrm>
        </p:grpSpPr>
        <p:sp>
          <p:nvSpPr>
            <p:cNvPr id="8" name="Rectangular Callout 7"/>
            <p:cNvSpPr/>
            <p:nvPr/>
          </p:nvSpPr>
          <p:spPr>
            <a:xfrm>
              <a:off x="4962388" y="3294402"/>
              <a:ext cx="2517409" cy="890732"/>
            </a:xfrm>
            <a:prstGeom prst="wedgeRectCallout">
              <a:avLst>
                <a:gd name="adj1" fmla="val -49909"/>
                <a:gd name="adj2" fmla="val -6152"/>
              </a:avLst>
            </a:prstGeom>
            <a:solidFill>
              <a:srgbClr val="F6FFED"/>
            </a:solidFill>
            <a:ln w="25400">
              <a:solidFill>
                <a:srgbClr val="CCE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190440" y="3560131"/>
              <a:ext cx="4136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604097" y="3907163"/>
              <a:ext cx="73289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336994" y="3560131"/>
              <a:ext cx="7366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410662" y="3907163"/>
              <a:ext cx="84111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604097" y="3560131"/>
              <a:ext cx="0" cy="347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336994" y="3560131"/>
              <a:ext cx="0" cy="347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10662" y="3550798"/>
              <a:ext cx="0" cy="347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ular Callout 11"/>
          <p:cNvSpPr/>
          <p:nvPr/>
        </p:nvSpPr>
        <p:spPr>
          <a:xfrm>
            <a:off x="7348821" y="4749785"/>
            <a:ext cx="716451" cy="326209"/>
          </a:xfrm>
          <a:prstGeom prst="wedgeRectCallout">
            <a:avLst>
              <a:gd name="adj1" fmla="val -51238"/>
              <a:gd name="adj2" fmla="val 14799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jitter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29601" y="1993061"/>
            <a:ext cx="3655642" cy="2096965"/>
            <a:chOff x="4829601" y="1993061"/>
            <a:chExt cx="3655642" cy="2096965"/>
          </a:xfrm>
        </p:grpSpPr>
        <p:sp>
          <p:nvSpPr>
            <p:cNvPr id="21" name="Oval 20"/>
            <p:cNvSpPr/>
            <p:nvPr/>
          </p:nvSpPr>
          <p:spPr>
            <a:xfrm>
              <a:off x="5397478" y="3163016"/>
              <a:ext cx="1398494" cy="331694"/>
            </a:xfrm>
            <a:prstGeom prst="ellipse">
              <a:avLst/>
            </a:prstGeom>
            <a:solidFill>
              <a:srgbClr val="F6FFED"/>
            </a:solidFill>
            <a:ln w="25400">
              <a:solidFill>
                <a:srgbClr val="CCE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600" dirty="0">
                  <a:solidFill>
                    <a:srgbClr val="456A1C"/>
                  </a:solidFill>
                  <a:latin typeface="+mj-lt"/>
                </a:rPr>
                <a:t>stisknuto</a:t>
              </a:r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6858725" y="2645459"/>
              <a:ext cx="1626518" cy="331694"/>
            </a:xfrm>
            <a:prstGeom prst="ellipse">
              <a:avLst/>
            </a:prstGeom>
            <a:solidFill>
              <a:srgbClr val="F6FFED"/>
            </a:solidFill>
            <a:ln w="25400">
              <a:solidFill>
                <a:srgbClr val="CCE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1600" dirty="0">
                  <a:solidFill>
                    <a:srgbClr val="456A1C"/>
                  </a:solidFill>
                  <a:latin typeface="+mj-lt"/>
                </a:rPr>
                <a:t>autorepeat</a:t>
              </a:r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cxnSp>
          <p:nvCxnSpPr>
            <p:cNvPr id="23" name="Straight Arrow Connector 22"/>
            <p:cNvCxnSpPr>
              <a:endCxn id="22" idx="3"/>
            </p:cNvCxnSpPr>
            <p:nvPr/>
          </p:nvCxnSpPr>
          <p:spPr>
            <a:xfrm flipV="1">
              <a:off x="6434206" y="2928578"/>
              <a:ext cx="662717" cy="217424"/>
            </a:xfrm>
            <a:prstGeom prst="straightConnector1">
              <a:avLst/>
            </a:prstGeom>
            <a:ln w="25400"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602471" y="2508841"/>
              <a:ext cx="1120588" cy="492443"/>
            </a:xfrm>
            <a:prstGeom prst="rect">
              <a:avLst/>
            </a:prstGeom>
            <a:solidFill>
              <a:srgbClr val="ECF7FE"/>
            </a:solidFill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300" dirty="0">
                  <a:latin typeface="Consolas" panose="020B0609020204030204" pitchFamily="49" charset="0"/>
                  <a:cs typeface="Courier New" pitchFamily="49" charset="0"/>
                </a:rPr>
                <a:t>autorepeat delay</a:t>
              </a:r>
              <a:endParaRPr lang="en-US" sz="1300" dirty="0"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83997" y="3106571"/>
              <a:ext cx="1181275" cy="6924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300" dirty="0">
                  <a:latin typeface="Consolas" panose="020B0609020204030204" pitchFamily="49" charset="0"/>
                  <a:cs typeface="Courier New" pitchFamily="49" charset="0"/>
                </a:rPr>
                <a:t>store autorepeat time</a:t>
              </a:r>
              <a:endParaRPr lang="en-US" sz="1300" dirty="0"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4928798" y="3461245"/>
              <a:ext cx="662717" cy="217424"/>
            </a:xfrm>
            <a:prstGeom prst="straightConnector1">
              <a:avLst/>
            </a:prstGeom>
            <a:ln w="25400"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6327743" y="3524983"/>
              <a:ext cx="106463" cy="453415"/>
            </a:xfrm>
            <a:prstGeom prst="straightConnector1">
              <a:avLst/>
            </a:prstGeom>
            <a:ln w="25400"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7096922" y="2094827"/>
              <a:ext cx="377712" cy="519146"/>
            </a:xfrm>
            <a:prstGeom prst="straightConnector1">
              <a:avLst/>
            </a:prstGeom>
            <a:ln w="25400"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4829601" y="3627915"/>
              <a:ext cx="99197" cy="123775"/>
            </a:xfrm>
            <a:prstGeom prst="ellipse">
              <a:avLst/>
            </a:prstGeom>
            <a:solidFill>
              <a:srgbClr val="F6FFED"/>
            </a:solidFill>
            <a:ln w="25400">
              <a:solidFill>
                <a:srgbClr val="CCE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384607" y="3966251"/>
              <a:ext cx="99197" cy="123775"/>
            </a:xfrm>
            <a:prstGeom prst="ellipse">
              <a:avLst/>
            </a:prstGeom>
            <a:solidFill>
              <a:srgbClr val="F6FFED"/>
            </a:solidFill>
            <a:ln w="25400">
              <a:solidFill>
                <a:srgbClr val="CCE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000308" y="1993061"/>
              <a:ext cx="99197" cy="123775"/>
            </a:xfrm>
            <a:prstGeom prst="ellipse">
              <a:avLst/>
            </a:prstGeom>
            <a:solidFill>
              <a:srgbClr val="F6FFED"/>
            </a:solidFill>
            <a:ln w="25400">
              <a:solidFill>
                <a:srgbClr val="CCE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93163" y="3394158"/>
              <a:ext cx="139950" cy="134174"/>
            </a:xfrm>
            <a:prstGeom prst="rect">
              <a:avLst/>
            </a:prstGeom>
            <a:solidFill>
              <a:srgbClr val="ECF7FE"/>
            </a:solidFill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300" dirty="0"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43781" y="3693352"/>
              <a:ext cx="139950" cy="134174"/>
            </a:xfrm>
            <a:prstGeom prst="rect">
              <a:avLst/>
            </a:prstGeom>
            <a:solidFill>
              <a:srgbClr val="ECF7FE"/>
            </a:solidFill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300" dirty="0"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91313" y="2369652"/>
              <a:ext cx="139950" cy="134174"/>
            </a:xfrm>
            <a:prstGeom prst="rect">
              <a:avLst/>
            </a:prstGeom>
            <a:solidFill>
              <a:srgbClr val="ECF7FE"/>
            </a:solidFill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300" dirty="0"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93175" y="2265264"/>
              <a:ext cx="162918" cy="1125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300" dirty="0"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40772" y="3577395"/>
              <a:ext cx="162918" cy="1125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300" dirty="0"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16019" y="3617881"/>
              <a:ext cx="162918" cy="1125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300" dirty="0">
                <a:latin typeface="Consolas" panose="020B0609020204030204" pitchFamily="49" charset="0"/>
                <a:cs typeface="Courier New" pitchFamily="49" charset="0"/>
              </a:endParaRPr>
            </a:p>
          </p:txBody>
        </p:sp>
      </p:grpSp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68C172B7-C5B1-47ED-8AFC-31F0D938B67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13" y="577294"/>
            <a:ext cx="365368" cy="3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4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Arduino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Sériová linka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komunikace</a:t>
            </a:r>
            <a:r>
              <a:rPr lang="en-US" dirty="0"/>
              <a:t> s </a:t>
            </a:r>
            <a:r>
              <a:rPr lang="en-US" dirty="0" err="1"/>
              <a:t>vn</a:t>
            </a:r>
            <a:r>
              <a:rPr lang="cs-CZ" dirty="0"/>
              <a:t>ějším prostředím</a:t>
            </a:r>
          </a:p>
          <a:p>
            <a:r>
              <a:rPr lang="cs-CZ" dirty="0"/>
              <a:t>Arduino IDE</a:t>
            </a:r>
          </a:p>
          <a:p>
            <a:pPr lvl="1"/>
            <a:r>
              <a:rPr lang="en-US" dirty="0"/>
              <a:t>Tools / Serial monitor</a:t>
            </a:r>
          </a:p>
          <a:p>
            <a:pPr lvl="1"/>
            <a:r>
              <a:rPr lang="en-US" dirty="0" err="1"/>
              <a:t>nastavit</a:t>
            </a:r>
            <a:r>
              <a:rPr lang="en-US" dirty="0"/>
              <a:t> </a:t>
            </a:r>
            <a:r>
              <a:rPr lang="en-US" b="1" dirty="0"/>
              <a:t>p</a:t>
            </a:r>
            <a:r>
              <a:rPr lang="cs-CZ" b="1" dirty="0"/>
              <a:t>řesně</a:t>
            </a:r>
            <a:r>
              <a:rPr lang="cs-CZ" dirty="0"/>
              <a:t> </a:t>
            </a:r>
            <a:r>
              <a:rPr lang="en-US" dirty="0" err="1"/>
              <a:t>stejnou</a:t>
            </a:r>
            <a:r>
              <a:rPr lang="en-US" dirty="0"/>
              <a:t> </a:t>
            </a:r>
            <a:r>
              <a:rPr lang="en-US" dirty="0" err="1"/>
              <a:t>rychlost</a:t>
            </a:r>
            <a:r>
              <a:rPr lang="en-US" dirty="0"/>
              <a:t> </a:t>
            </a:r>
            <a:r>
              <a:rPr lang="cs-CZ" dirty="0"/>
              <a:t>rychlost jako v setupu</a:t>
            </a:r>
          </a:p>
          <a:p>
            <a:pPr lvl="2"/>
            <a:r>
              <a:rPr lang="cs-CZ" dirty="0"/>
              <a:t>9600 baud</a:t>
            </a:r>
          </a:p>
          <a:p>
            <a:r>
              <a:rPr lang="cs-CZ" dirty="0"/>
              <a:t>setup</a:t>
            </a:r>
          </a:p>
          <a:p>
            <a:pPr lvl="1"/>
            <a:r>
              <a:rPr lang="cs-CZ" dirty="0"/>
              <a:t>Serial.begin</a:t>
            </a:r>
            <a:r>
              <a:rPr lang="en-US" dirty="0"/>
              <a:t>( speed);</a:t>
            </a:r>
          </a:p>
          <a:p>
            <a:r>
              <a:rPr lang="en-US" dirty="0"/>
              <a:t>v</a:t>
            </a:r>
            <a:r>
              <a:rPr lang="cs-CZ" dirty="0"/>
              <a:t>ýstup</a:t>
            </a:r>
          </a:p>
          <a:p>
            <a:pPr lvl="1"/>
            <a:r>
              <a:rPr lang="cs-CZ" dirty="0"/>
              <a:t>program v Arduinu pošle text PC</a:t>
            </a:r>
          </a:p>
          <a:p>
            <a:pPr lvl="1"/>
            <a:r>
              <a:rPr lang="cs-CZ" dirty="0"/>
              <a:t>PC to zobrazí v serial monitoru</a:t>
            </a:r>
          </a:p>
          <a:p>
            <a:pPr lvl="1"/>
            <a:r>
              <a:rPr lang="cs-CZ" dirty="0"/>
              <a:t>Serial.print</a:t>
            </a:r>
            <a:r>
              <a:rPr lang="en-US" dirty="0"/>
              <a:t>();  .</a:t>
            </a:r>
            <a:r>
              <a:rPr lang="en-US" dirty="0" err="1"/>
              <a:t>println</a:t>
            </a:r>
            <a:r>
              <a:rPr lang="en-US" dirty="0"/>
              <a:t>();</a:t>
            </a:r>
          </a:p>
          <a:p>
            <a:pPr lvl="2"/>
            <a:r>
              <a:rPr lang="cs-CZ" dirty="0"/>
              <a:t>různé typy parametrů</a:t>
            </a:r>
          </a:p>
          <a:p>
            <a:pPr lvl="3"/>
            <a:r>
              <a:rPr lang="en-US" dirty="0" err="1"/>
              <a:t>int</a:t>
            </a:r>
            <a:r>
              <a:rPr lang="en-US" dirty="0"/>
              <a:t>, string, float, ....</a:t>
            </a:r>
            <a:endParaRPr lang="cs-CZ" dirty="0"/>
          </a:p>
          <a:p>
            <a:pPr lvl="2"/>
            <a:r>
              <a:rPr lang="cs-CZ" dirty="0"/>
              <a:t>overloading / přetížení</a:t>
            </a:r>
            <a:endParaRPr lang="en-US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/>
              <a:t>n</a:t>
            </a:r>
            <a:r>
              <a:rPr lang="cs-CZ" dirty="0"/>
              <a:t>ěco si </a:t>
            </a:r>
            <a:r>
              <a:rPr lang="en-US" dirty="0"/>
              <a:t>z </a:t>
            </a:r>
            <a:r>
              <a:rPr lang="en-US" dirty="0" err="1"/>
              <a:t>Arduina</a:t>
            </a:r>
            <a:r>
              <a:rPr lang="en-US" dirty="0"/>
              <a:t> </a:t>
            </a:r>
            <a:r>
              <a:rPr lang="cs-CZ" dirty="0"/>
              <a:t>pošlete na </a:t>
            </a:r>
            <a:r>
              <a:rPr lang="en-US" dirty="0"/>
              <a:t>serial </a:t>
            </a:r>
            <a:r>
              <a:rPr lang="cs-CZ" dirty="0"/>
              <a:t>monitor</a:t>
            </a:r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 </a:t>
            </a:r>
            <a:r>
              <a:rPr lang="cs-CZ" dirty="0"/>
              <a:t>jednoduchý časovač</a:t>
            </a:r>
          </a:p>
          <a:p>
            <a:pPr lvl="1"/>
            <a:r>
              <a:rPr lang="cs-CZ" dirty="0"/>
              <a:t>každou vteřin</a:t>
            </a:r>
            <a:r>
              <a:rPr lang="en-US" dirty="0"/>
              <a:t>u</a:t>
            </a:r>
            <a:r>
              <a:rPr lang="cs-CZ" dirty="0"/>
              <a:t> vypsat uplynulý čas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Sériová linka</a:t>
            </a:r>
            <a:r>
              <a:rPr lang="en-US" dirty="0"/>
              <a:t> - </a:t>
            </a:r>
            <a:r>
              <a:rPr lang="cs-CZ" dirty="0"/>
              <a:t>výstup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0664" y="4083495"/>
            <a:ext cx="3024093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Serial.begin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( 9600);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450" y="2302215"/>
            <a:ext cx="4941487" cy="132108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114729" y="3237104"/>
            <a:ext cx="819036" cy="441565"/>
          </a:xfrm>
          <a:prstGeom prst="ellipse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45788" y="4027684"/>
            <a:ext cx="819036" cy="441565"/>
          </a:xfrm>
          <a:prstGeom prst="ellipse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84557" y="3237103"/>
            <a:ext cx="819036" cy="44156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40664" y="4780709"/>
            <a:ext cx="3024093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Serial.print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"*");</a:t>
            </a: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Serial.print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( 1234);</a:t>
            </a: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Serial.println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"whatever");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255306" y="3637648"/>
            <a:ext cx="197221" cy="475879"/>
          </a:xfrm>
          <a:prstGeom prst="straightConnector1">
            <a:avLst/>
          </a:prstGeom>
          <a:ln w="38100" cmpd="dbl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04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1" grpId="0" animBg="1"/>
      <p:bldP spid="12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cs-CZ" dirty="0"/>
              <a:t>užitečné např. pro</a:t>
            </a:r>
            <a:r>
              <a:rPr lang="en-US" dirty="0"/>
              <a:t> </a:t>
            </a:r>
            <a:r>
              <a:rPr lang="cs-CZ" dirty="0"/>
              <a:t>ladění</a:t>
            </a:r>
            <a:endParaRPr lang="en-US" dirty="0"/>
          </a:p>
          <a:p>
            <a:pPr lvl="1"/>
            <a:r>
              <a:rPr lang="cs-CZ" dirty="0"/>
              <a:t>možná se vám už někdy stalo, že program nedělá to, co by měl </a:t>
            </a:r>
            <a:r>
              <a:rPr lang="cs-CZ" dirty="0">
                <a:solidFill>
                  <a:srgbClr val="C00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... a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zb</a:t>
            </a:r>
            <a:r>
              <a:rPr lang="cs-CZ" i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ývá půl hodiny do termínu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/>
              <a:t>ladic</a:t>
            </a:r>
            <a:r>
              <a:rPr lang="cs-CZ" dirty="0"/>
              <a:t>í tisky</a:t>
            </a:r>
          </a:p>
          <a:p>
            <a:pPr lvl="1"/>
            <a:r>
              <a:rPr lang="cs-CZ" dirty="0"/>
              <a:t>k</a:t>
            </a:r>
            <a:r>
              <a:rPr lang="en-US" dirty="0"/>
              <a:t>u</a:t>
            </a:r>
            <a:r>
              <a:rPr lang="cs-CZ" dirty="0"/>
              <a:t>dy běží program</a:t>
            </a:r>
          </a:p>
          <a:p>
            <a:pPr lvl="1"/>
            <a:r>
              <a:rPr lang="cs-CZ" dirty="0"/>
              <a:t>hodnoty proměnných</a:t>
            </a:r>
          </a:p>
          <a:p>
            <a:pPr lvl="1"/>
            <a:r>
              <a:rPr lang="cs-CZ" dirty="0"/>
              <a:t>je vhodné mít globální vypínač ladicích tisků</a:t>
            </a:r>
            <a:endParaRPr lang="en-US" dirty="0"/>
          </a:p>
          <a:p>
            <a:pPr lvl="2"/>
            <a:r>
              <a:rPr lang="en-US" dirty="0" err="1"/>
              <a:t>kdykoliv</a:t>
            </a:r>
            <a:r>
              <a:rPr lang="en-US" dirty="0"/>
              <a:t> </a:t>
            </a:r>
            <a:r>
              <a:rPr lang="en-US" dirty="0" err="1"/>
              <a:t>lze</a:t>
            </a:r>
            <a:r>
              <a:rPr lang="en-US" dirty="0"/>
              <a:t> v</a:t>
            </a:r>
            <a:r>
              <a:rPr lang="cs-CZ" dirty="0"/>
              <a:t>š</a:t>
            </a:r>
            <a:r>
              <a:rPr lang="en-US" dirty="0" err="1"/>
              <a:t>echny</a:t>
            </a:r>
            <a:r>
              <a:rPr lang="en-US" dirty="0"/>
              <a:t> </a:t>
            </a:r>
            <a:r>
              <a:rPr lang="en-US" dirty="0" err="1"/>
              <a:t>ladic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/>
              <a:t>tisky</a:t>
            </a:r>
            <a:r>
              <a:rPr lang="en-US" dirty="0"/>
              <a:t> </a:t>
            </a:r>
            <a:r>
              <a:rPr lang="en-US" dirty="0" err="1"/>
              <a:t>najednou</a:t>
            </a:r>
            <a:r>
              <a:rPr lang="en-US" dirty="0"/>
              <a:t> </a:t>
            </a:r>
            <a:r>
              <a:rPr lang="en-US" dirty="0" err="1"/>
              <a:t>vypnout</a:t>
            </a:r>
            <a:endParaRPr lang="en-US" dirty="0"/>
          </a:p>
          <a:p>
            <a:pPr lvl="2"/>
            <a:r>
              <a:rPr lang="en-US" dirty="0" err="1"/>
              <a:t>roz</a:t>
            </a:r>
            <a:r>
              <a:rPr lang="cs-CZ" dirty="0"/>
              <a:t>šíření: errorlevel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Debugging bez debuggeru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38052" y="1234210"/>
            <a:ext cx="3648723" cy="249299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Consolas" panose="020B0609020204030204" pitchFamily="49" charset="0"/>
                <a:cs typeface="Courier New" pitchFamily="49" charset="0"/>
              </a:rPr>
              <a:t>class Debug 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Debug( bool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en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=true) : enabled_(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en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) {}</a:t>
            </a:r>
          </a:p>
          <a:p>
            <a:r>
              <a:rPr lang="cs-CZ" sz="12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cs-CZ" sz="1200" b="1" dirty="0">
                <a:latin typeface="Consolas" panose="020B0609020204030204" pitchFamily="49" charset="0"/>
                <a:cs typeface="Courier New" pitchFamily="49" charset="0"/>
              </a:rPr>
              <a:t>out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( const char* str, int n) {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if( enabled_)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{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Serial.print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( "&gt; ");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Serial.print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( str);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Serial.println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( n);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}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cs-CZ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bool </a:t>
            </a:r>
            <a:r>
              <a:rPr lang="cs-CZ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enable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d_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};</a:t>
            </a:r>
            <a:endParaRPr lang="cs-CZ" sz="12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071" y="3837812"/>
            <a:ext cx="6356411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auto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current_time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millis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bool 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 = 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button_pressed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 &amp;&amp; 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current_time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&lt;=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last_pressed+timeout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if(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whatever();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4597" y="4565535"/>
            <a:ext cx="6507332" cy="209288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Debug d;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auto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current_time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millis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bool 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 = 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button_pressed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 &amp;&amp; 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current_time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&lt;=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last_pressed+timeout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.out( "</a:t>
            </a:r>
            <a:r>
              <a:rPr lang="en-US" sz="13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button_pressed</a:t>
            </a: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: ", </a:t>
            </a:r>
            <a:r>
              <a:rPr lang="en-US" sz="13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button_pressed</a:t>
            </a: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r>
              <a:rPr lang="cs-CZ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.out( "</a:t>
            </a:r>
            <a:r>
              <a:rPr lang="en-US" sz="13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last_pressed</a:t>
            </a: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: ", </a:t>
            </a:r>
            <a:r>
              <a:rPr lang="en-US" sz="13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last_pressed</a:t>
            </a: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r>
              <a:rPr lang="cs-CZ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.out( "</a:t>
            </a:r>
            <a:r>
              <a:rPr lang="en-US" sz="13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current_time</a:t>
            </a: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: ", </a:t>
            </a:r>
            <a:r>
              <a:rPr lang="en-US" sz="13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current_time</a:t>
            </a: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if(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cs-CZ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.out( "</a:t>
            </a:r>
            <a:r>
              <a:rPr lang="en-US" sz="13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jsem</a:t>
            </a: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vevnitr</a:t>
            </a:r>
            <a:r>
              <a:rPr lang="en-US" sz="13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:-", 0);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whatever();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207089" y="5494147"/>
            <a:ext cx="1828802" cy="861127"/>
          </a:xfrm>
          <a:prstGeom prst="wedgeRectCallout">
            <a:avLst>
              <a:gd name="adj1" fmla="val 3333"/>
              <a:gd name="adj2" fmla="val -13297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probl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ém</a:t>
            </a:r>
            <a:br>
              <a:rPr lang="cs-CZ" sz="1600" dirty="0">
                <a:solidFill>
                  <a:srgbClr val="456A1C"/>
                </a:solidFill>
                <a:latin typeface="+mj-lt"/>
              </a:rPr>
            </a:br>
            <a:r>
              <a:rPr lang="cs-CZ" sz="1600" dirty="0">
                <a:solidFill>
                  <a:srgbClr val="456A1C"/>
                </a:solidFill>
                <a:latin typeface="+mj-lt"/>
              </a:rPr>
              <a:t>whatever se nevolá</a:t>
            </a:r>
            <a:br>
              <a:rPr lang="cs-CZ" sz="1600" dirty="0">
                <a:solidFill>
                  <a:srgbClr val="456A1C"/>
                </a:solidFill>
                <a:latin typeface="+mj-lt"/>
              </a:rPr>
            </a:br>
            <a:r>
              <a:rPr lang="cs-CZ" sz="1600" dirty="0">
                <a:solidFill>
                  <a:srgbClr val="456A1C"/>
                </a:solidFill>
                <a:latin typeface="+mj-lt"/>
              </a:rPr>
              <a:t>proč?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232104" y="5924711"/>
            <a:ext cx="2397219" cy="861127"/>
          </a:xfrm>
          <a:prstGeom prst="wedgeRectCallout">
            <a:avLst>
              <a:gd name="adj1" fmla="val -34886"/>
              <a:gd name="adj2" fmla="val -12762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56A1C"/>
                </a:solidFill>
                <a:latin typeface="+mj-lt"/>
              </a:rPr>
              <a:t>HA!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 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čas je větší než last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_pressed!</a:t>
            </a: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š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patn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ě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napsan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á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podm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í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nka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Rectangular Callout 3">
            <a:extLst>
              <a:ext uri="{FF2B5EF4-FFF2-40B4-BE49-F238E27FC236}">
                <a16:creationId xmlns:a16="http://schemas.microsoft.com/office/drawing/2014/main" id="{7E29C5BE-CAEB-4802-92DE-0BAEE9999C18}"/>
              </a:ext>
            </a:extLst>
          </p:cNvPr>
          <p:cNvSpPr/>
          <p:nvPr/>
        </p:nvSpPr>
        <p:spPr>
          <a:xfrm>
            <a:off x="7228268" y="3041762"/>
            <a:ext cx="1318324" cy="562790"/>
          </a:xfrm>
          <a:prstGeom prst="wedgeRectCallout">
            <a:avLst>
              <a:gd name="adj1" fmla="val -61403"/>
              <a:gd name="adj2" fmla="val -8856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Recodex nepodporuje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509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4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 </a:t>
            </a:r>
            <a:r>
              <a:rPr lang="en-US" dirty="0" err="1"/>
              <a:t>vstup</a:t>
            </a:r>
            <a:endParaRPr lang="cs-CZ" dirty="0"/>
          </a:p>
          <a:p>
            <a:pPr lvl="1"/>
            <a:r>
              <a:rPr lang="cs-CZ" dirty="0"/>
              <a:t>PC </a:t>
            </a:r>
            <a:r>
              <a:rPr lang="en-US" dirty="0"/>
              <a:t>(</a:t>
            </a:r>
            <a:r>
              <a:rPr lang="cs-CZ" dirty="0"/>
              <a:t>serial monitor</a:t>
            </a:r>
            <a:r>
              <a:rPr lang="en-US" dirty="0"/>
              <a:t>)</a:t>
            </a:r>
            <a:r>
              <a:rPr lang="cs-CZ" dirty="0"/>
              <a:t> </a:t>
            </a:r>
            <a:r>
              <a:rPr lang="cs-CZ" sz="1200" dirty="0">
                <a:sym typeface="Wingdings" panose="05000000000000000000" pitchFamily="2" charset="2"/>
              </a:rPr>
              <a:t></a:t>
            </a:r>
            <a:r>
              <a:rPr lang="cs-CZ" dirty="0"/>
              <a:t> Arduino</a:t>
            </a:r>
            <a:endParaRPr lang="en-US" dirty="0"/>
          </a:p>
          <a:p>
            <a:pPr lvl="1"/>
            <a:r>
              <a:rPr lang="en-US" dirty="0" err="1"/>
              <a:t>Serial.available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Serial.read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Serial.readString</a:t>
            </a:r>
            <a:r>
              <a:rPr lang="en-US" dirty="0"/>
              <a:t>();</a:t>
            </a:r>
            <a:endParaRPr lang="cs-CZ" dirty="0"/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err="1"/>
              <a:t>vypi</a:t>
            </a:r>
            <a:r>
              <a:rPr lang="cs-CZ" dirty="0"/>
              <a:t>šte načtená data</a:t>
            </a:r>
          </a:p>
          <a:p>
            <a:pPr lvl="1"/>
            <a:r>
              <a:rPr lang="cs-CZ" dirty="0"/>
              <a:t>co se přesně načte</a:t>
            </a:r>
          </a:p>
          <a:p>
            <a:pPr lvl="2"/>
            <a:r>
              <a:rPr lang="cs-CZ" dirty="0"/>
              <a:t>rozdíl read a readString</a:t>
            </a:r>
          </a:p>
          <a:p>
            <a:pPr lvl="1"/>
            <a:r>
              <a:rPr lang="cs-CZ" dirty="0"/>
              <a:t>zakončení</a:t>
            </a:r>
            <a:r>
              <a:rPr lang="en-US" dirty="0"/>
              <a:t> </a:t>
            </a:r>
            <a:r>
              <a:rPr lang="cs-CZ" dirty="0"/>
              <a:t>řádky/vstupu</a:t>
            </a:r>
          </a:p>
          <a:p>
            <a:pPr lvl="2"/>
            <a:r>
              <a:rPr lang="en-US" dirty="0"/>
              <a:t>serial </a:t>
            </a:r>
            <a:r>
              <a:rPr lang="cs-CZ" dirty="0"/>
              <a:t>monitor</a:t>
            </a:r>
            <a:r>
              <a:rPr lang="en-US" dirty="0"/>
              <a:t>: line ending</a:t>
            </a:r>
          </a:p>
          <a:p>
            <a:pPr lvl="1"/>
            <a:r>
              <a:rPr lang="en-US" dirty="0"/>
              <a:t>u</a:t>
            </a:r>
            <a:r>
              <a:rPr lang="cs-CZ" dirty="0"/>
              <a:t>žitečné např. pro zadávání paramterů a dat</a:t>
            </a:r>
          </a:p>
          <a:p>
            <a:pPr lvl="2"/>
            <a:r>
              <a:rPr lang="cs-CZ" dirty="0"/>
              <a:t>konzolové ovládání programu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Arduino.cc / Resources / Reference / Serial</a:t>
            </a:r>
          </a:p>
          <a:p>
            <a:pPr lvl="1"/>
            <a:r>
              <a:rPr lang="cs-CZ" dirty="0">
                <a:solidFill>
                  <a:srgbClr val="00B050"/>
                </a:solidFill>
              </a:rPr>
              <a:t>www.arduino.cc/reference/en/language/functions/communication/serial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</a:t>
            </a:r>
            <a:r>
              <a:rPr lang="cs-CZ" dirty="0"/>
              <a:t> </a:t>
            </a:r>
            <a:r>
              <a:rPr lang="en-US" dirty="0" err="1"/>
              <a:t>mnoho</a:t>
            </a:r>
            <a:r>
              <a:rPr lang="en-US" dirty="0"/>
              <a:t> dal</a:t>
            </a:r>
            <a:r>
              <a:rPr lang="cs-CZ" dirty="0"/>
              <a:t>ších funkcí</a:t>
            </a:r>
          </a:p>
          <a:p>
            <a:pPr lvl="1"/>
            <a:endParaRPr lang="cs-CZ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</a:t>
            </a:r>
            <a:r>
              <a:rPr lang="cs-CZ" dirty="0"/>
              <a:t> asynchronní čtení</a:t>
            </a:r>
          </a:p>
          <a:p>
            <a:pPr lvl="1"/>
            <a:r>
              <a:rPr lang="cs-CZ" dirty="0"/>
              <a:t>serialEvent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nen</a:t>
            </a:r>
            <a:r>
              <a:rPr lang="cs-CZ" dirty="0"/>
              <a:t>í nutné explicitně volat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Sériová</a:t>
            </a:r>
            <a:r>
              <a:rPr lang="en-US" dirty="0"/>
              <a:t> </a:t>
            </a:r>
            <a:r>
              <a:rPr lang="en-US" dirty="0" err="1"/>
              <a:t>linka</a:t>
            </a:r>
            <a:r>
              <a:rPr lang="cs-CZ" dirty="0"/>
              <a:t> - vstup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41714" y="2497963"/>
            <a:ext cx="3118170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co_mi_prislo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][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co_mi_prislo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]....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2962598" y="1381631"/>
            <a:ext cx="1003946" cy="574465"/>
          </a:xfrm>
          <a:prstGeom prst="wedgeRectCallout">
            <a:avLst>
              <a:gd name="adj1" fmla="val -109537"/>
              <a:gd name="adj2" fmla="val -5379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vhodn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é</a:t>
            </a: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testovat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1714" y="2903188"/>
            <a:ext cx="3118170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auto x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=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Serial.readxxx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1714" y="5412949"/>
            <a:ext cx="3118170" cy="123110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serialEvent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() {</a:t>
            </a:r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auto s = Serial.readString();</a:t>
            </a: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endParaRPr lang="cs-CZ" sz="8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void loop() {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nic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:-)</a:t>
            </a:r>
            <a:endParaRPr lang="cs-CZ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483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Arduino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Segmentový displej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5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Jazyk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a troška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4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5" y="577293"/>
            <a:ext cx="4653964" cy="5987893"/>
          </a:xfrm>
        </p:spPr>
        <p:txBody>
          <a:bodyPr/>
          <a:lstStyle/>
          <a:p>
            <a:r>
              <a:rPr lang="cs-CZ" dirty="0"/>
              <a:t>4-místný</a:t>
            </a:r>
            <a:endParaRPr lang="en-US" dirty="0"/>
          </a:p>
          <a:p>
            <a:r>
              <a:rPr lang="cs-CZ" dirty="0"/>
              <a:t>individuální ovládání segmetů</a:t>
            </a:r>
          </a:p>
          <a:p>
            <a:pPr lvl="1"/>
            <a:r>
              <a:rPr lang="cs-CZ" dirty="0"/>
              <a:t>v rámci jednoho znaku</a:t>
            </a:r>
          </a:p>
          <a:p>
            <a:r>
              <a:rPr lang="cs-CZ" dirty="0"/>
              <a:t>glyph</a:t>
            </a:r>
          </a:p>
          <a:p>
            <a:pPr lvl="1"/>
            <a:r>
              <a:rPr lang="cs-CZ" dirty="0"/>
              <a:t>svítící </a:t>
            </a:r>
            <a:r>
              <a:rPr lang="en-US" dirty="0"/>
              <a:t>'</a:t>
            </a:r>
            <a:r>
              <a:rPr lang="cs-CZ" dirty="0"/>
              <a:t>obrázek</a:t>
            </a:r>
            <a:r>
              <a:rPr lang="en-US" dirty="0"/>
              <a:t>'</a:t>
            </a:r>
            <a:r>
              <a:rPr lang="cs-CZ" dirty="0"/>
              <a:t> v jednom znaku</a:t>
            </a:r>
          </a:p>
          <a:p>
            <a:pPr lvl="1"/>
            <a:r>
              <a:rPr lang="cs-CZ" dirty="0"/>
              <a:t>množina rozsvícených segmentů</a:t>
            </a:r>
            <a:endParaRPr lang="en-US" dirty="0"/>
          </a:p>
          <a:p>
            <a:pPr lvl="1"/>
            <a:r>
              <a:rPr lang="en-US" dirty="0"/>
              <a:t>k</a:t>
            </a:r>
            <a:r>
              <a:rPr lang="cs-CZ" dirty="0"/>
              <a:t>ódováno bity v jednom bajtu</a:t>
            </a:r>
          </a:p>
          <a:p>
            <a:r>
              <a:rPr lang="cs-CZ" dirty="0"/>
              <a:t>inverzní logika</a:t>
            </a:r>
          </a:p>
          <a:p>
            <a:pPr lvl="1"/>
            <a:r>
              <a:rPr lang="cs-CZ" dirty="0"/>
              <a:t>bit 1 ≈ nesvítí, bit 0 ≈ svítí</a:t>
            </a:r>
          </a:p>
          <a:p>
            <a:pPr lvl="1"/>
            <a:r>
              <a:rPr lang="en-US" dirty="0"/>
              <a:t>'3.' </a:t>
            </a:r>
            <a:r>
              <a:rPr lang="cs-CZ" dirty="0"/>
              <a:t>≈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0b</a:t>
            </a:r>
            <a:r>
              <a:rPr lang="en-US" dirty="0"/>
              <a:t>00110000 =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0x</a:t>
            </a:r>
            <a:r>
              <a:rPr lang="en-US" dirty="0"/>
              <a:t>30 = 48</a:t>
            </a:r>
            <a:endParaRPr lang="cs-CZ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Segmentový displej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947435"/>
              </p:ext>
            </p:extLst>
          </p:nvPr>
        </p:nvGraphicFramePr>
        <p:xfrm>
          <a:off x="2342288" y="4521721"/>
          <a:ext cx="352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155" y="3992445"/>
            <a:ext cx="1903802" cy="2374446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6631709" y="4048374"/>
            <a:ext cx="914400" cy="346808"/>
          </a:xfrm>
          <a:prstGeom prst="ellipse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401156" y="4304746"/>
            <a:ext cx="370334" cy="786923"/>
          </a:xfrm>
          <a:prstGeom prst="ellipse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806095" y="5964153"/>
            <a:ext cx="370334" cy="346808"/>
          </a:xfrm>
          <a:prstGeom prst="ellipse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987" y="1306131"/>
            <a:ext cx="3953350" cy="1159038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5013667" y="1121389"/>
            <a:ext cx="1239351" cy="1570439"/>
          </a:xfrm>
          <a:prstGeom prst="ellipse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0" name="Rectangular Callout 29"/>
          <p:cNvSpPr/>
          <p:nvPr/>
        </p:nvSpPr>
        <p:spPr>
          <a:xfrm>
            <a:off x="591745" y="5841015"/>
            <a:ext cx="1418559" cy="363243"/>
          </a:xfrm>
          <a:prstGeom prst="wedgeRectCallout">
            <a:avLst>
              <a:gd name="adj1" fmla="val 73908"/>
              <a:gd name="adj2" fmla="val -57332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segment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7269018" y="1297881"/>
            <a:ext cx="502472" cy="235356"/>
          </a:xfrm>
          <a:prstGeom prst="ellipse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098788" y="2540156"/>
            <a:ext cx="1073473" cy="64584"/>
          </a:xfrm>
          <a:prstGeom prst="ellipse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4530903" y="2730287"/>
            <a:ext cx="740668" cy="335049"/>
          </a:xfrm>
          <a:prstGeom prst="wedgeRectCallout">
            <a:avLst>
              <a:gd name="adj1" fmla="val 80426"/>
              <a:gd name="adj2" fmla="val -71474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znak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6945432" y="2823972"/>
            <a:ext cx="740668" cy="335049"/>
          </a:xfrm>
          <a:prstGeom prst="wedgeRectCallout">
            <a:avLst>
              <a:gd name="adj1" fmla="val -66612"/>
              <a:gd name="adj2" fmla="val -105205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pozice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6559545" y="723002"/>
            <a:ext cx="904126" cy="335049"/>
          </a:xfrm>
          <a:prstGeom prst="wedgeRectCallout">
            <a:avLst>
              <a:gd name="adj1" fmla="val 47310"/>
              <a:gd name="adj2" fmla="val 135527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segment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591745" y="5431943"/>
            <a:ext cx="1418559" cy="357851"/>
          </a:xfrm>
          <a:prstGeom prst="wedgeRectCallout">
            <a:avLst>
              <a:gd name="adj1" fmla="val 73908"/>
              <a:gd name="adj2" fmla="val -5137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(hex) hodnota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7" name="Rectangular Callout 36"/>
          <p:cNvSpPr/>
          <p:nvPr/>
        </p:nvSpPr>
        <p:spPr>
          <a:xfrm>
            <a:off x="591745" y="5017479"/>
            <a:ext cx="1418559" cy="363243"/>
          </a:xfrm>
          <a:prstGeom prst="wedgeRectCallout">
            <a:avLst>
              <a:gd name="adj1" fmla="val 73183"/>
              <a:gd name="adj2" fmla="val -4601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index 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bit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u</a:t>
            </a:r>
          </a:p>
        </p:txBody>
      </p:sp>
      <p:sp>
        <p:nvSpPr>
          <p:cNvPr id="38" name="Rectangular Callout 37"/>
          <p:cNvSpPr/>
          <p:nvPr/>
        </p:nvSpPr>
        <p:spPr>
          <a:xfrm>
            <a:off x="592296" y="4603015"/>
            <a:ext cx="1418008" cy="363243"/>
          </a:xfrm>
          <a:prstGeom prst="wedgeRectCallout">
            <a:avLst>
              <a:gd name="adj1" fmla="val 77528"/>
              <a:gd name="adj2" fmla="val -2339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hodnota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bit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u</a:t>
            </a:r>
          </a:p>
        </p:txBody>
      </p:sp>
      <p:sp>
        <p:nvSpPr>
          <p:cNvPr id="39" name="Rectangular Callout 38"/>
          <p:cNvSpPr/>
          <p:nvPr/>
        </p:nvSpPr>
        <p:spPr>
          <a:xfrm>
            <a:off x="7723202" y="3610895"/>
            <a:ext cx="979592" cy="335049"/>
          </a:xfrm>
          <a:prstGeom prst="wedgeRectCallout">
            <a:avLst>
              <a:gd name="adj1" fmla="val -39952"/>
              <a:gd name="adj2" fmla="val 127846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glyph 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3.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'</a:t>
            </a:r>
          </a:p>
        </p:txBody>
      </p:sp>
      <p:sp>
        <p:nvSpPr>
          <p:cNvPr id="40" name="Rectangular Callout 39"/>
          <p:cNvSpPr/>
          <p:nvPr/>
        </p:nvSpPr>
        <p:spPr>
          <a:xfrm>
            <a:off x="3402677" y="3211495"/>
            <a:ext cx="503741" cy="281950"/>
          </a:xfrm>
          <a:prstGeom prst="wedgeRectCallout">
            <a:avLst>
              <a:gd name="adj1" fmla="val -154076"/>
              <a:gd name="adj2" fmla="val 117215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hex</a:t>
            </a:r>
          </a:p>
        </p:txBody>
      </p:sp>
      <p:sp>
        <p:nvSpPr>
          <p:cNvPr id="26" name="Oval 25"/>
          <p:cNvSpPr/>
          <p:nvPr/>
        </p:nvSpPr>
        <p:spPr>
          <a:xfrm>
            <a:off x="6631709" y="4995068"/>
            <a:ext cx="914400" cy="346808"/>
          </a:xfrm>
          <a:prstGeom prst="ellipse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631709" y="5948620"/>
            <a:ext cx="914400" cy="346808"/>
          </a:xfrm>
          <a:prstGeom prst="ellipse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401156" y="5263401"/>
            <a:ext cx="370334" cy="786923"/>
          </a:xfrm>
          <a:prstGeom prst="ellipse">
            <a:avLst/>
          </a:prstGeom>
          <a:solidFill>
            <a:srgbClr val="FF0000">
              <a:alpha val="40000"/>
            </a:srgb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967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6" grpId="0" animBg="1"/>
      <p:bldP spid="37" grpId="0" animBg="1"/>
      <p:bldP spid="38" grpId="0" animBg="1"/>
      <p:bldP spid="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3"/>
            <a:ext cx="5734355" cy="5460073"/>
          </a:xfrm>
        </p:spPr>
        <p:txBody>
          <a:bodyPr>
            <a:normAutofit/>
          </a:bodyPr>
          <a:lstStyle/>
          <a:p>
            <a:r>
              <a:rPr lang="cs-CZ" dirty="0"/>
              <a:t>zápis na displej prostřednictvím posuvného registru</a:t>
            </a:r>
          </a:p>
          <a:p>
            <a:pPr lvl="1"/>
            <a:r>
              <a:rPr lang="cs-CZ" dirty="0"/>
              <a:t>shift register</a:t>
            </a:r>
          </a:p>
          <a:p>
            <a:r>
              <a:rPr lang="cs-CZ" dirty="0"/>
              <a:t>používá 3 piny</a:t>
            </a:r>
          </a:p>
          <a:p>
            <a:pPr lvl="1"/>
            <a:r>
              <a:rPr lang="cs-CZ" dirty="0"/>
              <a:t>latch, clock, data</a:t>
            </a:r>
          </a:p>
          <a:p>
            <a:pPr lvl="1"/>
            <a:r>
              <a:rPr lang="cs-CZ" dirty="0"/>
              <a:t>v setupu inicializovat</a:t>
            </a:r>
          </a:p>
          <a:p>
            <a:pPr lvl="2"/>
            <a:r>
              <a:rPr lang="en-US" dirty="0" err="1"/>
              <a:t>pinMode</a:t>
            </a:r>
            <a:r>
              <a:rPr lang="en-US" dirty="0"/>
              <a:t>( l/c/d _pin, OUTPUT)</a:t>
            </a:r>
            <a:endParaRPr lang="cs-CZ" dirty="0"/>
          </a:p>
          <a:p>
            <a:r>
              <a:rPr lang="cs-CZ" dirty="0"/>
              <a:t>zápis</a:t>
            </a:r>
          </a:p>
          <a:p>
            <a:pPr lvl="1"/>
            <a:r>
              <a:rPr lang="cs-CZ" dirty="0"/>
              <a:t>zobrazení glyphu na pozici</a:t>
            </a:r>
          </a:p>
          <a:p>
            <a:pPr lvl="2"/>
            <a:r>
              <a:rPr lang="cs-CZ" dirty="0"/>
              <a:t>zavřít latch</a:t>
            </a:r>
          </a:p>
          <a:p>
            <a:pPr lvl="2"/>
            <a:r>
              <a:rPr lang="cs-CZ" dirty="0"/>
              <a:t>vsunout bity glyphu</a:t>
            </a:r>
          </a:p>
          <a:p>
            <a:pPr lvl="2"/>
            <a:r>
              <a:rPr lang="cs-CZ" dirty="0"/>
              <a:t>vsunout bitovou masku pozice</a:t>
            </a:r>
            <a:endParaRPr lang="en-US" dirty="0"/>
          </a:p>
          <a:p>
            <a:pPr lvl="3"/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</a:t>
            </a:r>
            <a:r>
              <a:rPr lang="cs-CZ" dirty="0"/>
              <a:t>íc bitů</a:t>
            </a:r>
          </a:p>
          <a:p>
            <a:pPr lvl="3"/>
            <a:r>
              <a:rPr lang="cs-CZ" dirty="0"/>
              <a:t>na odpovídajících pozicích stejný glyph</a:t>
            </a:r>
          </a:p>
          <a:p>
            <a:pPr lvl="2"/>
            <a:r>
              <a:rPr lang="cs-CZ" dirty="0"/>
              <a:t>otevřít latch</a:t>
            </a:r>
          </a:p>
          <a:p>
            <a:pPr lvl="1"/>
            <a:r>
              <a:rPr lang="cs-CZ" b="1" dirty="0"/>
              <a:t>shiftOut</a:t>
            </a:r>
            <a:r>
              <a:rPr lang="en-US" dirty="0"/>
              <a:t>( </a:t>
            </a:r>
            <a:r>
              <a:rPr lang="en-US" dirty="0" err="1"/>
              <a:t>data_pin</a:t>
            </a:r>
            <a:r>
              <a:rPr lang="en-US" dirty="0"/>
              <a:t>, </a:t>
            </a:r>
            <a:r>
              <a:rPr lang="en-US" dirty="0" err="1"/>
              <a:t>clock_pin</a:t>
            </a:r>
            <a:r>
              <a:rPr lang="en-US" dirty="0"/>
              <a:t>, </a:t>
            </a:r>
            <a:r>
              <a:rPr lang="en-US" dirty="0" err="1"/>
              <a:t>bitOrder</a:t>
            </a:r>
            <a:r>
              <a:rPr lang="en-US" dirty="0"/>
              <a:t>, 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Segmentový displej - posuvný registr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16496" y="921821"/>
            <a:ext cx="1135362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latch_pin</a:t>
            </a:r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clock_pin</a:t>
            </a:r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data_pin</a:t>
            </a:r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78233" y="5373887"/>
            <a:ext cx="5303520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writeGlyphBitmask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byte glyph, byte pos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_bitmask) {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digitalWrite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latch_pin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LOW);</a:t>
            </a:r>
          </a:p>
          <a:p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shiftOut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data_pin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clock_pin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MSBFIRST, </a:t>
            </a:r>
            <a:r>
              <a:rPr lang="en-US" sz="1300" i="1" dirty="0">
                <a:latin typeface="Consolas" panose="020B0609020204030204" pitchFamily="49" charset="0"/>
                <a:cs typeface="Courier New" pitchFamily="49" charset="0"/>
              </a:rPr>
              <a:t>glyph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shiftOut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data_pin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clock_pin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MSBFIRST, </a:t>
            </a:r>
            <a:r>
              <a:rPr lang="en-US" sz="1300" i="1" dirty="0" err="1">
                <a:latin typeface="Consolas" panose="020B0609020204030204" pitchFamily="49" charset="0"/>
                <a:cs typeface="Courier New" pitchFamily="49" charset="0"/>
              </a:rPr>
              <a:t>pos_bitmask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digitalWrite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latch_pin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HIGH);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867012" y="5393976"/>
            <a:ext cx="2428883" cy="289558"/>
          </a:xfrm>
          <a:prstGeom prst="wedgeRectCallout">
            <a:avLst>
              <a:gd name="adj1" fmla="val 66516"/>
              <a:gd name="adj2" fmla="val 5040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zavřít latch 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≈ star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t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z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ápisu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867014" y="6376991"/>
            <a:ext cx="2428883" cy="289558"/>
          </a:xfrm>
          <a:prstGeom prst="wedgeRectCallout">
            <a:avLst>
              <a:gd name="adj1" fmla="val 65906"/>
              <a:gd name="adj2" fmla="val -5499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otevřít latch ≈ konec zápisu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6" name="Rectangular Callout 25"/>
          <p:cNvSpPr/>
          <p:nvPr/>
        </p:nvSpPr>
        <p:spPr>
          <a:xfrm>
            <a:off x="867013" y="5726304"/>
            <a:ext cx="2428883" cy="286521"/>
          </a:xfrm>
          <a:prstGeom prst="wedgeRectCallout">
            <a:avLst>
              <a:gd name="adj1" fmla="val 66558"/>
              <a:gd name="adj2" fmla="val 1917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poslat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data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 glyphu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5328523" y="1324650"/>
            <a:ext cx="1383922" cy="335049"/>
          </a:xfrm>
          <a:prstGeom prst="wedgeRectCallout">
            <a:avLst>
              <a:gd name="adj1" fmla="val 72693"/>
              <a:gd name="adj2" fmla="val -5957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↬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 funshield.h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5807108" y="4677520"/>
            <a:ext cx="1045771" cy="338768"/>
          </a:xfrm>
          <a:prstGeom prst="wedgeRectCallout">
            <a:avLst>
              <a:gd name="adj1" fmla="val -62505"/>
              <a:gd name="adj2" fmla="val 11185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↬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my lib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4110"/>
              </p:ext>
            </p:extLst>
          </p:nvPr>
        </p:nvGraphicFramePr>
        <p:xfrm>
          <a:off x="6812449" y="2932532"/>
          <a:ext cx="17627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Rectangular Callout 31"/>
          <p:cNvSpPr/>
          <p:nvPr/>
        </p:nvSpPr>
        <p:spPr>
          <a:xfrm>
            <a:off x="7811362" y="3888977"/>
            <a:ext cx="867243" cy="335049"/>
          </a:xfrm>
          <a:prstGeom prst="wedgeRectCallout">
            <a:avLst>
              <a:gd name="adj1" fmla="val -70494"/>
              <a:gd name="adj2" fmla="val -119635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1 &lt;&lt; n</a:t>
            </a:r>
          </a:p>
        </p:txBody>
      </p:sp>
      <p:sp>
        <p:nvSpPr>
          <p:cNvPr id="33" name="Rectangular Callout 32"/>
          <p:cNvSpPr/>
          <p:nvPr/>
        </p:nvSpPr>
        <p:spPr>
          <a:xfrm>
            <a:off x="867015" y="6051103"/>
            <a:ext cx="2428883" cy="286521"/>
          </a:xfrm>
          <a:prstGeom prst="wedgeRectCallout">
            <a:avLst>
              <a:gd name="adj1" fmla="val 66558"/>
              <a:gd name="adj2" fmla="val -2208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poslat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bitmasku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pozic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e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450" y="2353233"/>
            <a:ext cx="1762700" cy="516786"/>
          </a:xfrm>
          <a:prstGeom prst="rect">
            <a:avLst/>
          </a:prstGeom>
        </p:spPr>
      </p:pic>
      <p:sp>
        <p:nvSpPr>
          <p:cNvPr id="35" name="Rectangular Callout 34"/>
          <p:cNvSpPr/>
          <p:nvPr/>
        </p:nvSpPr>
        <p:spPr>
          <a:xfrm>
            <a:off x="4946071" y="2509537"/>
            <a:ext cx="1383922" cy="578828"/>
          </a:xfrm>
          <a:prstGeom prst="wedgeRectCallout">
            <a:avLst>
              <a:gd name="adj1" fmla="val 78495"/>
              <a:gd name="adj2" fmla="val 5073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kódování pozic zleva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182258" y="2238696"/>
            <a:ext cx="563247" cy="773446"/>
          </a:xfrm>
          <a:prstGeom prst="ellipse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309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9" grpId="0" animBg="1"/>
      <p:bldP spid="32" grpId="0" animBg="1"/>
      <p:bldP spid="33" grpId="0" animBg="1"/>
      <p:bldP spid="35" grpId="0" animBg="1"/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cs-CZ" dirty="0"/>
          </a:p>
          <a:p>
            <a:pPr lvl="1"/>
            <a:r>
              <a:rPr lang="cs-CZ" dirty="0"/>
              <a:t>inicializovat piny</a:t>
            </a:r>
          </a:p>
          <a:p>
            <a:pPr lvl="1"/>
            <a:r>
              <a:rPr lang="cs-CZ" dirty="0"/>
              <a:t>smazat displej</a:t>
            </a:r>
          </a:p>
          <a:p>
            <a:pPr lvl="2"/>
            <a:r>
              <a:rPr lang="cs-CZ" dirty="0"/>
              <a:t>stejná hodnota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(vše zhasnout) </a:t>
            </a:r>
            <a:r>
              <a:rPr lang="cs-CZ" dirty="0"/>
              <a:t>na všechny pozice</a:t>
            </a:r>
            <a:endParaRPr lang="en-US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4.1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funkce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pro </a:t>
            </a:r>
            <a:r>
              <a:rPr lang="en-US" dirty="0" err="1"/>
              <a:t>zobrazen</a:t>
            </a:r>
            <a:r>
              <a:rPr lang="cs-CZ" dirty="0"/>
              <a:t>í glyphu </a:t>
            </a:r>
            <a:r>
              <a:rPr lang="en-US" dirty="0"/>
              <a:t>(</a:t>
            </a:r>
            <a:r>
              <a:rPr lang="en-US" dirty="0" err="1"/>
              <a:t>obr</a:t>
            </a:r>
            <a:r>
              <a:rPr lang="cs-CZ" dirty="0"/>
              <a:t>ázku</a:t>
            </a:r>
            <a:r>
              <a:rPr lang="en-US" dirty="0"/>
              <a:t>) </a:t>
            </a:r>
            <a:r>
              <a:rPr lang="cs-CZ" dirty="0"/>
              <a:t>na </a:t>
            </a:r>
            <a:r>
              <a:rPr lang="en-US" dirty="0" err="1"/>
              <a:t>konkr</a:t>
            </a:r>
            <a:r>
              <a:rPr lang="cs-CZ" dirty="0"/>
              <a:t>étní pozici</a:t>
            </a:r>
          </a:p>
          <a:p>
            <a:pPr lvl="1"/>
            <a:r>
              <a:rPr lang="cs-CZ" dirty="0"/>
              <a:t>writeGlyphR</a:t>
            </a:r>
            <a:r>
              <a:rPr lang="en-US" dirty="0"/>
              <a:t>( </a:t>
            </a:r>
            <a:r>
              <a:rPr lang="cs-CZ" dirty="0"/>
              <a:t>byte glyph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)</a:t>
            </a:r>
            <a:r>
              <a:rPr lang="cs-CZ" dirty="0"/>
              <a:t>, writeGlyphL</a:t>
            </a:r>
            <a:endParaRPr lang="en-US" dirty="0"/>
          </a:p>
          <a:p>
            <a:pPr lvl="1"/>
            <a:r>
              <a:rPr lang="en-US" dirty="0" err="1"/>
              <a:t>pozice</a:t>
            </a:r>
            <a:r>
              <a:rPr lang="en-US" dirty="0"/>
              <a:t> </a:t>
            </a:r>
            <a:r>
              <a:rPr lang="cs-CZ" dirty="0"/>
              <a:t>0</a:t>
            </a:r>
            <a:r>
              <a:rPr lang="en-US" dirty="0"/>
              <a:t> a</a:t>
            </a:r>
            <a:r>
              <a:rPr lang="cs-CZ" dirty="0"/>
              <a:t>ž 3</a:t>
            </a:r>
          </a:p>
          <a:p>
            <a:pPr lvl="2"/>
            <a:r>
              <a:rPr lang="cs-CZ" dirty="0"/>
              <a:t>zprava - vhodné pro čísla</a:t>
            </a:r>
          </a:p>
          <a:p>
            <a:pPr lvl="2"/>
            <a:r>
              <a:rPr lang="cs-CZ" dirty="0"/>
              <a:t>zleva - vhodné pro text</a:t>
            </a:r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cs-CZ" dirty="0"/>
              <a:t> vytvořte g</a:t>
            </a:r>
            <a:r>
              <a:rPr lang="en-US" dirty="0" err="1"/>
              <a:t>lyph</a:t>
            </a:r>
            <a:r>
              <a:rPr lang="cs-CZ" dirty="0"/>
              <a:t>y</a:t>
            </a:r>
            <a:r>
              <a:rPr lang="en-US" dirty="0"/>
              <a:t> pro </a:t>
            </a:r>
            <a:r>
              <a:rPr lang="cs-CZ" dirty="0"/>
              <a:t>číslice</a:t>
            </a:r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4.2</a:t>
            </a:r>
            <a:r>
              <a:rPr lang="en-US" dirty="0"/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funkce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pro </a:t>
            </a:r>
            <a:r>
              <a:rPr lang="cs-CZ" dirty="0"/>
              <a:t>zobrazení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libovolné </a:t>
            </a:r>
            <a:r>
              <a:rPr lang="cs-CZ" dirty="0"/>
              <a:t>číslice na pozici</a:t>
            </a:r>
          </a:p>
          <a:p>
            <a:pPr lvl="1"/>
            <a:r>
              <a:rPr lang="cs-CZ" dirty="0"/>
              <a:t>writeDigit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pPr lvl="1"/>
            <a:r>
              <a:rPr lang="cs-CZ" dirty="0"/>
              <a:t>číslování </a:t>
            </a:r>
            <a:r>
              <a:rPr lang="en-US" dirty="0" err="1"/>
              <a:t>pozic</a:t>
            </a:r>
            <a:r>
              <a:rPr lang="en-US" dirty="0"/>
              <a:t> </a:t>
            </a:r>
            <a:r>
              <a:rPr lang="en-US" dirty="0" err="1"/>
              <a:t>zprava</a:t>
            </a:r>
            <a:endParaRPr lang="cs-CZ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4.3</a:t>
            </a:r>
            <a:r>
              <a:rPr lang="en-US" dirty="0"/>
              <a:t> </a:t>
            </a:r>
            <a:r>
              <a:rPr lang="cs-CZ" dirty="0"/>
              <a:t>jednociferný čítač stisků tlačítka z 3.3</a:t>
            </a:r>
          </a:p>
          <a:p>
            <a:pPr lvl="1"/>
            <a:r>
              <a:rPr lang="cs-CZ" dirty="0"/>
              <a:t>výstup na displej</a:t>
            </a:r>
            <a:endParaRPr lang="en-US" dirty="0"/>
          </a:p>
          <a:p>
            <a:pPr lvl="1"/>
            <a:r>
              <a:rPr lang="en-US" dirty="0" err="1"/>
              <a:t>jen</a:t>
            </a:r>
            <a:r>
              <a:rPr lang="en-US" dirty="0"/>
              <a:t> </a:t>
            </a:r>
            <a:r>
              <a:rPr lang="en-US" dirty="0" err="1"/>
              <a:t>jednocifern</a:t>
            </a:r>
            <a:r>
              <a:rPr lang="cs-CZ" dirty="0"/>
              <a:t>ě (modulo 10)</a:t>
            </a:r>
            <a:endParaRPr lang="en-US" dirty="0"/>
          </a:p>
          <a:p>
            <a:pPr lvl="2"/>
            <a:r>
              <a:rPr lang="en-US" dirty="0" err="1"/>
              <a:t>pozor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z</a:t>
            </a:r>
            <a:r>
              <a:rPr lang="cs-CZ" dirty="0"/>
              <a:t>áporná čísla</a:t>
            </a:r>
            <a:endParaRPr lang="en-US" dirty="0"/>
          </a:p>
          <a:p>
            <a:pPr lvl="1"/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</a:t>
            </a:r>
            <a:r>
              <a:rPr lang="cs-CZ" dirty="0"/>
              <a:t> pravé tlačítko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cyklicky </a:t>
            </a:r>
            <a:r>
              <a:rPr lang="cs-CZ" dirty="0"/>
              <a:t>mění pozici zobrazení číslice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Segmentový displej - zobrazení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897" y="577294"/>
            <a:ext cx="1160235" cy="15452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50698" y="2843506"/>
            <a:ext cx="3024093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constexpr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glyphDigit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[]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{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0xc0, 0xf9, 0xa4, 0x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??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, 0x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??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0x92, 0x82, 0xf8, 0x80, 0x90</a:t>
            </a:r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3053160" y="1124699"/>
            <a:ext cx="2787245" cy="335049"/>
          </a:xfrm>
          <a:prstGeom prst="wedgeRectCallout">
            <a:avLst>
              <a:gd name="adj1" fmla="val -58030"/>
              <a:gd name="adj2" fmla="val 5747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writeGlyphBitmask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( 0xFF, 0x0F);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084291" y="4005514"/>
            <a:ext cx="1759677" cy="903068"/>
          </a:xfrm>
          <a:prstGeom prst="wedgeRectCallout">
            <a:avLst>
              <a:gd name="adj1" fmla="val 1026"/>
              <a:gd name="adj2" fmla="val -126566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'3'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odvo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ď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te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z '3.'</a:t>
            </a:r>
          </a:p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'4'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si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namalujte</a:t>
            </a:r>
            <a:br>
              <a:rPr lang="cs-CZ" sz="1600" dirty="0">
                <a:solidFill>
                  <a:srgbClr val="456A1C"/>
                </a:solidFill>
                <a:latin typeface="+mj-lt"/>
              </a:rPr>
            </a:br>
            <a:r>
              <a:rPr lang="en-US" sz="1600" dirty="0">
                <a:solidFill>
                  <a:srgbClr val="456A1C"/>
                </a:solidFill>
                <a:latin typeface="+mj-lt"/>
              </a:rPr>
              <a:t>a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zak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ó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dujte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sami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9" name="Rectangular Callout 6">
            <a:extLst>
              <a:ext uri="{FF2B5EF4-FFF2-40B4-BE49-F238E27FC236}">
                <a16:creationId xmlns:a16="http://schemas.microsoft.com/office/drawing/2014/main" id="{EB7E85D5-0A9F-4BC9-9C57-FC7A532D96D7}"/>
              </a:ext>
            </a:extLst>
          </p:cNvPr>
          <p:cNvSpPr/>
          <p:nvPr/>
        </p:nvSpPr>
        <p:spPr>
          <a:xfrm>
            <a:off x="3599220" y="4398251"/>
            <a:ext cx="1945560" cy="335049"/>
          </a:xfrm>
          <a:prstGeom prst="wedgeRectCallout">
            <a:avLst>
              <a:gd name="adj1" fmla="val -72130"/>
              <a:gd name="adj2" fmla="val -55332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využijte writeGlyphR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970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4.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r>
              <a:rPr lang="en-US" dirty="0"/>
              <a:t> </a:t>
            </a:r>
            <a:r>
              <a:rPr lang="cs-CZ" dirty="0"/>
              <a:t>        víceciferný čítač</a:t>
            </a:r>
          </a:p>
          <a:p>
            <a:pPr lvl="1"/>
            <a:r>
              <a:rPr lang="cs-CZ" dirty="0"/>
              <a:t>vnitřní čítač 0-9999</a:t>
            </a:r>
          </a:p>
          <a:p>
            <a:pPr lvl="1"/>
            <a:r>
              <a:rPr lang="cs-CZ" dirty="0"/>
              <a:t>zobrazena vždy pouze jedna cifra</a:t>
            </a:r>
          </a:p>
          <a:p>
            <a:pPr lvl="1"/>
            <a:r>
              <a:rPr lang="cs-CZ" dirty="0"/>
              <a:t>b3: změna řádu</a:t>
            </a:r>
          </a:p>
          <a:p>
            <a:pPr lvl="2"/>
            <a:r>
              <a:rPr lang="cs-CZ" dirty="0"/>
              <a:t>ovládání i zobrazení</a:t>
            </a:r>
          </a:p>
          <a:p>
            <a:pPr lvl="1"/>
            <a:r>
              <a:rPr lang="cs-CZ" dirty="0"/>
              <a:t>b1/2: inc/decrement ve zvoleném řádu</a:t>
            </a:r>
          </a:p>
          <a:p>
            <a:pPr lvl="2"/>
            <a:r>
              <a:rPr lang="cs-CZ" sz="1400" dirty="0">
                <a:sym typeface="Symbol" panose="05050102010706020507" pitchFamily="18" charset="2"/>
              </a:rPr>
              <a:t></a:t>
            </a:r>
            <a:r>
              <a:rPr lang="cs-CZ" dirty="0"/>
              <a:t>1 </a:t>
            </a:r>
            <a:r>
              <a:rPr lang="cs-CZ" dirty="0">
                <a:latin typeface="Segoe UI Emoji" panose="020B0502040204020203" pitchFamily="34" charset="0"/>
                <a:ea typeface="Segoe UI Emoji" panose="020B0502040204020203" pitchFamily="34" charset="0"/>
              </a:rPr>
              <a:t>⇢</a:t>
            </a:r>
            <a:r>
              <a:rPr lang="cs-CZ" dirty="0"/>
              <a:t>  </a:t>
            </a:r>
            <a:r>
              <a:rPr lang="cs-CZ" sz="1400" dirty="0">
                <a:sym typeface="Symbol" panose="05050102010706020507" pitchFamily="18" charset="2"/>
              </a:rPr>
              <a:t></a:t>
            </a:r>
            <a:r>
              <a:rPr lang="cs-CZ" dirty="0"/>
              <a:t>10 </a:t>
            </a:r>
            <a:r>
              <a:rPr lang="cs-CZ" dirty="0">
                <a:latin typeface="Segoe UI Emoji" panose="020B0502040204020203" pitchFamily="34" charset="0"/>
                <a:ea typeface="Segoe UI Emoji" panose="020B0502040204020203" pitchFamily="34" charset="0"/>
              </a:rPr>
              <a:t>⇢</a:t>
            </a:r>
            <a:r>
              <a:rPr lang="cs-CZ" dirty="0"/>
              <a:t>  </a:t>
            </a:r>
            <a:r>
              <a:rPr lang="cs-CZ" sz="1400" dirty="0">
                <a:sym typeface="Symbol" panose="05050102010706020507" pitchFamily="18" charset="2"/>
              </a:rPr>
              <a:t></a:t>
            </a:r>
            <a:r>
              <a:rPr lang="cs-CZ" dirty="0"/>
              <a:t>100 </a:t>
            </a:r>
            <a:r>
              <a:rPr lang="cs-CZ" dirty="0">
                <a:latin typeface="Segoe UI Emoji" panose="020B0502040204020203" pitchFamily="34" charset="0"/>
                <a:ea typeface="Segoe UI Emoji" panose="020B0502040204020203" pitchFamily="34" charset="0"/>
              </a:rPr>
              <a:t>⇢</a:t>
            </a:r>
            <a:r>
              <a:rPr lang="cs-CZ" dirty="0"/>
              <a:t>  </a:t>
            </a:r>
            <a:r>
              <a:rPr lang="cs-CZ" sz="1400" dirty="0">
                <a:sym typeface="Symbol" panose="05050102010706020507" pitchFamily="18" charset="2"/>
              </a:rPr>
              <a:t></a:t>
            </a:r>
            <a:r>
              <a:rPr lang="cs-CZ" dirty="0"/>
              <a:t>1000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cs-CZ" dirty="0"/>
              <a:t>zobrazení čísla</a:t>
            </a:r>
          </a:p>
          <a:p>
            <a:pPr lvl="1"/>
            <a:r>
              <a:rPr lang="en-US" dirty="0" err="1"/>
              <a:t>zobraz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cs-CZ" dirty="0"/>
              <a:t>max 4 cifry, bez úvodních 0</a:t>
            </a:r>
          </a:p>
          <a:p>
            <a:pPr lvl="1"/>
            <a:r>
              <a:rPr lang="cs-CZ" dirty="0"/>
              <a:t>nezapomenout na číslo 0</a:t>
            </a:r>
            <a:endParaRPr lang="en-US" sz="400" dirty="0"/>
          </a:p>
          <a:p>
            <a:r>
              <a:rPr lang="en-US" dirty="0" err="1"/>
              <a:t>pozorujete</a:t>
            </a:r>
            <a:r>
              <a:rPr lang="en-US" dirty="0"/>
              <a:t> n</a:t>
            </a:r>
            <a:r>
              <a:rPr lang="cs-CZ" dirty="0"/>
              <a:t>ěco zvláštního?</a:t>
            </a:r>
          </a:p>
          <a:p>
            <a:pPr lvl="1"/>
            <a:r>
              <a:rPr lang="cs-CZ" dirty="0"/>
              <a:t>přidejte na konec loopu delay</a:t>
            </a:r>
            <a:r>
              <a:rPr lang="en-US" dirty="0"/>
              <a:t>(10);</a:t>
            </a:r>
            <a:endParaRPr lang="cs-CZ" dirty="0"/>
          </a:p>
          <a:p>
            <a:pPr lvl="1"/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�</a:t>
            </a:r>
            <a:r>
              <a:rPr lang="cs-CZ" dirty="0"/>
              <a:t> zkuste </a:t>
            </a:r>
            <a:r>
              <a:rPr lang="en-US" dirty="0" err="1"/>
              <a:t>vysv</a:t>
            </a:r>
            <a:r>
              <a:rPr lang="cs-CZ" dirty="0"/>
              <a:t>ětlit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Segmentový displej - zobrazení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872" y="5666376"/>
            <a:ext cx="646267" cy="61433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788411" y="3652965"/>
            <a:ext cx="3747415" cy="1098662"/>
            <a:chOff x="4655889" y="2819717"/>
            <a:chExt cx="3747415" cy="1098662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5889" y="2819717"/>
              <a:ext cx="3747415" cy="1098662"/>
            </a:xfrm>
            <a:prstGeom prst="rect">
              <a:avLst/>
            </a:prstGeom>
          </p:spPr>
        </p:pic>
        <p:sp>
          <p:nvSpPr>
            <p:cNvPr id="27" name="Oval 26"/>
            <p:cNvSpPr/>
            <p:nvPr/>
          </p:nvSpPr>
          <p:spPr>
            <a:xfrm rot="5400000">
              <a:off x="5977796" y="3070648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 rot="5400000">
              <a:off x="5963831" y="3524937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 rot="5400000">
              <a:off x="7848293" y="3070648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 rot="5400000">
              <a:off x="7834328" y="3524937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6662041" y="2819718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662041" y="3734118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653135" y="3276918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594196" y="2819718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594196" y="3734118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7585290" y="3276918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 rot="5400000">
              <a:off x="6918470" y="3064826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 rot="5400000">
              <a:off x="6406057" y="3524936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88410" y="5298045"/>
            <a:ext cx="3747415" cy="1098662"/>
            <a:chOff x="4670274" y="4503580"/>
            <a:chExt cx="3747415" cy="1098662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0274" y="4503580"/>
              <a:ext cx="3747415" cy="1098662"/>
            </a:xfrm>
            <a:prstGeom prst="rect">
              <a:avLst/>
            </a:prstGeom>
          </p:spPr>
        </p:pic>
        <p:sp>
          <p:nvSpPr>
            <p:cNvPr id="42" name="Oval 41"/>
            <p:cNvSpPr/>
            <p:nvPr/>
          </p:nvSpPr>
          <p:spPr>
            <a:xfrm rot="5400000">
              <a:off x="7862678" y="4754511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 rot="5400000">
              <a:off x="7848713" y="5208800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676426" y="4503581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676426" y="5417981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667520" y="4960781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7608581" y="4503581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7608581" y="5417981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7599675" y="4960781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 rot="5400000">
              <a:off x="6932855" y="4748689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5400000">
              <a:off x="6420442" y="5208799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 rot="5400000">
              <a:off x="6932855" y="5209942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 rot="5400000">
              <a:off x="6416660" y="4748391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 rot="5400000">
              <a:off x="7333783" y="4757647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 rot="5400000">
              <a:off x="7333783" y="5216303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5400000">
              <a:off x="6020687" y="4754511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 rot="5400000">
              <a:off x="6006722" y="5208800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5766590" y="4503581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5766590" y="5417981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5757684" y="4960781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 rot="5400000">
              <a:off x="5491792" y="4757647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5400000">
              <a:off x="5491792" y="5216303"/>
              <a:ext cx="460111" cy="184261"/>
            </a:xfrm>
            <a:prstGeom prst="ellipse">
              <a:avLst/>
            </a:prstGeom>
            <a:solidFill>
              <a:srgbClr val="FFCCCC">
                <a:alpha val="40000"/>
              </a:srgbClr>
            </a:solidFill>
            <a:ln w="25400">
              <a:solidFill>
                <a:srgbClr val="FFBD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 rot="5400000">
              <a:off x="5074832" y="4754511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 rot="5400000">
              <a:off x="5060867" y="5208800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4820735" y="4503581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4820735" y="5417981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4811829" y="4960781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 rot="5400000">
              <a:off x="4545937" y="4757647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 rot="5400000">
              <a:off x="4545937" y="5216303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</p:grpSp>
      <p:pic>
        <p:nvPicPr>
          <p:cNvPr id="70" name="Picture 69" descr="Shape&#10;&#10;Description automatically generated">
            <a:extLst>
              <a:ext uri="{FF2B5EF4-FFF2-40B4-BE49-F238E27FC236}">
                <a16:creationId xmlns:a16="http://schemas.microsoft.com/office/drawing/2014/main" id="{84388927-E90C-406F-A744-5C75505958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13" y="577294"/>
            <a:ext cx="365368" cy="365368"/>
          </a:xfrm>
          <a:prstGeom prst="rect">
            <a:avLst/>
          </a:prstGeom>
        </p:spPr>
      </p:pic>
      <p:sp>
        <p:nvSpPr>
          <p:cNvPr id="71" name="Rectangular Callout 6">
            <a:extLst>
              <a:ext uri="{FF2B5EF4-FFF2-40B4-BE49-F238E27FC236}">
                <a16:creationId xmlns:a16="http://schemas.microsoft.com/office/drawing/2014/main" id="{21D07D58-732A-4427-AE46-F28C3EE002F9}"/>
              </a:ext>
            </a:extLst>
          </p:cNvPr>
          <p:cNvSpPr/>
          <p:nvPr/>
        </p:nvSpPr>
        <p:spPr>
          <a:xfrm>
            <a:off x="4335227" y="697827"/>
            <a:ext cx="473545" cy="387163"/>
          </a:xfrm>
          <a:prstGeom prst="wedgeRectCallout">
            <a:avLst>
              <a:gd name="adj1" fmla="val -142230"/>
              <a:gd name="adj2" fmla="val 5128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ym typeface="Webdings" panose="05030102010509060703" pitchFamily="18" charset="2"/>
                <a:hlinkClick r:id="rId6"/>
              </a:rPr>
              <a:t>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348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objektov</a:t>
            </a:r>
            <a:r>
              <a:rPr lang="cs-CZ" dirty="0"/>
              <a:t>ý návrh</a:t>
            </a:r>
          </a:p>
          <a:p>
            <a:pPr lvl="1"/>
            <a:r>
              <a:rPr lang="cs-CZ" dirty="0"/>
              <a:t>třídy řešící konkrétní podproblémy</a:t>
            </a:r>
          </a:p>
          <a:p>
            <a:pPr lvl="1"/>
            <a:r>
              <a:rPr lang="cs-CZ" dirty="0"/>
              <a:t>rozhraní</a:t>
            </a:r>
          </a:p>
          <a:p>
            <a:r>
              <a:rPr lang="cs-CZ" dirty="0"/>
              <a:t>špatný návrh</a:t>
            </a:r>
          </a:p>
          <a:p>
            <a:pPr lvl="1"/>
            <a:r>
              <a:rPr lang="cs-CZ" dirty="0"/>
              <a:t>vše obalím jednou třídou</a:t>
            </a:r>
          </a:p>
          <a:p>
            <a:pPr lvl="1"/>
            <a:r>
              <a:rPr lang="cs-CZ" dirty="0"/>
              <a:t>megatřída řešící několik věcí</a:t>
            </a:r>
          </a:p>
          <a:p>
            <a:pPr lvl="1"/>
            <a:r>
              <a:rPr lang="cs-CZ" dirty="0"/>
              <a:t>řeší </a:t>
            </a:r>
            <a:r>
              <a:rPr lang="en-US" dirty="0"/>
              <a:t>'</a:t>
            </a:r>
            <a:r>
              <a:rPr lang="cs-CZ" dirty="0"/>
              <a:t>zadanou úlohu</a:t>
            </a:r>
            <a:r>
              <a:rPr lang="en-US" dirty="0"/>
              <a:t>'</a:t>
            </a:r>
            <a:endParaRPr lang="cs-CZ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cs-CZ" dirty="0"/>
              <a:t>dobrý návrh</a:t>
            </a:r>
          </a:p>
          <a:p>
            <a:pPr lvl="1"/>
            <a:r>
              <a:rPr lang="cs-CZ" dirty="0"/>
              <a:t>samostatné komponenty</a:t>
            </a:r>
          </a:p>
          <a:p>
            <a:pPr lvl="1"/>
            <a:r>
              <a:rPr lang="cs-CZ" dirty="0"/>
              <a:t>jednoduché rozhraní</a:t>
            </a:r>
          </a:p>
          <a:p>
            <a:pPr lvl="1"/>
            <a:r>
              <a:rPr lang="cs-CZ" dirty="0"/>
              <a:t>znovupoužitelnost</a:t>
            </a:r>
          </a:p>
          <a:p>
            <a:pPr lvl="1"/>
            <a:r>
              <a:rPr lang="cs-CZ" dirty="0"/>
              <a:t>funkční dekompozice </a:t>
            </a:r>
            <a:r>
              <a:rPr lang="cs-CZ" dirty="0">
                <a:latin typeface="Segoe UI Emoji" panose="020B0502040204020203" pitchFamily="34" charset="0"/>
                <a:ea typeface="Segoe UI Emoji" panose="020B0502040204020203" pitchFamily="34" charset="0"/>
              </a:rPr>
              <a:t>⇝</a:t>
            </a:r>
            <a:r>
              <a:rPr lang="cs-CZ" dirty="0"/>
              <a:t> encapsulace</a:t>
            </a:r>
            <a:endParaRPr lang="en-US" dirty="0"/>
          </a:p>
          <a:p>
            <a:pPr lvl="1"/>
            <a:r>
              <a:rPr lang="en-US" dirty="0"/>
              <a:t>ne</a:t>
            </a:r>
            <a:r>
              <a:rPr lang="cs-CZ" dirty="0"/>
              <a:t>řešte jen zadání, přemýšlejte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Encapsulace</a:t>
            </a:r>
            <a:r>
              <a:rPr lang="en-US" dirty="0"/>
              <a:t> a </a:t>
            </a:r>
            <a:r>
              <a:rPr lang="en-US" dirty="0" err="1"/>
              <a:t>dekompozice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946" y="3055336"/>
            <a:ext cx="3420612" cy="156966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Consolas" panose="020B0609020204030204" pitchFamily="49" charset="0"/>
                <a:cs typeface="Courier New" pitchFamily="49" charset="0"/>
              </a:rPr>
              <a:t>class Counter 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r>
              <a:rPr lang="cs-CZ" sz="12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cs-CZ" sz="1200" dirty="0">
                <a:latin typeface="Consolas" panose="020B0609020204030204" pitchFamily="49" charset="0"/>
                <a:cs typeface="Courier New" pitchFamily="49" charset="0"/>
              </a:rPr>
              <a:t>do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_everything() {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..... ..... ..... ..... ..... .....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}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..... ..... ..... ..... ..... .....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};</a:t>
            </a:r>
            <a:endParaRPr lang="cs-CZ" sz="12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FC4903-B030-4E81-AF45-E7E989B73602}"/>
              </a:ext>
            </a:extLst>
          </p:cNvPr>
          <p:cNvSpPr txBox="1"/>
          <p:nvPr/>
        </p:nvSpPr>
        <p:spPr>
          <a:xfrm>
            <a:off x="5111443" y="626531"/>
            <a:ext cx="3745032" cy="5262979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Button</a:t>
            </a:r>
            <a:r>
              <a:rPr lang="cs-CZ" sz="12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enum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State { Off, Pressed, Autorepeat };</a:t>
            </a:r>
          </a:p>
          <a:p>
            <a:r>
              <a:rPr lang="cs-CZ" sz="12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State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get_state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() {..}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endParaRPr lang="en-US" sz="12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Display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{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set_value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() {..}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show_digit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( int pos) {..}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endParaRPr lang="en-US" sz="12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Counter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{</a:t>
            </a:r>
            <a:endParaRPr lang="cs-CZ" sz="12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200" dirty="0">
                <a:latin typeface="Consolas" panose="020B0609020204030204" pitchFamily="49" charset="0"/>
                <a:cs typeface="Courier New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: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void doit() {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  for( buttons) {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    switch(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b.get_state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()) {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      case Pressed: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d.set_value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(..);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      ....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    }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d.show_digit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( pos);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}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Button b[] { .... };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Display d;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int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cur_pos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int counter;    </a:t>
            </a:r>
          </a:p>
          <a:p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};</a:t>
            </a:r>
            <a:endParaRPr lang="cs-CZ" sz="12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2" name="Rectangular Callout 3">
            <a:extLst>
              <a:ext uri="{FF2B5EF4-FFF2-40B4-BE49-F238E27FC236}">
                <a16:creationId xmlns:a16="http://schemas.microsoft.com/office/drawing/2014/main" id="{5D273CC7-9D57-4034-A100-158D9BC78214}"/>
              </a:ext>
            </a:extLst>
          </p:cNvPr>
          <p:cNvSpPr/>
          <p:nvPr/>
        </p:nvSpPr>
        <p:spPr>
          <a:xfrm>
            <a:off x="7687994" y="4130408"/>
            <a:ext cx="1043174" cy="562790"/>
          </a:xfrm>
          <a:prstGeom prst="wedgeRectCallout">
            <a:avLst>
              <a:gd name="adj1" fmla="val -57979"/>
              <a:gd name="adj2" fmla="val -11980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konkrétní funkčnost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Rectangular Callout 3">
            <a:extLst>
              <a:ext uri="{FF2B5EF4-FFF2-40B4-BE49-F238E27FC236}">
                <a16:creationId xmlns:a16="http://schemas.microsoft.com/office/drawing/2014/main" id="{7E29C5BE-CAEB-4802-92DE-0BAEE9999C18}"/>
              </a:ext>
            </a:extLst>
          </p:cNvPr>
          <p:cNvSpPr/>
          <p:nvPr/>
        </p:nvSpPr>
        <p:spPr>
          <a:xfrm>
            <a:off x="3775603" y="1464581"/>
            <a:ext cx="1162749" cy="562790"/>
          </a:xfrm>
          <a:prstGeom prst="wedgeRectCallout">
            <a:avLst>
              <a:gd name="adj1" fmla="val 74651"/>
              <a:gd name="adj2" fmla="val -3482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vše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obecn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ě použitelné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3" name="Rectangular Callout 3">
            <a:extLst>
              <a:ext uri="{FF2B5EF4-FFF2-40B4-BE49-F238E27FC236}">
                <a16:creationId xmlns:a16="http://schemas.microsoft.com/office/drawing/2014/main" id="{A05CB21B-FD33-4011-9D32-4A29D5F48B42}"/>
              </a:ext>
            </a:extLst>
          </p:cNvPr>
          <p:cNvSpPr/>
          <p:nvPr/>
        </p:nvSpPr>
        <p:spPr>
          <a:xfrm>
            <a:off x="7488880" y="2293307"/>
            <a:ext cx="951735" cy="868569"/>
          </a:xfrm>
          <a:prstGeom prst="wedgeRectCallout">
            <a:avLst>
              <a:gd name="adj1" fmla="val -83601"/>
              <a:gd name="adj2" fmla="val 5437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žádné low-level detaily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Rectangular Callout 3">
            <a:extLst>
              <a:ext uri="{FF2B5EF4-FFF2-40B4-BE49-F238E27FC236}">
                <a16:creationId xmlns:a16="http://schemas.microsoft.com/office/drawing/2014/main" id="{C82D3F1B-A2F4-44AC-8B0B-8078DDA2F24A}"/>
              </a:ext>
            </a:extLst>
          </p:cNvPr>
          <p:cNvSpPr/>
          <p:nvPr/>
        </p:nvSpPr>
        <p:spPr>
          <a:xfrm>
            <a:off x="7687994" y="1178524"/>
            <a:ext cx="1043174" cy="562790"/>
          </a:xfrm>
          <a:prstGeom prst="wedgeRectCallout">
            <a:avLst>
              <a:gd name="adj1" fmla="val -71946"/>
              <a:gd name="adj2" fmla="val -6030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řeší pouze tlačítka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5" name="Rectangular Callout 3">
            <a:extLst>
              <a:ext uri="{FF2B5EF4-FFF2-40B4-BE49-F238E27FC236}">
                <a16:creationId xmlns:a16="http://schemas.microsoft.com/office/drawing/2014/main" id="{AC73F16B-9306-4C6A-A97C-594AA84DEF6C}"/>
              </a:ext>
            </a:extLst>
          </p:cNvPr>
          <p:cNvSpPr/>
          <p:nvPr/>
        </p:nvSpPr>
        <p:spPr>
          <a:xfrm>
            <a:off x="6974540" y="1464582"/>
            <a:ext cx="77695" cy="125160"/>
          </a:xfrm>
          <a:prstGeom prst="wedgeRectCallout">
            <a:avLst>
              <a:gd name="adj1" fmla="val -270692"/>
              <a:gd name="adj2" fmla="val 11288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220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0" grpId="0" animBg="1"/>
      <p:bldP spid="13" grpId="0" animBg="1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DA2AF353-562A-4504-8E17-E5218CA1BF83}"/>
              </a:ext>
            </a:extLst>
          </p:cNvPr>
          <p:cNvSpPr txBox="1"/>
          <p:nvPr/>
        </p:nvSpPr>
        <p:spPr>
          <a:xfrm>
            <a:off x="5085426" y="3311431"/>
            <a:ext cx="3390182" cy="229293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{</a:t>
            </a:r>
          </a:p>
          <a:p>
            <a:r>
              <a:rPr lang="en-US" sz="13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: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set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n) { data_ = ...; }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loop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 { 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write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pos_);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pos_ = (pos_+1) %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digit_count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}</a:t>
            </a:r>
          </a:p>
          <a:p>
            <a:r>
              <a:rPr lang="en-US" sz="13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: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pos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_ = 0;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...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data_ = 0;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probl</a:t>
            </a:r>
            <a:r>
              <a:rPr lang="cs-CZ" dirty="0"/>
              <a:t>ém: při zápisu jednoho znaku ostatní zhasnou</a:t>
            </a:r>
          </a:p>
          <a:p>
            <a:pPr lvl="1"/>
            <a:r>
              <a:rPr lang="cs-CZ" dirty="0"/>
              <a:t>řešení: neustále zobrazovat postupně všechny znaky</a:t>
            </a:r>
          </a:p>
          <a:p>
            <a:pPr lvl="2"/>
            <a:r>
              <a:rPr lang="cs-CZ" dirty="0"/>
              <a:t>každý znak stejně dlouho</a:t>
            </a:r>
            <a:r>
              <a:rPr lang="en-US" dirty="0"/>
              <a:t>!</a:t>
            </a:r>
          </a:p>
          <a:p>
            <a:pPr lvl="2"/>
            <a:r>
              <a:rPr lang="en-US" dirty="0" err="1"/>
              <a:t>nelze</a:t>
            </a:r>
            <a:r>
              <a:rPr lang="en-US" dirty="0"/>
              <a:t>: </a:t>
            </a:r>
            <a:r>
              <a:rPr lang="en-US" dirty="0" err="1"/>
              <a:t>nejd</a:t>
            </a:r>
            <a:r>
              <a:rPr lang="cs-CZ" dirty="0"/>
              <a:t>řív něco počít</a:t>
            </a:r>
            <a:r>
              <a:rPr lang="en-US" dirty="0"/>
              <a:t>at,</a:t>
            </a:r>
            <a:r>
              <a:rPr lang="cs-CZ" dirty="0"/>
              <a:t> p</a:t>
            </a:r>
            <a:r>
              <a:rPr lang="en-US" dirty="0" err="1"/>
              <a:t>otom</a:t>
            </a:r>
            <a:r>
              <a:rPr lang="cs-CZ" dirty="0"/>
              <a:t> zobraz</a:t>
            </a:r>
            <a:r>
              <a:rPr lang="en-US" dirty="0"/>
              <a:t>it v</a:t>
            </a:r>
            <a:r>
              <a:rPr lang="cs-CZ" dirty="0"/>
              <a:t>šechny znaky</a:t>
            </a:r>
          </a:p>
          <a:p>
            <a:endParaRPr lang="en-US" dirty="0"/>
          </a:p>
          <a:p>
            <a:r>
              <a:rPr lang="cs-CZ" dirty="0"/>
              <a:t>časový multiplex</a:t>
            </a:r>
          </a:p>
          <a:p>
            <a:pPr lvl="1"/>
            <a:r>
              <a:rPr lang="cs-CZ" dirty="0"/>
              <a:t>jeden běh </a:t>
            </a:r>
            <a:r>
              <a:rPr lang="cs-CZ" dirty="0">
                <a:latin typeface="Consolas" panose="020B0609020204030204" pitchFamily="49" charset="0"/>
                <a:cs typeface="Courier New" pitchFamily="49" charset="0"/>
              </a:rPr>
              <a:t>loop</a:t>
            </a:r>
            <a:r>
              <a:rPr lang="cs-CZ" dirty="0"/>
              <a:t>u ≈ </a:t>
            </a:r>
            <a:r>
              <a:rPr lang="en-US" dirty="0"/>
              <a:t>v</a:t>
            </a:r>
            <a:r>
              <a:rPr lang="cs-CZ" dirty="0"/>
              <a:t>ždy </a:t>
            </a:r>
            <a:r>
              <a:rPr lang="en-US" dirty="0" err="1"/>
              <a:t>zobrazen</a:t>
            </a:r>
            <a:r>
              <a:rPr lang="cs-CZ" dirty="0"/>
              <a:t>í 1 </a:t>
            </a:r>
            <a:r>
              <a:rPr lang="en-US" dirty="0" err="1"/>
              <a:t>znaku</a:t>
            </a:r>
            <a:endParaRPr lang="cs-CZ" dirty="0"/>
          </a:p>
          <a:p>
            <a:pPr lvl="2"/>
            <a:r>
              <a:rPr lang="cs-CZ" dirty="0"/>
              <a:t>cyklicky střídat</a:t>
            </a:r>
          </a:p>
          <a:p>
            <a:pPr lvl="1"/>
            <a:r>
              <a:rPr lang="cs-CZ" dirty="0"/>
              <a:t>nezávislé funkce:</a:t>
            </a:r>
          </a:p>
          <a:p>
            <a:pPr lvl="2"/>
            <a:r>
              <a:rPr lang="cs-CZ" dirty="0"/>
              <a:t>nastavení co se má zobrazovat</a:t>
            </a:r>
          </a:p>
          <a:p>
            <a:pPr lvl="3"/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�</a:t>
            </a:r>
            <a:r>
              <a:rPr lang="en-US" dirty="0"/>
              <a:t> </a:t>
            </a:r>
            <a:r>
              <a:rPr lang="cs-CZ" dirty="0"/>
              <a:t>číslice nebo glyph</a:t>
            </a:r>
            <a:r>
              <a:rPr lang="en-US" dirty="0"/>
              <a:t>y</a:t>
            </a:r>
            <a:r>
              <a:rPr lang="cs-CZ" dirty="0"/>
              <a:t>?</a:t>
            </a:r>
            <a:r>
              <a:rPr lang="en-US" dirty="0"/>
              <a:t> p</a:t>
            </a:r>
            <a:r>
              <a:rPr lang="cs-CZ" dirty="0"/>
              <a:t>roč?</a:t>
            </a:r>
          </a:p>
          <a:p>
            <a:pPr lvl="3"/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�</a:t>
            </a:r>
            <a:r>
              <a:rPr lang="en-US" dirty="0"/>
              <a:t> </a:t>
            </a:r>
            <a:r>
              <a:rPr lang="cs-CZ" dirty="0"/>
              <a:t>kdy dělat konverzi číslice → glyph?</a:t>
            </a:r>
          </a:p>
          <a:p>
            <a:pPr lvl="3"/>
            <a:r>
              <a:rPr lang="cs-CZ" dirty="0"/>
              <a:t>volané kdykoliv z uživatelského programu</a:t>
            </a:r>
          </a:p>
          <a:p>
            <a:pPr lvl="2"/>
            <a:r>
              <a:rPr lang="cs-CZ" dirty="0"/>
              <a:t>zobrazení </a:t>
            </a:r>
            <a:r>
              <a:rPr lang="en-US" dirty="0" err="1"/>
              <a:t>znaku</a:t>
            </a:r>
            <a:r>
              <a:rPr lang="cs-CZ" dirty="0"/>
              <a:t> na jedné pozici</a:t>
            </a:r>
            <a:endParaRPr lang="en-US" dirty="0"/>
          </a:p>
          <a:p>
            <a:pPr lvl="3"/>
            <a:r>
              <a:rPr lang="cs-CZ" dirty="0"/>
              <a:t>volané v každém běhu loopu</a:t>
            </a:r>
          </a:p>
          <a:p>
            <a:pPr lvl="3"/>
            <a:r>
              <a:rPr lang="cs-CZ" dirty="0"/>
              <a:t>cyklický inkrement pozice</a:t>
            </a:r>
          </a:p>
          <a:p>
            <a:endParaRPr lang="cs-CZ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5.1</a:t>
            </a:r>
            <a:r>
              <a:rPr lang="en-US" dirty="0"/>
              <a:t> t</a:t>
            </a:r>
            <a:r>
              <a:rPr lang="cs-CZ" dirty="0"/>
              <a:t>řída pro </a:t>
            </a:r>
            <a:r>
              <a:rPr lang="en-US" dirty="0"/>
              <a:t>m</a:t>
            </a:r>
            <a:r>
              <a:rPr lang="cs-CZ" dirty="0"/>
              <a:t>ultiplex zobrazení</a:t>
            </a:r>
            <a:endParaRPr lang="en-US" dirty="0"/>
          </a:p>
          <a:p>
            <a:pPr lvl="1"/>
            <a:r>
              <a:rPr lang="en-US" dirty="0"/>
              <a:t>0-9999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Segmentový displej</a:t>
            </a:r>
            <a:r>
              <a:rPr lang="en-US" dirty="0"/>
              <a:t> - multiplex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4816343" y="6078979"/>
            <a:ext cx="1093087" cy="541864"/>
          </a:xfrm>
          <a:prstGeom prst="wedgeRectCallout">
            <a:avLst>
              <a:gd name="adj1" fmla="val -99207"/>
              <a:gd name="adj2" fmla="val -5699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odteď vždy multiplex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684947" y="759328"/>
            <a:ext cx="3138519" cy="2077490"/>
            <a:chOff x="5684947" y="759328"/>
            <a:chExt cx="3138519" cy="2077490"/>
          </a:xfrm>
        </p:grpSpPr>
        <p:sp>
          <p:nvSpPr>
            <p:cNvPr id="29" name="TextBox 28"/>
            <p:cNvSpPr txBox="1"/>
            <p:nvPr/>
          </p:nvSpPr>
          <p:spPr>
            <a:xfrm>
              <a:off x="5684947" y="2544430"/>
              <a:ext cx="1562180" cy="292388"/>
            </a:xfrm>
            <a:prstGeom prst="rect">
              <a:avLst/>
            </a:prstGeom>
            <a:solidFill>
              <a:srgbClr val="ECF7FE"/>
            </a:solidFill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cs-CZ" sz="1300" dirty="0">
                  <a:latin typeface="Consolas" panose="020B0609020204030204" pitchFamily="49" charset="0"/>
                  <a:cs typeface="Courier New" pitchFamily="49" charset="0"/>
                </a:rPr>
                <a:t>display.</a:t>
              </a:r>
              <a:r>
                <a:rPr lang="en-US" sz="1300" dirty="0">
                  <a:latin typeface="Consolas" panose="020B0609020204030204" pitchFamily="49" charset="0"/>
                  <a:cs typeface="Courier New" pitchFamily="49" charset="0"/>
                </a:rPr>
                <a:t>loop();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79080" y="759328"/>
              <a:ext cx="1844386" cy="292388"/>
            </a:xfrm>
            <a:prstGeom prst="rect">
              <a:avLst/>
            </a:prstGeom>
            <a:solidFill>
              <a:srgbClr val="ECF7FE"/>
            </a:solidFill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cs-CZ" sz="1300" dirty="0">
                  <a:latin typeface="Consolas" panose="020B0609020204030204" pitchFamily="49" charset="0"/>
                  <a:cs typeface="Courier New" pitchFamily="49" charset="0"/>
                </a:rPr>
                <a:t>display.set</a:t>
              </a:r>
              <a:r>
                <a:rPr lang="en-US" sz="1300" dirty="0">
                  <a:latin typeface="Consolas" panose="020B0609020204030204" pitchFamily="49" charset="0"/>
                  <a:cs typeface="Courier New" pitchFamily="49" charset="0"/>
                </a:rPr>
                <a:t>( 123);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841185" y="1614407"/>
              <a:ext cx="1616610" cy="403392"/>
              <a:chOff x="4655889" y="2819717"/>
              <a:chExt cx="3747415" cy="1098662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5889" y="2819717"/>
                <a:ext cx="3747415" cy="1098662"/>
              </a:xfrm>
              <a:prstGeom prst="rect">
                <a:avLst/>
              </a:prstGeom>
            </p:spPr>
          </p:pic>
          <p:sp>
            <p:nvSpPr>
              <p:cNvPr id="13" name="Oval 12"/>
              <p:cNvSpPr/>
              <p:nvPr/>
            </p:nvSpPr>
            <p:spPr>
              <a:xfrm rot="5400000">
                <a:off x="5977796" y="3070648"/>
                <a:ext cx="460111" cy="184261"/>
              </a:xfrm>
              <a:prstGeom prst="ellipse">
                <a:avLst/>
              </a:prstGeom>
              <a:solidFill>
                <a:srgbClr val="FF0000">
                  <a:alpha val="40000"/>
                </a:srgbClr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456A1C"/>
                  </a:solidFill>
                  <a:latin typeface="+mj-lt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 rot="5400000">
                <a:off x="5963831" y="3524937"/>
                <a:ext cx="460111" cy="184261"/>
              </a:xfrm>
              <a:prstGeom prst="ellipse">
                <a:avLst/>
              </a:prstGeom>
              <a:solidFill>
                <a:srgbClr val="FF0000">
                  <a:alpha val="40000"/>
                </a:srgbClr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456A1C"/>
                  </a:solidFill>
                  <a:latin typeface="+mj-lt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 rot="5400000">
                <a:off x="7848293" y="3070648"/>
                <a:ext cx="460111" cy="184261"/>
              </a:xfrm>
              <a:prstGeom prst="ellipse">
                <a:avLst/>
              </a:prstGeom>
              <a:solidFill>
                <a:srgbClr val="FF0000">
                  <a:alpha val="40000"/>
                </a:srgbClr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456A1C"/>
                  </a:solidFill>
                  <a:latin typeface="+mj-lt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 rot="5400000">
                <a:off x="7834328" y="3524937"/>
                <a:ext cx="460111" cy="184261"/>
              </a:xfrm>
              <a:prstGeom prst="ellipse">
                <a:avLst/>
              </a:prstGeom>
              <a:solidFill>
                <a:srgbClr val="FF0000">
                  <a:alpha val="40000"/>
                </a:srgbClr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456A1C"/>
                  </a:solidFill>
                  <a:latin typeface="+mj-lt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662041" y="2819718"/>
                <a:ext cx="460111" cy="184261"/>
              </a:xfrm>
              <a:prstGeom prst="ellipse">
                <a:avLst/>
              </a:prstGeom>
              <a:solidFill>
                <a:srgbClr val="FF0000">
                  <a:alpha val="40000"/>
                </a:srgbClr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456A1C"/>
                  </a:solidFill>
                  <a:latin typeface="+mj-lt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62041" y="3734118"/>
                <a:ext cx="460111" cy="184261"/>
              </a:xfrm>
              <a:prstGeom prst="ellipse">
                <a:avLst/>
              </a:prstGeom>
              <a:solidFill>
                <a:srgbClr val="FF0000">
                  <a:alpha val="40000"/>
                </a:srgbClr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456A1C"/>
                  </a:solidFill>
                  <a:latin typeface="+mj-lt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653135" y="3276918"/>
                <a:ext cx="460111" cy="184261"/>
              </a:xfrm>
              <a:prstGeom prst="ellipse">
                <a:avLst/>
              </a:prstGeom>
              <a:solidFill>
                <a:srgbClr val="FF0000">
                  <a:alpha val="40000"/>
                </a:srgbClr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456A1C"/>
                  </a:solidFill>
                  <a:latin typeface="+mj-lt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594196" y="2819718"/>
                <a:ext cx="460111" cy="184261"/>
              </a:xfrm>
              <a:prstGeom prst="ellipse">
                <a:avLst/>
              </a:prstGeom>
              <a:solidFill>
                <a:srgbClr val="FF0000">
                  <a:alpha val="40000"/>
                </a:srgbClr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456A1C"/>
                  </a:solidFill>
                  <a:latin typeface="+mj-lt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594196" y="3734118"/>
                <a:ext cx="460111" cy="184261"/>
              </a:xfrm>
              <a:prstGeom prst="ellipse">
                <a:avLst/>
              </a:prstGeom>
              <a:solidFill>
                <a:srgbClr val="FF0000">
                  <a:alpha val="40000"/>
                </a:srgbClr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456A1C"/>
                  </a:solidFill>
                  <a:latin typeface="+mj-lt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585290" y="3276918"/>
                <a:ext cx="460111" cy="184261"/>
              </a:xfrm>
              <a:prstGeom prst="ellipse">
                <a:avLst/>
              </a:prstGeom>
              <a:solidFill>
                <a:srgbClr val="FF0000">
                  <a:alpha val="40000"/>
                </a:srgbClr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456A1C"/>
                  </a:solidFill>
                  <a:latin typeface="+mj-lt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 rot="5400000">
                <a:off x="6918470" y="3064826"/>
                <a:ext cx="460111" cy="184261"/>
              </a:xfrm>
              <a:prstGeom prst="ellipse">
                <a:avLst/>
              </a:prstGeom>
              <a:solidFill>
                <a:srgbClr val="FF0000">
                  <a:alpha val="40000"/>
                </a:srgbClr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456A1C"/>
                  </a:solidFill>
                  <a:latin typeface="+mj-lt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 rot="5400000">
                <a:off x="6406057" y="3524936"/>
                <a:ext cx="460111" cy="184261"/>
              </a:xfrm>
              <a:prstGeom prst="ellipse">
                <a:avLst/>
              </a:prstGeom>
              <a:solidFill>
                <a:srgbClr val="FF0000">
                  <a:alpha val="40000"/>
                </a:srgbClr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456A1C"/>
                  </a:solidFill>
                  <a:latin typeface="+mj-lt"/>
                </a:endParaRPr>
              </a:p>
            </p:txBody>
          </p:sp>
        </p:grpSp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 flipV="1">
              <a:off x="6428194" y="2330066"/>
              <a:ext cx="557031" cy="177295"/>
            </a:xfrm>
            <a:prstGeom prst="straightConnector1">
              <a:avLst/>
            </a:prstGeom>
            <a:ln w="25400"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6" idx="2"/>
            </p:cNvCxnSpPr>
            <p:nvPr/>
          </p:nvCxnSpPr>
          <p:spPr>
            <a:xfrm flipH="1">
              <a:off x="7600733" y="1051716"/>
              <a:ext cx="300540" cy="452777"/>
            </a:xfrm>
            <a:prstGeom prst="straightConnector1">
              <a:avLst/>
            </a:prstGeom>
            <a:ln w="25400"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808176" y="1531878"/>
              <a:ext cx="1632988" cy="0"/>
            </a:xfrm>
            <a:prstGeom prst="straightConnector1">
              <a:avLst/>
            </a:prstGeom>
            <a:ln w="25400"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6874040" y="2273171"/>
              <a:ext cx="373087" cy="5590"/>
            </a:xfrm>
            <a:prstGeom prst="straightConnector1">
              <a:avLst/>
            </a:prstGeom>
            <a:ln w="25400"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rved Down Arrow 34"/>
            <p:cNvSpPr/>
            <p:nvPr/>
          </p:nvSpPr>
          <p:spPr>
            <a:xfrm>
              <a:off x="7035502" y="2080211"/>
              <a:ext cx="368212" cy="147335"/>
            </a:xfrm>
            <a:prstGeom prst="curvedDown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36" name="Curved Down Arrow 35"/>
            <p:cNvSpPr/>
            <p:nvPr/>
          </p:nvSpPr>
          <p:spPr>
            <a:xfrm>
              <a:off x="7453991" y="2074476"/>
              <a:ext cx="368212" cy="153070"/>
            </a:xfrm>
            <a:prstGeom prst="curvedDownArrow">
              <a:avLst/>
            </a:prstGeom>
            <a:ln w="63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37" name="Curved Down Arrow 36"/>
            <p:cNvSpPr/>
            <p:nvPr/>
          </p:nvSpPr>
          <p:spPr>
            <a:xfrm>
              <a:off x="7876747" y="2075966"/>
              <a:ext cx="368212" cy="147335"/>
            </a:xfrm>
            <a:prstGeom prst="curvedDownArrow">
              <a:avLst/>
            </a:prstGeom>
            <a:ln w="63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38" name="Curved Down Arrow 37"/>
            <p:cNvSpPr/>
            <p:nvPr/>
          </p:nvSpPr>
          <p:spPr>
            <a:xfrm rot="10800000">
              <a:off x="7032482" y="2330066"/>
              <a:ext cx="1184376" cy="101527"/>
            </a:xfrm>
            <a:prstGeom prst="curvedDownArrow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BC2704B-1955-44E0-95E4-5E505ACD9682}"/>
              </a:ext>
            </a:extLst>
          </p:cNvPr>
          <p:cNvSpPr txBox="1"/>
          <p:nvPr/>
        </p:nvSpPr>
        <p:spPr>
          <a:xfrm>
            <a:off x="7142299" y="4871693"/>
            <a:ext cx="1627874" cy="173893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Display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endParaRPr lang="en-US" sz="8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setup() {</a:t>
            </a:r>
          </a:p>
          <a:p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d.set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( 1234);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endParaRPr lang="en-US" sz="8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loop()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d.loop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097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8" grpId="0" animBg="1"/>
      <p:bldP spid="3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en-US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5.2</a:t>
            </a:r>
            <a:r>
              <a:rPr lang="en-US" dirty="0"/>
              <a:t> </a:t>
            </a:r>
            <a:r>
              <a:rPr lang="cs-CZ" dirty="0"/>
              <a:t>rozšířit čítač z 3.5 na </a:t>
            </a:r>
            <a:r>
              <a:rPr lang="en-US" dirty="0" err="1"/>
              <a:t>cel</a:t>
            </a:r>
            <a:r>
              <a:rPr lang="cs-CZ" dirty="0"/>
              <a:t>é 4-místné číslo</a:t>
            </a:r>
          </a:p>
          <a:p>
            <a:pPr lvl="1"/>
            <a:r>
              <a:rPr lang="cs-CZ" dirty="0"/>
              <a:t>čítač +/- stisků tlačítka</a:t>
            </a:r>
            <a:endParaRPr lang="en-US" dirty="0"/>
          </a:p>
          <a:p>
            <a:pPr lvl="1"/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 </a:t>
            </a:r>
            <a:r>
              <a:rPr lang="en-US" dirty="0"/>
              <a:t>v</a:t>
            </a:r>
            <a:r>
              <a:rPr lang="cs-CZ" dirty="0"/>
              <a:t>četně autorepeatu</a:t>
            </a:r>
            <a:endParaRPr lang="en-US" dirty="0"/>
          </a:p>
          <a:p>
            <a:pPr lvl="1"/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 </a:t>
            </a:r>
            <a:r>
              <a:rPr lang="cs-CZ" dirty="0"/>
              <a:t>podpora záporných čísel</a:t>
            </a:r>
            <a:endParaRPr lang="en-US" dirty="0"/>
          </a:p>
          <a:p>
            <a:pPr lvl="2"/>
            <a:r>
              <a:rPr lang="en-US" dirty="0"/>
              <a:t>glyph pro '-'</a:t>
            </a:r>
          </a:p>
          <a:p>
            <a:pPr lvl="2"/>
            <a:r>
              <a:rPr lang="en-US" dirty="0"/>
              <a:t>n</a:t>
            </a:r>
            <a:r>
              <a:rPr lang="cs-CZ" dirty="0"/>
              <a:t>ějaké </a:t>
            </a:r>
            <a:r>
              <a:rPr lang="en-US" dirty="0" err="1"/>
              <a:t>zobrazen</a:t>
            </a:r>
            <a:r>
              <a:rPr lang="cs-CZ" dirty="0"/>
              <a:t>í přetečení, třeba </a:t>
            </a:r>
            <a:r>
              <a:rPr lang="cs-CZ" dirty="0">
                <a:latin typeface="Verdana Pro" panose="020B0604030504040204" pitchFamily="34" charset="0"/>
              </a:rPr>
              <a:t>≡≡≡≡</a:t>
            </a:r>
            <a:endParaRPr lang="cs-CZ" dirty="0"/>
          </a:p>
          <a:p>
            <a:pPr lvl="3"/>
            <a:r>
              <a:rPr lang="en-US" dirty="0"/>
              <a:t>n &gt; 9999, n &lt; -999</a:t>
            </a:r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kombinace glyphů</a:t>
            </a:r>
          </a:p>
          <a:p>
            <a:pPr lvl="1"/>
            <a:r>
              <a:rPr lang="cs-CZ" dirty="0"/>
              <a:t>přidání svítícího segmentu ≈ bitový </a:t>
            </a:r>
            <a:r>
              <a:rPr lang="en-US" dirty="0"/>
              <a:t>&amp;</a:t>
            </a:r>
          </a:p>
          <a:p>
            <a:pPr lvl="1"/>
            <a:endParaRPr lang="cs-CZ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5.3</a:t>
            </a:r>
            <a:r>
              <a:rPr lang="en-US" dirty="0"/>
              <a:t> </a:t>
            </a:r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 </a:t>
            </a:r>
            <a:r>
              <a:rPr lang="cs-CZ" dirty="0"/>
              <a:t>čtyřnásobný jednociferný čítač</a:t>
            </a:r>
          </a:p>
          <a:p>
            <a:pPr lvl="1"/>
            <a:r>
              <a:rPr lang="cs-CZ" dirty="0"/>
              <a:t>tečka zobrazuje pozici</a:t>
            </a:r>
          </a:p>
          <a:p>
            <a:pPr lvl="2"/>
            <a:r>
              <a:rPr lang="cs-CZ" dirty="0"/>
              <a:t>aktivní jednociferný čítač</a:t>
            </a:r>
          </a:p>
          <a:p>
            <a:pPr lvl="1"/>
            <a:r>
              <a:rPr lang="cs-CZ" dirty="0"/>
              <a:t>b1/b</a:t>
            </a:r>
            <a:r>
              <a:rPr lang="en-US" dirty="0"/>
              <a:t>2</a:t>
            </a:r>
            <a:r>
              <a:rPr lang="cs-CZ" dirty="0"/>
              <a:t> </a:t>
            </a:r>
            <a:r>
              <a:rPr lang="en-US" dirty="0"/>
              <a:t>in</a:t>
            </a:r>
            <a:r>
              <a:rPr lang="cs-CZ" dirty="0"/>
              <a:t>c/</a:t>
            </a:r>
            <a:r>
              <a:rPr lang="en-US" dirty="0"/>
              <a:t>de</a:t>
            </a:r>
            <a:r>
              <a:rPr lang="cs-CZ" dirty="0"/>
              <a:t>crementuje aktivní čítač</a:t>
            </a:r>
          </a:p>
          <a:p>
            <a:pPr lvl="2"/>
            <a:r>
              <a:rPr lang="cs-CZ" dirty="0"/>
              <a:t>včetně autorepeatu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(jako v 3.5)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/>
              <a:t>b3 </a:t>
            </a:r>
            <a:r>
              <a:rPr lang="en-US" dirty="0" err="1"/>
              <a:t>cyklicky</a:t>
            </a:r>
            <a:r>
              <a:rPr lang="en-US" dirty="0"/>
              <a:t> p</a:t>
            </a:r>
            <a:r>
              <a:rPr lang="cs-CZ" dirty="0"/>
              <a:t>řepíná aktivní čítač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Segmentový displej</a:t>
            </a:r>
            <a:r>
              <a:rPr lang="en-US" dirty="0"/>
              <a:t> - multiplex</a:t>
            </a:r>
          </a:p>
        </p:txBody>
      </p:sp>
      <p:sp>
        <p:nvSpPr>
          <p:cNvPr id="8" name="Rectangular Callout 5">
            <a:extLst>
              <a:ext uri="{FF2B5EF4-FFF2-40B4-BE49-F238E27FC236}">
                <a16:creationId xmlns:a16="http://schemas.microsoft.com/office/drawing/2014/main" id="{95EEBB09-F3C5-4B6A-9EC4-B7C92AC357E2}"/>
              </a:ext>
            </a:extLst>
          </p:cNvPr>
          <p:cNvSpPr/>
          <p:nvPr/>
        </p:nvSpPr>
        <p:spPr>
          <a:xfrm>
            <a:off x="5094331" y="4389156"/>
            <a:ext cx="2751930" cy="588984"/>
          </a:xfrm>
          <a:prstGeom prst="wedgeRectCallout">
            <a:avLst>
              <a:gd name="adj1" fmla="val -69346"/>
              <a:gd name="adj2" fmla="val 65175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dekompozice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ovlad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ání  </a:t>
            </a:r>
            <a:r>
              <a:rPr lang="cs-CZ" sz="1600" dirty="0">
                <a:solidFill>
                  <a:srgbClr val="456A1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※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  zobrazení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Rectangular Callout 7">
            <a:extLst>
              <a:ext uri="{FF2B5EF4-FFF2-40B4-BE49-F238E27FC236}">
                <a16:creationId xmlns:a16="http://schemas.microsoft.com/office/drawing/2014/main" id="{5B18082E-CAAB-4D6F-9EE0-4A42AA6F64B3}"/>
              </a:ext>
            </a:extLst>
          </p:cNvPr>
          <p:cNvSpPr/>
          <p:nvPr/>
        </p:nvSpPr>
        <p:spPr>
          <a:xfrm>
            <a:off x="5094331" y="5090977"/>
            <a:ext cx="2751930" cy="1039024"/>
          </a:xfrm>
          <a:prstGeom prst="wedgeRectCallout">
            <a:avLst>
              <a:gd name="adj1" fmla="val -72126"/>
              <a:gd name="adj2" fmla="val 222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456A1C"/>
                </a:solidFill>
                <a:latin typeface="+mj-lt"/>
              </a:rPr>
              <a:t>v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ka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ždém běhu loopu:</a:t>
            </a:r>
          </a:p>
          <a:p>
            <a:r>
              <a:rPr lang="cs-CZ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-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 zobrazit (cyklicky) jeden znak</a:t>
            </a:r>
          </a:p>
          <a:p>
            <a:r>
              <a:rPr lang="en-US" sz="1600" dirty="0">
                <a:solidFill>
                  <a:srgbClr val="456A1C"/>
                </a:solidFill>
                <a:latin typeface="+mj-lt"/>
              </a:rPr>
              <a:t> - 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zpracovat tlačítka</a:t>
            </a:r>
          </a:p>
          <a:p>
            <a:r>
              <a:rPr lang="en-US" sz="1600" dirty="0">
                <a:solidFill>
                  <a:srgbClr val="456A1C"/>
                </a:solidFill>
                <a:latin typeface="+mj-lt"/>
              </a:rPr>
              <a:t> - 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aktualizovat stav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B5A101-32CC-4424-A2E5-FEC030DFE096}"/>
              </a:ext>
            </a:extLst>
          </p:cNvPr>
          <p:cNvGrpSpPr/>
          <p:nvPr/>
        </p:nvGrpSpPr>
        <p:grpSpPr>
          <a:xfrm>
            <a:off x="5534275" y="2838868"/>
            <a:ext cx="2575643" cy="692497"/>
            <a:chOff x="5534275" y="2838868"/>
            <a:chExt cx="2575643" cy="6924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C6E535-58E9-47D0-AD94-7663D33FF415}"/>
                </a:ext>
              </a:extLst>
            </p:cNvPr>
            <p:cNvSpPr txBox="1"/>
            <p:nvPr/>
          </p:nvSpPr>
          <p:spPr>
            <a:xfrm>
              <a:off x="5534275" y="2838868"/>
              <a:ext cx="2575643" cy="692497"/>
            </a:xfrm>
            <a:prstGeom prst="rect">
              <a:avLst/>
            </a:prstGeom>
            <a:solidFill>
              <a:srgbClr val="ECF7FE"/>
            </a:solidFill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cs-CZ" sz="1300" dirty="0">
                  <a:latin typeface="Consolas" panose="020B0609020204030204" pitchFamily="49" charset="0"/>
                  <a:cs typeface="Courier New" pitchFamily="49" charset="0"/>
                </a:rPr>
                <a:t>int </a:t>
              </a:r>
              <a:r>
                <a:rPr lang="en-US" sz="1300" dirty="0">
                  <a:latin typeface="Consolas" panose="020B0609020204030204" pitchFamily="49" charset="0"/>
                  <a:cs typeface="Courier New" pitchFamily="49" charset="0"/>
                </a:rPr>
                <a:t>n3 = 0xB0;</a:t>
              </a:r>
            </a:p>
            <a:p>
              <a:r>
                <a:rPr lang="en-US" sz="1300" dirty="0" err="1">
                  <a:latin typeface="Consolas" panose="020B0609020204030204" pitchFamily="49" charset="0"/>
                  <a:cs typeface="Courier New" pitchFamily="49" charset="0"/>
                </a:rPr>
                <a:t>int</a:t>
              </a:r>
              <a:r>
                <a:rPr lang="en-US" sz="1300" dirty="0">
                  <a:latin typeface="Consolas" panose="020B0609020204030204" pitchFamily="49" charset="0"/>
                  <a:cs typeface="Courier New" pitchFamily="49" charset="0"/>
                </a:rPr>
                <a:t> dot = 0x7F;</a:t>
              </a:r>
            </a:p>
            <a:p>
              <a:r>
                <a:rPr lang="en-US" sz="1300" dirty="0" err="1">
                  <a:latin typeface="Consolas" panose="020B0609020204030204" pitchFamily="49" charset="0"/>
                  <a:cs typeface="Courier New" pitchFamily="49" charset="0"/>
                </a:rPr>
                <a:t>writeGlyph</a:t>
              </a:r>
              <a:r>
                <a:rPr lang="en-US" sz="1300" dirty="0">
                  <a:latin typeface="Consolas" panose="020B0609020204030204" pitchFamily="49" charset="0"/>
                  <a:cs typeface="Courier New" pitchFamily="49" charset="0"/>
                </a:rPr>
                <a:t>( </a:t>
              </a:r>
              <a:r>
                <a:rPr lang="cs-CZ" sz="1300" dirty="0">
                  <a:latin typeface="Consolas" panose="020B0609020204030204" pitchFamily="49" charset="0"/>
                  <a:cs typeface="Courier New" pitchFamily="49" charset="0"/>
                </a:rPr>
                <a:t>.., </a:t>
              </a:r>
              <a:r>
                <a:rPr lang="en-US" sz="1300" dirty="0">
                  <a:latin typeface="Consolas" panose="020B0609020204030204" pitchFamily="49" charset="0"/>
                  <a:cs typeface="Courier New" pitchFamily="49" charset="0"/>
                </a:rPr>
                <a:t>n3 </a:t>
              </a:r>
              <a:r>
                <a:rPr lang="en-US" sz="1300" b="1" dirty="0">
                  <a:latin typeface="Consolas" panose="020B0609020204030204" pitchFamily="49" charset="0"/>
                  <a:cs typeface="Courier New" pitchFamily="49" charset="0"/>
                </a:rPr>
                <a:t>&amp;</a:t>
              </a:r>
              <a:r>
                <a:rPr lang="en-US" sz="1300" dirty="0">
                  <a:latin typeface="Consolas" panose="020B0609020204030204" pitchFamily="49" charset="0"/>
                  <a:cs typeface="Courier New" pitchFamily="49" charset="0"/>
                </a:rPr>
                <a:t> dot);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53A02E7-77AF-404D-B47A-3AE910DB6114}"/>
                </a:ext>
              </a:extLst>
            </p:cNvPr>
            <p:cNvSpPr/>
            <p:nvPr/>
          </p:nvSpPr>
          <p:spPr>
            <a:xfrm>
              <a:off x="7287060" y="3230171"/>
              <a:ext cx="214672" cy="301194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126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5.4</a:t>
            </a:r>
            <a:r>
              <a:rPr lang="en-US" dirty="0"/>
              <a:t> </a:t>
            </a:r>
            <a:r>
              <a:rPr lang="cs-CZ" dirty="0"/>
              <a:t>          </a:t>
            </a:r>
            <a:r>
              <a:rPr lang="en-US" dirty="0" err="1"/>
              <a:t>stopky</a:t>
            </a:r>
            <a:endParaRPr lang="cs-CZ" dirty="0"/>
          </a:p>
          <a:p>
            <a:pPr lvl="1"/>
            <a:r>
              <a:rPr lang="cs-CZ" dirty="0"/>
              <a:t>stopky zobrazují čas v </a:t>
            </a:r>
            <a:r>
              <a:rPr lang="en-US" dirty="0"/>
              <a:t>1/10 s</a:t>
            </a:r>
            <a:endParaRPr lang="cs-CZ" dirty="0"/>
          </a:p>
          <a:p>
            <a:pPr lvl="2"/>
            <a:r>
              <a:rPr lang="cs-CZ" dirty="0"/>
              <a:t>zobrazit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'.'</a:t>
            </a:r>
            <a:endParaRPr lang="cs-CZ" dirty="0"/>
          </a:p>
          <a:p>
            <a:pPr lvl="2"/>
            <a:endParaRPr lang="cs-CZ" dirty="0"/>
          </a:p>
          <a:p>
            <a:pPr lvl="2"/>
            <a:endParaRPr lang="cs-CZ" dirty="0"/>
          </a:p>
          <a:p>
            <a:pPr lvl="2"/>
            <a:endParaRPr lang="cs-CZ" dirty="0"/>
          </a:p>
          <a:p>
            <a:pPr lvl="2"/>
            <a:endParaRPr lang="cs-CZ" dirty="0"/>
          </a:p>
          <a:p>
            <a:pPr lvl="2"/>
            <a:endParaRPr lang="en-US" dirty="0"/>
          </a:p>
          <a:p>
            <a:endParaRPr lang="cs-CZ" dirty="0"/>
          </a:p>
          <a:p>
            <a:endParaRPr lang="cs-CZ" dirty="0"/>
          </a:p>
          <a:p>
            <a:r>
              <a:rPr lang="en-US" dirty="0" err="1"/>
              <a:t>postupn</a:t>
            </a:r>
            <a:r>
              <a:rPr lang="cs-CZ" dirty="0"/>
              <a:t>ě rozšiřujte:</a:t>
            </a:r>
          </a:p>
          <a:p>
            <a:pPr lvl="1"/>
            <a:r>
              <a:rPr lang="cs-CZ" dirty="0"/>
              <a:t>zobrazení času</a:t>
            </a:r>
          </a:p>
          <a:p>
            <a:pPr lvl="1"/>
            <a:r>
              <a:rPr lang="cs-CZ" dirty="0"/>
              <a:t>b1 </a:t>
            </a:r>
            <a:r>
              <a:rPr lang="en-US" dirty="0"/>
              <a:t>≈ start</a:t>
            </a:r>
            <a:endParaRPr lang="cs-CZ" dirty="0"/>
          </a:p>
          <a:p>
            <a:pPr lvl="1"/>
            <a:r>
              <a:rPr lang="en-US" dirty="0"/>
              <a:t>b1 ≈ start / stop / continue, b3 ≈ reset</a:t>
            </a:r>
          </a:p>
          <a:p>
            <a:pPr lvl="1"/>
            <a:r>
              <a:rPr lang="en-US" dirty="0"/>
              <a:t>+ b2 ≈ </a:t>
            </a:r>
            <a:r>
              <a:rPr lang="en-US" dirty="0" err="1"/>
              <a:t>mezi</a:t>
            </a:r>
            <a:r>
              <a:rPr lang="cs-CZ" dirty="0"/>
              <a:t>čas </a:t>
            </a:r>
            <a:r>
              <a:rPr lang="cs-CZ" i="1" dirty="0"/>
              <a:t>(lap)</a:t>
            </a:r>
          </a:p>
          <a:p>
            <a:pPr lvl="2"/>
            <a:r>
              <a:rPr lang="cs-CZ" dirty="0"/>
              <a:t>čas běží dál, zobrazení stojí</a:t>
            </a:r>
          </a:p>
          <a:p>
            <a:pPr lvl="3"/>
            <a:r>
              <a:rPr lang="cs-CZ" dirty="0"/>
              <a:t>lze přidat nějakou animaci - např. blikání tečky nebo času</a:t>
            </a:r>
          </a:p>
          <a:p>
            <a:pPr lvl="2"/>
            <a:r>
              <a:rPr lang="cs-CZ" dirty="0"/>
              <a:t>další stisk b2 začne znovu zobrazovat aktuální čas</a:t>
            </a:r>
          </a:p>
          <a:p>
            <a:pPr lvl="2"/>
            <a:r>
              <a:rPr lang="cs-CZ" dirty="0">
                <a:solidFill>
                  <a:srgbClr val="00B050"/>
                </a:solidFill>
                <a:sym typeface="Webdings" panose="05030102010509060703" pitchFamily="18" charset="2"/>
              </a:rPr>
              <a:t></a:t>
            </a:r>
            <a:r>
              <a:rPr lang="cs-CZ" dirty="0"/>
              <a:t> kombinace všech stavů, tlačítek a akcí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Segmentový displej</a:t>
            </a:r>
            <a:r>
              <a:rPr lang="en-US" dirty="0"/>
              <a:t> - </a:t>
            </a:r>
            <a:r>
              <a:rPr lang="cs-CZ" dirty="0"/>
              <a:t>stopky</a:t>
            </a:r>
            <a:endParaRPr lang="en-US" dirty="0"/>
          </a:p>
        </p:txBody>
      </p:sp>
      <p:sp>
        <p:nvSpPr>
          <p:cNvPr id="12" name="Rectangular Callout 5">
            <a:extLst>
              <a:ext uri="{FF2B5EF4-FFF2-40B4-BE49-F238E27FC236}">
                <a16:creationId xmlns:a16="http://schemas.microsoft.com/office/drawing/2014/main" id="{51B899CF-6DB0-43D2-A82A-5883526F61A4}"/>
              </a:ext>
            </a:extLst>
          </p:cNvPr>
          <p:cNvSpPr/>
          <p:nvPr/>
        </p:nvSpPr>
        <p:spPr>
          <a:xfrm>
            <a:off x="6663670" y="4146639"/>
            <a:ext cx="1622787" cy="917829"/>
          </a:xfrm>
          <a:prstGeom prst="wedgeRectCallout">
            <a:avLst>
              <a:gd name="adj1" fmla="val -58062"/>
              <a:gd name="adj2" fmla="val -12455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stavov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ý automat</a:t>
            </a: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stav, událost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endParaRPr lang="cs-CZ" sz="16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nový stav, akce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32802-EB04-4755-9191-2CF6AE701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587" y="1825411"/>
            <a:ext cx="6043728" cy="1382093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1E80CF27-7EE5-4521-B0EC-1CAB6DC5FE9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03" y="608452"/>
            <a:ext cx="365368" cy="365368"/>
          </a:xfrm>
          <a:prstGeom prst="rect">
            <a:avLst/>
          </a:prstGeom>
        </p:spPr>
      </p:pic>
      <p:sp>
        <p:nvSpPr>
          <p:cNvPr id="8" name="Rectangular Callout 5">
            <a:extLst>
              <a:ext uri="{FF2B5EF4-FFF2-40B4-BE49-F238E27FC236}">
                <a16:creationId xmlns:a16="http://schemas.microsoft.com/office/drawing/2014/main" id="{C7E5B4D4-D77B-4EBD-98A4-FB9070FD8173}"/>
              </a:ext>
            </a:extLst>
          </p:cNvPr>
          <p:cNvSpPr/>
          <p:nvPr/>
        </p:nvSpPr>
        <p:spPr>
          <a:xfrm>
            <a:off x="7210911" y="1149991"/>
            <a:ext cx="1375972" cy="477731"/>
          </a:xfrm>
          <a:prstGeom prst="wedgeRectCallout">
            <a:avLst>
              <a:gd name="adj1" fmla="val -59669"/>
              <a:gd name="adj2" fmla="val 133265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čas stále běží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62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180975" lvl="1" indent="-180975">
              <a:spcBef>
                <a:spcPts val="1000"/>
              </a:spcBef>
            </a:pPr>
            <a:r>
              <a:rPr lang="cs-CZ" sz="2000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sz="2000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5.5 </a:t>
            </a:r>
            <a:r>
              <a:rPr lang="cs-CZ" sz="2000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</a:t>
            </a:r>
            <a:r>
              <a:rPr lang="cs-CZ" sz="2000" dirty="0"/>
              <a:t> had na displeji</a:t>
            </a:r>
          </a:p>
          <a:p>
            <a:pPr marL="361950" lvl="2">
              <a:spcBef>
                <a:spcPts val="1000"/>
              </a:spcBef>
            </a:pPr>
            <a:r>
              <a:rPr lang="cs-CZ" sz="1800" dirty="0"/>
              <a:t>běhající had postupně okolo celého displeje</a:t>
            </a:r>
          </a:p>
          <a:p>
            <a:pPr marL="361950" lvl="2">
              <a:spcBef>
                <a:spcPts val="1000"/>
              </a:spcBef>
            </a:pPr>
            <a:r>
              <a:rPr lang="cs-CZ" sz="1800" dirty="0"/>
              <a:t>svítí vždy jen jeden segmet</a:t>
            </a:r>
          </a:p>
          <a:p>
            <a:pPr marL="361950" lvl="2">
              <a:spcBef>
                <a:spcPts val="1000"/>
              </a:spcBef>
            </a:pPr>
            <a:r>
              <a:rPr lang="cs-CZ" sz="1800" dirty="0"/>
              <a:t>parametr: rychlost</a:t>
            </a:r>
          </a:p>
          <a:p>
            <a:pPr marL="361950" lvl="2">
              <a:spcBef>
                <a:spcPts val="1000"/>
              </a:spcBef>
            </a:pPr>
            <a:r>
              <a:rPr lang="en-US" sz="1800" dirty="0" err="1"/>
              <a:t>roz</a:t>
            </a:r>
            <a:r>
              <a:rPr lang="cs-CZ" sz="1800" dirty="0"/>
              <a:t>šíření</a:t>
            </a:r>
            <a:r>
              <a:rPr lang="en-US" sz="1800" dirty="0"/>
              <a:t>: b1/b</a:t>
            </a:r>
            <a:r>
              <a:rPr lang="cs-CZ" sz="1800" dirty="0"/>
              <a:t>2</a:t>
            </a:r>
            <a:r>
              <a:rPr lang="en-US" sz="1800" dirty="0"/>
              <a:t> </a:t>
            </a:r>
            <a:r>
              <a:rPr lang="en-US" sz="1800" dirty="0" err="1"/>
              <a:t>zrychluje</a:t>
            </a:r>
            <a:r>
              <a:rPr lang="cs-CZ" sz="1800" dirty="0"/>
              <a:t>/</a:t>
            </a:r>
            <a:r>
              <a:rPr lang="en-US" sz="1800" dirty="0" err="1"/>
              <a:t>zpomaluje</a:t>
            </a:r>
            <a:endParaRPr lang="cs-CZ" sz="1800" dirty="0"/>
          </a:p>
          <a:p>
            <a:pPr marL="361950" lvl="2">
              <a:spcBef>
                <a:spcPts val="1000"/>
              </a:spcBef>
            </a:pPr>
            <a:endParaRPr lang="cs-CZ" sz="1800" dirty="0"/>
          </a:p>
          <a:p>
            <a:r>
              <a:rPr lang="cs-CZ" sz="2000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sz="2000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5.6 </a:t>
            </a:r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 </a:t>
            </a:r>
            <a:r>
              <a:rPr lang="cs-CZ" dirty="0"/>
              <a:t>grafický zesilov</a:t>
            </a:r>
            <a:r>
              <a:rPr lang="en-US" dirty="0"/>
              <a:t>a</a:t>
            </a:r>
            <a:r>
              <a:rPr lang="cs-CZ" dirty="0"/>
              <a:t>č</a:t>
            </a:r>
          </a:p>
          <a:p>
            <a:pPr lvl="1"/>
            <a:r>
              <a:rPr lang="cs-CZ" dirty="0"/>
              <a:t>hi/lo nejvyšší</a:t>
            </a:r>
            <a:r>
              <a:rPr lang="en-US" dirty="0"/>
              <a:t>/</a:t>
            </a:r>
            <a:r>
              <a:rPr lang="cs-CZ" dirty="0"/>
              <a:t>nejnižší úroveň</a:t>
            </a:r>
          </a:p>
          <a:p>
            <a:pPr lvl="2"/>
            <a:r>
              <a:rPr lang="cs-CZ" dirty="0"/>
              <a:t>aktuální hlasitost roste/klesá v rozmezí hi/lo</a:t>
            </a:r>
          </a:p>
          <a:p>
            <a:pPr lvl="2"/>
            <a:r>
              <a:rPr lang="cs-CZ" dirty="0"/>
              <a:t>v náhodném okamžiku se otočí</a:t>
            </a:r>
          </a:p>
          <a:p>
            <a:pPr lvl="3"/>
            <a:r>
              <a:rPr lang="en-US" dirty="0" err="1"/>
              <a:t>i</a:t>
            </a:r>
            <a:r>
              <a:rPr lang="cs-CZ" dirty="0"/>
              <a:t>nt random</a:t>
            </a:r>
            <a:r>
              <a:rPr lang="en-US" dirty="0"/>
              <a:t>( int max)  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en-US" dirty="0"/>
              <a:t>  0 .. max-1</a:t>
            </a:r>
            <a:endParaRPr lang="cs-CZ" dirty="0"/>
          </a:p>
          <a:p>
            <a:pPr lvl="3"/>
            <a:r>
              <a:rPr lang="cs-CZ" dirty="0"/>
              <a:t>nejpozději na hranici hi/lo</a:t>
            </a:r>
            <a:endParaRPr lang="en-US" dirty="0"/>
          </a:p>
          <a:p>
            <a:pPr lvl="1"/>
            <a:r>
              <a:rPr lang="en-US" dirty="0"/>
              <a:t>n</a:t>
            </a:r>
            <a:r>
              <a:rPr lang="cs-CZ" dirty="0"/>
              <a:t>ápověda: zkuste indexovat inicializované pole</a:t>
            </a:r>
          </a:p>
          <a:p>
            <a:pPr lvl="1"/>
            <a:r>
              <a:rPr lang="cs-CZ" dirty="0"/>
              <a:t>b1/b3</a:t>
            </a:r>
            <a:r>
              <a:rPr lang="en-US" dirty="0"/>
              <a:t> </a:t>
            </a:r>
            <a:r>
              <a:rPr lang="cs-CZ" dirty="0"/>
              <a:t> </a:t>
            </a:r>
            <a:r>
              <a:rPr lang="en-US" dirty="0"/>
              <a:t>≈  </a:t>
            </a:r>
            <a:r>
              <a:rPr lang="cs-CZ" dirty="0"/>
              <a:t>-</a:t>
            </a:r>
            <a:r>
              <a:rPr lang="en-US" dirty="0"/>
              <a:t>/+ </a:t>
            </a:r>
            <a:r>
              <a:rPr lang="cs-CZ" dirty="0"/>
              <a:t>hlasitost</a:t>
            </a:r>
          </a:p>
          <a:p>
            <a:pPr lvl="2"/>
            <a:r>
              <a:rPr lang="cs-CZ" dirty="0"/>
              <a:t>posun hi</a:t>
            </a:r>
            <a:r>
              <a:rPr lang="en-US" dirty="0"/>
              <a:t>,</a:t>
            </a:r>
            <a:r>
              <a:rPr lang="cs-CZ" dirty="0"/>
              <a:t>lo</a:t>
            </a:r>
          </a:p>
          <a:p>
            <a:r>
              <a:rPr lang="cs-CZ" sz="2000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sz="2000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5.7 </a:t>
            </a:r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</a:t>
            </a:r>
            <a:r>
              <a:rPr lang="en-US" dirty="0"/>
              <a:t> stereo </a:t>
            </a:r>
            <a:r>
              <a:rPr lang="en-US" dirty="0" err="1"/>
              <a:t>zesilova</a:t>
            </a:r>
            <a:r>
              <a:rPr lang="cs-CZ" dirty="0"/>
              <a:t>č</a:t>
            </a:r>
          </a:p>
          <a:p>
            <a:pPr marL="358775" lvl="2" indent="0">
              <a:buNone/>
            </a:pPr>
            <a:r>
              <a:rPr lang="en-US" sz="9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●</a:t>
            </a:r>
            <a:r>
              <a:rPr lang="cs-CZ" dirty="0"/>
              <a:t> dva </a:t>
            </a:r>
            <a:r>
              <a:rPr lang="en-US" dirty="0" err="1"/>
              <a:t>nez</a:t>
            </a:r>
            <a:r>
              <a:rPr lang="cs-CZ" dirty="0"/>
              <a:t>ávislé kanály</a:t>
            </a:r>
            <a:endParaRPr lang="cs-CZ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Segmentový displej - </a:t>
            </a:r>
            <a:r>
              <a:rPr lang="en-US" dirty="0"/>
              <a:t>dal</a:t>
            </a:r>
            <a:r>
              <a:rPr lang="cs-CZ" dirty="0"/>
              <a:t>ší úlohy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910331" y="880124"/>
            <a:ext cx="3747415" cy="1098663"/>
            <a:chOff x="4655889" y="888075"/>
            <a:chExt cx="3747415" cy="109866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5889" y="888076"/>
              <a:ext cx="3747415" cy="1098662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 rot="5400000">
              <a:off x="4531929" y="1118130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747741" y="888076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627403" y="888075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575359" y="888075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799785" y="1802476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747741" y="1802476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627403" y="1802475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575359" y="1802475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799785" y="888075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4517964" y="1572419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5400000">
              <a:off x="7859645" y="1118130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 rot="5400000">
              <a:off x="7845680" y="1572419"/>
              <a:ext cx="460111" cy="184261"/>
            </a:xfrm>
            <a:prstGeom prst="ellipse">
              <a:avLst/>
            </a:prstGeom>
            <a:solidFill>
              <a:srgbClr val="FF0000">
                <a:alpha val="40000"/>
              </a:srgb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</p:grpSp>
      <p:sp>
        <p:nvSpPr>
          <p:cNvPr id="70" name="Rectangular Callout 6">
            <a:extLst>
              <a:ext uri="{FF2B5EF4-FFF2-40B4-BE49-F238E27FC236}">
                <a16:creationId xmlns:a16="http://schemas.microsoft.com/office/drawing/2014/main" id="{8C288588-6E51-43D2-9416-2E063F1B959F}"/>
              </a:ext>
            </a:extLst>
          </p:cNvPr>
          <p:cNvSpPr/>
          <p:nvPr/>
        </p:nvSpPr>
        <p:spPr>
          <a:xfrm>
            <a:off x="7636853" y="3235418"/>
            <a:ext cx="473545" cy="387163"/>
          </a:xfrm>
          <a:prstGeom prst="wedgeRectCallout">
            <a:avLst>
              <a:gd name="adj1" fmla="val -134506"/>
              <a:gd name="adj2" fmla="val -32162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ym typeface="Webdings" panose="05030102010509060703" pitchFamily="18" charset="2"/>
                <a:hlinkClick r:id="rId3"/>
              </a:rPr>
              <a:t>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00506962-56AA-4EA0-B0C5-0B5FBA610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227" y="2861519"/>
            <a:ext cx="2170320" cy="1134962"/>
          </a:xfrm>
          <a:prstGeom prst="rect">
            <a:avLst/>
          </a:prstGeom>
        </p:spPr>
      </p:pic>
      <p:sp>
        <p:nvSpPr>
          <p:cNvPr id="72" name="Rectangular Callout 8">
            <a:extLst>
              <a:ext uri="{FF2B5EF4-FFF2-40B4-BE49-F238E27FC236}">
                <a16:creationId xmlns:a16="http://schemas.microsoft.com/office/drawing/2014/main" id="{1DFCDA58-B7BF-4DC0-9C3A-C2FB9101CCB6}"/>
              </a:ext>
            </a:extLst>
          </p:cNvPr>
          <p:cNvSpPr/>
          <p:nvPr/>
        </p:nvSpPr>
        <p:spPr>
          <a:xfrm>
            <a:off x="5277518" y="4151014"/>
            <a:ext cx="1869060" cy="588984"/>
          </a:xfrm>
          <a:prstGeom prst="wedgeRectCallout">
            <a:avLst>
              <a:gd name="adj1" fmla="val -120783"/>
              <a:gd name="adj2" fmla="val -99712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vhodn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ě si rozšiřte</a:t>
            </a:r>
            <a:br>
              <a:rPr lang="cs-CZ" sz="1600" dirty="0">
                <a:solidFill>
                  <a:srgbClr val="456A1C"/>
                </a:solidFill>
                <a:latin typeface="+mj-lt"/>
              </a:rPr>
            </a:br>
            <a:r>
              <a:rPr lang="cs-CZ" sz="1600" dirty="0">
                <a:solidFill>
                  <a:srgbClr val="456A1C"/>
                </a:solidFill>
                <a:latin typeface="+mj-lt"/>
              </a:rPr>
              <a:t>třídu display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73" name="Rectangular Callout 9">
            <a:extLst>
              <a:ext uri="{FF2B5EF4-FFF2-40B4-BE49-F238E27FC236}">
                <a16:creationId xmlns:a16="http://schemas.microsoft.com/office/drawing/2014/main" id="{FA210317-48FA-49AB-925B-66246AD2ABF9}"/>
              </a:ext>
            </a:extLst>
          </p:cNvPr>
          <p:cNvSpPr/>
          <p:nvPr/>
        </p:nvSpPr>
        <p:spPr>
          <a:xfrm>
            <a:off x="6074570" y="5428711"/>
            <a:ext cx="2561329" cy="662619"/>
          </a:xfrm>
          <a:prstGeom prst="wedgeRectCallout">
            <a:avLst>
              <a:gd name="adj1" fmla="val -49187"/>
              <a:gd name="adj2" fmla="val 1003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v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še zobrazujte pomocí</a:t>
            </a:r>
            <a:br>
              <a:rPr lang="cs-CZ" sz="1600" dirty="0">
                <a:solidFill>
                  <a:srgbClr val="456A1C"/>
                </a:solidFill>
                <a:latin typeface="+mj-lt"/>
              </a:rPr>
            </a:br>
            <a:r>
              <a:rPr lang="cs-CZ" sz="1600" dirty="0">
                <a:solidFill>
                  <a:srgbClr val="456A1C"/>
                </a:solidFill>
                <a:latin typeface="+mj-lt"/>
              </a:rPr>
              <a:t>jednotné třídy pro multiplex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29179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110403"/>
              </p:ext>
            </p:extLst>
          </p:nvPr>
        </p:nvGraphicFramePr>
        <p:xfrm>
          <a:off x="5389183" y="3142327"/>
          <a:ext cx="3315568" cy="3842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446">
                  <a:extLst>
                    <a:ext uri="{9D8B030D-6E8A-4147-A177-3AD203B41FA5}">
                      <a16:colId xmlns:a16="http://schemas.microsoft.com/office/drawing/2014/main" val="22958021"/>
                    </a:ext>
                  </a:extLst>
                </a:gridCol>
                <a:gridCol w="414446">
                  <a:extLst>
                    <a:ext uri="{9D8B030D-6E8A-4147-A177-3AD203B41FA5}">
                      <a16:colId xmlns:a16="http://schemas.microsoft.com/office/drawing/2014/main" val="3201628635"/>
                    </a:ext>
                  </a:extLst>
                </a:gridCol>
                <a:gridCol w="4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44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42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\0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674388" y="4805727"/>
            <a:ext cx="3342899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expr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char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glyph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_alpha[]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{..};</a:t>
            </a: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glyph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c) {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write...( glyph( *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str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));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/>
              <a:t>řetězec ≈ char</a:t>
            </a:r>
            <a:r>
              <a:rPr lang="en-US" dirty="0"/>
              <a:t>[] </a:t>
            </a:r>
            <a:r>
              <a:rPr lang="en-US" dirty="0" err="1"/>
              <a:t>zakon</a:t>
            </a:r>
            <a:r>
              <a:rPr lang="cs-CZ" dirty="0"/>
              <a:t>čený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'</a:t>
            </a:r>
            <a:r>
              <a:rPr lang="en-US" dirty="0"/>
              <a:t>\0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'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 err="1"/>
              <a:t>funkce</a:t>
            </a:r>
            <a:r>
              <a:rPr lang="en-US" dirty="0"/>
              <a:t> pro d</a:t>
            </a:r>
            <a:r>
              <a:rPr lang="cs-CZ" dirty="0"/>
              <a:t>é</a:t>
            </a:r>
            <a:r>
              <a:rPr lang="en-US" dirty="0" err="1"/>
              <a:t>lku</a:t>
            </a:r>
            <a:r>
              <a:rPr lang="cs-CZ" dirty="0"/>
              <a:t> řetězce</a:t>
            </a:r>
          </a:p>
          <a:p>
            <a:pPr lvl="1"/>
            <a:r>
              <a:rPr lang="cs-CZ" dirty="0"/>
              <a:t>používejte pointrovou aritmetiku</a:t>
            </a:r>
          </a:p>
          <a:p>
            <a:pPr lvl="2"/>
            <a:r>
              <a:rPr lang="cs-CZ" dirty="0"/>
              <a:t>lezu dál dokud nenajdu </a:t>
            </a:r>
            <a:r>
              <a:rPr lang="en-US" dirty="0"/>
              <a:t>\0</a:t>
            </a:r>
            <a:endParaRPr lang="cs-CZ" dirty="0"/>
          </a:p>
          <a:p>
            <a:pPr lvl="1"/>
            <a:r>
              <a:rPr lang="en-US" dirty="0"/>
              <a:t>*</a:t>
            </a:r>
            <a:r>
              <a:rPr lang="cs-CZ" dirty="0"/>
              <a:t>str</a:t>
            </a:r>
            <a:r>
              <a:rPr lang="en-US" dirty="0"/>
              <a:t>++</a:t>
            </a:r>
            <a:r>
              <a:rPr lang="cs-CZ" dirty="0"/>
              <a:t>  - </a:t>
            </a:r>
            <a:r>
              <a:rPr lang="en-US" dirty="0" err="1"/>
              <a:t>postinkrementace</a:t>
            </a:r>
            <a:r>
              <a:rPr lang="en-US" dirty="0"/>
              <a:t> </a:t>
            </a:r>
            <a:r>
              <a:rPr lang="cs-CZ" dirty="0"/>
              <a:t>ukazatele</a:t>
            </a:r>
            <a:endParaRPr lang="en-US" dirty="0"/>
          </a:p>
          <a:p>
            <a:pPr lvl="2"/>
            <a:r>
              <a:rPr lang="en-US" dirty="0"/>
              <a:t>v</a:t>
            </a:r>
            <a:r>
              <a:rPr lang="cs-CZ" dirty="0"/>
              <a:t>ý</a:t>
            </a:r>
            <a:r>
              <a:rPr lang="en-US" dirty="0"/>
              <a:t>sled</a:t>
            </a:r>
            <a:r>
              <a:rPr lang="cs-CZ" dirty="0"/>
              <a:t>e</a:t>
            </a:r>
            <a:r>
              <a:rPr lang="en-US" dirty="0"/>
              <a:t>k</a:t>
            </a:r>
            <a:r>
              <a:rPr lang="cs-CZ" dirty="0"/>
              <a:t>:</a:t>
            </a:r>
            <a:r>
              <a:rPr lang="en-US" dirty="0"/>
              <a:t> </a:t>
            </a:r>
            <a:r>
              <a:rPr lang="en-US" dirty="0" err="1"/>
              <a:t>hodnota</a:t>
            </a:r>
            <a:r>
              <a:rPr lang="en-US" dirty="0"/>
              <a:t> </a:t>
            </a:r>
            <a:r>
              <a:rPr lang="en-US" dirty="0" err="1"/>
              <a:t>referencovan</a:t>
            </a:r>
            <a:r>
              <a:rPr lang="cs-CZ" dirty="0"/>
              <a:t>á</a:t>
            </a:r>
            <a:r>
              <a:rPr lang="en-US" dirty="0"/>
              <a:t> </a:t>
            </a:r>
            <a:r>
              <a:rPr lang="cs-CZ" dirty="0"/>
              <a:t>před inkrementací</a:t>
            </a:r>
          </a:p>
          <a:p>
            <a:pPr lvl="2"/>
            <a:r>
              <a:rPr lang="cs-CZ" dirty="0"/>
              <a:t>typický obrat při zpracování řetězců</a:t>
            </a:r>
          </a:p>
          <a:p>
            <a:pPr lvl="1"/>
            <a:r>
              <a:rPr lang="cs-CZ" dirty="0"/>
              <a:t>automatická konverze </a:t>
            </a:r>
            <a:r>
              <a:rPr lang="en-US" dirty="0"/>
              <a:t>*</a:t>
            </a:r>
            <a:r>
              <a:rPr lang="cs-CZ" dirty="0"/>
              <a:t>str </a:t>
            </a:r>
            <a:r>
              <a:rPr lang="cs-CZ" dirty="0">
                <a:sym typeface="Wingdings 3" panose="05040102010807070707" pitchFamily="18" charset="2"/>
              </a:rPr>
              <a:t></a:t>
            </a:r>
            <a:r>
              <a:rPr lang="en-US" dirty="0"/>
              <a:t> </a:t>
            </a:r>
            <a:r>
              <a:rPr lang="cs-CZ" dirty="0"/>
              <a:t> bool</a:t>
            </a:r>
            <a:endParaRPr lang="en-US" dirty="0"/>
          </a:p>
          <a:p>
            <a:pPr lvl="2"/>
            <a:r>
              <a:rPr lang="en-US" dirty="0"/>
              <a:t>true   ≡   </a:t>
            </a:r>
            <a:r>
              <a:rPr lang="en-US" dirty="0" err="1"/>
              <a:t>hodnota</a:t>
            </a:r>
            <a:r>
              <a:rPr lang="en-US" dirty="0"/>
              <a:t>!=0</a:t>
            </a:r>
            <a:endParaRPr lang="cs-CZ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/>
              <a:t>glyph</a:t>
            </a:r>
            <a:r>
              <a:rPr lang="cs-CZ" dirty="0"/>
              <a:t>y</a:t>
            </a:r>
            <a:r>
              <a:rPr lang="en-US" dirty="0"/>
              <a:t> pro p</a:t>
            </a:r>
            <a:r>
              <a:rPr lang="cs-CZ" dirty="0"/>
              <a:t>ísmena</a:t>
            </a:r>
          </a:p>
          <a:p>
            <a:pPr lvl="1"/>
            <a:r>
              <a:rPr lang="cs-CZ" dirty="0"/>
              <a:t>a další užitečné znaky:  .,</a:t>
            </a:r>
            <a:r>
              <a:rPr lang="en-US" dirty="0"/>
              <a:t>:-!?</a:t>
            </a:r>
            <a:endParaRPr lang="cs-CZ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6.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cs-CZ" dirty="0"/>
              <a:t>zobrazení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'</a:t>
            </a:r>
            <a:r>
              <a:rPr lang="cs-CZ" i="1" dirty="0">
                <a:solidFill>
                  <a:schemeClr val="bg1">
                    <a:lumMod val="50000"/>
                  </a:schemeClr>
                </a:solidFill>
              </a:rPr>
              <a:t>libovolného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'</a:t>
            </a:r>
            <a:r>
              <a:rPr lang="cs-CZ" dirty="0"/>
              <a:t> znaku</a:t>
            </a:r>
          </a:p>
          <a:p>
            <a:pPr lvl="1">
              <a:tabLst>
                <a:tab pos="4484688" algn="l"/>
              </a:tabLst>
            </a:pPr>
            <a:r>
              <a:rPr lang="cs-CZ" dirty="0"/>
              <a:t>číslice, znaky a-z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ignore-case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cs-CZ" dirty="0"/>
              <a:t>, ...</a:t>
            </a:r>
          </a:p>
          <a:p>
            <a:pPr lvl="1"/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�</a:t>
            </a:r>
            <a:r>
              <a:rPr lang="en-US" dirty="0"/>
              <a:t> </a:t>
            </a:r>
            <a:r>
              <a:rPr lang="cs-CZ" dirty="0"/>
              <a:t>char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cs-CZ" dirty="0"/>
              <a:t> glyph</a:t>
            </a:r>
            <a:endParaRPr lang="en-US" dirty="0"/>
          </a:p>
          <a:p>
            <a:pPr lvl="2"/>
            <a:r>
              <a:rPr lang="en-US" dirty="0" err="1"/>
              <a:t>nezapome</a:t>
            </a:r>
            <a:r>
              <a:rPr lang="cs-CZ" dirty="0"/>
              <a:t>ň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cs-CZ" dirty="0"/>
              <a:t>znaky, pro které nemáte glyph</a:t>
            </a:r>
          </a:p>
          <a:p>
            <a:pPr lvl="1"/>
            <a:r>
              <a:rPr lang="en-US" dirty="0" err="1"/>
              <a:t>inicializovan</a:t>
            </a:r>
            <a:r>
              <a:rPr lang="cs-CZ" dirty="0"/>
              <a:t>á pole</a:t>
            </a:r>
          </a:p>
          <a:p>
            <a:pPr lvl="2"/>
            <a:r>
              <a:rPr lang="cs-CZ" dirty="0"/>
              <a:t>pozor na platnost indexů</a:t>
            </a:r>
            <a:r>
              <a:rPr lang="en-US" dirty="0"/>
              <a:t>!</a:t>
            </a:r>
          </a:p>
          <a:p>
            <a:pPr lvl="1"/>
            <a:r>
              <a:rPr lang="en-US" dirty="0" err="1"/>
              <a:t>funkce</a:t>
            </a:r>
            <a:r>
              <a:rPr lang="en-US" dirty="0"/>
              <a:t> pro </a:t>
            </a:r>
            <a:r>
              <a:rPr lang="en-US" dirty="0" err="1"/>
              <a:t>vlastnosti</a:t>
            </a:r>
            <a:r>
              <a:rPr lang="en-US" dirty="0"/>
              <a:t> </a:t>
            </a:r>
            <a:r>
              <a:rPr lang="en-US" dirty="0" err="1"/>
              <a:t>znak</a:t>
            </a:r>
            <a:r>
              <a:rPr lang="cs-CZ" dirty="0"/>
              <a:t>ů</a:t>
            </a:r>
            <a:endParaRPr lang="en-US" dirty="0"/>
          </a:p>
          <a:p>
            <a:pPr lvl="2"/>
            <a:r>
              <a:rPr lang="cs-CZ" dirty="0"/>
              <a:t>isdigit, isalpha, islower, isupper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Alfanumerick</a:t>
            </a:r>
            <a:r>
              <a:rPr lang="cs-CZ" dirty="0"/>
              <a:t>ý displej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34184" y="5248841"/>
            <a:ext cx="2951884" cy="692497"/>
          </a:xfrm>
          <a:prstGeom prst="rect">
            <a:avLst/>
          </a:prstGeom>
          <a:solidFill>
            <a:srgbClr val="ECF7FE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return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glyph_alpha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[ c];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70817" y="577294"/>
            <a:ext cx="2951884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fnc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char *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str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= 0;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while(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str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]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++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34184" y="5248841"/>
            <a:ext cx="2951884" cy="692497"/>
          </a:xfrm>
          <a:prstGeom prst="rect">
            <a:avLst/>
          </a:prstGeom>
          <a:solidFill>
            <a:srgbClr val="ECF7FE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if(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isalpha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c))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glyph_alpha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[ c];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91635" y="5263981"/>
            <a:ext cx="3214924" cy="692497"/>
          </a:xfrm>
          <a:prstGeom prst="rect">
            <a:avLst/>
          </a:prstGeom>
          <a:solidFill>
            <a:srgbClr val="ECF7FE"/>
          </a:solidFill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if(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isalpha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c))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glyph_alpha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[ c-'a'];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40" name="Rectangular Callout 39"/>
          <p:cNvSpPr/>
          <p:nvPr/>
        </p:nvSpPr>
        <p:spPr>
          <a:xfrm>
            <a:off x="7861818" y="5000338"/>
            <a:ext cx="1070664" cy="374465"/>
          </a:xfrm>
          <a:prstGeom prst="wedgeRectCallout">
            <a:avLst>
              <a:gd name="adj1" fmla="val -65371"/>
              <a:gd name="adj2" fmla="val 6365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is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lower(c)</a:t>
            </a:r>
          </a:p>
        </p:txBody>
      </p:sp>
      <p:sp>
        <p:nvSpPr>
          <p:cNvPr id="41" name="Rectangular Callout 40"/>
          <p:cNvSpPr/>
          <p:nvPr/>
        </p:nvSpPr>
        <p:spPr>
          <a:xfrm>
            <a:off x="7855823" y="5999481"/>
            <a:ext cx="1076659" cy="549862"/>
          </a:xfrm>
          <a:prstGeom prst="wedgeRectCallout">
            <a:avLst>
              <a:gd name="adj1" fmla="val -67772"/>
              <a:gd name="adj2" fmla="val -5650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glyph_</a:t>
            </a:r>
            <a:br>
              <a:rPr lang="cs-CZ" sz="1600" dirty="0">
                <a:solidFill>
                  <a:srgbClr val="456A1C"/>
                </a:solidFill>
                <a:latin typeface="+mj-lt"/>
              </a:rPr>
            </a:br>
            <a:r>
              <a:rPr lang="en-US" sz="1600" dirty="0">
                <a:solidFill>
                  <a:srgbClr val="456A1C"/>
                </a:solidFill>
                <a:latin typeface="+mj-lt"/>
              </a:rPr>
              <a:t>unknown</a:t>
            </a:r>
          </a:p>
        </p:txBody>
      </p:sp>
      <p:sp>
        <p:nvSpPr>
          <p:cNvPr id="42" name="Rectangular Callout 41"/>
          <p:cNvSpPr/>
          <p:nvPr/>
        </p:nvSpPr>
        <p:spPr>
          <a:xfrm>
            <a:off x="7855823" y="5518679"/>
            <a:ext cx="1076659" cy="374465"/>
          </a:xfrm>
          <a:prstGeom prst="wedgeRectCallout">
            <a:avLst>
              <a:gd name="adj1" fmla="val -68252"/>
              <a:gd name="adj2" fmla="val -138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isdigit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(c)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5579460" y="3550355"/>
            <a:ext cx="5411" cy="373334"/>
          </a:xfrm>
          <a:prstGeom prst="straightConnector1">
            <a:avLst/>
          </a:prstGeom>
          <a:ln w="254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014778" y="3550355"/>
            <a:ext cx="5411" cy="373334"/>
          </a:xfrm>
          <a:prstGeom prst="straightConnector1">
            <a:avLst/>
          </a:prstGeom>
          <a:ln w="25400">
            <a:prstDash val="sysDot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18406" y="3876909"/>
            <a:ext cx="381252" cy="1305"/>
          </a:xfrm>
          <a:prstGeom prst="straightConnector1">
            <a:avLst/>
          </a:prstGeom>
          <a:ln w="12700">
            <a:prstDash val="sysDot"/>
            <a:headEnd type="none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ular Callout 30"/>
          <p:cNvSpPr/>
          <p:nvPr/>
        </p:nvSpPr>
        <p:spPr>
          <a:xfrm>
            <a:off x="5063811" y="4027891"/>
            <a:ext cx="655347" cy="375005"/>
          </a:xfrm>
          <a:prstGeom prst="wedgeRectCallout">
            <a:avLst>
              <a:gd name="adj1" fmla="val -48465"/>
              <a:gd name="adj2" fmla="val 399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str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5837373" y="4022414"/>
            <a:ext cx="655347" cy="375005"/>
          </a:xfrm>
          <a:prstGeom prst="wedgeRectCallout">
            <a:avLst>
              <a:gd name="adj1" fmla="val -48465"/>
              <a:gd name="adj2" fmla="val 399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str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++</a:t>
            </a:r>
          </a:p>
        </p:txBody>
      </p:sp>
      <p:sp>
        <p:nvSpPr>
          <p:cNvPr id="33" name="Rectangular Callout 32"/>
          <p:cNvSpPr/>
          <p:nvPr/>
        </p:nvSpPr>
        <p:spPr>
          <a:xfrm>
            <a:off x="7016087" y="3784585"/>
            <a:ext cx="655347" cy="375005"/>
          </a:xfrm>
          <a:prstGeom prst="wedgeRectCallout">
            <a:avLst>
              <a:gd name="adj1" fmla="val -66995"/>
              <a:gd name="adj2" fmla="val -13255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str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[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3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]</a:t>
            </a:r>
          </a:p>
        </p:txBody>
      </p:sp>
      <p:sp>
        <p:nvSpPr>
          <p:cNvPr id="34" name="Rectangular Callout 33"/>
          <p:cNvSpPr/>
          <p:nvPr/>
        </p:nvSpPr>
        <p:spPr>
          <a:xfrm>
            <a:off x="4370817" y="2839246"/>
            <a:ext cx="655347" cy="893713"/>
          </a:xfrm>
          <a:prstGeom prst="wedgeRectCallout">
            <a:avLst>
              <a:gd name="adj1" fmla="val 125571"/>
              <a:gd name="adj2" fmla="val -107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*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str</a:t>
            </a:r>
            <a:endParaRPr lang="cs-CZ" sz="16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≡</a:t>
            </a: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str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[0]</a:t>
            </a:r>
          </a:p>
        </p:txBody>
      </p:sp>
      <p:sp>
        <p:nvSpPr>
          <p:cNvPr id="37" name="Oval 36"/>
          <p:cNvSpPr/>
          <p:nvPr/>
        </p:nvSpPr>
        <p:spPr>
          <a:xfrm>
            <a:off x="8316019" y="3078819"/>
            <a:ext cx="405499" cy="511248"/>
          </a:xfrm>
          <a:prstGeom prst="ellipse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7055" y="1366954"/>
            <a:ext cx="2951884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fnc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char *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str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0;</a:t>
            </a:r>
          </a:p>
          <a:p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while(</a:t>
            </a:r>
            <a:r>
              <a:rPr lang="en-US" sz="13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*</a:t>
            </a:r>
            <a:r>
              <a:rPr lang="en-US" sz="1300" b="1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str</a:t>
            </a:r>
            <a:r>
              <a:rPr lang="en-US" sz="13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++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r>
              <a:rPr lang="en-US" sz="13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++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return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6075551" y="1257854"/>
            <a:ext cx="684338" cy="591896"/>
          </a:xfrm>
          <a:prstGeom prst="straightConnector1">
            <a:avLst/>
          </a:prstGeom>
          <a:ln w="38100" cmpd="dbl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36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 animBg="1"/>
      <p:bldP spid="35" grpId="0" animBg="1"/>
      <p:bldP spid="36" grpId="0" animBg="1"/>
      <p:bldP spid="38" grpId="0" animBg="1"/>
      <p:bldP spid="40" grpId="0" animBg="1"/>
      <p:bldP spid="41" grpId="0" animBg="1"/>
      <p:bldP spid="42" grpId="0" animBg="1"/>
      <p:bldP spid="31" grpId="0" animBg="1"/>
      <p:bldP spid="32" grpId="0" animBg="1"/>
      <p:bldP spid="33" grpId="0" animBg="1"/>
      <p:bldP spid="3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cs-CZ" dirty="0"/>
              <a:t>jazyk C</a:t>
            </a:r>
          </a:p>
          <a:p>
            <a:pPr lvl="1"/>
            <a:r>
              <a:rPr lang="cs-CZ" dirty="0"/>
              <a:t>kompilovaný, staticky typovaný</a:t>
            </a:r>
          </a:p>
          <a:p>
            <a:pPr lvl="1"/>
            <a:r>
              <a:rPr lang="cs-CZ" dirty="0"/>
              <a:t>blízko hw</a:t>
            </a:r>
            <a:endParaRPr lang="en-US" sz="800" dirty="0"/>
          </a:p>
          <a:p>
            <a:r>
              <a:rPr lang="cs-CZ" dirty="0"/>
              <a:t>coliru</a:t>
            </a:r>
            <a:r>
              <a:rPr lang="en-US" dirty="0"/>
              <a:t>.stacked-crooked.co</a:t>
            </a:r>
            <a:r>
              <a:rPr lang="cs-CZ" dirty="0"/>
              <a:t>m</a:t>
            </a:r>
            <a:endParaRPr lang="cs-CZ" sz="900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cs-CZ" dirty="0"/>
              <a:t> h</a:t>
            </a:r>
            <a:r>
              <a:rPr lang="en-US" dirty="0" err="1"/>
              <a:t>ello</a:t>
            </a:r>
            <a:r>
              <a:rPr lang="en-US" dirty="0"/>
              <a:t> world</a:t>
            </a:r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cs-CZ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1.</a:t>
            </a:r>
            <a:r>
              <a:rPr lang="cs-CZ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cs-CZ" dirty="0"/>
              <a:t>vánoční </a:t>
            </a:r>
            <a:r>
              <a:rPr lang="en-US" dirty="0" err="1"/>
              <a:t>strome</a:t>
            </a:r>
            <a:r>
              <a:rPr lang="cs-CZ" dirty="0"/>
              <a:t>ček z hvězdiček</a:t>
            </a:r>
          </a:p>
          <a:p>
            <a:pPr lvl="1"/>
            <a:r>
              <a:rPr lang="en-US" dirty="0" err="1"/>
              <a:t>roz</a:t>
            </a:r>
            <a:r>
              <a:rPr lang="cs-CZ" dirty="0"/>
              <a:t>šíření: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1.1b</a:t>
            </a:r>
            <a:r>
              <a:rPr lang="en-US" dirty="0"/>
              <a:t> </a:t>
            </a:r>
            <a:r>
              <a:rPr lang="cs-CZ" dirty="0"/>
              <a:t>na každé n-té úrovni ozdoba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1.1c</a:t>
            </a:r>
            <a:r>
              <a:rPr lang="en-US" dirty="0"/>
              <a:t> ko</a:t>
            </a:r>
            <a:r>
              <a:rPr lang="cs-CZ" dirty="0"/>
              <a:t>šatý strom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12153" y="687010"/>
            <a:ext cx="2685143" cy="229293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stdio.h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void hello()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"Hello World\n");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main()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hello();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2152" y="3207657"/>
            <a:ext cx="2685143" cy="249299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void star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s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n)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for(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=0;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&lt;n; ++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"*");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}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void tree(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height)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x = 0;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for(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 .. ..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stars( x +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}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4572000" y="1775420"/>
            <a:ext cx="1078895" cy="527513"/>
          </a:xfrm>
          <a:prstGeom prst="wedgeRectCallout">
            <a:avLst>
              <a:gd name="adj1" fmla="val 73453"/>
              <a:gd name="adj2" fmla="val 303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start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programu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572000" y="3256038"/>
            <a:ext cx="1078895" cy="357497"/>
          </a:xfrm>
          <a:prstGeom prst="wedgeRectCallout">
            <a:avLst>
              <a:gd name="adj1" fmla="val 73453"/>
              <a:gd name="adj2" fmla="val 303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cyklus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4572000" y="1005262"/>
            <a:ext cx="1078895" cy="339750"/>
          </a:xfrm>
          <a:prstGeom prst="wedgeRectCallout">
            <a:avLst>
              <a:gd name="adj1" fmla="val 75013"/>
              <a:gd name="adj2" fmla="val 1715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funkce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3801" y="3807821"/>
            <a:ext cx="1415575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  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 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*******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*********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***********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90504" y="4520901"/>
            <a:ext cx="1677929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if( n &lt; 10)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....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else {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....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while( n &lt; 10)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....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3802" y="5125379"/>
            <a:ext cx="1415575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  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 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O ******* O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*********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***********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7803254" y="3772141"/>
            <a:ext cx="1169305" cy="502539"/>
          </a:xfrm>
          <a:prstGeom prst="wedgeRectCallout">
            <a:avLst>
              <a:gd name="adj1" fmla="val -62173"/>
              <a:gd name="adj2" fmla="val -45956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životnost i</a:t>
            </a:r>
            <a:br>
              <a:rPr lang="cs-CZ" sz="1600" dirty="0">
                <a:solidFill>
                  <a:srgbClr val="456A1C"/>
                </a:solidFill>
                <a:latin typeface="+mj-lt"/>
              </a:rPr>
            </a:br>
            <a:r>
              <a:rPr lang="cs-CZ" sz="1600" dirty="0">
                <a:solidFill>
                  <a:srgbClr val="456A1C"/>
                </a:solidFill>
                <a:latin typeface="+mj-lt"/>
              </a:rPr>
              <a:t>v bloku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6443064" y="5907634"/>
            <a:ext cx="1623317" cy="357497"/>
          </a:xfrm>
          <a:prstGeom prst="wedgeRectCallout">
            <a:avLst>
              <a:gd name="adj1" fmla="val 49086"/>
              <a:gd name="adj2" fmla="val 1312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b="1" dirty="0">
                <a:solidFill>
                  <a:srgbClr val="456A1C"/>
                </a:solidFill>
                <a:latin typeface="+mj-lt"/>
              </a:rPr>
              <a:t>DEKOMPOZICE</a:t>
            </a:r>
            <a:endParaRPr lang="en-US" sz="1600" b="1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67083" y="4720956"/>
            <a:ext cx="1415575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  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 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*****</a:t>
            </a: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*******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*********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***********</a:t>
            </a:r>
          </a:p>
        </p:txBody>
      </p:sp>
    </p:spTree>
    <p:extLst>
      <p:ext uri="{BB962C8B-B14F-4D97-AF65-F5344CB8AC3E}">
        <p14:creationId xmlns:p14="http://schemas.microsoft.com/office/powerpoint/2010/main" val="143587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3" grpId="0" animBg="1"/>
      <p:bldP spid="22" grpId="0" animBg="1"/>
      <p:bldP spid="24" grpId="0" animBg="1"/>
      <p:bldP spid="25" grpId="0" animBg="1"/>
      <p:bldP spid="14" grpId="0" animBg="1"/>
      <p:bldP spid="15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4562057" cy="6202750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6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.2</a:t>
            </a:r>
            <a:r>
              <a:rPr lang="en-US" dirty="0"/>
              <a:t> </a:t>
            </a:r>
            <a:r>
              <a:rPr lang="cs-CZ" dirty="0"/>
              <a:t>zobrazení řetězce</a:t>
            </a:r>
          </a:p>
          <a:p>
            <a:pPr lvl="1"/>
            <a:r>
              <a:rPr lang="cs-CZ" dirty="0"/>
              <a:t>multiplex</a:t>
            </a:r>
            <a:endParaRPr lang="en-US" dirty="0"/>
          </a:p>
          <a:p>
            <a:pPr lvl="1"/>
            <a:r>
              <a:rPr lang="en-US" dirty="0" err="1"/>
              <a:t>const</a:t>
            </a:r>
            <a:r>
              <a:rPr lang="en-US" dirty="0"/>
              <a:t> char *</a:t>
            </a:r>
          </a:p>
          <a:p>
            <a:pPr lvl="1"/>
            <a:r>
              <a:rPr lang="en-US" dirty="0" err="1"/>
              <a:t>zobrazit</a:t>
            </a:r>
            <a:r>
              <a:rPr lang="en-US" dirty="0"/>
              <a:t> </a:t>
            </a:r>
            <a:r>
              <a:rPr lang="cs-CZ" dirty="0"/>
              <a:t>max 4 znaky</a:t>
            </a:r>
            <a:endParaRPr lang="en-US" dirty="0"/>
          </a:p>
          <a:p>
            <a:pPr lvl="1"/>
            <a:r>
              <a:rPr lang="en-US" dirty="0">
                <a:sym typeface="Webdings" panose="05030102010509060703" pitchFamily="18" charset="2"/>
              </a:rPr>
              <a:t></a:t>
            </a:r>
            <a:r>
              <a:rPr lang="cs-CZ" dirty="0"/>
              <a:t> </a:t>
            </a:r>
            <a:r>
              <a:rPr lang="en-US" dirty="0" err="1"/>
              <a:t>krat</a:t>
            </a:r>
            <a:r>
              <a:rPr lang="cs-CZ" dirty="0"/>
              <a:t>ší - doplnit mezerami</a:t>
            </a:r>
          </a:p>
          <a:p>
            <a:pPr lvl="1"/>
            <a:endParaRPr lang="cs-CZ" sz="600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6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.3</a:t>
            </a:r>
            <a:r>
              <a:rPr lang="en-US" dirty="0"/>
              <a:t> </a:t>
            </a:r>
            <a:r>
              <a:rPr lang="cs-CZ" dirty="0"/>
              <a:t>běžící text</a:t>
            </a:r>
          </a:p>
          <a:p>
            <a:pPr lvl="1"/>
            <a:r>
              <a:rPr lang="cs-CZ" dirty="0"/>
              <a:t>každý znak postupně na všech pozicích</a:t>
            </a:r>
          </a:p>
          <a:p>
            <a:pPr lvl="1"/>
            <a:r>
              <a:rPr lang="en-US" dirty="0" err="1"/>
              <a:t>paramet</a:t>
            </a:r>
            <a:r>
              <a:rPr lang="cs-CZ" dirty="0"/>
              <a:t>r:</a:t>
            </a:r>
            <a:r>
              <a:rPr lang="en-US" dirty="0"/>
              <a:t> </a:t>
            </a:r>
            <a:r>
              <a:rPr lang="cs-CZ" dirty="0"/>
              <a:t>rychlost posunu</a:t>
            </a:r>
            <a:endParaRPr lang="en-US" dirty="0"/>
          </a:p>
          <a:p>
            <a:pPr lvl="1"/>
            <a:r>
              <a:rPr lang="cs-CZ" dirty="0"/>
              <a:t>řetězec opakovat</a:t>
            </a:r>
          </a:p>
          <a:p>
            <a:pPr lvl="2"/>
            <a:r>
              <a:rPr lang="cs-CZ" dirty="0"/>
              <a:t>mezi opakováními mezery</a:t>
            </a:r>
          </a:p>
          <a:p>
            <a:pPr lvl="1"/>
            <a:r>
              <a:rPr lang="en-US" dirty="0">
                <a:sym typeface="Webdings" panose="05030102010509060703" pitchFamily="18" charset="2"/>
              </a:rPr>
              <a:t></a:t>
            </a:r>
            <a:r>
              <a:rPr lang="cs-CZ" dirty="0"/>
              <a:t> začátek a konec</a:t>
            </a:r>
          </a:p>
          <a:p>
            <a:pPr lvl="1"/>
            <a:r>
              <a:rPr lang="cs-CZ" dirty="0"/>
              <a:t>implementace pomocí ukazatelů</a:t>
            </a:r>
          </a:p>
          <a:p>
            <a:pPr lvl="2"/>
            <a:endParaRPr lang="cs-CZ" sz="600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6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.4</a:t>
            </a:r>
            <a:r>
              <a:rPr lang="en-US" dirty="0"/>
              <a:t> </a:t>
            </a:r>
            <a:r>
              <a:rPr lang="en-US" dirty="0" err="1"/>
              <a:t>ovl</a:t>
            </a:r>
            <a:r>
              <a:rPr lang="cs-CZ" dirty="0"/>
              <a:t>ádání rychlosti a směru</a:t>
            </a:r>
          </a:p>
          <a:p>
            <a:pPr lvl="1"/>
            <a:r>
              <a:rPr lang="cs-CZ" dirty="0"/>
              <a:t>b</a:t>
            </a:r>
            <a:r>
              <a:rPr lang="en-US" dirty="0"/>
              <a:t>1/b3 </a:t>
            </a:r>
            <a:r>
              <a:rPr lang="en-US" dirty="0" err="1"/>
              <a:t>zpomalen</a:t>
            </a:r>
            <a:r>
              <a:rPr lang="cs-CZ" dirty="0"/>
              <a:t>í/zrychlení</a:t>
            </a:r>
          </a:p>
          <a:p>
            <a:pPr lvl="1"/>
            <a:r>
              <a:rPr lang="cs-CZ" dirty="0"/>
              <a:t>b2 změna směru</a:t>
            </a:r>
            <a:endParaRPr lang="en-US" dirty="0"/>
          </a:p>
          <a:p>
            <a:pPr lvl="1"/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</a:t>
            </a:r>
            <a:r>
              <a:rPr lang="en-US" dirty="0"/>
              <a:t> </a:t>
            </a:r>
            <a:r>
              <a:rPr lang="en-US" dirty="0" err="1"/>
              <a:t>alternativn</a:t>
            </a:r>
            <a:r>
              <a:rPr lang="cs-CZ" dirty="0"/>
              <a:t>ě:</a:t>
            </a:r>
          </a:p>
          <a:p>
            <a:pPr lvl="2"/>
            <a:r>
              <a:rPr lang="cs-CZ" dirty="0"/>
              <a:t>b2 </a:t>
            </a:r>
            <a:r>
              <a:rPr lang="en-US" dirty="0"/>
              <a:t>≈ stop / continue</a:t>
            </a:r>
          </a:p>
          <a:p>
            <a:pPr lvl="2"/>
            <a:r>
              <a:rPr lang="en-US" dirty="0"/>
              <a:t>b1/b3 ≈ </a:t>
            </a:r>
            <a:r>
              <a:rPr lang="en-US" dirty="0" err="1"/>
              <a:t>posun</a:t>
            </a:r>
            <a:r>
              <a:rPr lang="en-US" dirty="0"/>
              <a:t> ←→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Alfanumerick</a:t>
            </a:r>
            <a:r>
              <a:rPr lang="cs-CZ" dirty="0"/>
              <a:t>ý displej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04898"/>
              </p:ext>
            </p:extLst>
          </p:nvPr>
        </p:nvGraphicFramePr>
        <p:xfrm>
          <a:off x="5467226" y="2077835"/>
          <a:ext cx="2340100" cy="3842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4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4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42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979159"/>
              </p:ext>
            </p:extLst>
          </p:nvPr>
        </p:nvGraphicFramePr>
        <p:xfrm>
          <a:off x="4654761" y="841711"/>
          <a:ext cx="3512136" cy="3842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9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423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\0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H="1" flipV="1">
            <a:off x="4880090" y="1243689"/>
            <a:ext cx="5411" cy="373334"/>
          </a:xfrm>
          <a:prstGeom prst="straightConnector1">
            <a:avLst/>
          </a:prstGeom>
          <a:ln w="254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4679936" y="811481"/>
            <a:ext cx="1691144" cy="452931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422790" y="2503193"/>
            <a:ext cx="4421080" cy="1051695"/>
            <a:chOff x="3257986" y="2880471"/>
            <a:chExt cx="5805951" cy="1051695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658769" y="3260958"/>
              <a:ext cx="1716319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096513" y="3358235"/>
              <a:ext cx="1716319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516928" y="3455511"/>
              <a:ext cx="1716319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954672" y="3552788"/>
              <a:ext cx="1716319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425403" y="3650064"/>
              <a:ext cx="1716319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892331" y="3747341"/>
              <a:ext cx="1716319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298980" y="3834890"/>
              <a:ext cx="1716319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7692337" y="3455511"/>
              <a:ext cx="1371600" cy="476655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364991" y="2969128"/>
              <a:ext cx="1716319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02735" y="3066405"/>
              <a:ext cx="1716319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223150" y="3163681"/>
              <a:ext cx="1716319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3257986" y="2880471"/>
              <a:ext cx="1371600" cy="476655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456A1C"/>
                </a:solidFill>
                <a:latin typeface="+mj-lt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flipH="1" flipV="1">
            <a:off x="7040559" y="1243689"/>
            <a:ext cx="5411" cy="373334"/>
          </a:xfrm>
          <a:prstGeom prst="straightConnector1">
            <a:avLst/>
          </a:prstGeom>
          <a:ln w="25400">
            <a:solidFill>
              <a:srgbClr val="92D05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840405" y="811481"/>
            <a:ext cx="1691144" cy="452931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7316"/>
              </p:ext>
            </p:extLst>
          </p:nvPr>
        </p:nvGraphicFramePr>
        <p:xfrm>
          <a:off x="4881208" y="4048693"/>
          <a:ext cx="1756068" cy="3842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9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23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Rounded Rectangle 29"/>
          <p:cNvSpPr/>
          <p:nvPr/>
        </p:nvSpPr>
        <p:spPr>
          <a:xfrm>
            <a:off x="4906383" y="4018463"/>
            <a:ext cx="1691144" cy="452931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882033"/>
              </p:ext>
            </p:extLst>
          </p:nvPr>
        </p:nvGraphicFramePr>
        <p:xfrm>
          <a:off x="4881208" y="4522530"/>
          <a:ext cx="1756068" cy="3842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9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23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ounded Rectangle 35"/>
          <p:cNvSpPr/>
          <p:nvPr/>
        </p:nvSpPr>
        <p:spPr>
          <a:xfrm>
            <a:off x="4906383" y="4492300"/>
            <a:ext cx="1691144" cy="452931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312183"/>
              </p:ext>
            </p:extLst>
          </p:nvPr>
        </p:nvGraphicFramePr>
        <p:xfrm>
          <a:off x="4881208" y="5006228"/>
          <a:ext cx="1756068" cy="3842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9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23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Rounded Rectangle 37"/>
          <p:cNvSpPr/>
          <p:nvPr/>
        </p:nvSpPr>
        <p:spPr>
          <a:xfrm>
            <a:off x="4906383" y="4975998"/>
            <a:ext cx="1691144" cy="452931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672424"/>
              </p:ext>
            </p:extLst>
          </p:nvPr>
        </p:nvGraphicFramePr>
        <p:xfrm>
          <a:off x="4881208" y="5489389"/>
          <a:ext cx="1756068" cy="3842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9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23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Rounded Rectangle 39"/>
          <p:cNvSpPr/>
          <p:nvPr/>
        </p:nvSpPr>
        <p:spPr>
          <a:xfrm>
            <a:off x="4906383" y="5459159"/>
            <a:ext cx="1691144" cy="452931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05478"/>
              </p:ext>
            </p:extLst>
          </p:nvPr>
        </p:nvGraphicFramePr>
        <p:xfrm>
          <a:off x="4881208" y="5972550"/>
          <a:ext cx="1756068" cy="3842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9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23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Rounded Rectangle 41"/>
          <p:cNvSpPr/>
          <p:nvPr/>
        </p:nvSpPr>
        <p:spPr>
          <a:xfrm>
            <a:off x="4906383" y="5942320"/>
            <a:ext cx="1691144" cy="452931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588946"/>
              </p:ext>
            </p:extLst>
          </p:nvPr>
        </p:nvGraphicFramePr>
        <p:xfrm>
          <a:off x="7081111" y="4043715"/>
          <a:ext cx="1756068" cy="3842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9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23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Rounded Rectangle 53"/>
          <p:cNvSpPr/>
          <p:nvPr/>
        </p:nvSpPr>
        <p:spPr>
          <a:xfrm>
            <a:off x="7106286" y="4013485"/>
            <a:ext cx="1691144" cy="452931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959704"/>
              </p:ext>
            </p:extLst>
          </p:nvPr>
        </p:nvGraphicFramePr>
        <p:xfrm>
          <a:off x="7081111" y="4546168"/>
          <a:ext cx="1756068" cy="3842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9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23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7106286" y="4515938"/>
            <a:ext cx="1691144" cy="452931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31133"/>
              </p:ext>
            </p:extLst>
          </p:nvPr>
        </p:nvGraphicFramePr>
        <p:xfrm>
          <a:off x="7081111" y="5048621"/>
          <a:ext cx="1756068" cy="3842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9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23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Rounded Rectangle 57"/>
          <p:cNvSpPr/>
          <p:nvPr/>
        </p:nvSpPr>
        <p:spPr>
          <a:xfrm>
            <a:off x="7106286" y="5018391"/>
            <a:ext cx="1691144" cy="452931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233473"/>
              </p:ext>
            </p:extLst>
          </p:nvPr>
        </p:nvGraphicFramePr>
        <p:xfrm>
          <a:off x="7081111" y="5538239"/>
          <a:ext cx="1756068" cy="3842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9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23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Rounded Rectangle 59"/>
          <p:cNvSpPr/>
          <p:nvPr/>
        </p:nvSpPr>
        <p:spPr>
          <a:xfrm>
            <a:off x="7106286" y="5508009"/>
            <a:ext cx="1691144" cy="452931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93535"/>
              </p:ext>
            </p:extLst>
          </p:nvPr>
        </p:nvGraphicFramePr>
        <p:xfrm>
          <a:off x="7081111" y="5997627"/>
          <a:ext cx="1756068" cy="3842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9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23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Rounded Rectangle 61"/>
          <p:cNvSpPr/>
          <p:nvPr/>
        </p:nvSpPr>
        <p:spPr>
          <a:xfrm>
            <a:off x="7106286" y="5967397"/>
            <a:ext cx="1691144" cy="452931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6864647" y="3928361"/>
            <a:ext cx="8858" cy="2617405"/>
          </a:xfrm>
          <a:prstGeom prst="straightConnector1">
            <a:avLst/>
          </a:prstGeom>
          <a:ln w="25400">
            <a:prstDash val="sysDot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184293" y="3821642"/>
            <a:ext cx="2276903" cy="418308"/>
          </a:xfrm>
          <a:prstGeom prst="straightConnector1">
            <a:avLst/>
          </a:prstGeom>
          <a:ln w="254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184293" y="3821642"/>
            <a:ext cx="4957334" cy="2402554"/>
          </a:xfrm>
          <a:prstGeom prst="straightConnector1">
            <a:avLst/>
          </a:prstGeom>
          <a:ln w="254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728028" y="3020973"/>
            <a:ext cx="2591495" cy="1164562"/>
          </a:xfrm>
          <a:prstGeom prst="straightConnector1">
            <a:avLst/>
          </a:prstGeom>
          <a:ln w="254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9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6" grpId="0" animBg="1"/>
      <p:bldP spid="38" grpId="0" animBg="1"/>
      <p:bldP spid="40" grpId="0" animBg="1"/>
      <p:bldP spid="42" grpId="0" animBg="1"/>
      <p:bldP spid="54" grpId="0" animBg="1"/>
      <p:bldP spid="56" grpId="0" animBg="1"/>
      <p:bldP spid="58" grpId="0" animBg="1"/>
      <p:bldP spid="60" grpId="0" animBg="1"/>
      <p:bldP spid="6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Alfanumerick</a:t>
            </a:r>
            <a:r>
              <a:rPr lang="cs-CZ" dirty="0"/>
              <a:t>ý displej</a:t>
            </a:r>
            <a:endParaRPr lang="en-US" dirty="0"/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92705" y="577294"/>
            <a:ext cx="8953641" cy="6202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6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.5</a:t>
            </a:r>
            <a:r>
              <a:rPr lang="en-US" dirty="0"/>
              <a:t> </a:t>
            </a:r>
            <a:r>
              <a:rPr lang="cs-CZ" dirty="0"/>
              <a:t>text zadaný přes sériovou linku</a:t>
            </a:r>
          </a:p>
          <a:p>
            <a:pPr lvl="1"/>
            <a:r>
              <a:rPr lang="cs-CZ" dirty="0"/>
              <a:t>zobrazuje načtené</a:t>
            </a:r>
            <a:r>
              <a:rPr lang="en-US" dirty="0"/>
              <a:t> </a:t>
            </a:r>
            <a:r>
              <a:rPr lang="cs-CZ" dirty="0"/>
              <a:t>řetězce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(viz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čtení ze sériové linky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dirty="0"/>
              <a:t> </a:t>
            </a:r>
            <a:r>
              <a:rPr lang="cs-CZ" dirty="0"/>
              <a:t>jako běžící text </a:t>
            </a:r>
          </a:p>
          <a:p>
            <a:pPr lvl="2"/>
            <a:r>
              <a:rPr lang="cs-CZ" dirty="0"/>
              <a:t>vždy běží pouze poslední načtený řetězec</a:t>
            </a:r>
            <a:endParaRPr lang="en-US" dirty="0"/>
          </a:p>
          <a:p>
            <a:pPr lvl="1"/>
            <a:r>
              <a:rPr lang="cs-CZ" dirty="0"/>
              <a:t>kde je uložený načtený řetězec?</a:t>
            </a:r>
          </a:p>
          <a:p>
            <a:pPr lvl="2"/>
            <a:r>
              <a:rPr lang="en-US" dirty="0" err="1"/>
              <a:t>pozor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cs-CZ" dirty="0"/>
              <a:t>životnost proměnných</a:t>
            </a:r>
            <a:r>
              <a:rPr lang="en-US" dirty="0"/>
              <a:t>!</a:t>
            </a:r>
          </a:p>
          <a:p>
            <a:pPr lvl="2"/>
            <a:r>
              <a:rPr lang="en-US" dirty="0" err="1"/>
              <a:t>pokud</a:t>
            </a:r>
            <a:r>
              <a:rPr lang="en-US" dirty="0"/>
              <a:t> </a:t>
            </a:r>
            <a:r>
              <a:rPr lang="en-US" dirty="0" err="1"/>
              <a:t>ulo</a:t>
            </a:r>
            <a:r>
              <a:rPr lang="cs-CZ" dirty="0"/>
              <a:t>ží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cs-CZ" dirty="0"/>
              <a:t>ř</a:t>
            </a:r>
            <a:r>
              <a:rPr lang="en-US" dirty="0"/>
              <a:t>et</a:t>
            </a:r>
            <a:r>
              <a:rPr lang="cs-CZ" dirty="0"/>
              <a:t>ě</a:t>
            </a:r>
            <a:r>
              <a:rPr lang="en-US" dirty="0" err="1"/>
              <a:t>zec</a:t>
            </a:r>
            <a:r>
              <a:rPr lang="en-US" dirty="0"/>
              <a:t> </a:t>
            </a:r>
            <a:r>
              <a:rPr lang="cs-CZ" dirty="0"/>
              <a:t>do lokální proměnné a do zobrazovací funkce dáte ukazatel na něj, po skončení načítací funkce je proměnná s řetězcem zrušena a ukazatel ukazuje do... neznámých dat</a:t>
            </a:r>
          </a:p>
          <a:p>
            <a:pPr lvl="2"/>
            <a:r>
              <a:rPr lang="cs-CZ" dirty="0"/>
              <a:t>pokud má řetězec přežít do dalšího běhu loopu, je nutné ho mít globální</a:t>
            </a:r>
          </a:p>
          <a:p>
            <a:pPr lvl="3"/>
            <a:r>
              <a:rPr lang="cs-CZ" dirty="0"/>
              <a:t>podobně jako např. stav blikání nebo glyphy pro zobrazení v multiplexu</a:t>
            </a:r>
            <a:endParaRPr lang="en-US" dirty="0"/>
          </a:p>
          <a:p>
            <a:pPr lvl="1"/>
            <a:endParaRPr lang="cs-CZ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</a:t>
            </a:r>
            <a:r>
              <a:rPr lang="en-US" dirty="0"/>
              <a:t> </a:t>
            </a:r>
            <a:r>
              <a:rPr lang="cs-CZ" dirty="0"/>
              <a:t>ovládání přes sériovou linku</a:t>
            </a:r>
          </a:p>
          <a:p>
            <a:pPr lvl="1"/>
            <a:r>
              <a:rPr lang="cs-CZ" dirty="0"/>
              <a:t>např. </a:t>
            </a:r>
            <a:r>
              <a:rPr lang="en-US" dirty="0"/>
              <a:t>#</a:t>
            </a:r>
            <a:r>
              <a:rPr lang="cs-CZ" dirty="0"/>
              <a:t> na začátku řádky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cs-CZ" dirty="0"/>
              <a:t> příkaz</a:t>
            </a:r>
            <a:endParaRPr lang="en-US" dirty="0"/>
          </a:p>
          <a:p>
            <a:pPr lvl="1"/>
            <a:r>
              <a:rPr lang="cs-CZ" dirty="0"/>
              <a:t>rychlost, směr</a:t>
            </a:r>
          </a:p>
          <a:p>
            <a:pPr lvl="1"/>
            <a:r>
              <a:rPr lang="cs-CZ" dirty="0"/>
              <a:t>vánoční výzdoba</a:t>
            </a:r>
          </a:p>
          <a:p>
            <a:pPr lvl="2"/>
            <a:r>
              <a:rPr lang="cs-CZ" dirty="0"/>
              <a:t>blikání</a:t>
            </a:r>
            <a:r>
              <a:rPr lang="en-US" dirty="0"/>
              <a:t> a dal</a:t>
            </a:r>
            <a:r>
              <a:rPr lang="cs-CZ" dirty="0"/>
              <a:t>ší animace</a:t>
            </a:r>
          </a:p>
        </p:txBody>
      </p:sp>
    </p:spTree>
    <p:extLst>
      <p:ext uri="{BB962C8B-B14F-4D97-AF65-F5344CB8AC3E}">
        <p14:creationId xmlns:p14="http://schemas.microsoft.com/office/powerpoint/2010/main" val="195872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Arduino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panem</a:t>
            </a:r>
            <a:r>
              <a:rPr lang="en-US" dirty="0"/>
              <a:t> et </a:t>
            </a:r>
            <a:r>
              <a:rPr lang="en-US" dirty="0" err="1"/>
              <a:t>circenses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92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cs-CZ" dirty="0"/>
          </a:p>
          <a:p>
            <a:r>
              <a:rPr lang="en-US" dirty="0" err="1"/>
              <a:t>Detektor</a:t>
            </a:r>
            <a:r>
              <a:rPr lang="en-US" dirty="0"/>
              <a:t> </a:t>
            </a:r>
            <a:r>
              <a:rPr lang="en-US" dirty="0" err="1"/>
              <a:t>morseovky</a:t>
            </a:r>
            <a:endParaRPr lang="en-US" dirty="0"/>
          </a:p>
          <a:p>
            <a:pPr lvl="1"/>
            <a:r>
              <a:rPr lang="en-US" dirty="0" err="1"/>
              <a:t>vstup</a:t>
            </a:r>
            <a:r>
              <a:rPr lang="en-US" dirty="0"/>
              <a:t>: </a:t>
            </a:r>
            <a:r>
              <a:rPr lang="en-US" dirty="0" err="1"/>
              <a:t>tla</a:t>
            </a:r>
            <a:r>
              <a:rPr lang="cs-CZ" dirty="0"/>
              <a:t>čí</a:t>
            </a:r>
            <a:r>
              <a:rPr lang="en-US" dirty="0" err="1"/>
              <a:t>tka</a:t>
            </a:r>
            <a:endParaRPr lang="en-US" dirty="0"/>
          </a:p>
          <a:p>
            <a:pPr lvl="1"/>
            <a:r>
              <a:rPr lang="cs-CZ" dirty="0"/>
              <a:t>výstup: text na segmentovém displeji </a:t>
            </a:r>
            <a:r>
              <a:rPr lang="en-US" dirty="0"/>
              <a:t>+ </a:t>
            </a:r>
            <a:r>
              <a:rPr lang="cs-CZ" dirty="0"/>
              <a:t>serial</a:t>
            </a:r>
          </a:p>
          <a:p>
            <a:pPr lvl="1"/>
            <a:r>
              <a:rPr lang="cs-CZ" dirty="0"/>
              <a:t>zvýraznění chyby - animace </a:t>
            </a:r>
            <a:r>
              <a:rPr lang="en-US" dirty="0"/>
              <a:t>'</a:t>
            </a:r>
            <a:r>
              <a:rPr lang="cs-CZ" dirty="0"/>
              <a:t>..</a:t>
            </a:r>
            <a:r>
              <a:rPr lang="en-US" dirty="0"/>
              <a:t>.'</a:t>
            </a:r>
            <a:endParaRPr lang="cs-CZ" dirty="0"/>
          </a:p>
          <a:p>
            <a:pPr lvl="1"/>
            <a:r>
              <a:rPr lang="cs-CZ" dirty="0"/>
              <a:t>ovládání přes serial</a:t>
            </a:r>
          </a:p>
          <a:p>
            <a:endParaRPr lang="cs-CZ" dirty="0"/>
          </a:p>
          <a:p>
            <a:r>
              <a:rPr lang="en-US" dirty="0"/>
              <a:t>Advanced Dungeons &amp; Dragons</a:t>
            </a:r>
            <a:endParaRPr lang="cs-CZ" dirty="0"/>
          </a:p>
          <a:p>
            <a:pPr lvl="1"/>
            <a:r>
              <a:rPr lang="cs-CZ" dirty="0"/>
              <a:t>https://www.ksi.mff.cuni.cz/teaching/nswi170-web/index.html#@tab_assignments</a:t>
            </a:r>
          </a:p>
          <a:p>
            <a:endParaRPr lang="cs-CZ" dirty="0"/>
          </a:p>
          <a:p>
            <a:r>
              <a:rPr lang="cs-CZ" dirty="0"/>
              <a:t>srdíčková rozšíření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Games, no pain</a:t>
            </a:r>
          </a:p>
        </p:txBody>
      </p:sp>
    </p:spTree>
    <p:extLst>
      <p:ext uri="{BB962C8B-B14F-4D97-AF65-F5344CB8AC3E}">
        <p14:creationId xmlns:p14="http://schemas.microsoft.com/office/powerpoint/2010/main" val="217024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cs-CZ" dirty="0">
                <a:solidFill>
                  <a:srgbClr val="00B050"/>
                </a:solidFill>
              </a:rPr>
              <a:t> </a:t>
            </a:r>
            <a:r>
              <a:rPr lang="cs-CZ" dirty="0"/>
              <a:t>průměr hodnot pole</a:t>
            </a:r>
          </a:p>
          <a:p>
            <a:pPr lvl="1"/>
            <a:r>
              <a:rPr lang="cs-CZ" dirty="0"/>
              <a:t>hvězdičkami</a:t>
            </a:r>
          </a:p>
          <a:p>
            <a:pPr lvl="1"/>
            <a:r>
              <a:rPr lang="cs-CZ" dirty="0"/>
              <a:t>vypište tolik hvězdiček,</a:t>
            </a:r>
            <a:endParaRPr lang="en-US" dirty="0"/>
          </a:p>
          <a:p>
            <a:pPr marL="180975" lvl="1" indent="0">
              <a:buNone/>
            </a:pPr>
            <a:r>
              <a:rPr lang="en-US" dirty="0"/>
              <a:t>  </a:t>
            </a:r>
            <a:r>
              <a:rPr lang="cs-CZ" dirty="0"/>
              <a:t> kolik je průměrná hodnota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</a:t>
            </a:r>
            <a:r>
              <a:rPr lang="en-US" dirty="0"/>
              <a:t>r</a:t>
            </a:r>
            <a:r>
              <a:rPr lang="cs-CZ" dirty="0"/>
              <a:t>ůměr pole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32702" y="1237334"/>
            <a:ext cx="2685143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pole[10];</a:t>
            </a: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a[] { 0, 1, 2, 3, 4 };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+ - * / % &lt; &lt;= == != &gt;= &gt;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&amp; vs. &amp;&amp;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/*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om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ent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*/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o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ment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840453" y="1103194"/>
            <a:ext cx="1078895" cy="357497"/>
          </a:xfrm>
          <a:prstGeom prst="wedgeRectCallout">
            <a:avLst>
              <a:gd name="adj1" fmla="val 75547"/>
              <a:gd name="adj2" fmla="val 2569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pole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4840453" y="1954242"/>
            <a:ext cx="1270116" cy="575755"/>
          </a:xfrm>
          <a:prstGeom prst="wedgeRectCallout">
            <a:avLst>
              <a:gd name="adj1" fmla="val 57248"/>
              <a:gd name="adj2" fmla="val -10698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inicializované 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ole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4946" y="3961393"/>
            <a:ext cx="1555262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int f( int y)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z;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return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y+z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main() {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int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x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f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(1);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502507" y="4260033"/>
            <a:ext cx="1078895" cy="576167"/>
          </a:xfrm>
          <a:prstGeom prst="wedgeRectCallout">
            <a:avLst>
              <a:gd name="adj1" fmla="val 92515"/>
              <a:gd name="adj2" fmla="val -3891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lokální</a:t>
            </a:r>
          </a:p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proměnná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3329182" y="3209200"/>
            <a:ext cx="1078895" cy="599815"/>
          </a:xfrm>
          <a:prstGeom prst="wedgeRectCallout">
            <a:avLst>
              <a:gd name="adj1" fmla="val -86975"/>
              <a:gd name="adj2" fmla="val 7722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form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á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ln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í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parametr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3038016" y="5841106"/>
            <a:ext cx="1078895" cy="599815"/>
          </a:xfrm>
          <a:prstGeom prst="wedgeRectCallout">
            <a:avLst>
              <a:gd name="adj1" fmla="val -36673"/>
              <a:gd name="adj2" fmla="val -10813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skutečný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parametr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3742069" y="4525153"/>
            <a:ext cx="1078895" cy="599815"/>
          </a:xfrm>
          <a:prstGeom prst="wedgeRectCallout">
            <a:avLst>
              <a:gd name="adj1" fmla="val -87843"/>
              <a:gd name="adj2" fmla="val -4273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návratová hodnota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6650640" y="500709"/>
            <a:ext cx="1078895" cy="575755"/>
          </a:xfrm>
          <a:prstGeom prst="wedgeRectCallout">
            <a:avLst>
              <a:gd name="adj1" fmla="val -2040"/>
              <a:gd name="adj2" fmla="val 8379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index</a:t>
            </a:r>
            <a:br>
              <a:rPr lang="cs-CZ" sz="1600" dirty="0">
                <a:solidFill>
                  <a:srgbClr val="456A1C"/>
                </a:solidFill>
                <a:latin typeface="+mj-lt"/>
              </a:rPr>
            </a:br>
            <a:r>
              <a:rPr lang="en-US" sz="1600" dirty="0">
                <a:solidFill>
                  <a:srgbClr val="456A1C"/>
                </a:solidFill>
                <a:latin typeface="+mj-lt"/>
              </a:rPr>
              <a:t>v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ždy 0..n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-1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502507" y="5073131"/>
            <a:ext cx="1078895" cy="581033"/>
          </a:xfrm>
          <a:prstGeom prst="wedgeRectCallout">
            <a:avLst>
              <a:gd name="adj1" fmla="val 92016"/>
              <a:gd name="adj2" fmla="val -1104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typ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502507" y="2242119"/>
            <a:ext cx="2111775" cy="581033"/>
          </a:xfrm>
          <a:prstGeom prst="wedgeRectCallout">
            <a:avLst>
              <a:gd name="adj1" fmla="val -4187"/>
              <a:gd name="adj2" fmla="val 4608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v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šechny proměnné musejí být deklarované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226155" y="3207669"/>
            <a:ext cx="1598879" cy="599815"/>
          </a:xfrm>
          <a:prstGeom prst="wedgeRectCallout">
            <a:avLst>
              <a:gd name="adj1" fmla="val 55035"/>
              <a:gd name="adj2" fmla="val 78886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typ </a:t>
            </a:r>
            <a:r>
              <a:rPr lang="cs-CZ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návratové hodnoty 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funkce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29893" y="3561809"/>
            <a:ext cx="3587952" cy="229293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avg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pole[],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count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strike="sngStrike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sizeof</a:t>
            </a:r>
            <a:r>
              <a:rPr lang="en-US" sz="1300" strike="sngStrike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 pole)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main()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a[] { 10, 12, 14, 16 };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a_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cnt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sizeof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(a)/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sizeof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(a[0]);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int x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=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avg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a, a_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cnt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);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 x);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5912226" y="2758025"/>
            <a:ext cx="1038140" cy="575755"/>
          </a:xfrm>
          <a:prstGeom prst="wedgeRectCallout">
            <a:avLst>
              <a:gd name="adj1" fmla="val 39745"/>
              <a:gd name="adj2" fmla="val 9186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456A1C"/>
                </a:solidFill>
                <a:latin typeface="+mj-lt"/>
              </a:rPr>
              <a:t>libovoln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ě velké 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ole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7359482" y="3940573"/>
            <a:ext cx="1324514" cy="575755"/>
          </a:xfrm>
          <a:prstGeom prst="wedgeRectCallout">
            <a:avLst>
              <a:gd name="adj1" fmla="val -75881"/>
              <a:gd name="adj2" fmla="val -4259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překladač nezná velikost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5713631" y="6015614"/>
            <a:ext cx="1435329" cy="575755"/>
          </a:xfrm>
          <a:prstGeom prst="wedgeRectCallout">
            <a:avLst>
              <a:gd name="adj1" fmla="val 41582"/>
              <a:gd name="adj2" fmla="val -18874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velikost</a:t>
            </a:r>
            <a:br>
              <a:rPr lang="cs-CZ" sz="1600" dirty="0">
                <a:solidFill>
                  <a:srgbClr val="456A1C"/>
                </a:solidFill>
                <a:latin typeface="+mj-lt"/>
              </a:rPr>
            </a:br>
            <a:r>
              <a:rPr lang="cs-CZ" sz="1600" dirty="0">
                <a:solidFill>
                  <a:srgbClr val="456A1C"/>
                </a:solidFill>
                <a:latin typeface="+mj-lt"/>
              </a:rPr>
              <a:t>celého pole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6" name="Rectangular Callout 25"/>
          <p:cNvSpPr/>
          <p:nvPr/>
        </p:nvSpPr>
        <p:spPr>
          <a:xfrm>
            <a:off x="7281786" y="6012078"/>
            <a:ext cx="1435329" cy="575755"/>
          </a:xfrm>
          <a:prstGeom prst="wedgeRectCallout">
            <a:avLst>
              <a:gd name="adj1" fmla="val 6407"/>
              <a:gd name="adj2" fmla="val -18094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velikost jednoho prvku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265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3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4318686" y="4169598"/>
            <a:ext cx="2961139" cy="14571"/>
          </a:xfrm>
          <a:prstGeom prst="straightConnector1">
            <a:avLst/>
          </a:prstGeom>
          <a:ln w="254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 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1.2</a:t>
            </a:r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/>
              <a:t>teplom</a:t>
            </a:r>
            <a:r>
              <a:rPr lang="cs-CZ" dirty="0"/>
              <a:t>ěr</a:t>
            </a:r>
          </a:p>
          <a:p>
            <a:pPr lvl="1"/>
            <a:r>
              <a:rPr lang="cs-CZ" dirty="0"/>
              <a:t>v pravidelných intervalech teplota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1.2a</a:t>
            </a:r>
            <a:r>
              <a:rPr lang="en-US" dirty="0"/>
              <a:t> </a:t>
            </a:r>
            <a:r>
              <a:rPr lang="cs-CZ" dirty="0"/>
              <a:t>graf (hvězdičky) hodnot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1.2b</a:t>
            </a:r>
            <a:r>
              <a:rPr lang="en-US" dirty="0"/>
              <a:t> </a:t>
            </a:r>
            <a:r>
              <a:rPr lang="cs-CZ" dirty="0"/>
              <a:t>graf klouzavého průměru hodnot</a:t>
            </a:r>
          </a:p>
          <a:p>
            <a:pPr lvl="2"/>
            <a:r>
              <a:rPr lang="cs-CZ" dirty="0"/>
              <a:t>velikost klouzání - parametr</a:t>
            </a:r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1"/>
            <a:r>
              <a:rPr lang="en-US" dirty="0"/>
              <a:t>dal</a:t>
            </a:r>
            <a:r>
              <a:rPr lang="cs-CZ" dirty="0"/>
              <a:t>ší </a:t>
            </a:r>
            <a:r>
              <a:rPr lang="en-US" dirty="0"/>
              <a:t>variant</a:t>
            </a:r>
            <a:r>
              <a:rPr lang="cs-CZ" dirty="0"/>
              <a:t>y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1.2c</a:t>
            </a:r>
            <a:r>
              <a:rPr lang="en-US" dirty="0"/>
              <a:t> </a:t>
            </a:r>
            <a:r>
              <a:rPr lang="cs-CZ" dirty="0"/>
              <a:t>horizontální časová osa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1.2d</a:t>
            </a:r>
            <a:r>
              <a:rPr lang="en-US" dirty="0"/>
              <a:t> </a:t>
            </a:r>
            <a:r>
              <a:rPr lang="cs-CZ" dirty="0"/>
              <a:t>i záporná čísla (záporné 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◀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▮</a:t>
            </a:r>
            <a:r>
              <a:rPr lang="cs-CZ" dirty="0"/>
              <a:t>, </a:t>
            </a:r>
            <a:r>
              <a:rPr lang="en-US" dirty="0" err="1"/>
              <a:t>klad</a:t>
            </a:r>
            <a:r>
              <a:rPr lang="cs-CZ" dirty="0"/>
              <a:t>né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▮▶</a:t>
            </a:r>
            <a:r>
              <a:rPr lang="cs-CZ" dirty="0"/>
              <a:t>)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1.2e</a:t>
            </a:r>
            <a:r>
              <a:rPr lang="en-US" dirty="0"/>
              <a:t> dv</a:t>
            </a:r>
            <a:r>
              <a:rPr lang="cs-CZ" dirty="0"/>
              <a:t>ě pole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cs-CZ" dirty="0"/>
              <a:t> prolínající se grafy </a:t>
            </a:r>
            <a:r>
              <a:rPr lang="en-US" dirty="0"/>
              <a:t>(*,#)</a:t>
            </a:r>
          </a:p>
          <a:p>
            <a:pPr lvl="3"/>
            <a:r>
              <a:rPr lang="en-US" dirty="0"/>
              <a:t>v</a:t>
            </a:r>
            <a:r>
              <a:rPr lang="cs-CZ" dirty="0"/>
              <a:t>ětší hodnota je </a:t>
            </a:r>
            <a:r>
              <a:rPr lang="en-US" dirty="0"/>
              <a:t>"</a:t>
            </a:r>
            <a:r>
              <a:rPr lang="cs-CZ" dirty="0"/>
              <a:t>vespod</a:t>
            </a:r>
            <a:r>
              <a:rPr lang="en-US" dirty="0"/>
              <a:t>"</a:t>
            </a:r>
            <a:endParaRPr lang="cs-CZ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en-US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1.</a:t>
            </a:r>
            <a:r>
              <a:rPr lang="cs-CZ" dirty="0">
                <a:solidFill>
                  <a:srgbClr val="00B05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</a:t>
            </a:r>
            <a:r>
              <a:rPr lang="cs-CZ" dirty="0"/>
              <a:t>nespolehlivý teploměr</a:t>
            </a:r>
          </a:p>
          <a:p>
            <a:pPr lvl="1"/>
            <a:r>
              <a:rPr lang="cs-CZ" dirty="0"/>
              <a:t>některé záznamy neplatné</a:t>
            </a:r>
          </a:p>
          <a:p>
            <a:pPr lvl="2"/>
            <a:r>
              <a:rPr lang="cs-CZ" dirty="0"/>
              <a:t>speciální hodnota</a:t>
            </a:r>
          </a:p>
          <a:p>
            <a:pPr lvl="3"/>
            <a:r>
              <a:rPr lang="en-US" dirty="0"/>
              <a:t>= </a:t>
            </a:r>
            <a:r>
              <a:rPr lang="cs-CZ" dirty="0"/>
              <a:t>předchozí hodnota</a:t>
            </a:r>
            <a:endParaRPr lang="en-US" dirty="0"/>
          </a:p>
          <a:p>
            <a:pPr lvl="2"/>
            <a:r>
              <a:rPr lang="en-US" dirty="0" err="1"/>
              <a:t>Recodex</a:t>
            </a:r>
            <a:endParaRPr lang="cs-CZ" dirty="0"/>
          </a:p>
          <a:p>
            <a:pPr lvl="1"/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 </a:t>
            </a:r>
            <a:r>
              <a:rPr lang="cs-CZ" dirty="0"/>
              <a:t>lineární aproximace</a:t>
            </a:r>
            <a:endParaRPr lang="en-US" dirty="0"/>
          </a:p>
          <a:p>
            <a:pPr marL="180975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4457"/>
          </a:xfrm>
        </p:spPr>
        <p:txBody>
          <a:bodyPr/>
          <a:lstStyle/>
          <a:p>
            <a:r>
              <a:rPr lang="en-US" dirty="0" err="1"/>
              <a:t>Klouzav</a:t>
            </a:r>
            <a:r>
              <a:rPr lang="cs-CZ" dirty="0"/>
              <a:t>ý průměr naměřených hodnot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5353" y="777166"/>
            <a:ext cx="1656943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********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**********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***********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41851"/>
              </p:ext>
            </p:extLst>
          </p:nvPr>
        </p:nvGraphicFramePr>
        <p:xfrm>
          <a:off x="931704" y="2225837"/>
          <a:ext cx="377371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54394" y="5105829"/>
            <a:ext cx="4644928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constexpr int </a:t>
            </a:r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no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_</a:t>
            </a:r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value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= -999;</a:t>
            </a: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teploty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[] { 10, 12,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no_value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no_value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, 20 };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79825" y="2962437"/>
            <a:ext cx="1234560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******###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*******#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######***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#####****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######****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#########**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*******###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**######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*#####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7701" y="2962437"/>
            <a:ext cx="1234560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******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*******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*******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*****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***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**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***</a:t>
            </a:r>
          </a:p>
        </p:txBody>
      </p:sp>
      <p:cxnSp>
        <p:nvCxnSpPr>
          <p:cNvPr id="13" name="Straight Arrow Connector 12"/>
          <p:cNvCxnSpPr>
            <a:cxnSpLocks/>
            <a:endCxn id="11" idx="1"/>
          </p:cNvCxnSpPr>
          <p:nvPr/>
        </p:nvCxnSpPr>
        <p:spPr>
          <a:xfrm>
            <a:off x="4646141" y="3908850"/>
            <a:ext cx="1101560" cy="0"/>
          </a:xfrm>
          <a:prstGeom prst="straightConnector1">
            <a:avLst/>
          </a:prstGeom>
          <a:ln w="2540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4154394" y="6004408"/>
            <a:ext cx="3727627" cy="440961"/>
          </a:xfrm>
          <a:prstGeom prst="wedgeRectCallout">
            <a:avLst>
              <a:gd name="adj1" fmla="val -69223"/>
              <a:gd name="adj2" fmla="val -5379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≡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dobrovoln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é, pro zájemce,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na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456A1C"/>
                </a:solidFill>
                <a:latin typeface="+mj-lt"/>
              </a:rPr>
              <a:t>hran</a:t>
            </a:r>
            <a:r>
              <a:rPr lang="cs-CZ" sz="1600" dirty="0">
                <a:solidFill>
                  <a:srgbClr val="456A1C"/>
                </a:solidFill>
                <a:latin typeface="+mj-lt"/>
              </a:rPr>
              <a:t>í ...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53B53326-E761-4C4E-B505-0EE3D0EA1A0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35" y="4621064"/>
            <a:ext cx="365368" cy="3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9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4639934" cy="6202750"/>
          </a:xfrm>
        </p:spPr>
        <p:txBody>
          <a:bodyPr>
            <a:normAutofit/>
          </a:bodyPr>
          <a:lstStyle/>
          <a:p>
            <a:r>
              <a:rPr lang="cs-CZ" dirty="0"/>
              <a:t>vše dokončit</a:t>
            </a:r>
            <a:endParaRPr lang="en-US" dirty="0"/>
          </a:p>
          <a:p>
            <a:r>
              <a:rPr lang="cs-CZ" dirty="0"/>
              <a:t>u</a:t>
            </a:r>
            <a:r>
              <a:rPr lang="en-US" dirty="0" err="1"/>
              <a:t>pload</a:t>
            </a:r>
            <a:r>
              <a:rPr lang="en-US" dirty="0"/>
              <a:t> do </a:t>
            </a:r>
            <a:r>
              <a:rPr lang="en-US" dirty="0" err="1"/>
              <a:t>Recodexu</a:t>
            </a:r>
            <a:endParaRPr lang="cs-CZ" dirty="0"/>
          </a:p>
          <a:p>
            <a:pPr lvl="1"/>
            <a:r>
              <a:rPr lang="cs-CZ" dirty="0"/>
              <a:t>do </a:t>
            </a:r>
            <a:r>
              <a:rPr lang="en-US" dirty="0"/>
              <a:t>t</a:t>
            </a:r>
            <a:r>
              <a:rPr lang="cs-CZ" dirty="0"/>
              <a:t>ý</a:t>
            </a:r>
            <a:r>
              <a:rPr lang="en-US" dirty="0" err="1"/>
              <a:t>dne</a:t>
            </a:r>
            <a:endParaRPr lang="en-US" dirty="0"/>
          </a:p>
          <a:p>
            <a:pPr lvl="2"/>
            <a:r>
              <a:rPr lang="en-US" dirty="0"/>
              <a:t>1.</a:t>
            </a:r>
            <a:r>
              <a:rPr lang="cs-CZ" dirty="0"/>
              <a:t>1</a:t>
            </a:r>
            <a:r>
              <a:rPr lang="en-US" dirty="0"/>
              <a:t>: b </a:t>
            </a:r>
            <a:r>
              <a:rPr lang="en-US" dirty="0" err="1"/>
              <a:t>nebo</a:t>
            </a:r>
            <a:r>
              <a:rPr lang="en-US" dirty="0"/>
              <a:t> c</a:t>
            </a:r>
          </a:p>
          <a:p>
            <a:pPr lvl="2"/>
            <a:r>
              <a:rPr lang="en-US" dirty="0"/>
              <a:t>1.2: </a:t>
            </a:r>
            <a:r>
              <a:rPr lang="en-US" dirty="0" err="1"/>
              <a:t>alespo</a:t>
            </a:r>
            <a:r>
              <a:rPr lang="cs-CZ" dirty="0"/>
              <a:t>ň</a:t>
            </a:r>
            <a:r>
              <a:rPr lang="en-US" dirty="0"/>
              <a:t> </a:t>
            </a:r>
            <a:r>
              <a:rPr lang="en-US" dirty="0" err="1"/>
              <a:t>jedna</a:t>
            </a:r>
            <a:r>
              <a:rPr lang="en-US" dirty="0"/>
              <a:t> z variant b-e</a:t>
            </a:r>
          </a:p>
          <a:p>
            <a:pPr lvl="2"/>
            <a:r>
              <a:rPr lang="en-US" dirty="0"/>
              <a:t>1.3: </a:t>
            </a:r>
            <a:r>
              <a:rPr lang="cs-CZ" dirty="0"/>
              <a:t>přesné </a:t>
            </a:r>
            <a:r>
              <a:rPr lang="en-US" dirty="0" err="1"/>
              <a:t>zad</a:t>
            </a:r>
            <a:r>
              <a:rPr lang="cs-CZ" dirty="0"/>
              <a:t>ání</a:t>
            </a:r>
            <a:r>
              <a:rPr lang="en-US" dirty="0"/>
              <a:t> </a:t>
            </a:r>
            <a:r>
              <a:rPr lang="en-US" dirty="0" err="1"/>
              <a:t>dle</a:t>
            </a:r>
            <a:r>
              <a:rPr lang="en-US" dirty="0"/>
              <a:t> </a:t>
            </a:r>
            <a:r>
              <a:rPr lang="en-US" dirty="0" err="1"/>
              <a:t>Recodexu</a:t>
            </a:r>
            <a:endParaRPr lang="en-US" dirty="0"/>
          </a:p>
          <a:p>
            <a:pPr lvl="3"/>
            <a:r>
              <a:rPr lang="cs-CZ" dirty="0"/>
              <a:t>tak, aby byl Recodex spokojený</a:t>
            </a:r>
          </a:p>
          <a:p>
            <a:pPr lvl="2"/>
            <a:r>
              <a:rPr lang="cs-CZ" dirty="0"/>
              <a:t>funkční i ty části, které Recodex nekontroluje</a:t>
            </a:r>
          </a:p>
          <a:p>
            <a:pPr lvl="1"/>
            <a:r>
              <a:rPr lang="cs-CZ" dirty="0"/>
              <a:t>osobní připomínky</a:t>
            </a:r>
          </a:p>
          <a:p>
            <a:pPr lvl="2"/>
            <a:r>
              <a:rPr lang="cs-CZ" dirty="0"/>
              <a:t>opravit před následujícím cvičením</a:t>
            </a:r>
          </a:p>
          <a:p>
            <a:pPr lvl="2"/>
            <a:r>
              <a:rPr lang="cs-CZ" dirty="0"/>
              <a:t>reupload do Recodexu</a:t>
            </a:r>
            <a:endParaRPr lang="en-US" dirty="0"/>
          </a:p>
          <a:p>
            <a:endParaRPr lang="cs-CZ" dirty="0"/>
          </a:p>
          <a:p>
            <a:r>
              <a:rPr lang="en-US" dirty="0"/>
              <a:t>p</a:t>
            </a:r>
            <a:r>
              <a:rPr lang="cs-CZ" dirty="0"/>
              <a:t>ůjčit</a:t>
            </a:r>
            <a:r>
              <a:rPr lang="en-US" dirty="0"/>
              <a:t>/</a:t>
            </a:r>
            <a:r>
              <a:rPr lang="en-US" dirty="0" err="1"/>
              <a:t>sehnat</a:t>
            </a:r>
            <a:r>
              <a:rPr lang="cs-CZ" dirty="0"/>
              <a:t> Arduino</a:t>
            </a:r>
          </a:p>
          <a:p>
            <a:pPr lvl="1"/>
            <a:r>
              <a:rPr lang="en-US" dirty="0" err="1"/>
              <a:t>zkompletovat</a:t>
            </a:r>
            <a:endParaRPr lang="en-US" dirty="0"/>
          </a:p>
          <a:p>
            <a:pPr lvl="1"/>
            <a:r>
              <a:rPr lang="cs-CZ" dirty="0"/>
              <a:t>opatrně - nesahat na piny</a:t>
            </a:r>
            <a:r>
              <a:rPr lang="en-US" dirty="0"/>
              <a:t>!</a:t>
            </a:r>
          </a:p>
          <a:p>
            <a:r>
              <a:rPr lang="cs-CZ" dirty="0"/>
              <a:t>instalace Arduino IDE</a:t>
            </a:r>
          </a:p>
          <a:p>
            <a:pPr lvl="1"/>
            <a:r>
              <a:rPr lang="cs-CZ" dirty="0"/>
              <a:t>vyzkoušet propojení</a:t>
            </a:r>
            <a:endParaRPr lang="en-US" dirty="0"/>
          </a:p>
          <a:p>
            <a:pPr lvl="1"/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❤ </a:t>
            </a:r>
            <a:r>
              <a:rPr lang="en-US" dirty="0" err="1"/>
              <a:t>hr</a:t>
            </a:r>
            <a:r>
              <a:rPr lang="cs-CZ" dirty="0"/>
              <a:t>á</a:t>
            </a:r>
            <a:r>
              <a:rPr lang="en-US" dirty="0"/>
              <a:t>t </a:t>
            </a:r>
            <a:r>
              <a:rPr lang="en-US" dirty="0" err="1"/>
              <a:t>si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Odevzd</a:t>
            </a:r>
            <a:r>
              <a:rPr lang="cs-CZ" dirty="0"/>
              <a:t>ání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82344" y="1098388"/>
            <a:ext cx="3772541" cy="429348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stdio.h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tree( int levels, int step)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....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constexpr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no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_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value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= -999;</a:t>
            </a:r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temp[]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10, 12, </a:t>
            </a:r>
            <a:r>
              <a:rPr lang="cs-CZ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15,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.... };</a:t>
            </a: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temp_nv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[]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10,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no_value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, 15, .. };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average()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.... }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thermo()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.... }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thermo_unreliable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 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 .... }</a:t>
            </a:r>
          </a:p>
          <a:p>
            <a:endParaRPr lang="en-US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main()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r>
              <a:rPr lang="cs-CZ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x11b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_tree( 8, 3);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// average();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// 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x12e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_thermo();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cs-CZ" sz="1300" b="1" dirty="0">
                <a:latin typeface="Consolas" panose="020B0609020204030204" pitchFamily="49" charset="0"/>
                <a:cs typeface="Courier New" pitchFamily="49" charset="0"/>
              </a:rPr>
              <a:t>x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13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_thermo_unreliable();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ular Callout 8">
            <a:extLst>
              <a:ext uri="{FF2B5EF4-FFF2-40B4-BE49-F238E27FC236}">
                <a16:creationId xmlns:a16="http://schemas.microsoft.com/office/drawing/2014/main" id="{43CAE0E5-1B36-4B51-909A-F64130FBF211}"/>
              </a:ext>
            </a:extLst>
          </p:cNvPr>
          <p:cNvSpPr/>
          <p:nvPr/>
        </p:nvSpPr>
        <p:spPr>
          <a:xfrm>
            <a:off x="7293737" y="5677833"/>
            <a:ext cx="1221017" cy="560539"/>
          </a:xfrm>
          <a:prstGeom prst="wedgeRectCallout">
            <a:avLst>
              <a:gd name="adj1" fmla="val -86683"/>
              <a:gd name="adj2" fmla="val -137226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kontroluje Recodex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Rectangular Callout 8">
            <a:extLst>
              <a:ext uri="{FF2B5EF4-FFF2-40B4-BE49-F238E27FC236}">
                <a16:creationId xmlns:a16="http://schemas.microsoft.com/office/drawing/2014/main" id="{055E6DA9-5071-4D16-84B3-040E358D8531}"/>
              </a:ext>
            </a:extLst>
          </p:cNvPr>
          <p:cNvSpPr/>
          <p:nvPr/>
        </p:nvSpPr>
        <p:spPr>
          <a:xfrm>
            <a:off x="2755233" y="5677835"/>
            <a:ext cx="2027321" cy="867345"/>
          </a:xfrm>
          <a:prstGeom prst="wedgeRectCallout">
            <a:avLst>
              <a:gd name="adj1" fmla="val 61380"/>
              <a:gd name="adj2" fmla="val -16251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Recodex nekontroluje, volání funkcí nechat zakomentované</a:t>
            </a:r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7" name="Rectangular Callout 8">
            <a:extLst>
              <a:ext uri="{FF2B5EF4-FFF2-40B4-BE49-F238E27FC236}">
                <a16:creationId xmlns:a16="http://schemas.microsoft.com/office/drawing/2014/main" id="{E9E564C1-7E19-4730-89CD-A7B1AEB077D5}"/>
              </a:ext>
            </a:extLst>
          </p:cNvPr>
          <p:cNvSpPr/>
          <p:nvPr/>
        </p:nvSpPr>
        <p:spPr>
          <a:xfrm>
            <a:off x="5223751" y="5677736"/>
            <a:ext cx="1221017" cy="560539"/>
          </a:xfrm>
          <a:prstGeom prst="wedgeRectCallout">
            <a:avLst>
              <a:gd name="adj1" fmla="val -41649"/>
              <a:gd name="adj2" fmla="val -13612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rgbClr val="456A1C"/>
                </a:solidFill>
                <a:latin typeface="+mj-lt"/>
              </a:rPr>
              <a:t>číslo úlohy</a:t>
            </a:r>
            <a:r>
              <a:rPr lang="en-US" sz="1600" dirty="0">
                <a:solidFill>
                  <a:srgbClr val="456A1C"/>
                </a:solidFill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4782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Arduino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127166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5647083" cy="6202750"/>
          </a:xfrm>
        </p:spPr>
        <p:txBody>
          <a:bodyPr/>
          <a:lstStyle/>
          <a:p>
            <a:r>
              <a:rPr lang="en-US" dirty="0"/>
              <a:t>Arduino UNO</a:t>
            </a:r>
            <a:endParaRPr lang="cs-CZ" dirty="0"/>
          </a:p>
          <a:p>
            <a:pPr lvl="1"/>
            <a:r>
              <a:rPr lang="cs-CZ" dirty="0"/>
              <a:t>základní deska, </a:t>
            </a:r>
            <a:r>
              <a:rPr lang="en-US" dirty="0"/>
              <a:t>digit</a:t>
            </a:r>
            <a:r>
              <a:rPr lang="cs-CZ" dirty="0"/>
              <a:t>ání</a:t>
            </a:r>
            <a:r>
              <a:rPr lang="en-US" dirty="0"/>
              <a:t> a analog</a:t>
            </a:r>
            <a:r>
              <a:rPr lang="cs-CZ" dirty="0"/>
              <a:t>ové </a:t>
            </a:r>
            <a:r>
              <a:rPr lang="en-US" dirty="0"/>
              <a:t>pin</a:t>
            </a:r>
            <a:r>
              <a:rPr lang="cs-CZ" dirty="0"/>
              <a:t>y</a:t>
            </a:r>
            <a:endParaRPr lang="en-US" dirty="0"/>
          </a:p>
          <a:p>
            <a:r>
              <a:rPr lang="en-US" dirty="0"/>
              <a:t>Expansion board (shield)</a:t>
            </a:r>
            <a:endParaRPr lang="cs-CZ" dirty="0"/>
          </a:p>
          <a:p>
            <a:pPr lvl="1"/>
            <a:r>
              <a:rPr lang="cs-CZ" dirty="0"/>
              <a:t>multifunction shield</a:t>
            </a:r>
            <a:r>
              <a:rPr lang="en-US" dirty="0"/>
              <a:t> - </a:t>
            </a:r>
            <a:r>
              <a:rPr lang="en-US" dirty="0" err="1"/>
              <a:t>funduino</a:t>
            </a:r>
            <a:endParaRPr lang="cs-CZ" dirty="0"/>
          </a:p>
          <a:p>
            <a:pPr lvl="1"/>
            <a:r>
              <a:rPr lang="cs-CZ" dirty="0"/>
              <a:t>tlačítka, LED, 4-místný displej, </a:t>
            </a:r>
            <a:r>
              <a:rPr lang="en-US" dirty="0" err="1"/>
              <a:t>bzu</a:t>
            </a:r>
            <a:r>
              <a:rPr lang="cs-CZ" dirty="0"/>
              <a:t>čák </a:t>
            </a:r>
            <a:endParaRPr lang="en-US" dirty="0"/>
          </a:p>
          <a:p>
            <a:r>
              <a:rPr lang="en-US" dirty="0"/>
              <a:t>Arduino IDE</a:t>
            </a:r>
          </a:p>
          <a:p>
            <a:pPr lvl="1"/>
            <a:r>
              <a:rPr lang="cs-CZ" dirty="0">
                <a:solidFill>
                  <a:srgbClr val="00B050"/>
                </a:solidFill>
              </a:rPr>
              <a:t>www.arduino.cc/reference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cs-CZ" dirty="0">
                <a:solidFill>
                  <a:srgbClr val="00B050"/>
                </a:solidFill>
              </a:rPr>
              <a:t>kabinet.fyzika.net/dilna/ARDUINO/funduino-popis.php</a:t>
            </a:r>
          </a:p>
          <a:p>
            <a:pPr lvl="1"/>
            <a:r>
              <a:rPr lang="en-US" dirty="0"/>
              <a:t>1.8 / 2.0.beta3</a:t>
            </a:r>
          </a:p>
          <a:p>
            <a:pPr lvl="1"/>
            <a:r>
              <a:rPr lang="en-US" dirty="0"/>
              <a:t>manage libraries</a:t>
            </a:r>
          </a:p>
          <a:p>
            <a:pPr lvl="2"/>
            <a:r>
              <a:rPr lang="en-US" dirty="0"/>
              <a:t>Arduino AVR Boards</a:t>
            </a:r>
            <a:r>
              <a:rPr lang="cs-CZ" dirty="0"/>
              <a:t> </a:t>
            </a:r>
            <a:r>
              <a:rPr lang="en-US" dirty="0"/>
              <a:t>(Uno)</a:t>
            </a:r>
          </a:p>
          <a:p>
            <a:pPr lvl="2"/>
            <a:r>
              <a:rPr lang="en-US" dirty="0"/>
              <a:t>Tools / Board / ... Arduino Uno</a:t>
            </a:r>
          </a:p>
          <a:p>
            <a:pPr lvl="2"/>
            <a:r>
              <a:rPr lang="en-US" dirty="0"/>
              <a:t>Tools / Port / </a:t>
            </a:r>
            <a:r>
              <a:rPr lang="en-US" dirty="0" err="1"/>
              <a:t>COMx</a:t>
            </a:r>
            <a:r>
              <a:rPr lang="en-US" dirty="0"/>
              <a:t> (Arduino Uno)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0341" y="4343721"/>
            <a:ext cx="1944129" cy="1492716"/>
          </a:xfrm>
          <a:prstGeom prst="rect">
            <a:avLst/>
          </a:prstGeom>
          <a:solidFill>
            <a:srgbClr val="ECF7FE"/>
          </a:solidFill>
          <a:ln w="25400">
            <a:solidFill>
              <a:srgbClr val="456A1C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CPU ATmega328P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14 digital I/O pins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6 analog inputs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Clock speed 16 MHz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FLASH memory 32 KB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SRAM 2 KB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EEPROM 1 KB</a:t>
            </a:r>
          </a:p>
        </p:txBody>
      </p:sp>
    </p:spTree>
    <p:extLst>
      <p:ext uri="{BB962C8B-B14F-4D97-AF65-F5344CB8AC3E}">
        <p14:creationId xmlns:p14="http://schemas.microsoft.com/office/powerpoint/2010/main" val="4266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lip.potx" id="{01285272-40B9-47FD-B148-ADFCF19A85B1}" vid="{E191ED48-4388-4FE4-8EC3-776821571A70}"/>
    </a:ext>
  </a:extLst>
</a:theme>
</file>

<file path=ppt/theme/theme2.xml><?xml version="1.0" encoding="utf-8"?>
<a:theme xmlns:a="http://schemas.openxmlformats.org/drawingml/2006/main" name="Filip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6FFED"/>
        </a:solidFill>
        <a:ln w="25400">
          <a:solidFill>
            <a:srgbClr val="CCE9AD"/>
          </a:solidFill>
        </a:ln>
      </a:spPr>
      <a:bodyPr rtlCol="0" anchor="ctr"/>
      <a:lstStyle>
        <a:defPPr algn="ctr">
          <a:defRPr sz="1600" dirty="0" smtClean="0">
            <a:solidFill>
              <a:srgbClr val="456A1C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ECF7FE"/>
        </a:solidFill>
        <a:ln w="25400">
          <a:solidFill>
            <a:schemeClr val="accent4">
              <a:lumMod val="60000"/>
              <a:lumOff val="40000"/>
            </a:schemeClr>
          </a:solidFill>
        </a:ln>
      </a:spPr>
      <a:bodyPr wrap="square" rtlCol="0">
        <a:spAutoFit/>
      </a:bodyPr>
      <a:lstStyle>
        <a:defPPr>
          <a:defRPr sz="1300" dirty="0" smtClean="0">
            <a:latin typeface="Consolas" panose="020B0609020204030204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lip.potx" id="{000E9219-D670-4400-B712-7B521C35260B}" vid="{40126A51-81E9-4FC2-9D21-64839CF5A1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Filip</Template>
  <TotalTime>5460</TotalTime>
  <Words>5729</Words>
  <Application>Microsoft Office PowerPoint</Application>
  <PresentationFormat>On-screen Show (4:3)</PresentationFormat>
  <Paragraphs>1365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Arial Unicode MS</vt:lpstr>
      <vt:lpstr>Calibri</vt:lpstr>
      <vt:lpstr>Calibri Light</vt:lpstr>
      <vt:lpstr>Consolas</vt:lpstr>
      <vt:lpstr>Lucida Sans Unicode</vt:lpstr>
      <vt:lpstr>Segoe UI Emoji</vt:lpstr>
      <vt:lpstr>Verdana Pro</vt:lpstr>
      <vt:lpstr>Office Theme</vt:lpstr>
      <vt:lpstr>Filip</vt:lpstr>
      <vt:lpstr>Počítačové systémy</vt:lpstr>
      <vt:lpstr>Organizace cvičení</vt:lpstr>
      <vt:lpstr>Jazyk C</vt:lpstr>
      <vt:lpstr>Hello world</vt:lpstr>
      <vt:lpstr>Průměr pole</vt:lpstr>
      <vt:lpstr>Klouzavý průměr naměřených hodnot</vt:lpstr>
      <vt:lpstr>Odevzdání</vt:lpstr>
      <vt:lpstr>Arduino</vt:lpstr>
      <vt:lpstr>Arduino</vt:lpstr>
      <vt:lpstr>Arduino</vt:lpstr>
      <vt:lpstr>LED</vt:lpstr>
      <vt:lpstr>Blikání a časování</vt:lpstr>
      <vt:lpstr>Binární rozklad</vt:lpstr>
      <vt:lpstr>Kulička a had</vt:lpstr>
      <vt:lpstr>Elegance a kvalita kódu</vt:lpstr>
      <vt:lpstr>Elegance a kvalita kódu</vt:lpstr>
      <vt:lpstr>Elegance a kvalita kódu</vt:lpstr>
      <vt:lpstr>Arduino</vt:lpstr>
      <vt:lpstr>Třída - encapsulace / zapouzdření</vt:lpstr>
      <vt:lpstr>Encapsulace intervalu</vt:lpstr>
      <vt:lpstr>Konstruktory a inicializace Arduina</vt:lpstr>
      <vt:lpstr>Tlačítka</vt:lpstr>
      <vt:lpstr>Tlačítka - blikání</vt:lpstr>
      <vt:lpstr>Tlačítka - autorepeat</vt:lpstr>
      <vt:lpstr>Arduino</vt:lpstr>
      <vt:lpstr>Sériová linka - výstup</vt:lpstr>
      <vt:lpstr>Debugging bez debuggeru</vt:lpstr>
      <vt:lpstr>Sériová linka - vstup</vt:lpstr>
      <vt:lpstr>Arduino</vt:lpstr>
      <vt:lpstr>Segmentový displej</vt:lpstr>
      <vt:lpstr>Segmentový displej - posuvný registr</vt:lpstr>
      <vt:lpstr>Segmentový displej - zobrazení</vt:lpstr>
      <vt:lpstr>Segmentový displej - zobrazení</vt:lpstr>
      <vt:lpstr>Encapsulace a dekompozice</vt:lpstr>
      <vt:lpstr>Segmentový displej - multiplex</vt:lpstr>
      <vt:lpstr>Segmentový displej - multiplex</vt:lpstr>
      <vt:lpstr>Segmentový displej - stopky</vt:lpstr>
      <vt:lpstr>Segmentový displej - další úlohy</vt:lpstr>
      <vt:lpstr>Alfanumerický displej</vt:lpstr>
      <vt:lpstr>Alfanumerický displej</vt:lpstr>
      <vt:lpstr>Alfanumerický displej</vt:lpstr>
      <vt:lpstr>Arduino</vt:lpstr>
      <vt:lpstr>Games, no pain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Počítačové systémy</dc:title>
  <dc:creator>Filip O Zavoral</dc:creator>
  <cp:lastModifiedBy>Filip O</cp:lastModifiedBy>
  <cp:revision>427</cp:revision>
  <dcterms:created xsi:type="dcterms:W3CDTF">2020-02-10T18:04:36Z</dcterms:created>
  <dcterms:modified xsi:type="dcterms:W3CDTF">2021-04-25T16:24:12Z</dcterms:modified>
</cp:coreProperties>
</file>