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61" r:id="rId5"/>
    <p:sldId id="262" r:id="rId6"/>
    <p:sldId id="267" r:id="rId7"/>
    <p:sldId id="263" r:id="rId8"/>
    <p:sldId id="257" r:id="rId9"/>
    <p:sldId id="25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081C5-AD0B-45C9-8F23-B92B5142A9FB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7DEF9-60AA-4733-B68C-9345AC42B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0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Firebase Realtime Database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primárně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navržena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pro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práci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reálném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čase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takže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některé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složité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dotazy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které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byste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mohli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provádět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 SQL,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nejsou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možné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nebo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nejsou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efektivní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 Firebase Realtime Database.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Pokud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potřebujete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provádět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složité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dotazy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může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být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vhodnější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použít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jinou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databázi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jako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například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Firebase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Firestore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7DEF9-60AA-4733-B68C-9345AC42BC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12.05.2023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093801" cy="2262781"/>
          </a:xfrm>
        </p:spPr>
        <p:txBody>
          <a:bodyPr/>
          <a:lstStyle/>
          <a:p>
            <a:r>
              <a:rPr lang="en-GB" dirty="0"/>
              <a:t>Firebase Realtime Database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37380331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6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3E354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537FF-249A-C5D9-5C09-4E2080BF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Diagram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05F7C-5CF6-65F7-BC1B-D7B7C8C5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99" y="1399026"/>
            <a:ext cx="5640502" cy="45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Characteristics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Realtime Database je </a:t>
            </a:r>
            <a:r>
              <a:rPr lang="en-US" dirty="0" err="1"/>
              <a:t>cloudová</a:t>
            </a:r>
            <a:r>
              <a:rPr lang="en-US" dirty="0"/>
              <a:t> NoSQL </a:t>
            </a:r>
            <a:r>
              <a:rPr lang="en-US" dirty="0" err="1"/>
              <a:t>databáze</a:t>
            </a:r>
            <a:r>
              <a:rPr lang="en-US" dirty="0"/>
              <a:t> od </a:t>
            </a:r>
            <a:r>
              <a:rPr lang="en-US" dirty="0" err="1"/>
              <a:t>společnosti</a:t>
            </a:r>
            <a:r>
              <a:rPr lang="en-US" dirty="0"/>
              <a:t> Google.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ukládat</a:t>
            </a:r>
            <a:r>
              <a:rPr lang="en-US" dirty="0"/>
              <a:t> a </a:t>
            </a:r>
            <a:r>
              <a:rPr lang="en-US" dirty="0" err="1"/>
              <a:t>synchronizovat</a:t>
            </a:r>
            <a:r>
              <a:rPr lang="en-US" dirty="0"/>
              <a:t> data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vašimi</a:t>
            </a:r>
            <a:r>
              <a:rPr lang="en-US" dirty="0"/>
              <a:t> </a:t>
            </a:r>
            <a:r>
              <a:rPr lang="en-US" dirty="0" err="1"/>
              <a:t>uživateli</a:t>
            </a:r>
            <a:r>
              <a:rPr lang="en-US" dirty="0"/>
              <a:t> v </a:t>
            </a:r>
            <a:r>
              <a:rPr lang="en-US" dirty="0" err="1"/>
              <a:t>reálném</a:t>
            </a:r>
            <a:r>
              <a:rPr lang="en-US" dirty="0"/>
              <a:t> </a:t>
            </a:r>
            <a:r>
              <a:rPr lang="en-US" dirty="0" err="1"/>
              <a:t>čase</a:t>
            </a:r>
            <a:r>
              <a:rPr lang="en-US" dirty="0"/>
              <a:t>, </a:t>
            </a:r>
            <a:r>
              <a:rPr lang="en-US" dirty="0" err="1"/>
              <a:t>což</a:t>
            </a:r>
            <a:r>
              <a:rPr lang="en-US" dirty="0"/>
              <a:t> je </a:t>
            </a:r>
            <a:r>
              <a:rPr lang="en-US" dirty="0" err="1"/>
              <a:t>ideální</a:t>
            </a:r>
            <a:r>
              <a:rPr lang="en-US" dirty="0"/>
              <a:t> pro </a:t>
            </a:r>
            <a:r>
              <a:rPr lang="en-US" dirty="0" err="1"/>
              <a:t>mobilní</a:t>
            </a:r>
            <a:r>
              <a:rPr lang="en-US" dirty="0"/>
              <a:t> </a:t>
            </a:r>
            <a:r>
              <a:rPr lang="en-US" dirty="0" err="1"/>
              <a:t>aplikace</a:t>
            </a:r>
            <a:r>
              <a:rPr lang="en-US" dirty="0"/>
              <a:t> a </a:t>
            </a:r>
            <a:r>
              <a:rPr lang="en-US" dirty="0" err="1"/>
              <a:t>webové</a:t>
            </a:r>
            <a:r>
              <a:rPr lang="en-US" dirty="0"/>
              <a:t> </a:t>
            </a:r>
            <a:r>
              <a:rPr lang="en-US" dirty="0" err="1"/>
              <a:t>aplikace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vyžadují</a:t>
            </a:r>
            <a:r>
              <a:rPr lang="en-US" dirty="0"/>
              <a:t> </a:t>
            </a:r>
            <a:r>
              <a:rPr lang="en-US" dirty="0" err="1"/>
              <a:t>synchronizované</a:t>
            </a:r>
            <a:r>
              <a:rPr lang="en-US" dirty="0"/>
              <a:t> </a:t>
            </a:r>
            <a:r>
              <a:rPr lang="en-US" dirty="0" err="1"/>
              <a:t>stavy</a:t>
            </a:r>
            <a:r>
              <a:rPr lang="en-US" dirty="0"/>
              <a:t> </a:t>
            </a:r>
            <a:r>
              <a:rPr lang="en-US" dirty="0" err="1"/>
              <a:t>napříč</a:t>
            </a:r>
            <a:r>
              <a:rPr lang="en-US" dirty="0"/>
              <a:t> </a:t>
            </a:r>
            <a:r>
              <a:rPr lang="en-US" dirty="0" err="1"/>
              <a:t>klienty</a:t>
            </a:r>
            <a:r>
              <a:rPr lang="en-US" dirty="0"/>
              <a:t> v </a:t>
            </a:r>
            <a:r>
              <a:rPr lang="en-US" dirty="0" err="1"/>
              <a:t>reálném</a:t>
            </a:r>
            <a:r>
              <a:rPr lang="en-US" dirty="0"/>
              <a:t> </a:t>
            </a:r>
            <a:r>
              <a:rPr lang="en-US" dirty="0" err="1"/>
              <a:t>čase</a:t>
            </a:r>
            <a:r>
              <a:rPr lang="en-US" dirty="0"/>
              <a:t>.</a:t>
            </a:r>
            <a:endParaRPr lang="cs-CZ" dirty="0"/>
          </a:p>
          <a:p>
            <a:r>
              <a:rPr lang="en-GB" dirty="0"/>
              <a:t>Real-time (</a:t>
            </a:r>
            <a:r>
              <a:rPr lang="en-GB" dirty="0" err="1"/>
              <a:t>Reálný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): Na </a:t>
            </a:r>
            <a:r>
              <a:rPr lang="en-GB" dirty="0" err="1"/>
              <a:t>rozdíl</a:t>
            </a:r>
            <a:r>
              <a:rPr lang="en-GB" dirty="0"/>
              <a:t> od </a:t>
            </a:r>
            <a:r>
              <a:rPr lang="en-GB" dirty="0" err="1"/>
              <a:t>typických</a:t>
            </a:r>
            <a:r>
              <a:rPr lang="en-GB" dirty="0"/>
              <a:t> HTTP </a:t>
            </a:r>
            <a:r>
              <a:rPr lang="en-GB" dirty="0" err="1"/>
              <a:t>požadavků</a:t>
            </a:r>
            <a:r>
              <a:rPr lang="en-GB" dirty="0"/>
              <a:t> </a:t>
            </a:r>
            <a:r>
              <a:rPr lang="en-GB" dirty="0" err="1"/>
              <a:t>vám</a:t>
            </a:r>
            <a:r>
              <a:rPr lang="en-GB" dirty="0"/>
              <a:t> Firebase Realtime Database </a:t>
            </a:r>
            <a:r>
              <a:rPr lang="en-GB" dirty="0" err="1"/>
              <a:t>umožňuje</a:t>
            </a:r>
            <a:r>
              <a:rPr lang="en-GB" dirty="0"/>
              <a:t> </a:t>
            </a:r>
            <a:r>
              <a:rPr lang="en-GB" dirty="0" err="1"/>
              <a:t>nastavit</a:t>
            </a:r>
            <a:r>
              <a:rPr lang="en-GB" dirty="0"/>
              <a:t> </a:t>
            </a:r>
            <a:r>
              <a:rPr lang="en-GB" dirty="0" err="1"/>
              <a:t>reálné</a:t>
            </a:r>
            <a:r>
              <a:rPr lang="en-GB" dirty="0"/>
              <a:t> </a:t>
            </a:r>
            <a:r>
              <a:rPr lang="en-GB" dirty="0" err="1"/>
              <a:t>posluchače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vaše</a:t>
            </a:r>
            <a:r>
              <a:rPr lang="en-GB" dirty="0"/>
              <a:t> data. </a:t>
            </a:r>
            <a:r>
              <a:rPr lang="en-GB" dirty="0" err="1"/>
              <a:t>Jakmile</a:t>
            </a:r>
            <a:r>
              <a:rPr lang="en-GB" dirty="0"/>
              <a:t> </a:t>
            </a:r>
            <a:r>
              <a:rPr lang="en-GB" dirty="0" err="1"/>
              <a:t>dostanete</a:t>
            </a:r>
            <a:r>
              <a:rPr lang="en-GB" dirty="0"/>
              <a:t> </a:t>
            </a:r>
            <a:r>
              <a:rPr lang="en-GB" dirty="0" err="1"/>
              <a:t>nová</a:t>
            </a:r>
            <a:r>
              <a:rPr lang="en-GB" dirty="0"/>
              <a:t> data, </a:t>
            </a:r>
            <a:r>
              <a:rPr lang="en-GB" dirty="0" err="1"/>
              <a:t>aktualizace</a:t>
            </a:r>
            <a:r>
              <a:rPr lang="en-GB" dirty="0"/>
              <a:t> se </a:t>
            </a:r>
            <a:r>
              <a:rPr lang="en-GB" dirty="0" err="1"/>
              <a:t>okamžitě</a:t>
            </a:r>
            <a:r>
              <a:rPr lang="en-GB" dirty="0"/>
              <a:t> </a:t>
            </a:r>
            <a:r>
              <a:rPr lang="en-GB" dirty="0" err="1"/>
              <a:t>posílají</a:t>
            </a:r>
            <a:r>
              <a:rPr lang="en-GB" dirty="0"/>
              <a:t> </a:t>
            </a:r>
            <a:r>
              <a:rPr lang="en-GB" dirty="0" err="1"/>
              <a:t>všem</a:t>
            </a:r>
            <a:r>
              <a:rPr lang="en-GB" dirty="0"/>
              <a:t> </a:t>
            </a:r>
            <a:r>
              <a:rPr lang="en-GB" dirty="0" err="1"/>
              <a:t>připojeným</a:t>
            </a:r>
            <a:r>
              <a:rPr lang="en-GB" dirty="0"/>
              <a:t> </a:t>
            </a:r>
            <a:r>
              <a:rPr lang="en-GB" dirty="0" err="1"/>
              <a:t>klientům</a:t>
            </a:r>
            <a:r>
              <a:rPr lang="en-GB" dirty="0"/>
              <a:t>.</a:t>
            </a:r>
            <a:endParaRPr lang="cs-CZ" dirty="0"/>
          </a:p>
          <a:p>
            <a:r>
              <a:rPr lang="en-GB" dirty="0" err="1"/>
              <a:t>Podpora</a:t>
            </a:r>
            <a:r>
              <a:rPr lang="en-GB" dirty="0"/>
              <a:t> Offline: </a:t>
            </a:r>
            <a:r>
              <a:rPr lang="en-GB" dirty="0" err="1"/>
              <a:t>Aplikace</a:t>
            </a:r>
            <a:r>
              <a:rPr lang="en-GB" dirty="0"/>
              <a:t> Firebase </a:t>
            </a:r>
            <a:r>
              <a:rPr lang="en-GB" dirty="0" err="1"/>
              <a:t>zůstávají</a:t>
            </a:r>
            <a:r>
              <a:rPr lang="en-GB" dirty="0"/>
              <a:t> </a:t>
            </a:r>
            <a:r>
              <a:rPr lang="en-GB" dirty="0" err="1"/>
              <a:t>responzivní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při</a:t>
            </a:r>
            <a:r>
              <a:rPr lang="en-GB" dirty="0"/>
              <a:t> offline, </a:t>
            </a:r>
            <a:r>
              <a:rPr lang="en-GB" dirty="0" err="1"/>
              <a:t>protože</a:t>
            </a:r>
            <a:r>
              <a:rPr lang="en-GB" dirty="0"/>
              <a:t> Firebase Realtime Database SDK </a:t>
            </a:r>
            <a:r>
              <a:rPr lang="en-GB" dirty="0" err="1"/>
              <a:t>používá</a:t>
            </a:r>
            <a:r>
              <a:rPr lang="en-GB" dirty="0"/>
              <a:t> </a:t>
            </a:r>
            <a:r>
              <a:rPr lang="en-GB" dirty="0" err="1"/>
              <a:t>místní</a:t>
            </a:r>
            <a:r>
              <a:rPr lang="en-GB" dirty="0"/>
              <a:t> </a:t>
            </a:r>
            <a:r>
              <a:rPr lang="en-GB" dirty="0" err="1"/>
              <a:t>mezipaměť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zařízení</a:t>
            </a:r>
            <a:r>
              <a:rPr lang="en-GB" dirty="0"/>
              <a:t> k </a:t>
            </a:r>
            <a:r>
              <a:rPr lang="en-GB" dirty="0" err="1"/>
              <a:t>obsluze</a:t>
            </a:r>
            <a:r>
              <a:rPr lang="en-GB" dirty="0"/>
              <a:t> a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změn</a:t>
            </a:r>
            <a:r>
              <a:rPr lang="en-GB" dirty="0"/>
              <a:t>. </a:t>
            </a:r>
            <a:r>
              <a:rPr lang="en-GB" dirty="0" err="1"/>
              <a:t>Když</a:t>
            </a:r>
            <a:r>
              <a:rPr lang="en-GB" dirty="0"/>
              <a:t> je </a:t>
            </a:r>
            <a:r>
              <a:rPr lang="en-GB" dirty="0" err="1"/>
              <a:t>zařízení</a:t>
            </a:r>
            <a:r>
              <a:rPr lang="en-GB" dirty="0"/>
              <a:t> </a:t>
            </a:r>
            <a:r>
              <a:rPr lang="en-GB" dirty="0" err="1"/>
              <a:t>znovu</a:t>
            </a:r>
            <a:r>
              <a:rPr lang="en-GB" dirty="0"/>
              <a:t> </a:t>
            </a:r>
            <a:r>
              <a:rPr lang="en-GB" dirty="0" err="1"/>
              <a:t>připojeno</a:t>
            </a:r>
            <a:r>
              <a:rPr lang="en-GB" dirty="0"/>
              <a:t> k </a:t>
            </a:r>
            <a:r>
              <a:rPr lang="en-GB" dirty="0" err="1"/>
              <a:t>internetu</a:t>
            </a:r>
            <a:r>
              <a:rPr lang="en-GB" dirty="0"/>
              <a:t>, </a:t>
            </a:r>
            <a:r>
              <a:rPr lang="en-GB" dirty="0" err="1"/>
              <a:t>změny</a:t>
            </a:r>
            <a:r>
              <a:rPr lang="en-GB" dirty="0"/>
              <a:t> se </a:t>
            </a:r>
            <a:r>
              <a:rPr lang="en-GB" dirty="0" err="1"/>
              <a:t>synchronizují</a:t>
            </a:r>
            <a:r>
              <a:rPr lang="en-GB" dirty="0"/>
              <a:t> s Firebase Realtime Database.</a:t>
            </a:r>
          </a:p>
        </p:txBody>
      </p:sp>
    </p:spTree>
    <p:extLst>
      <p:ext uri="{BB962C8B-B14F-4D97-AF65-F5344CB8AC3E}">
        <p14:creationId xmlns:p14="http://schemas.microsoft.com/office/powerpoint/2010/main" val="187945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Characteristics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Přístup</a:t>
            </a:r>
            <a:r>
              <a:rPr lang="en-GB" dirty="0"/>
              <a:t> z </a:t>
            </a:r>
            <a:r>
              <a:rPr lang="en-GB" dirty="0" err="1"/>
              <a:t>více</a:t>
            </a:r>
            <a:r>
              <a:rPr lang="en-GB" dirty="0"/>
              <a:t> </a:t>
            </a:r>
            <a:r>
              <a:rPr lang="en-GB" dirty="0" err="1"/>
              <a:t>zařízení</a:t>
            </a:r>
            <a:r>
              <a:rPr lang="en-GB" dirty="0"/>
              <a:t>: Firebase Realtime Database </a:t>
            </a:r>
            <a:r>
              <a:rPr lang="en-GB" dirty="0" err="1"/>
              <a:t>vám</a:t>
            </a:r>
            <a:r>
              <a:rPr lang="en-GB" dirty="0"/>
              <a:t> </a:t>
            </a:r>
            <a:r>
              <a:rPr lang="en-GB" dirty="0" err="1"/>
              <a:t>umožňuje</a:t>
            </a:r>
            <a:r>
              <a:rPr lang="en-GB" dirty="0"/>
              <a:t> </a:t>
            </a:r>
            <a:r>
              <a:rPr lang="en-GB" dirty="0" err="1"/>
              <a:t>přistupovat</a:t>
            </a:r>
            <a:r>
              <a:rPr lang="en-GB" dirty="0"/>
              <a:t> k </a:t>
            </a:r>
            <a:r>
              <a:rPr lang="en-GB" dirty="0" err="1"/>
              <a:t>vašim</a:t>
            </a:r>
            <a:r>
              <a:rPr lang="en-GB" dirty="0"/>
              <a:t> </a:t>
            </a:r>
            <a:r>
              <a:rPr lang="en-GB" dirty="0" err="1"/>
              <a:t>datům</a:t>
            </a:r>
            <a:r>
              <a:rPr lang="en-GB" dirty="0"/>
              <a:t> z </a:t>
            </a:r>
            <a:r>
              <a:rPr lang="en-GB" dirty="0" err="1"/>
              <a:t>více</a:t>
            </a:r>
            <a:r>
              <a:rPr lang="en-GB" dirty="0"/>
              <a:t> </a:t>
            </a:r>
            <a:r>
              <a:rPr lang="en-GB" dirty="0" err="1"/>
              <a:t>zařízení</a:t>
            </a:r>
            <a:r>
              <a:rPr lang="en-GB" dirty="0"/>
              <a:t>,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mobilní</a:t>
            </a:r>
            <a:r>
              <a:rPr lang="en-GB" dirty="0"/>
              <a:t> a </a:t>
            </a:r>
            <a:r>
              <a:rPr lang="en-GB" dirty="0" err="1"/>
              <a:t>webové</a:t>
            </a:r>
            <a:r>
              <a:rPr lang="en-GB" dirty="0"/>
              <a:t>.</a:t>
            </a:r>
            <a:endParaRPr lang="cs-CZ" dirty="0"/>
          </a:p>
          <a:p>
            <a:r>
              <a:rPr lang="en-GB" dirty="0" err="1"/>
              <a:t>Škálovatelnost</a:t>
            </a:r>
            <a:r>
              <a:rPr lang="en-GB" dirty="0"/>
              <a:t>: Firebase Realtime Database je </a:t>
            </a:r>
            <a:r>
              <a:rPr lang="en-GB" dirty="0" err="1"/>
              <a:t>postavena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infrastruktuře</a:t>
            </a:r>
            <a:r>
              <a:rPr lang="en-GB" dirty="0"/>
              <a:t> Google a </a:t>
            </a:r>
            <a:r>
              <a:rPr lang="en-GB" dirty="0" err="1"/>
              <a:t>automaticky</a:t>
            </a:r>
            <a:r>
              <a:rPr lang="en-GB" dirty="0"/>
              <a:t> se </a:t>
            </a:r>
            <a:r>
              <a:rPr lang="en-GB" dirty="0" err="1"/>
              <a:t>škáluje</a:t>
            </a:r>
            <a:r>
              <a:rPr lang="en-GB" dirty="0"/>
              <a:t>, </a:t>
            </a:r>
            <a:r>
              <a:rPr lang="en-GB" dirty="0" err="1"/>
              <a:t>což</a:t>
            </a:r>
            <a:r>
              <a:rPr lang="en-GB" dirty="0"/>
              <a:t> </a:t>
            </a:r>
            <a:r>
              <a:rPr lang="en-GB" dirty="0" err="1"/>
              <a:t>znamená</a:t>
            </a:r>
            <a:r>
              <a:rPr lang="en-GB" dirty="0"/>
              <a:t>, </a:t>
            </a:r>
            <a:r>
              <a:rPr lang="en-GB" dirty="0" err="1"/>
              <a:t>že</a:t>
            </a:r>
            <a:r>
              <a:rPr lang="en-GB" dirty="0"/>
              <a:t> </a:t>
            </a:r>
            <a:r>
              <a:rPr lang="en-GB" dirty="0" err="1"/>
              <a:t>dokáže</a:t>
            </a:r>
            <a:r>
              <a:rPr lang="en-GB" dirty="0"/>
              <a:t> </a:t>
            </a:r>
            <a:r>
              <a:rPr lang="en-GB" dirty="0" err="1"/>
              <a:t>zvládnout</a:t>
            </a:r>
            <a:r>
              <a:rPr lang="en-GB" dirty="0"/>
              <a:t> </a:t>
            </a:r>
            <a:r>
              <a:rPr lang="en-GB" dirty="0" err="1"/>
              <a:t>velké</a:t>
            </a:r>
            <a:r>
              <a:rPr lang="en-GB" dirty="0"/>
              <a:t> </a:t>
            </a:r>
            <a:r>
              <a:rPr lang="en-GB" dirty="0" err="1"/>
              <a:t>množství</a:t>
            </a:r>
            <a:r>
              <a:rPr lang="en-GB" dirty="0"/>
              <a:t> </a:t>
            </a:r>
            <a:r>
              <a:rPr lang="en-GB" dirty="0" err="1"/>
              <a:t>provozu</a:t>
            </a:r>
            <a:r>
              <a:rPr lang="en-GB" dirty="0"/>
              <a:t> a dat.</a:t>
            </a:r>
            <a:endParaRPr lang="cs-CZ" dirty="0"/>
          </a:p>
          <a:p>
            <a:r>
              <a:rPr lang="en-GB" dirty="0" err="1"/>
              <a:t>Bezpečnost</a:t>
            </a:r>
            <a:r>
              <a:rPr lang="en-GB" dirty="0"/>
              <a:t>: Firebase Realtime Database </a:t>
            </a:r>
            <a:r>
              <a:rPr lang="en-GB" dirty="0" err="1"/>
              <a:t>používá</a:t>
            </a:r>
            <a:r>
              <a:rPr lang="en-GB" dirty="0"/>
              <a:t> </a:t>
            </a:r>
            <a:r>
              <a:rPr lang="en-GB" dirty="0" err="1"/>
              <a:t>pravidla</a:t>
            </a:r>
            <a:r>
              <a:rPr lang="en-GB" dirty="0"/>
              <a:t> pro </a:t>
            </a:r>
            <a:r>
              <a:rPr lang="en-GB" dirty="0" err="1"/>
              <a:t>přístup</a:t>
            </a:r>
            <a:r>
              <a:rPr lang="en-GB" dirty="0"/>
              <a:t> k </a:t>
            </a:r>
            <a:r>
              <a:rPr lang="en-GB" dirty="0" err="1"/>
              <a:t>datům</a:t>
            </a:r>
            <a:r>
              <a:rPr lang="en-GB" dirty="0"/>
              <a:t> a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ověřování</a:t>
            </a:r>
            <a:r>
              <a:rPr lang="en-GB" dirty="0"/>
              <a:t>, aby </a:t>
            </a:r>
            <a:r>
              <a:rPr lang="en-GB" dirty="0" err="1"/>
              <a:t>zajistila</a:t>
            </a:r>
            <a:r>
              <a:rPr lang="en-GB" dirty="0"/>
              <a:t> </a:t>
            </a:r>
            <a:r>
              <a:rPr lang="en-GB" dirty="0" err="1"/>
              <a:t>soukromí</a:t>
            </a:r>
            <a:r>
              <a:rPr lang="en-GB" dirty="0"/>
              <a:t> a </a:t>
            </a:r>
            <a:r>
              <a:rPr lang="en-GB" dirty="0" err="1"/>
              <a:t>bezpečnost</a:t>
            </a:r>
            <a:r>
              <a:rPr lang="en-GB" dirty="0"/>
              <a:t> </a:t>
            </a:r>
            <a:r>
              <a:rPr lang="en-GB" dirty="0" err="1"/>
              <a:t>vašich</a:t>
            </a:r>
            <a:r>
              <a:rPr lang="en-GB" dirty="0"/>
              <a:t> dat.</a:t>
            </a:r>
            <a:endParaRPr lang="cs-CZ" dirty="0"/>
          </a:p>
          <a:p>
            <a:r>
              <a:rPr lang="en-GB" dirty="0" err="1"/>
              <a:t>Podporuje</a:t>
            </a:r>
            <a:r>
              <a:rPr lang="en-GB" dirty="0"/>
              <a:t> </a:t>
            </a:r>
            <a:r>
              <a:rPr lang="en-GB" dirty="0" err="1"/>
              <a:t>složité</a:t>
            </a:r>
            <a:r>
              <a:rPr lang="en-GB" dirty="0"/>
              <a:t> </a:t>
            </a:r>
            <a:r>
              <a:rPr lang="en-GB" dirty="0" err="1"/>
              <a:t>dotazy</a:t>
            </a:r>
            <a:r>
              <a:rPr lang="en-GB" dirty="0"/>
              <a:t>: </a:t>
            </a:r>
            <a:r>
              <a:rPr lang="en-GB" dirty="0" err="1"/>
              <a:t>Můžete</a:t>
            </a:r>
            <a:r>
              <a:rPr lang="en-GB" dirty="0"/>
              <a:t> </a:t>
            </a:r>
            <a:r>
              <a:rPr lang="en-GB" dirty="0" err="1"/>
              <a:t>třídit</a:t>
            </a:r>
            <a:r>
              <a:rPr lang="en-GB" dirty="0"/>
              <a:t> a </a:t>
            </a:r>
            <a:r>
              <a:rPr lang="en-GB" dirty="0" err="1"/>
              <a:t>dotazovat</a:t>
            </a:r>
            <a:r>
              <a:rPr lang="en-GB" dirty="0"/>
              <a:t> 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vaše</a:t>
            </a:r>
            <a:r>
              <a:rPr lang="en-GB" dirty="0"/>
              <a:t> data, </a:t>
            </a:r>
            <a:r>
              <a:rPr lang="en-GB" dirty="0" err="1"/>
              <a:t>stejně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je </a:t>
            </a:r>
            <a:r>
              <a:rPr lang="en-GB" dirty="0" err="1"/>
              <a:t>filtrovat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základě</a:t>
            </a:r>
            <a:r>
              <a:rPr lang="en-GB" dirty="0"/>
              <a:t> </a:t>
            </a:r>
            <a:r>
              <a:rPr lang="en-GB" dirty="0" err="1"/>
              <a:t>více</a:t>
            </a:r>
            <a:r>
              <a:rPr lang="en-GB" dirty="0"/>
              <a:t> </a:t>
            </a:r>
            <a:r>
              <a:rPr lang="en-GB" dirty="0" err="1"/>
              <a:t>vlastností</a:t>
            </a:r>
            <a:r>
              <a:rPr lang="en-GB" dirty="0"/>
              <a:t>.</a:t>
            </a:r>
            <a:endParaRPr lang="cs-CZ" dirty="0"/>
          </a:p>
          <a:p>
            <a:r>
              <a:rPr lang="en-GB" dirty="0" err="1"/>
              <a:t>Uložení</a:t>
            </a:r>
            <a:r>
              <a:rPr lang="en-GB" dirty="0"/>
              <a:t> v JSON: Data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uložena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JSON a </a:t>
            </a:r>
            <a:r>
              <a:rPr lang="en-GB" dirty="0" err="1"/>
              <a:t>synchronizována</a:t>
            </a:r>
            <a:r>
              <a:rPr lang="en-GB" dirty="0"/>
              <a:t> v </a:t>
            </a:r>
            <a:r>
              <a:rPr lang="en-GB" dirty="0" err="1"/>
              <a:t>reálném</a:t>
            </a:r>
            <a:r>
              <a:rPr lang="en-GB" dirty="0"/>
              <a:t> </a:t>
            </a:r>
            <a:r>
              <a:rPr lang="en-GB" dirty="0" err="1"/>
              <a:t>čase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každý</a:t>
            </a:r>
            <a:r>
              <a:rPr lang="en-GB" dirty="0"/>
              <a:t> </a:t>
            </a:r>
            <a:r>
              <a:rPr lang="en-GB" dirty="0" err="1"/>
              <a:t>připojený</a:t>
            </a:r>
            <a:r>
              <a:rPr lang="en-GB" dirty="0"/>
              <a:t> </a:t>
            </a:r>
            <a:r>
              <a:rPr lang="en-GB" dirty="0" err="1"/>
              <a:t>klient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0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89212" y="1680594"/>
            <a:ext cx="8915400" cy="4653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Firebase Realtime Database je NoSQL </a:t>
            </a:r>
            <a:r>
              <a:rPr lang="en-US" dirty="0" err="1"/>
              <a:t>databáze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ukládá</a:t>
            </a:r>
            <a:r>
              <a:rPr lang="en-US" dirty="0"/>
              <a:t> data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formě</a:t>
            </a:r>
            <a:r>
              <a:rPr lang="en-US" dirty="0"/>
              <a:t> </a:t>
            </a:r>
            <a:r>
              <a:rPr lang="en-US" dirty="0" err="1"/>
              <a:t>stromové</a:t>
            </a:r>
            <a:r>
              <a:rPr lang="en-US" dirty="0"/>
              <a:t> </a:t>
            </a:r>
            <a:r>
              <a:rPr lang="en-US" dirty="0" err="1"/>
              <a:t>struktury</a:t>
            </a:r>
            <a:r>
              <a:rPr lang="en-US" dirty="0"/>
              <a:t> JSON </a:t>
            </a:r>
            <a:r>
              <a:rPr lang="en-US" dirty="0" err="1"/>
              <a:t>objektů</a:t>
            </a:r>
            <a:r>
              <a:rPr lang="en-US"/>
              <a:t>.</a:t>
            </a:r>
          </a:p>
          <a:p>
            <a:r>
              <a:rPr lang="en-US" dirty="0"/>
              <a:t>Firebase Realtime Database </a:t>
            </a:r>
            <a:r>
              <a:rPr lang="en-US" dirty="0" err="1"/>
              <a:t>používá</a:t>
            </a:r>
            <a:r>
              <a:rPr lang="en-US" dirty="0"/>
              <a:t> model </a:t>
            </a:r>
            <a:r>
              <a:rPr lang="en-US" dirty="0" err="1"/>
              <a:t>založený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dokumentech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je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představován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JSON </a:t>
            </a:r>
            <a:r>
              <a:rPr lang="en-US" dirty="0" err="1"/>
              <a:t>objekt</a:t>
            </a:r>
            <a:r>
              <a:rPr lang="en-US" dirty="0"/>
              <a:t>.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klíč</a:t>
            </a:r>
            <a:r>
              <a:rPr lang="en-US" dirty="0"/>
              <a:t> v JSON </a:t>
            </a:r>
            <a:r>
              <a:rPr lang="en-US" dirty="0" err="1"/>
              <a:t>objektu</a:t>
            </a:r>
            <a:r>
              <a:rPr lang="en-US" dirty="0"/>
              <a:t> je cesta k </a:t>
            </a:r>
            <a:r>
              <a:rPr lang="en-US" dirty="0" err="1"/>
              <a:t>dalším</a:t>
            </a:r>
            <a:r>
              <a:rPr lang="en-US" dirty="0"/>
              <a:t> </a:t>
            </a:r>
            <a:r>
              <a:rPr lang="en-US" dirty="0" err="1"/>
              <a:t>datům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data </a:t>
            </a:r>
            <a:r>
              <a:rPr lang="en-US" dirty="0" err="1"/>
              <a:t>ukládat</a:t>
            </a:r>
            <a:r>
              <a:rPr lang="en-US" dirty="0"/>
              <a:t> a </a:t>
            </a:r>
            <a:r>
              <a:rPr lang="en-US" dirty="0" err="1"/>
              <a:t>získávat</a:t>
            </a:r>
            <a:r>
              <a:rPr lang="en-US" dirty="0"/>
              <a:t> </a:t>
            </a:r>
            <a:r>
              <a:rPr lang="en-US" dirty="0" err="1"/>
              <a:t>hierarchicky</a:t>
            </a:r>
            <a:r>
              <a:rPr lang="en-US" dirty="0"/>
              <a:t>, </a:t>
            </a:r>
            <a:r>
              <a:rPr lang="en-US" dirty="0" err="1"/>
              <a:t>což</a:t>
            </a:r>
            <a:r>
              <a:rPr lang="en-US" dirty="0"/>
              <a:t> je </a:t>
            </a:r>
            <a:r>
              <a:rPr lang="en-US" dirty="0" err="1"/>
              <a:t>přirozené</a:t>
            </a:r>
            <a:r>
              <a:rPr lang="en-US" dirty="0"/>
              <a:t> pro </a:t>
            </a:r>
            <a:r>
              <a:rPr lang="en-US" dirty="0" err="1"/>
              <a:t>reálné</a:t>
            </a:r>
            <a:r>
              <a:rPr lang="en-US" dirty="0"/>
              <a:t> </a:t>
            </a:r>
            <a:r>
              <a:rPr lang="en-US" dirty="0" err="1"/>
              <a:t>objekty</a:t>
            </a:r>
            <a:r>
              <a:rPr lang="en-US" dirty="0"/>
              <a:t>.</a:t>
            </a:r>
            <a:endParaRPr lang="cs-CZ" dirty="0"/>
          </a:p>
          <a:p>
            <a:r>
              <a:rPr lang="cs-CZ" dirty="0" err="1"/>
              <a:t>Ome</a:t>
            </a:r>
            <a:r>
              <a:rPr lang="en-US" dirty="0" err="1"/>
              <a:t>zen</a:t>
            </a:r>
            <a:r>
              <a:rPr lang="cs-CZ" dirty="0"/>
              <a:t>í a rozšíření</a:t>
            </a:r>
          </a:p>
          <a:p>
            <a:pPr lvl="1"/>
            <a:r>
              <a:rPr lang="en-GB" dirty="0" err="1"/>
              <a:t>Úroveň</a:t>
            </a:r>
            <a:r>
              <a:rPr lang="en-GB" dirty="0"/>
              <a:t> </a:t>
            </a:r>
            <a:r>
              <a:rPr lang="en-GB" dirty="0" err="1"/>
              <a:t>zanoření</a:t>
            </a:r>
            <a:r>
              <a:rPr lang="en-GB" dirty="0"/>
              <a:t>: Firebase Realtime Database </a:t>
            </a:r>
            <a:r>
              <a:rPr lang="en-GB" dirty="0" err="1"/>
              <a:t>má</a:t>
            </a:r>
            <a:r>
              <a:rPr lang="en-GB" dirty="0"/>
              <a:t> </a:t>
            </a:r>
            <a:r>
              <a:rPr lang="en-GB" dirty="0" err="1"/>
              <a:t>omezení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úroveň</a:t>
            </a:r>
            <a:r>
              <a:rPr lang="en-GB" dirty="0"/>
              <a:t> </a:t>
            </a:r>
            <a:r>
              <a:rPr lang="en-GB" dirty="0" err="1"/>
              <a:t>zanoření</a:t>
            </a:r>
            <a:r>
              <a:rPr lang="en-GB" dirty="0"/>
              <a:t> JSON </a:t>
            </a:r>
            <a:r>
              <a:rPr lang="en-GB" dirty="0" err="1"/>
              <a:t>dat</a:t>
            </a:r>
            <a:r>
              <a:rPr lang="en-GB" dirty="0"/>
              <a:t>, </a:t>
            </a:r>
            <a:r>
              <a:rPr lang="en-GB" dirty="0" err="1"/>
              <a:t>která</a:t>
            </a:r>
            <a:r>
              <a:rPr lang="en-GB" dirty="0"/>
              <a:t> je 32 </a:t>
            </a:r>
            <a:r>
              <a:rPr lang="en-GB" dirty="0" err="1"/>
              <a:t>úrovní</a:t>
            </a:r>
            <a:r>
              <a:rPr lang="en-GB" dirty="0"/>
              <a:t>. </a:t>
            </a:r>
            <a:r>
              <a:rPr lang="en-GB" dirty="0" err="1"/>
              <a:t>Pokud</a:t>
            </a:r>
            <a:r>
              <a:rPr lang="en-GB" dirty="0"/>
              <a:t> </a:t>
            </a:r>
            <a:r>
              <a:rPr lang="en-GB" dirty="0" err="1"/>
              <a:t>máte</a:t>
            </a:r>
            <a:r>
              <a:rPr lang="en-GB" dirty="0"/>
              <a:t> </a:t>
            </a:r>
            <a:r>
              <a:rPr lang="en-GB" dirty="0" err="1"/>
              <a:t>hlubší</a:t>
            </a:r>
            <a:r>
              <a:rPr lang="en-GB" dirty="0"/>
              <a:t> data, </a:t>
            </a:r>
            <a:r>
              <a:rPr lang="en-GB" dirty="0" err="1"/>
              <a:t>musíte</a:t>
            </a:r>
            <a:r>
              <a:rPr lang="en-GB" dirty="0"/>
              <a:t> je </a:t>
            </a:r>
            <a:r>
              <a:rPr lang="en-GB" dirty="0" err="1"/>
              <a:t>zredukovat</a:t>
            </a:r>
            <a:r>
              <a:rPr lang="en-GB" dirty="0"/>
              <a:t>.</a:t>
            </a:r>
            <a:endParaRPr lang="cs-CZ" dirty="0"/>
          </a:p>
          <a:p>
            <a:pPr lvl="1"/>
            <a:r>
              <a:rPr lang="en-GB" dirty="0" err="1"/>
              <a:t>Velikost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: </a:t>
            </a:r>
            <a:r>
              <a:rPr lang="en-GB" dirty="0" err="1"/>
              <a:t>Maximální</a:t>
            </a:r>
            <a:r>
              <a:rPr lang="en-GB" dirty="0"/>
              <a:t> </a:t>
            </a:r>
            <a:r>
              <a:rPr lang="en-GB" dirty="0" err="1"/>
              <a:t>velikost</a:t>
            </a:r>
            <a:r>
              <a:rPr lang="en-GB" dirty="0"/>
              <a:t> </a:t>
            </a:r>
            <a:r>
              <a:rPr lang="en-GB" dirty="0" err="1"/>
              <a:t>jednoho</a:t>
            </a:r>
            <a:r>
              <a:rPr lang="en-GB" dirty="0"/>
              <a:t> </a:t>
            </a:r>
            <a:r>
              <a:rPr lang="en-GB" dirty="0" err="1"/>
              <a:t>záznamu</a:t>
            </a:r>
            <a:r>
              <a:rPr lang="en-GB" dirty="0"/>
              <a:t> v </a:t>
            </a:r>
            <a:r>
              <a:rPr lang="en-GB" dirty="0" err="1"/>
              <a:t>databázi</a:t>
            </a:r>
            <a:r>
              <a:rPr lang="en-GB" dirty="0"/>
              <a:t> je 256 MB.</a:t>
            </a:r>
            <a:endParaRPr lang="cs-CZ" dirty="0"/>
          </a:p>
          <a:p>
            <a:pPr lvl="1"/>
            <a:r>
              <a:rPr lang="en-GB" dirty="0" err="1"/>
              <a:t>Indexace</a:t>
            </a:r>
            <a:r>
              <a:rPr lang="en-GB" dirty="0"/>
              <a:t>: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výchozím</a:t>
            </a:r>
            <a:r>
              <a:rPr lang="en-GB" dirty="0"/>
              <a:t> </a:t>
            </a:r>
            <a:r>
              <a:rPr lang="en-GB" dirty="0" err="1"/>
              <a:t>nastavení</a:t>
            </a:r>
            <a:r>
              <a:rPr lang="en-GB" dirty="0"/>
              <a:t> Firebase </a:t>
            </a:r>
            <a:r>
              <a:rPr lang="en-GB" dirty="0" err="1"/>
              <a:t>indexuje</a:t>
            </a:r>
            <a:r>
              <a:rPr lang="en-GB" dirty="0"/>
              <a:t> </a:t>
            </a:r>
            <a:r>
              <a:rPr lang="en-GB" dirty="0" err="1"/>
              <a:t>pouze</a:t>
            </a:r>
            <a:r>
              <a:rPr lang="en-GB" dirty="0"/>
              <a:t> </a:t>
            </a:r>
            <a:r>
              <a:rPr lang="en-GB" dirty="0" err="1"/>
              <a:t>klíče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úrovni</a:t>
            </a:r>
            <a:r>
              <a:rPr lang="en-GB" dirty="0"/>
              <a:t> </a:t>
            </a:r>
            <a:r>
              <a:rPr lang="en-GB" dirty="0" err="1"/>
              <a:t>kořene</a:t>
            </a:r>
            <a:r>
              <a:rPr lang="en-GB" dirty="0"/>
              <a:t>. </a:t>
            </a:r>
            <a:r>
              <a:rPr lang="en-GB" dirty="0" err="1"/>
              <a:t>Pokud</a:t>
            </a:r>
            <a:r>
              <a:rPr lang="en-GB" dirty="0"/>
              <a:t> </a:t>
            </a:r>
            <a:r>
              <a:rPr lang="en-GB" dirty="0" err="1"/>
              <a:t>potřebujete</a:t>
            </a:r>
            <a:r>
              <a:rPr lang="en-GB" dirty="0"/>
              <a:t>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dotazy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specifické</a:t>
            </a:r>
            <a:r>
              <a:rPr lang="en-GB" dirty="0"/>
              <a:t> pole, </a:t>
            </a:r>
            <a:r>
              <a:rPr lang="en-GB" dirty="0" err="1"/>
              <a:t>musíte</a:t>
            </a:r>
            <a:r>
              <a:rPr lang="en-GB" dirty="0"/>
              <a:t> </a:t>
            </a:r>
            <a:r>
              <a:rPr lang="en-GB" dirty="0" err="1"/>
              <a:t>nastavit</a:t>
            </a:r>
            <a:r>
              <a:rPr lang="en-GB" dirty="0"/>
              <a:t> index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tomto</a:t>
            </a:r>
            <a:r>
              <a:rPr lang="en-GB" dirty="0"/>
              <a:t> poli.</a:t>
            </a:r>
            <a:endParaRPr lang="cs-CZ" dirty="0"/>
          </a:p>
          <a:p>
            <a:pPr lvl="1"/>
            <a:r>
              <a:rPr lang="en-GB" dirty="0" err="1"/>
              <a:t>Dotazy</a:t>
            </a:r>
            <a:r>
              <a:rPr lang="en-GB" dirty="0"/>
              <a:t>: Firebase Realtime Database </a:t>
            </a:r>
            <a:r>
              <a:rPr lang="en-GB" dirty="0" err="1"/>
              <a:t>podporuje</a:t>
            </a:r>
            <a:r>
              <a:rPr lang="en-GB" dirty="0"/>
              <a:t> </a:t>
            </a:r>
            <a:r>
              <a:rPr lang="en-GB" dirty="0" err="1"/>
              <a:t>pouze</a:t>
            </a:r>
            <a:r>
              <a:rPr lang="en-GB" dirty="0"/>
              <a:t> </a:t>
            </a:r>
            <a:r>
              <a:rPr lang="en-GB" dirty="0" err="1"/>
              <a:t>jednoduché</a:t>
            </a:r>
            <a:r>
              <a:rPr lang="en-GB" dirty="0"/>
              <a:t> </a:t>
            </a:r>
            <a:r>
              <a:rPr lang="en-GB" dirty="0" err="1"/>
              <a:t>dotazy</a:t>
            </a:r>
            <a:r>
              <a:rPr lang="en-GB" dirty="0"/>
              <a:t> a </a:t>
            </a:r>
            <a:r>
              <a:rPr lang="en-GB" dirty="0" err="1"/>
              <a:t>neumožňuje</a:t>
            </a:r>
            <a:r>
              <a:rPr lang="en-GB" dirty="0"/>
              <a:t>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komplexní</a:t>
            </a:r>
            <a:r>
              <a:rPr lang="en-GB" dirty="0"/>
              <a:t> </a:t>
            </a:r>
            <a:r>
              <a:rPr lang="en-GB" dirty="0" err="1"/>
              <a:t>dotazy</a:t>
            </a:r>
            <a:r>
              <a:rPr lang="en-GB" dirty="0"/>
              <a:t>,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jsou</a:t>
            </a:r>
            <a:r>
              <a:rPr lang="en-GB" dirty="0"/>
              <a:t> </a:t>
            </a:r>
            <a:r>
              <a:rPr lang="en-GB" dirty="0" err="1"/>
              <a:t>dotazy</a:t>
            </a:r>
            <a:r>
              <a:rPr lang="en-GB" dirty="0"/>
              <a:t> s </a:t>
            </a:r>
            <a:r>
              <a:rPr lang="en-GB" dirty="0" err="1"/>
              <a:t>více</a:t>
            </a:r>
            <a:r>
              <a:rPr lang="en-GB" dirty="0"/>
              <a:t> </a:t>
            </a:r>
            <a:r>
              <a:rPr lang="en-GB" dirty="0" err="1"/>
              <a:t>podmínkami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8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Operations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89212" y="1428923"/>
            <a:ext cx="8915400" cy="5097711"/>
          </a:xfrm>
        </p:spPr>
        <p:txBody>
          <a:bodyPr/>
          <a:lstStyle/>
          <a:p>
            <a:r>
              <a:rPr lang="en-US" dirty="0"/>
              <a:t>Firebase Realtime Database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několik</a:t>
            </a:r>
            <a:r>
              <a:rPr lang="en-US" dirty="0"/>
              <a:t> </a:t>
            </a:r>
            <a:r>
              <a:rPr lang="en-US" dirty="0" err="1"/>
              <a:t>typů</a:t>
            </a:r>
            <a:r>
              <a:rPr lang="en-US" dirty="0"/>
              <a:t> </a:t>
            </a:r>
            <a:r>
              <a:rPr lang="en-US" dirty="0" err="1"/>
              <a:t>operací</a:t>
            </a:r>
            <a:r>
              <a:rPr lang="en-US" dirty="0"/>
              <a:t> s </a:t>
            </a:r>
            <a:r>
              <a:rPr lang="en-US" dirty="0" err="1"/>
              <a:t>daty</a:t>
            </a:r>
            <a:r>
              <a:rPr lang="en-US" dirty="0"/>
              <a:t> </a:t>
            </a:r>
            <a:r>
              <a:rPr lang="en-US" dirty="0" err="1"/>
              <a:t>podobných</a:t>
            </a:r>
            <a:r>
              <a:rPr lang="en-US" dirty="0"/>
              <a:t> </a:t>
            </a:r>
            <a:r>
              <a:rPr lang="en-US" dirty="0" err="1"/>
              <a:t>těm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najdeme</a:t>
            </a:r>
            <a:r>
              <a:rPr lang="en-US" dirty="0"/>
              <a:t> v </a:t>
            </a:r>
            <a:r>
              <a:rPr lang="en-US" dirty="0" err="1"/>
              <a:t>jazyce</a:t>
            </a:r>
            <a:r>
              <a:rPr lang="en-US" dirty="0"/>
              <a:t> SQL DML (Data Manipulation Language),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syntaxe</a:t>
            </a:r>
            <a:r>
              <a:rPr lang="en-US" dirty="0"/>
              <a:t> a </a:t>
            </a:r>
            <a:r>
              <a:rPr lang="en-US" dirty="0" err="1"/>
              <a:t>chování</a:t>
            </a:r>
            <a:r>
              <a:rPr lang="en-US" dirty="0"/>
              <a:t> se </a:t>
            </a:r>
            <a:r>
              <a:rPr lang="en-US" dirty="0" err="1"/>
              <a:t>liší</a:t>
            </a:r>
            <a:r>
              <a:rPr lang="en-US" dirty="0"/>
              <a:t>, </a:t>
            </a:r>
            <a:r>
              <a:rPr lang="en-US" dirty="0" err="1"/>
              <a:t>protože</a:t>
            </a:r>
            <a:r>
              <a:rPr lang="en-US" dirty="0"/>
              <a:t> Firebase je NoSQL </a:t>
            </a:r>
            <a:r>
              <a:rPr lang="en-US" dirty="0" err="1"/>
              <a:t>databáze</a:t>
            </a:r>
            <a:r>
              <a:rPr lang="en-US" dirty="0"/>
              <a:t>.</a:t>
            </a:r>
            <a:endParaRPr lang="cs-CZ" dirty="0"/>
          </a:p>
          <a:p>
            <a:r>
              <a:rPr lang="en-GB" dirty="0"/>
              <a:t>INSERT (</a:t>
            </a:r>
            <a:r>
              <a:rPr lang="en-GB" dirty="0" err="1"/>
              <a:t>Přidání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): Pro </a:t>
            </a:r>
            <a:r>
              <a:rPr lang="en-GB" dirty="0" err="1"/>
              <a:t>přidání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do Firebase Realtime Database </a:t>
            </a:r>
            <a:r>
              <a:rPr lang="en-GB" dirty="0" err="1"/>
              <a:t>můžete</a:t>
            </a:r>
            <a:r>
              <a:rPr lang="en-GB" dirty="0"/>
              <a:t> </a:t>
            </a:r>
            <a:r>
              <a:rPr lang="en-GB" dirty="0" err="1"/>
              <a:t>použít</a:t>
            </a:r>
            <a:r>
              <a:rPr lang="en-GB" dirty="0"/>
              <a:t> </a:t>
            </a:r>
            <a:r>
              <a:rPr lang="en-GB" dirty="0" err="1"/>
              <a:t>metodu</a:t>
            </a:r>
            <a:r>
              <a:rPr lang="en-GB" dirty="0"/>
              <a:t> set() </a:t>
            </a:r>
            <a:r>
              <a:rPr lang="en-GB" dirty="0" err="1"/>
              <a:t>nebo</a:t>
            </a:r>
            <a:r>
              <a:rPr lang="en-GB" dirty="0"/>
              <a:t> push(). </a:t>
            </a:r>
            <a:r>
              <a:rPr lang="en-GB" dirty="0" err="1"/>
              <a:t>Metoda</a:t>
            </a:r>
            <a:r>
              <a:rPr lang="en-GB" dirty="0"/>
              <a:t> set() </a:t>
            </a:r>
            <a:r>
              <a:rPr lang="en-GB" dirty="0" err="1"/>
              <a:t>nahradí</a:t>
            </a:r>
            <a:r>
              <a:rPr lang="en-GB" dirty="0"/>
              <a:t> data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dané</a:t>
            </a:r>
            <a:r>
              <a:rPr lang="en-GB" dirty="0"/>
              <a:t> </a:t>
            </a:r>
            <a:r>
              <a:rPr lang="en-GB" dirty="0" err="1"/>
              <a:t>cestě</a:t>
            </a:r>
            <a:r>
              <a:rPr lang="en-GB" dirty="0"/>
              <a:t>, </a:t>
            </a:r>
            <a:r>
              <a:rPr lang="en-GB" dirty="0" err="1"/>
              <a:t>zatímco</a:t>
            </a:r>
            <a:r>
              <a:rPr lang="en-GB" dirty="0"/>
              <a:t> push() </a:t>
            </a:r>
            <a:r>
              <a:rPr lang="en-GB" dirty="0" err="1"/>
              <a:t>automaticky</a:t>
            </a:r>
            <a:r>
              <a:rPr lang="en-GB" dirty="0"/>
              <a:t> </a:t>
            </a:r>
            <a:r>
              <a:rPr lang="en-GB" dirty="0" err="1"/>
              <a:t>generuje</a:t>
            </a:r>
            <a:r>
              <a:rPr lang="en-GB" dirty="0"/>
              <a:t> </a:t>
            </a:r>
            <a:r>
              <a:rPr lang="en-GB" dirty="0" err="1"/>
              <a:t>jedinečný</a:t>
            </a:r>
            <a:r>
              <a:rPr lang="en-GB" dirty="0"/>
              <a:t> </a:t>
            </a:r>
            <a:r>
              <a:rPr lang="en-GB" dirty="0" err="1"/>
              <a:t>klíč</a:t>
            </a:r>
            <a:r>
              <a:rPr lang="en-GB" dirty="0"/>
              <a:t> </a:t>
            </a:r>
            <a:r>
              <a:rPr lang="en-GB" dirty="0" err="1"/>
              <a:t>při</a:t>
            </a:r>
            <a:r>
              <a:rPr lang="en-GB" dirty="0"/>
              <a:t> </a:t>
            </a:r>
            <a:r>
              <a:rPr lang="en-GB" dirty="0" err="1"/>
              <a:t>přidání</a:t>
            </a:r>
            <a:r>
              <a:rPr lang="en-GB" dirty="0"/>
              <a:t> </a:t>
            </a:r>
            <a:r>
              <a:rPr lang="en-GB" dirty="0" err="1"/>
              <a:t>nových</a:t>
            </a:r>
            <a:r>
              <a:rPr lang="en-GB" dirty="0"/>
              <a:t> dat.</a:t>
            </a:r>
            <a:endParaRPr lang="cs-CZ" dirty="0"/>
          </a:p>
          <a:p>
            <a:r>
              <a:rPr lang="en-GB" dirty="0"/>
              <a:t>UPDATE (</a:t>
            </a:r>
            <a:r>
              <a:rPr lang="en-GB" dirty="0" err="1"/>
              <a:t>Aktualizace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): </a:t>
            </a:r>
            <a:r>
              <a:rPr lang="en-GB" dirty="0" err="1"/>
              <a:t>Metoda</a:t>
            </a:r>
            <a:r>
              <a:rPr lang="en-GB" dirty="0"/>
              <a:t> update() se </a:t>
            </a:r>
            <a:r>
              <a:rPr lang="en-GB" dirty="0" err="1"/>
              <a:t>používá</a:t>
            </a:r>
            <a:r>
              <a:rPr lang="en-GB" dirty="0"/>
              <a:t> k </a:t>
            </a:r>
            <a:r>
              <a:rPr lang="en-GB" dirty="0" err="1"/>
              <a:t>aktualizaci</a:t>
            </a:r>
            <a:r>
              <a:rPr lang="en-GB" dirty="0"/>
              <a:t> </a:t>
            </a:r>
            <a:r>
              <a:rPr lang="en-GB" dirty="0" err="1"/>
              <a:t>specifických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dané</a:t>
            </a:r>
            <a:r>
              <a:rPr lang="en-GB" dirty="0"/>
              <a:t> </a:t>
            </a:r>
            <a:r>
              <a:rPr lang="en-GB" dirty="0" err="1"/>
              <a:t>cestě</a:t>
            </a:r>
            <a:r>
              <a:rPr lang="en-GB" dirty="0"/>
              <a:t> bez </a:t>
            </a:r>
            <a:r>
              <a:rPr lang="en-GB" dirty="0" err="1"/>
              <a:t>nahrazení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dat.</a:t>
            </a:r>
            <a:endParaRPr lang="cs-CZ" dirty="0"/>
          </a:p>
          <a:p>
            <a:r>
              <a:rPr lang="en-GB" dirty="0"/>
              <a:t>DELETE (</a:t>
            </a:r>
            <a:r>
              <a:rPr lang="en-GB" dirty="0" err="1"/>
              <a:t>Smazání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): Pro </a:t>
            </a:r>
            <a:r>
              <a:rPr lang="en-GB" dirty="0" err="1"/>
              <a:t>smazání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použijte</a:t>
            </a:r>
            <a:r>
              <a:rPr lang="en-GB" dirty="0"/>
              <a:t> </a:t>
            </a:r>
            <a:r>
              <a:rPr lang="en-GB" dirty="0" err="1"/>
              <a:t>metodu</a:t>
            </a:r>
            <a:r>
              <a:rPr lang="en-GB" dirty="0"/>
              <a:t> remove(). </a:t>
            </a:r>
            <a:r>
              <a:rPr lang="en-GB" dirty="0" err="1"/>
              <a:t>Pokud</a:t>
            </a:r>
            <a:r>
              <a:rPr lang="en-GB" dirty="0"/>
              <a:t> </a:t>
            </a:r>
            <a:r>
              <a:rPr lang="en-GB" dirty="0" err="1"/>
              <a:t>chcete</a:t>
            </a:r>
            <a:r>
              <a:rPr lang="en-GB" dirty="0"/>
              <a:t> </a:t>
            </a:r>
            <a:r>
              <a:rPr lang="en-GB" dirty="0" err="1"/>
              <a:t>smazat</a:t>
            </a:r>
            <a:r>
              <a:rPr lang="en-GB" dirty="0"/>
              <a:t> </a:t>
            </a:r>
            <a:r>
              <a:rPr lang="en-GB" dirty="0" err="1"/>
              <a:t>konkrétní</a:t>
            </a:r>
            <a:r>
              <a:rPr lang="en-GB" dirty="0"/>
              <a:t> </a:t>
            </a:r>
            <a:r>
              <a:rPr lang="en-GB" dirty="0" err="1"/>
              <a:t>klíč</a:t>
            </a:r>
            <a:r>
              <a:rPr lang="en-GB" dirty="0"/>
              <a:t>, </a:t>
            </a:r>
            <a:r>
              <a:rPr lang="en-GB" dirty="0" err="1"/>
              <a:t>musíte</a:t>
            </a:r>
            <a:r>
              <a:rPr lang="en-GB" dirty="0"/>
              <a:t> </a:t>
            </a:r>
            <a:r>
              <a:rPr lang="en-GB" dirty="0" err="1"/>
              <a:t>specifikovat</a:t>
            </a:r>
            <a:r>
              <a:rPr lang="en-GB" dirty="0"/>
              <a:t> </a:t>
            </a:r>
            <a:r>
              <a:rPr lang="en-GB" dirty="0" err="1"/>
              <a:t>cestu</a:t>
            </a:r>
            <a:r>
              <a:rPr lang="en-GB" dirty="0"/>
              <a:t> k </a:t>
            </a:r>
            <a:r>
              <a:rPr lang="en-GB" dirty="0" err="1"/>
              <a:t>tomuto</a:t>
            </a:r>
            <a:r>
              <a:rPr lang="en-GB" dirty="0"/>
              <a:t> </a:t>
            </a:r>
            <a:r>
              <a:rPr lang="en-GB" dirty="0" err="1"/>
              <a:t>klíči</a:t>
            </a:r>
            <a:r>
              <a:rPr lang="cs-CZ" dirty="0"/>
              <a:t>.</a:t>
            </a:r>
          </a:p>
          <a:p>
            <a:r>
              <a:rPr lang="en-GB" dirty="0"/>
              <a:t>SELECT (</a:t>
            </a:r>
            <a:r>
              <a:rPr lang="en-GB" dirty="0" err="1"/>
              <a:t>Čtení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): Pro </a:t>
            </a:r>
            <a:r>
              <a:rPr lang="en-GB" dirty="0" err="1"/>
              <a:t>čtení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z Firebase Realtime Database </a:t>
            </a:r>
            <a:r>
              <a:rPr lang="en-GB" dirty="0" err="1"/>
              <a:t>můžete</a:t>
            </a:r>
            <a:r>
              <a:rPr lang="en-GB" dirty="0"/>
              <a:t> </a:t>
            </a:r>
            <a:r>
              <a:rPr lang="en-GB" dirty="0" err="1"/>
              <a:t>použít</a:t>
            </a:r>
            <a:r>
              <a:rPr lang="en-GB" dirty="0"/>
              <a:t> </a:t>
            </a:r>
            <a:r>
              <a:rPr lang="en-GB" dirty="0" err="1"/>
              <a:t>metodu</a:t>
            </a:r>
            <a:r>
              <a:rPr lang="en-GB" dirty="0"/>
              <a:t> on(), </a:t>
            </a:r>
            <a:r>
              <a:rPr lang="en-GB" dirty="0" err="1"/>
              <a:t>která</a:t>
            </a:r>
            <a:r>
              <a:rPr lang="en-GB" dirty="0"/>
              <a:t> </a:t>
            </a:r>
            <a:r>
              <a:rPr lang="en-GB" dirty="0" err="1"/>
              <a:t>naslouchá</a:t>
            </a:r>
            <a:r>
              <a:rPr lang="en-GB" dirty="0"/>
              <a:t> </a:t>
            </a:r>
            <a:r>
              <a:rPr lang="en-GB" dirty="0" err="1"/>
              <a:t>události</a:t>
            </a:r>
            <a:r>
              <a:rPr lang="en-GB" dirty="0"/>
              <a:t> a </a:t>
            </a:r>
            <a:r>
              <a:rPr lang="en-GB" dirty="0" err="1"/>
              <a:t>spustí</a:t>
            </a:r>
            <a:r>
              <a:rPr lang="en-GB" dirty="0"/>
              <a:t> se </a:t>
            </a:r>
            <a:r>
              <a:rPr lang="en-GB" dirty="0" err="1"/>
              <a:t>pokaždé</a:t>
            </a:r>
            <a:r>
              <a:rPr lang="en-GB" dirty="0"/>
              <a:t>, </a:t>
            </a:r>
            <a:r>
              <a:rPr lang="en-GB" dirty="0" err="1"/>
              <a:t>když</a:t>
            </a:r>
            <a:r>
              <a:rPr lang="en-GB" dirty="0"/>
              <a:t> se data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dané</a:t>
            </a:r>
            <a:r>
              <a:rPr lang="en-GB" dirty="0"/>
              <a:t> </a:t>
            </a:r>
            <a:r>
              <a:rPr lang="en-GB" dirty="0" err="1"/>
              <a:t>cestě</a:t>
            </a:r>
            <a:r>
              <a:rPr lang="en-GB" dirty="0"/>
              <a:t> </a:t>
            </a:r>
            <a:r>
              <a:rPr lang="en-GB" dirty="0" err="1"/>
              <a:t>změní</a:t>
            </a:r>
            <a:r>
              <a:rPr lang="en-GB" dirty="0"/>
              <a:t>. </a:t>
            </a:r>
            <a:r>
              <a:rPr lang="en-GB" dirty="0" err="1"/>
              <a:t>Můžete</a:t>
            </a:r>
            <a:r>
              <a:rPr lang="en-GB" dirty="0"/>
              <a:t> </a:t>
            </a:r>
            <a:r>
              <a:rPr lang="en-GB" dirty="0" err="1"/>
              <a:t>také</a:t>
            </a:r>
            <a:r>
              <a:rPr lang="en-GB" dirty="0"/>
              <a:t> </a:t>
            </a:r>
            <a:r>
              <a:rPr lang="en-GB" dirty="0" err="1"/>
              <a:t>použít</a:t>
            </a:r>
            <a:r>
              <a:rPr lang="en-GB" dirty="0"/>
              <a:t> </a:t>
            </a:r>
            <a:r>
              <a:rPr lang="en-GB" dirty="0" err="1"/>
              <a:t>metodu</a:t>
            </a:r>
            <a:r>
              <a:rPr lang="en-GB" dirty="0"/>
              <a:t> once(), </a:t>
            </a:r>
            <a:r>
              <a:rPr lang="en-GB" dirty="0" err="1"/>
              <a:t>která</a:t>
            </a:r>
            <a:r>
              <a:rPr lang="en-GB" dirty="0"/>
              <a:t> </a:t>
            </a:r>
            <a:r>
              <a:rPr lang="en-GB" dirty="0" err="1"/>
              <a:t>načte</a:t>
            </a:r>
            <a:r>
              <a:rPr lang="en-GB" dirty="0"/>
              <a:t> data </a:t>
            </a:r>
            <a:r>
              <a:rPr lang="en-GB" dirty="0" err="1"/>
              <a:t>jen</a:t>
            </a:r>
            <a:r>
              <a:rPr lang="en-GB" dirty="0"/>
              <a:t> </a:t>
            </a:r>
            <a:r>
              <a:rPr lang="en-GB" dirty="0" err="1"/>
              <a:t>jednou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90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Querying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GB"/>
              <a:t>Firebase Realtime Database je NoSQL databáze, takže jeho dotazovací jazyk je odlišný od tradičního SQL. Níže je tabulka, která ukazuje základní SQL konstrukty a odpovídající operace v Firebase Realtime Database:</a:t>
            </a:r>
            <a:endParaRPr lang="cs-CZ"/>
          </a:p>
          <a:p>
            <a:endParaRPr lang="en-GB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DB607-BE62-8596-A646-2D74F06F3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2391"/>
              </p:ext>
            </p:extLst>
          </p:nvPr>
        </p:nvGraphicFramePr>
        <p:xfrm>
          <a:off x="4230254" y="2133599"/>
          <a:ext cx="7499885" cy="295892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822296">
                  <a:extLst>
                    <a:ext uri="{9D8B030D-6E8A-4147-A177-3AD203B41FA5}">
                      <a16:colId xmlns:a16="http://schemas.microsoft.com/office/drawing/2014/main" val="1843338462"/>
                    </a:ext>
                  </a:extLst>
                </a:gridCol>
                <a:gridCol w="4677589">
                  <a:extLst>
                    <a:ext uri="{9D8B030D-6E8A-4147-A177-3AD203B41FA5}">
                      <a16:colId xmlns:a16="http://schemas.microsoft.com/office/drawing/2014/main" val="1997262471"/>
                    </a:ext>
                  </a:extLst>
                </a:gridCol>
              </a:tblGrid>
              <a:tr h="423974">
                <a:tc>
                  <a:txBody>
                    <a:bodyPr/>
                    <a:lstStyle/>
                    <a:p>
                      <a:r>
                        <a:rPr lang="en-GB" sz="1200" b="1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GB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Firebase Realtime Database</a:t>
                      </a:r>
                      <a:endParaRPr lang="en-GB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22949"/>
                  </a:ext>
                </a:extLst>
              </a:tr>
              <a:tr h="542568">
                <a:tc>
                  <a:txBody>
                    <a:bodyPr/>
                    <a:lstStyle/>
                    <a:p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Users</a:t>
                      </a:r>
                      <a:endParaRPr lang="en-GB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firebase.database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().ref('users').once('value').then((snapshot) =&gt; { console.log(</a:t>
                      </a:r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snapshot.val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 });</a:t>
                      </a:r>
                      <a:endParaRPr lang="en-GB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15355"/>
                  </a:ext>
                </a:extLst>
              </a:tr>
              <a:tr h="542568">
                <a:tc>
                  <a:txBody>
                    <a:bodyPr/>
                    <a:lstStyle/>
                    <a:p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* FROM Users WHERE </a:t>
                      </a:r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Users.age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18</a:t>
                      </a:r>
                      <a:endParaRPr lang="en-GB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firebase.database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().ref('users').</a:t>
                      </a:r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orderByChild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('age').</a:t>
                      </a:r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startAt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(18).once('value').then((snapshot) =&gt; { console.log(</a:t>
                      </a:r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snapshot.val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 });</a:t>
                      </a:r>
                      <a:endParaRPr lang="en-GB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2997"/>
                  </a:ext>
                </a:extLst>
              </a:tr>
              <a:tr h="542568">
                <a:tc>
                  <a:txBody>
                    <a:bodyPr/>
                    <a:lstStyle/>
                    <a:p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INTO Users (id, username, email) VALUES ("1", "username", "email")</a:t>
                      </a:r>
                      <a:endParaRPr lang="en-GB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firebase.database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().ref('users/' + "1").set({ username: "username", email: "email" });</a:t>
                      </a:r>
                      <a:endParaRPr lang="en-GB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7526"/>
                  </a:ext>
                </a:extLst>
              </a:tr>
              <a:tr h="542568">
                <a:tc>
                  <a:txBody>
                    <a:bodyPr/>
                    <a:lstStyle/>
                    <a:p>
                      <a:r>
                        <a:rPr lang="en-GB" sz="9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Users SET email = "</a:t>
                      </a:r>
                      <a:r>
                        <a:rPr lang="en-GB" sz="9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newemail</a:t>
                      </a:r>
                      <a:r>
                        <a:rPr lang="en-GB" sz="9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WHERE id = "1"</a:t>
                      </a:r>
                      <a:endParaRPr lang="en-GB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firebase.database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().ref('users/' + "1").update({ email: "</a:t>
                      </a:r>
                      <a:r>
                        <a:rPr lang="en-GB" sz="900" b="0" i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newemail</a:t>
                      </a:r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});</a:t>
                      </a:r>
                      <a:endParaRPr lang="en-GB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508693"/>
                  </a:ext>
                </a:extLst>
              </a:tr>
              <a:tr h="364676">
                <a:tc>
                  <a:txBody>
                    <a:bodyPr/>
                    <a:lstStyle/>
                    <a:p>
                      <a:r>
                        <a:rPr lang="en-GB" sz="9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FROM Users WHERE id = "1"</a:t>
                      </a:r>
                      <a:endParaRPr lang="en-GB" sz="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firebase.database</a:t>
                      </a:r>
                      <a:r>
                        <a:rPr lang="en-GB" sz="9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().ref('users/' + "1").remove();</a:t>
                      </a:r>
                      <a:endParaRPr lang="en-GB" sz="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9758" marR="71082" marT="14216" marB="1066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01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Domain</a:t>
            </a:r>
            <a:endParaRPr lang="en-GB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3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464924" y="1443361"/>
            <a:ext cx="3056986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Users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id (</a:t>
            </a:r>
            <a:r>
              <a:rPr lang="en-GB" dirty="0" err="1"/>
              <a:t>Primární</a:t>
            </a:r>
            <a:r>
              <a:rPr lang="en-GB" dirty="0"/>
              <a:t> </a:t>
            </a:r>
            <a:r>
              <a:rPr lang="en-GB" dirty="0" err="1"/>
              <a:t>klíč</a:t>
            </a:r>
            <a:r>
              <a:rPr lang="en-GB" dirty="0"/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name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email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Address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 street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city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zip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8A692-578A-2D3C-8F8F-E0AA24013123}"/>
              </a:ext>
            </a:extLst>
          </p:cNvPr>
          <p:cNvSpPr txBox="1"/>
          <p:nvPr/>
        </p:nvSpPr>
        <p:spPr>
          <a:xfrm>
            <a:off x="5945079" y="1443361"/>
            <a:ext cx="447911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Orders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id (</a:t>
            </a:r>
            <a:r>
              <a:rPr lang="en-GB" sz="1600" dirty="0" err="1"/>
              <a:t>Primární</a:t>
            </a:r>
            <a:r>
              <a:rPr lang="en-GB" sz="1600" dirty="0"/>
              <a:t> </a:t>
            </a:r>
            <a:r>
              <a:rPr lang="en-GB" sz="1600" dirty="0" err="1"/>
              <a:t>klíč</a:t>
            </a:r>
            <a:r>
              <a:rPr lang="en-GB" sz="16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user_id</a:t>
            </a:r>
            <a:r>
              <a:rPr lang="en-GB" sz="1600" dirty="0"/>
              <a:t> (</a:t>
            </a:r>
            <a:r>
              <a:rPr lang="en-GB" sz="1600" dirty="0" err="1"/>
              <a:t>Cizí</a:t>
            </a:r>
            <a:r>
              <a:rPr lang="en-GB" sz="1600" dirty="0"/>
              <a:t> </a:t>
            </a:r>
            <a:r>
              <a:rPr lang="en-GB" sz="1600" dirty="0" err="1"/>
              <a:t>klíč</a:t>
            </a:r>
            <a:r>
              <a:rPr lang="en-GB" sz="1600" dirty="0"/>
              <a:t>, </a:t>
            </a:r>
            <a:r>
              <a:rPr lang="en-GB" sz="1600" dirty="0" err="1"/>
              <a:t>odkazuje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Users)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total_price</a:t>
            </a:r>
            <a:r>
              <a:rPr lang="en-GB" sz="16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order_date</a:t>
            </a: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5F42B-DB61-26DC-A0CD-4F61DD92BCE9}"/>
              </a:ext>
            </a:extLst>
          </p:cNvPr>
          <p:cNvSpPr txBox="1"/>
          <p:nvPr/>
        </p:nvSpPr>
        <p:spPr>
          <a:xfrm>
            <a:off x="5945079" y="3160450"/>
            <a:ext cx="25426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b="1" dirty="0"/>
              <a:t>Products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id (</a:t>
            </a:r>
            <a:r>
              <a:rPr lang="en-GB" sz="1600" dirty="0" err="1"/>
              <a:t>Primární</a:t>
            </a:r>
            <a:r>
              <a:rPr lang="en-GB" sz="1600" dirty="0"/>
              <a:t> </a:t>
            </a:r>
            <a:r>
              <a:rPr lang="en-GB" sz="1600" dirty="0" err="1"/>
              <a:t>klíč</a:t>
            </a:r>
            <a:r>
              <a:rPr lang="en-GB" sz="1600" dirty="0"/>
              <a:t>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name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description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A8667-57F1-3566-B02A-054E254D7D99}"/>
              </a:ext>
            </a:extLst>
          </p:cNvPr>
          <p:cNvSpPr txBox="1"/>
          <p:nvPr/>
        </p:nvSpPr>
        <p:spPr>
          <a:xfrm>
            <a:off x="3466113" y="5055093"/>
            <a:ext cx="525977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err="1"/>
              <a:t>OrderItems</a:t>
            </a:r>
            <a:r>
              <a:rPr lang="en-GB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id (</a:t>
            </a:r>
            <a:r>
              <a:rPr lang="en-GB" sz="1600" dirty="0" err="1"/>
              <a:t>Primární</a:t>
            </a:r>
            <a:r>
              <a:rPr lang="en-GB" sz="1600" dirty="0"/>
              <a:t> </a:t>
            </a:r>
            <a:r>
              <a:rPr lang="en-GB" sz="1600" dirty="0" err="1"/>
              <a:t>klíč</a:t>
            </a:r>
            <a:r>
              <a:rPr lang="en-GB" sz="1600" dirty="0"/>
              <a:t>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order_id</a:t>
            </a:r>
            <a:r>
              <a:rPr lang="en-GB" sz="1600" dirty="0"/>
              <a:t> (</a:t>
            </a:r>
            <a:r>
              <a:rPr lang="en-GB" sz="1600" dirty="0" err="1"/>
              <a:t>Cizí</a:t>
            </a:r>
            <a:r>
              <a:rPr lang="en-GB" sz="1600" dirty="0"/>
              <a:t> </a:t>
            </a:r>
            <a:r>
              <a:rPr lang="en-GB" sz="1600" dirty="0" err="1"/>
              <a:t>klíč</a:t>
            </a:r>
            <a:r>
              <a:rPr lang="en-GB" sz="1600" dirty="0"/>
              <a:t>, </a:t>
            </a:r>
            <a:r>
              <a:rPr lang="en-GB" sz="1600" dirty="0" err="1"/>
              <a:t>odkazuje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Orders)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product_id</a:t>
            </a:r>
            <a:r>
              <a:rPr lang="en-GB" sz="1600" dirty="0"/>
              <a:t> (</a:t>
            </a:r>
            <a:r>
              <a:rPr lang="en-GB" sz="1600" dirty="0" err="1"/>
              <a:t>Cizí</a:t>
            </a:r>
            <a:r>
              <a:rPr lang="en-GB" sz="1600" dirty="0"/>
              <a:t> </a:t>
            </a:r>
            <a:r>
              <a:rPr lang="en-GB" sz="1600" dirty="0" err="1"/>
              <a:t>klíč</a:t>
            </a:r>
            <a:r>
              <a:rPr lang="en-GB" sz="1600" dirty="0"/>
              <a:t>, </a:t>
            </a:r>
            <a:r>
              <a:rPr lang="en-GB" sz="1600" dirty="0" err="1"/>
              <a:t>odkazuje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Products)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quantity</a:t>
            </a:r>
          </a:p>
        </p:txBody>
      </p:sp>
    </p:spTree>
    <p:extLst>
      <p:ext uri="{BB962C8B-B14F-4D97-AF65-F5344CB8AC3E}">
        <p14:creationId xmlns:p14="http://schemas.microsoft.com/office/powerpoint/2010/main" val="292633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93903" y="1905000"/>
            <a:ext cx="8915400" cy="3777622"/>
          </a:xfrm>
        </p:spPr>
        <p:txBody>
          <a:bodyPr/>
          <a:lstStyle/>
          <a:p>
            <a:r>
              <a:rPr lang="en-GB" dirty="0"/>
              <a:t>Users a Orders: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uživatel</a:t>
            </a:r>
            <a:r>
              <a:rPr lang="en-GB" dirty="0"/>
              <a:t> (Users) </a:t>
            </a:r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mít</a:t>
            </a:r>
            <a:r>
              <a:rPr lang="en-GB" dirty="0"/>
              <a:t> </a:t>
            </a:r>
            <a:r>
              <a:rPr lang="en-GB" dirty="0" err="1"/>
              <a:t>více</a:t>
            </a:r>
            <a:r>
              <a:rPr lang="en-GB" dirty="0"/>
              <a:t> </a:t>
            </a:r>
            <a:r>
              <a:rPr lang="en-GB" dirty="0" err="1"/>
              <a:t>objednávek</a:t>
            </a:r>
            <a:r>
              <a:rPr lang="en-GB" dirty="0"/>
              <a:t> (Orders). </a:t>
            </a:r>
            <a:r>
              <a:rPr lang="en-GB" dirty="0" err="1"/>
              <a:t>Vztah</a:t>
            </a:r>
            <a:r>
              <a:rPr lang="en-GB" dirty="0"/>
              <a:t> je </a:t>
            </a:r>
            <a:r>
              <a:rPr lang="en-GB" dirty="0" err="1"/>
              <a:t>tedy</a:t>
            </a:r>
            <a:r>
              <a:rPr lang="en-GB" dirty="0"/>
              <a:t> 1:N z Users </a:t>
            </a:r>
            <a:r>
              <a:rPr lang="en-GB" dirty="0" err="1"/>
              <a:t>na</a:t>
            </a:r>
            <a:r>
              <a:rPr lang="en-GB" dirty="0"/>
              <a:t> Orders. </a:t>
            </a:r>
          </a:p>
          <a:p>
            <a:r>
              <a:rPr lang="en-GB" dirty="0"/>
              <a:t>Orders a </a:t>
            </a:r>
            <a:r>
              <a:rPr lang="en-GB" dirty="0" err="1"/>
              <a:t>OrderItems</a:t>
            </a:r>
            <a:r>
              <a:rPr lang="en-GB" dirty="0"/>
              <a:t>: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objednávka</a:t>
            </a:r>
            <a:r>
              <a:rPr lang="en-GB" dirty="0"/>
              <a:t> (Orders) </a:t>
            </a:r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obsahovat</a:t>
            </a:r>
            <a:r>
              <a:rPr lang="en-GB" dirty="0"/>
              <a:t> </a:t>
            </a:r>
            <a:r>
              <a:rPr lang="en-GB" dirty="0" err="1"/>
              <a:t>více</a:t>
            </a:r>
            <a:r>
              <a:rPr lang="en-GB" dirty="0"/>
              <a:t> </a:t>
            </a:r>
            <a:r>
              <a:rPr lang="en-GB" dirty="0" err="1"/>
              <a:t>položek</a:t>
            </a:r>
            <a:r>
              <a:rPr lang="en-GB" dirty="0"/>
              <a:t> (</a:t>
            </a:r>
            <a:r>
              <a:rPr lang="en-GB" dirty="0" err="1"/>
              <a:t>OrderItems</a:t>
            </a:r>
            <a:r>
              <a:rPr lang="en-GB" dirty="0"/>
              <a:t>). </a:t>
            </a:r>
            <a:r>
              <a:rPr lang="en-GB" dirty="0" err="1"/>
              <a:t>Vztah</a:t>
            </a:r>
            <a:r>
              <a:rPr lang="en-GB" dirty="0"/>
              <a:t> je </a:t>
            </a:r>
            <a:r>
              <a:rPr lang="en-GB" dirty="0" err="1"/>
              <a:t>tedy</a:t>
            </a:r>
            <a:r>
              <a:rPr lang="en-GB" dirty="0"/>
              <a:t> 1:N z Orders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OrderItems</a:t>
            </a:r>
            <a:r>
              <a:rPr lang="en-GB" dirty="0"/>
              <a:t>. </a:t>
            </a:r>
          </a:p>
          <a:p>
            <a:r>
              <a:rPr lang="en-GB" dirty="0"/>
              <a:t>Products a </a:t>
            </a:r>
            <a:r>
              <a:rPr lang="en-GB" dirty="0" err="1"/>
              <a:t>OrderItems</a:t>
            </a:r>
            <a:r>
              <a:rPr lang="en-GB" dirty="0"/>
              <a:t>: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produkt</a:t>
            </a:r>
            <a:r>
              <a:rPr lang="en-GB" dirty="0"/>
              <a:t> (Products) </a:t>
            </a:r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být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více</a:t>
            </a:r>
            <a:r>
              <a:rPr lang="en-GB" dirty="0"/>
              <a:t> </a:t>
            </a:r>
            <a:r>
              <a:rPr lang="en-GB" dirty="0" err="1"/>
              <a:t>položkách</a:t>
            </a:r>
            <a:r>
              <a:rPr lang="en-GB" dirty="0"/>
              <a:t> (</a:t>
            </a:r>
            <a:r>
              <a:rPr lang="en-GB" dirty="0" err="1"/>
              <a:t>OrderItems</a:t>
            </a:r>
            <a:r>
              <a:rPr lang="en-GB" dirty="0"/>
              <a:t>). </a:t>
            </a:r>
            <a:r>
              <a:rPr lang="en-GB" dirty="0" err="1"/>
              <a:t>Vztah</a:t>
            </a:r>
            <a:r>
              <a:rPr lang="en-GB" dirty="0"/>
              <a:t> je </a:t>
            </a:r>
            <a:r>
              <a:rPr lang="en-GB" dirty="0" err="1"/>
              <a:t>tedy</a:t>
            </a:r>
            <a:r>
              <a:rPr lang="en-GB" dirty="0"/>
              <a:t> 1:N z Products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OrderItem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482363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1011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Söhne</vt:lpstr>
      <vt:lpstr>Wingdings</vt:lpstr>
      <vt:lpstr>Wingdings 3</vt:lpstr>
      <vt:lpstr>Stébla</vt:lpstr>
      <vt:lpstr>Firebase Realtime Database</vt:lpstr>
      <vt:lpstr>Basic Characteristics</vt:lpstr>
      <vt:lpstr>Basic Characteristics</vt:lpstr>
      <vt:lpstr>Data Models</vt:lpstr>
      <vt:lpstr>DML Operations</vt:lpstr>
      <vt:lpstr>Querying</vt:lpstr>
      <vt:lpstr>Chosen Domain</vt:lpstr>
      <vt:lpstr>Schema</vt:lpstr>
      <vt:lpstr>Schema</vt:lpstr>
      <vt:lpstr>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Irena</dc:creator>
  <cp:lastModifiedBy>Xuan Anh Duong</cp:lastModifiedBy>
  <cp:revision>62</cp:revision>
  <dcterms:created xsi:type="dcterms:W3CDTF">2023-04-22T16:56:15Z</dcterms:created>
  <dcterms:modified xsi:type="dcterms:W3CDTF">2023-05-12T14:07:25Z</dcterms:modified>
</cp:coreProperties>
</file>