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0" r:id="rId7"/>
    <p:sldId id="281" r:id="rId8"/>
    <p:sldId id="282" r:id="rId9"/>
    <p:sldId id="293" r:id="rId10"/>
    <p:sldId id="283" r:id="rId11"/>
    <p:sldId id="284" r:id="rId12"/>
    <p:sldId id="285" r:id="rId13"/>
    <p:sldId id="286" r:id="rId14"/>
    <p:sldId id="294" r:id="rId15"/>
    <p:sldId id="287" r:id="rId16"/>
    <p:sldId id="288" r:id="rId17"/>
    <p:sldId id="289" r:id="rId18"/>
    <p:sldId id="295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319" y="90567"/>
            <a:ext cx="8819073" cy="2420504"/>
          </a:xfrm>
        </p:spPr>
        <p:txBody>
          <a:bodyPr>
            <a:normAutofit/>
          </a:bodyPr>
          <a:lstStyle/>
          <a:p>
            <a:pPr algn="l"/>
            <a:r>
              <a:rPr lang="vi-VN" sz="4000" dirty="0"/>
              <a:t>BÀI TẬP KẾT THÚC MÔN PYTHON</a:t>
            </a:r>
            <a:br>
              <a:rPr lang="vi-VN" sz="4000" dirty="0"/>
            </a:b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4A02F6-DF8C-4B06-81F4-9B60B2C5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2511071"/>
            <a:ext cx="10353527" cy="1049867"/>
          </a:xfrm>
        </p:spPr>
        <p:txBody>
          <a:bodyPr>
            <a:normAutofit/>
          </a:bodyPr>
          <a:lstStyle/>
          <a:p>
            <a:r>
              <a:rPr lang="vi-VN" sz="3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ĐỀ TÀI: XÂY DỰNG GAME BLACKJACK</a:t>
            </a:r>
            <a:endParaRPr lang="en-US" sz="3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5CDED-2F0E-4418-8C5C-C5E174256915}"/>
              </a:ext>
            </a:extLst>
          </p:cNvPr>
          <p:cNvSpPr txBox="1"/>
          <p:nvPr/>
        </p:nvSpPr>
        <p:spPr>
          <a:xfrm>
            <a:off x="7940351" y="3731246"/>
            <a:ext cx="30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Lớp: K58ktp</a:t>
            </a:r>
          </a:p>
          <a:p>
            <a:r>
              <a:rPr lang="vi-VN" dirty="0"/>
              <a:t>Họ Tên: Dương Thị Ly</a:t>
            </a:r>
          </a:p>
          <a:p>
            <a:r>
              <a:rPr lang="vi-VN" dirty="0"/>
              <a:t>Msv: K225480106045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FF5F-FD26-4D9B-9FF0-012AC7F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sz="4800" dirty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7726-5AC8-4083-AA62-3090FC43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d. Luật chơi xử lý trong code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9AD9CC-CE5D-4A1C-BA49-3EF8C2F7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0" y="2733496"/>
            <a:ext cx="64427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rút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dừng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21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Dealer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rút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≥17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thắng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thua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2950-8C15-43D7-A8D6-5513396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dirty="0"/>
              <a:t>3. THIẾT KẾ HỆ THỐNG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D5BCB-DC2A-4D8B-847F-B7ACB25621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006" y="1866900"/>
            <a:ext cx="4553339" cy="440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EA264-7B66-444E-8AE0-70614609FEAA}"/>
              </a:ext>
            </a:extLst>
          </p:cNvPr>
          <p:cNvSpPr txBox="1"/>
          <p:nvPr/>
        </p:nvSpPr>
        <p:spPr>
          <a:xfrm>
            <a:off x="3114092" y="5887179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182880" algn="ctr">
              <a:lnSpc>
                <a:spcPct val="150000"/>
              </a:lnSpc>
              <a:spcBef>
                <a:spcPts val="30"/>
              </a:spcBef>
              <a:spcAft>
                <a:spcPts val="3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Hình 2.1.Sơ đồ chức năng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7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68E-5BCB-4DC6-9EE4-5F07EBAF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10" y="57724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vi-VN" sz="4800" dirty="0"/>
              <a:t>4. THỬ NGHIỆM VÀ KẾT LUẬN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1F2F-7C9B-4384-A3AA-7CE75C7A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lphaLcPeriod"/>
            </a:pPr>
            <a:r>
              <a:rPr lang="vi-VN" dirty="0"/>
              <a:t>Kết quả thử nghiệm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C6CB5-E94B-4539-B24A-2EB3C38B3D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023" y="2849934"/>
            <a:ext cx="3035163" cy="2459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11027-4E2F-464A-AD6E-58337BECBF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0765" y="2961802"/>
            <a:ext cx="2607997" cy="234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34F34-6ABF-4BDD-BECD-E5567F2A96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22393" y="2961800"/>
            <a:ext cx="2607997" cy="2261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B7F5-7E15-4AE9-90AC-72C798E71B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99158" y="2961800"/>
            <a:ext cx="2354027" cy="227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9E311-0781-44BA-9C3C-F06A293363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63583" y="2961801"/>
            <a:ext cx="2607997" cy="2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A86D-B576-4A54-9283-5F10DF40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36" y="628261"/>
            <a:ext cx="10353762" cy="1257300"/>
          </a:xfrm>
        </p:spPr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D566-5C6E-4AA0-8308-F95C4D94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Nhận xét thử nghiệm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CE2119-7733-4B1A-AEC0-7D9A8FA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2690337"/>
            <a:ext cx="50193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Game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logic Blackjack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Âm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ổn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định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tiếp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4E0-092B-426B-8B47-EE2164DF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673768"/>
            <a:ext cx="10353762" cy="1257300"/>
          </a:xfrm>
        </p:spPr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D7AB-0DDF-4A02-B8B9-EA1BBF76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c. Kết luận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Ưu điểm: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Giao diện đơn giản, dễ chơi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Luật chơi đúng chuẩn Blackjack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tốt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C5B3-F47D-4F09-BDB9-7FA1662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DB29-5440-460A-8E03-0B48221B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c. Kết luận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dirty="0"/>
              <a:t>Nhược điểm: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Chưa có AI cho Dealer:</a:t>
            </a:r>
            <a:r>
              <a:rPr lang="vi-VN" dirty="0"/>
              <a:t> Dealer hiện chỉ rút bài đến khi &gt;= 17, không có chiến lược thông minh.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hưa có hệ thống lưu điểm hoặc tên người chơi.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Chưa hỗ trợ chơi nhiều người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0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4662-1539-4D56-BCD7-E54A248B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26070-6443-4D92-B0CF-27829D1F4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25668"/>
            <a:ext cx="57990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d. Hướng Phát triển đề tài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1800" dirty="0"/>
              <a:t>Phát triển chế độ nhiều người chơi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Thêm</a:t>
            </a:r>
            <a:r>
              <a:rPr lang="en-US" sz="1800" b="1" dirty="0"/>
              <a:t> AI </a:t>
            </a:r>
            <a:r>
              <a:rPr lang="en-US" sz="1800" b="1" dirty="0" err="1"/>
              <a:t>thông</a:t>
            </a:r>
            <a:r>
              <a:rPr lang="en-US" sz="1800" b="1" dirty="0"/>
              <a:t> </a:t>
            </a:r>
            <a:r>
              <a:rPr lang="en-US" sz="1800" b="1" dirty="0" err="1"/>
              <a:t>minh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Dealer</a:t>
            </a:r>
            <a:r>
              <a:rPr lang="en-US" sz="1800" dirty="0"/>
              <a:t> 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Tùy</a:t>
            </a:r>
            <a:r>
              <a:rPr lang="en-US" sz="1800" b="1" dirty="0"/>
              <a:t> </a:t>
            </a:r>
            <a:r>
              <a:rPr lang="en-US" sz="1800" b="1" dirty="0" err="1"/>
              <a:t>biến</a:t>
            </a:r>
            <a:r>
              <a:rPr lang="en-US" sz="1800" b="1" dirty="0"/>
              <a:t> </a:t>
            </a:r>
            <a:r>
              <a:rPr lang="en-US" sz="1800" b="1" dirty="0" err="1"/>
              <a:t>giao</a:t>
            </a:r>
            <a:r>
              <a:rPr lang="en-US" sz="1800" b="1" dirty="0"/>
              <a:t> </a:t>
            </a:r>
            <a:r>
              <a:rPr lang="en-US" sz="1800" b="1" dirty="0" err="1"/>
              <a:t>diện</a:t>
            </a:r>
            <a:r>
              <a:rPr lang="en-US" sz="1800" dirty="0"/>
              <a:t>: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,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,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Tích</a:t>
            </a:r>
            <a:r>
              <a:rPr lang="en-US" sz="1800" b="1" dirty="0"/>
              <a:t> </a:t>
            </a:r>
            <a:r>
              <a:rPr lang="en-US" sz="1800" b="1" dirty="0" err="1"/>
              <a:t>hợp</a:t>
            </a:r>
            <a:r>
              <a:rPr lang="en-US" sz="1800" b="1" dirty="0"/>
              <a:t>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nền</a:t>
            </a:r>
            <a:r>
              <a:rPr lang="en-US" sz="1800" b="1" dirty="0"/>
              <a:t> </a:t>
            </a:r>
            <a:r>
              <a:rPr lang="en-US" sz="1800" b="1" dirty="0" err="1"/>
              <a:t>tảng</a:t>
            </a:r>
            <a:r>
              <a:rPr lang="en-US" sz="1800" b="1" dirty="0"/>
              <a:t> web</a:t>
            </a:r>
            <a:r>
              <a:rPr lang="en-US" sz="1800" dirty="0"/>
              <a:t> 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1800" dirty="0"/>
              <a:t>Thêm hệ thống lưu điểm, tên người chơi, bảng xếp hạng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E0D7-1F1E-4823-8C27-70FDE08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40" y="2822899"/>
            <a:ext cx="10353762" cy="371474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marL="36900" indent="0" algn="ctr">
              <a:buNone/>
            </a:pPr>
            <a:r>
              <a:rPr lang="vi-VN" i="1" dirty="0">
                <a:effectLst/>
              </a:rPr>
              <a:t>CẢM ƠN THẦY CÔ ĐÃ XEM HẾT SLIDER VÀ NHẬN XÉT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15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571-238B-413C-9F8A-DA455DD2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5B7-9C41-42BF-B040-9CCDB36C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vi-VN" sz="3000" dirty="0"/>
              <a:t>NỘI DUNG CHÍNH:</a:t>
            </a:r>
            <a:r>
              <a:rPr lang="en-US" sz="3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vi-VN" sz="2400" dirty="0"/>
              <a:t>1. GIỚI THIỆU CHUNG VỀ ĐỀ TÀI</a:t>
            </a:r>
          </a:p>
          <a:p>
            <a:pPr marL="36900" lvl="0" indent="0">
              <a:buNone/>
            </a:pPr>
            <a:r>
              <a:rPr lang="vi-VN" sz="2400" dirty="0"/>
              <a:t>2. GIỚI THIỆU HỆ THỐNG</a:t>
            </a:r>
          </a:p>
          <a:p>
            <a:pPr marL="36900" lvl="0" indent="0">
              <a:buNone/>
            </a:pPr>
            <a:r>
              <a:rPr lang="vi-VN" sz="2400" dirty="0"/>
              <a:t>3. THIẾT KẾ HỆ THỐNG</a:t>
            </a:r>
          </a:p>
          <a:p>
            <a:pPr marL="36900" lvl="0" indent="0">
              <a:buNone/>
            </a:pPr>
            <a:r>
              <a:rPr lang="vi-VN" sz="2400" dirty="0"/>
              <a:t>4. THỬ NGHIỆM VÀ KẾT LUẬN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AF09-73B2-490B-A909-4A517773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GIỚI THIỆU CHUNG VỀ ĐỀ TÀI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5BEE-6D47-44CC-A4AD-FAC9337A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99" y="1772817"/>
            <a:ext cx="10353762" cy="4749281"/>
          </a:xfrm>
        </p:spPr>
        <p:txBody>
          <a:bodyPr>
            <a:normAutofit lnSpcReduction="10000"/>
          </a:bodyPr>
          <a:lstStyle/>
          <a:p>
            <a:pPr marL="0" marR="182880" lvl="0" indent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a. Nội dung thực hiện</a:t>
            </a: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vi-VN" sz="1800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Phân tích luật chơi Blackjack và xây dựng logic xử lý điểm số, luật rút bài, thắng – thua.</a:t>
            </a: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Thiết kế giao diện đồ họa trò chơi bằng thư viện Pygame, bao gồm nền bàn chơi, các lá bài, nút chức năng và hiển thị điểm số.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Xây dựng chức năng điều khiển trò chơi thông qua bàn phím (phím Hit – Rút bài, Stand – Dừng) và chuột (chọn nút PLAY, PLAY AGAIN).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Tích hợp âm thanh gồm nhạc nền và các hiệu ứng như chia bài, thắng hoặc thua.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Xử lý các trạng thái của trò chơi: đang chơi, kết thúc, chờ người chơi bắt đầu lại.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Tổ chức mã nguồn rõ ràng, dễ mở rộng, sử dụng mô hình hướng đối tượng kết hợp xử lý sự kiện Pygame.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4B1-13EF-4BD7-A216-70CFDC0D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GIỚI THIỆU CHUNG VỀ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4254-0AFB-4E91-BD73-72A575FC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Phạm vi thực hiện</a:t>
            </a:r>
          </a:p>
          <a:p>
            <a:pPr marL="36900" indent="0">
              <a:buNone/>
            </a:pPr>
            <a:endParaRPr lang="vi-VN" dirty="0"/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Xây dựng phiên bản đơn giản của trò chơi Blackjack với một người chơi và một nhà cái (máy).</a:t>
            </a:r>
          </a:p>
          <a:p>
            <a:pPr marL="0" marR="182880" lvl="0" indent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Trò chơi chạy trên môi trường máy tính cá nhân, không hỗ trợ nhiều người chơi hoặc chơi qua mạng.</a:t>
            </a:r>
          </a:p>
          <a:p>
            <a:pPr marL="0" marR="18288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Không bao gồm các tính năng nâng cao như cá cược, lưu điểm cao, đăng nhập người dùng, AI nhà cái chuyên sâu.</a:t>
            </a:r>
          </a:p>
          <a:p>
            <a:pPr marL="0" marR="18288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Tập trung vào logic trò chơi, thiết kế đồ họa cơ bản và khả năng hoàn thiện trong phạm vi môn học.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82A4-3E25-4880-B24C-D04973E1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800" dirty="0"/>
              <a:t> GIỚI THIỆU HỆ THỐNG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3E80A-20CD-46FA-AA33-2CD53CFD3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46993"/>
            <a:ext cx="9013976" cy="49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eriod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eriod"/>
              <a:tabLst/>
            </a:pP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sz="1800" b="1" dirty="0"/>
              <a:t>  -Python </a:t>
            </a:r>
            <a:r>
              <a:rPr lang="vi-VN" sz="1800" dirty="0"/>
              <a:t>Hỗ trợ tốt cho xử lý logic game như: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Phát sinh số ngẫu nhiên (rút bài)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Xử lý luồng điều kiện, vòng lặp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Tổ chức code theo module, hàm rõ ràng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marL="72900" indent="0">
              <a:buNone/>
            </a:pPr>
            <a:endParaRPr lang="vi-VN" sz="1600" dirty="0"/>
          </a:p>
          <a:p>
            <a:pPr marL="72900" indent="0">
              <a:buNone/>
            </a:pPr>
            <a:r>
              <a:rPr lang="vi-VN" sz="1600" dirty="0"/>
              <a:t>    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B08E-BCF1-4D71-A778-4DB4B64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400" dirty="0"/>
              <a:t> GIỚI THIỆU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DA56-E8B3-4EFA-9A7C-13576D76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54979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AutoNum type="alphaLcPeriod"/>
            </a:pP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AutoNum type="alphaLcPeriod"/>
            </a:pP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kumimoji="0" lang="vi-VN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-pygame: Thư viện chuyên dùng làm game 2d, hỗ trợ:</a:t>
            </a:r>
          </a:p>
          <a:p>
            <a:pPr marL="36900" indent="0">
              <a:buNone/>
            </a:pP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altLang="en-US" sz="22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đồ họa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vi-VN" altLang="en-US" sz="22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vi-VN" altLang="en-US" sz="22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 lý sự kiện người dùng: Bàn phím, chuột</a:t>
            </a:r>
          </a:p>
          <a:p>
            <a:pPr lvl="1">
              <a:buFont typeface="Courier New" panose="02070309020205020404" pitchFamily="49" charset="0"/>
              <a:buChar char="o"/>
            </a:pPr>
            <a:endParaRPr kumimoji="0" lang="vi-VN" altLang="en-US" sz="22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altLang="en-US" sz="22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 thanh: Phát âm thanh rút bài, thắng, thua, nhạc nền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vi-VN" altLang="en-US" sz="22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vi-VN" altLang="en-US" sz="22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Vòng lặp game: Cập nhật và vẽ màn hình liên tục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36FF-F3EB-45DB-A58D-1AB056EF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400" dirty="0"/>
              <a:t> GIỚI THIỆU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419F-0620-45DC-8C21-28BA1B70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"Play Now“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dealer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bốc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kumimoji="0" lang="vi-VN" altLang="en-US" sz="16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"Play Again"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3D24-E9D1-472C-8B8E-4C11B7F5D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7290" y="1660847"/>
            <a:ext cx="3415004" cy="475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2AB94-28C5-451B-8C08-406DC49F79EB}"/>
              </a:ext>
            </a:extLst>
          </p:cNvPr>
          <p:cNvSpPr txBox="1"/>
          <p:nvPr/>
        </p:nvSpPr>
        <p:spPr>
          <a:xfrm>
            <a:off x="6207191" y="6399926"/>
            <a:ext cx="486824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182880" algn="ctr">
              <a:lnSpc>
                <a:spcPct val="150000"/>
              </a:lnSpc>
              <a:spcBef>
                <a:spcPts val="30"/>
              </a:spcBef>
              <a:spcAft>
                <a:spcPts val="3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Aptos"/>
              </a:rPr>
              <a:t>Hình 4.8.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Sơ đồ quy trình chức năng ch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nh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62565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B32-631B-4348-84B9-5DA1E6C5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 </a:t>
            </a:r>
            <a:r>
              <a:rPr lang="vi-VN" sz="4800" dirty="0"/>
              <a:t>3. THIẾT KẾ HỆ THỐNG</a:t>
            </a:r>
            <a:br>
              <a:rPr lang="vi-VN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528-94A3-4BF1-BC18-DF17628F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b="1" dirty="0"/>
              <a:t>a. Thiết kế giao diện:</a:t>
            </a:r>
            <a:endParaRPr lang="vi-V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Nền xanh lá cây như bàn casino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Các lá bài hiển thị bằng ảnh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Vị trí lá bài người chơi ở dưới, dealer ở trên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Hiển thị điểm số, trạng thái game (Win/Lose)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5077-2399-499C-861C-1AA75BD9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sz="4400" dirty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F27B-040A-4802-ABA4-B8F2E898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  <a:endParaRPr lang="vi-VN" dirty="0"/>
          </a:p>
          <a:p>
            <a:pPr marL="36900" indent="0">
              <a:buNone/>
            </a:pPr>
            <a:endParaRPr lang="vi-VN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6C7952-BAC8-415B-9936-989EA5C9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41" y="2507819"/>
            <a:ext cx="77070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deal_card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ngẫu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nhiên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calculate_score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thuật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: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quắc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(bust)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Jack, Queen, King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kiện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phím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và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click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chuột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draw_cards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5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{ED912E1D-AF24-4805-8A0C-C4D97A664A22}TFe742eee6-54b3-45e8-a03d-f3d997f9b6cac9918ce6_win32-4d0e85e9f485</Template>
  <TotalTime>82</TotalTime>
  <Words>945</Words>
  <Application>Microsoft Office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Calibri</vt:lpstr>
      <vt:lpstr>Courier New</vt:lpstr>
      <vt:lpstr>Goudy Old Style</vt:lpstr>
      <vt:lpstr>Symbol</vt:lpstr>
      <vt:lpstr>Times New Roman</vt:lpstr>
      <vt:lpstr>Wingdings</vt:lpstr>
      <vt:lpstr>Wingdings 2</vt:lpstr>
      <vt:lpstr>SlateVTI</vt:lpstr>
      <vt:lpstr>BÀI TẬP KẾT THÚC MÔN PYTHON </vt:lpstr>
      <vt:lpstr>NỘI DUNG CHÍNH: </vt:lpstr>
      <vt:lpstr>1. GIỚI THIỆU CHUNG VỀ ĐỀ TÀI </vt:lpstr>
      <vt:lpstr>1. GIỚI THIỆU CHUNG VỀ ĐỀ TÀI</vt:lpstr>
      <vt:lpstr>2. GIỚI THIỆU HỆ THỐNG</vt:lpstr>
      <vt:lpstr>2. GIỚI THIỆU HỆ THỐNG</vt:lpstr>
      <vt:lpstr>2. GIỚI THIỆU HỆ THỐNG</vt:lpstr>
      <vt:lpstr> 3. THIẾT KẾ HỆ THỐNG </vt:lpstr>
      <vt:lpstr> 3. THIẾT KẾ HỆ THỐNG</vt:lpstr>
      <vt:lpstr> 3. THIẾT KẾ HỆ THỐNG</vt:lpstr>
      <vt:lpstr>3. THIẾT KẾ HỆ THỐNG</vt:lpstr>
      <vt:lpstr>4. THỬ NGHIỆM VÀ KẾT LUẬN </vt:lpstr>
      <vt:lpstr>4. THỬ NGHIỆM VÀ KẾT LUẬN</vt:lpstr>
      <vt:lpstr>4. THỬ NGHIỆM VÀ KẾT LUẬN</vt:lpstr>
      <vt:lpstr>4. THỬ NGHIỆM VÀ KẾT LUẬN</vt:lpstr>
      <vt:lpstr>4. THỬ NGHIỆM VÀ 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KẾT THÚC MÔN PYTHON </dc:title>
  <dc:creator>Ly Dương</dc:creator>
  <cp:lastModifiedBy>Ly Dương</cp:lastModifiedBy>
  <cp:revision>1</cp:revision>
  <dcterms:created xsi:type="dcterms:W3CDTF">2025-06-09T05:23:28Z</dcterms:created>
  <dcterms:modified xsi:type="dcterms:W3CDTF">2025-06-09T06:46:11Z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