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grandir Heavy Italics" charset="1" panose="00000900000000000000"/>
      <p:regular r:id="rId17"/>
    </p:embeddedFont>
    <p:embeddedFont>
      <p:font typeface="Agrandir Italics" charset="1" panose="00000500000000000000"/>
      <p:regular r:id="rId18"/>
    </p:embeddedFont>
    <p:embeddedFont>
      <p:font typeface="Agrandir Bold" charset="1" panose="00000800000000000000"/>
      <p:regular r:id="rId19"/>
    </p:embeddedFont>
    <p:embeddedFont>
      <p:font typeface="Agrandir" charset="1" panose="00000500000000000000"/>
      <p:regular r:id="rId20"/>
    </p:embeddedFont>
    <p:embeddedFont>
      <p:font typeface="Open Sans" charset="1" panose="020B0606030504020204"/>
      <p:regular r:id="rId21"/>
    </p:embeddedFont>
    <p:embeddedFont>
      <p:font typeface="Agrandir Bold Italics" charset="1" panose="00000800000000000000"/>
      <p:regular r:id="rId22"/>
    </p:embeddedFont>
    <p:embeddedFont>
      <p:font typeface="ITC Benguiat" charset="1" panose="02030603050306020704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1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6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3" Target="../media/image7.svg" Type="http://schemas.openxmlformats.org/officeDocument/2006/relationships/image"/><Relationship Id="rId4" Target="../media/image1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27359">
            <a:off x="-1658446" y="-1415451"/>
            <a:ext cx="6366884" cy="12229596"/>
            <a:chOff x="0" y="0"/>
            <a:chExt cx="1676875" cy="32209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6875" cy="3220964"/>
            </a:xfrm>
            <a:custGeom>
              <a:avLst/>
              <a:gdLst/>
              <a:ahLst/>
              <a:cxnLst/>
              <a:rect r="r" b="b" t="t" l="l"/>
              <a:pathLst>
                <a:path h="3220964" w="1676875">
                  <a:moveTo>
                    <a:pt x="0" y="0"/>
                  </a:moveTo>
                  <a:lnTo>
                    <a:pt x="1676875" y="0"/>
                  </a:lnTo>
                  <a:lnTo>
                    <a:pt x="1676875" y="3220964"/>
                  </a:lnTo>
                  <a:lnTo>
                    <a:pt x="0" y="3220964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6875" cy="3259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727359">
            <a:off x="17361277" y="585529"/>
            <a:ext cx="2839041" cy="13031788"/>
            <a:chOff x="0" y="0"/>
            <a:chExt cx="747731" cy="34322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731" cy="3432240"/>
            </a:xfrm>
            <a:custGeom>
              <a:avLst/>
              <a:gdLst/>
              <a:ahLst/>
              <a:cxnLst/>
              <a:rect r="r" b="b" t="t" l="l"/>
              <a:pathLst>
                <a:path h="3432240" w="747731">
                  <a:moveTo>
                    <a:pt x="0" y="0"/>
                  </a:moveTo>
                  <a:lnTo>
                    <a:pt x="747731" y="0"/>
                  </a:lnTo>
                  <a:lnTo>
                    <a:pt x="747731" y="3432240"/>
                  </a:lnTo>
                  <a:lnTo>
                    <a:pt x="0" y="343224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47731" cy="3470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727359">
            <a:off x="11687026" y="-1170855"/>
            <a:ext cx="7590655" cy="1817211"/>
            <a:chOff x="0" y="0"/>
            <a:chExt cx="1999185" cy="4786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99185" cy="478607"/>
            </a:xfrm>
            <a:custGeom>
              <a:avLst/>
              <a:gdLst/>
              <a:ahLst/>
              <a:cxnLst/>
              <a:rect r="r" b="b" t="t" l="l"/>
              <a:pathLst>
                <a:path h="478607" w="1999185">
                  <a:moveTo>
                    <a:pt x="0" y="0"/>
                  </a:moveTo>
                  <a:lnTo>
                    <a:pt x="1999185" y="0"/>
                  </a:lnTo>
                  <a:lnTo>
                    <a:pt x="1999185" y="478607"/>
                  </a:lnTo>
                  <a:lnTo>
                    <a:pt x="0" y="478607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999185" cy="516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449712" y="1877995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449712" y="375902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49712" y="4678680"/>
            <a:ext cx="6809588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0"/>
              </a:lnSpc>
            </a:pPr>
            <a:r>
              <a:rPr lang="en-US" sz="3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Plataforma para mejorar la assesibilidad de personas NO vidente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49712" y="8651240"/>
            <a:ext cx="4737017" cy="873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Por  Roberto zurita, Sebastian Muñoz Samuel Jimenez </a:t>
            </a:r>
          </a:p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 strike="noStrike" u="non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Sabado, 06 Septiembre  2025.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43522" y="3000655"/>
            <a:ext cx="7619004" cy="4285690"/>
          </a:xfrm>
          <a:custGeom>
            <a:avLst/>
            <a:gdLst/>
            <a:ahLst/>
            <a:cxnLst/>
            <a:rect r="r" b="b" t="t" l="l"/>
            <a:pathLst>
              <a:path h="4285690" w="7619004">
                <a:moveTo>
                  <a:pt x="0" y="0"/>
                </a:moveTo>
                <a:lnTo>
                  <a:pt x="7619004" y="0"/>
                </a:lnTo>
                <a:lnTo>
                  <a:pt x="7619004" y="4285690"/>
                </a:lnTo>
                <a:lnTo>
                  <a:pt x="0" y="4285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449712" y="349539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-5677" r="0" b="-12899"/>
            </a:stretch>
          </a:blipFill>
        </p:spPr>
      </p:sp>
      <p:grpSp>
        <p:nvGrpSpPr>
          <p:cNvPr name="Group 3" id="3"/>
          <p:cNvGrpSpPr/>
          <p:nvPr/>
        </p:nvGrpSpPr>
        <p:grpSpPr>
          <a:xfrm rot="727359">
            <a:off x="17361277" y="585529"/>
            <a:ext cx="2839041" cy="13031788"/>
            <a:chOff x="0" y="0"/>
            <a:chExt cx="747731" cy="34322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47731" cy="3432240"/>
            </a:xfrm>
            <a:custGeom>
              <a:avLst/>
              <a:gdLst/>
              <a:ahLst/>
              <a:cxnLst/>
              <a:rect r="r" b="b" t="t" l="l"/>
              <a:pathLst>
                <a:path h="3432240" w="747731">
                  <a:moveTo>
                    <a:pt x="0" y="0"/>
                  </a:moveTo>
                  <a:lnTo>
                    <a:pt x="747731" y="0"/>
                  </a:lnTo>
                  <a:lnTo>
                    <a:pt x="747731" y="3432240"/>
                  </a:lnTo>
                  <a:lnTo>
                    <a:pt x="0" y="343224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47731" cy="34703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727359">
            <a:off x="11687026" y="-1170855"/>
            <a:ext cx="7590655" cy="1817211"/>
            <a:chOff x="0" y="0"/>
            <a:chExt cx="1999185" cy="4786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99185" cy="478607"/>
            </a:xfrm>
            <a:custGeom>
              <a:avLst/>
              <a:gdLst/>
              <a:ahLst/>
              <a:cxnLst/>
              <a:rect r="r" b="b" t="t" l="l"/>
              <a:pathLst>
                <a:path h="478607" w="1999185">
                  <a:moveTo>
                    <a:pt x="0" y="0"/>
                  </a:moveTo>
                  <a:lnTo>
                    <a:pt x="1999185" y="0"/>
                  </a:lnTo>
                  <a:lnTo>
                    <a:pt x="1999185" y="478607"/>
                  </a:lnTo>
                  <a:lnTo>
                    <a:pt x="0" y="478607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999185" cy="5167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4626" y="5191070"/>
            <a:ext cx="5450971" cy="35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8"/>
              </a:lnSpc>
              <a:spcBef>
                <a:spcPct val="0"/>
              </a:spcBef>
            </a:pPr>
            <a:r>
              <a:rPr lang="en-US" b="true" sz="211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Arquitectura de software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4109831" y="-169595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855555" y="0"/>
            <a:ext cx="10169212" cy="8720100"/>
          </a:xfrm>
          <a:custGeom>
            <a:avLst/>
            <a:gdLst/>
            <a:ahLst/>
            <a:cxnLst/>
            <a:rect r="r" b="b" t="t" l="l"/>
            <a:pathLst>
              <a:path h="8720100" w="10169212">
                <a:moveTo>
                  <a:pt x="0" y="0"/>
                </a:moveTo>
                <a:lnTo>
                  <a:pt x="10169212" y="0"/>
                </a:lnTo>
                <a:lnTo>
                  <a:pt x="10169212" y="8720100"/>
                </a:lnTo>
                <a:lnTo>
                  <a:pt x="0" y="8720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222230" y="916305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96231" y="891794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Proyecto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27359">
            <a:off x="7462216" y="-1673024"/>
            <a:ext cx="12720617" cy="2879770"/>
            <a:chOff x="0" y="0"/>
            <a:chExt cx="3350286" cy="758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50286" cy="758458"/>
            </a:xfrm>
            <a:custGeom>
              <a:avLst/>
              <a:gdLst/>
              <a:ahLst/>
              <a:cxnLst/>
              <a:rect r="r" b="b" t="t" l="l"/>
              <a:pathLst>
                <a:path h="758458" w="3350286">
                  <a:moveTo>
                    <a:pt x="0" y="0"/>
                  </a:moveTo>
                  <a:lnTo>
                    <a:pt x="3350286" y="0"/>
                  </a:lnTo>
                  <a:lnTo>
                    <a:pt x="3350286" y="758458"/>
                  </a:lnTo>
                  <a:lnTo>
                    <a:pt x="0" y="758458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50286" cy="796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727359">
            <a:off x="-2467326" y="8827424"/>
            <a:ext cx="21065339" cy="3874090"/>
            <a:chOff x="0" y="0"/>
            <a:chExt cx="5548073" cy="10203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48073" cy="1020336"/>
            </a:xfrm>
            <a:custGeom>
              <a:avLst/>
              <a:gdLst/>
              <a:ahLst/>
              <a:cxnLst/>
              <a:rect r="r" b="b" t="t" l="l"/>
              <a:pathLst>
                <a:path h="1020336" w="5548073">
                  <a:moveTo>
                    <a:pt x="0" y="0"/>
                  </a:moveTo>
                  <a:lnTo>
                    <a:pt x="5548073" y="0"/>
                  </a:lnTo>
                  <a:lnTo>
                    <a:pt x="5548073" y="1020336"/>
                  </a:lnTo>
                  <a:lnTo>
                    <a:pt x="0" y="1020336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548073" cy="10584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863319" y="3332453"/>
            <a:ext cx="12321429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58"/>
              </a:lnSpc>
              <a:spcBef>
                <a:spcPct val="0"/>
              </a:spcBef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PREGUNTAS </a:t>
            </a:r>
            <a:r>
              <a:rPr lang="en-US" b="true" sz="3601" i="true" strike="noStrike" u="non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DE LA COMISIÓN</a:t>
            </a:r>
          </a:p>
          <a:p>
            <a:pPr algn="ctr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124256" y="6898743"/>
            <a:ext cx="6374894" cy="2700637"/>
          </a:xfrm>
          <a:custGeom>
            <a:avLst/>
            <a:gdLst/>
            <a:ahLst/>
            <a:cxnLst/>
            <a:rect r="r" b="b" t="t" l="l"/>
            <a:pathLst>
              <a:path h="2700637" w="6374894">
                <a:moveTo>
                  <a:pt x="0" y="0"/>
                </a:moveTo>
                <a:lnTo>
                  <a:pt x="6374894" y="0"/>
                </a:lnTo>
                <a:lnTo>
                  <a:pt x="6374894" y="2700637"/>
                </a:lnTo>
                <a:lnTo>
                  <a:pt x="0" y="27006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52976" y="7958084"/>
            <a:ext cx="4140885" cy="1641296"/>
          </a:xfrm>
          <a:custGeom>
            <a:avLst/>
            <a:gdLst/>
            <a:ahLst/>
            <a:cxnLst/>
            <a:rect r="r" b="b" t="t" l="l"/>
            <a:pathLst>
              <a:path h="1641296" w="4140885">
                <a:moveTo>
                  <a:pt x="0" y="0"/>
                </a:moveTo>
                <a:lnTo>
                  <a:pt x="4140885" y="0"/>
                </a:lnTo>
                <a:lnTo>
                  <a:pt x="4140885" y="1641296"/>
                </a:lnTo>
                <a:lnTo>
                  <a:pt x="0" y="16412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2841981" y="7839929"/>
            <a:ext cx="4267287" cy="1877606"/>
          </a:xfrm>
          <a:custGeom>
            <a:avLst/>
            <a:gdLst/>
            <a:ahLst/>
            <a:cxnLst/>
            <a:rect r="r" b="b" t="t" l="l"/>
            <a:pathLst>
              <a:path h="1877606" w="4267287">
                <a:moveTo>
                  <a:pt x="4267287" y="0"/>
                </a:moveTo>
                <a:lnTo>
                  <a:pt x="0" y="0"/>
                </a:lnTo>
                <a:lnTo>
                  <a:pt x="0" y="1877606"/>
                </a:lnTo>
                <a:lnTo>
                  <a:pt x="4267287" y="1877606"/>
                </a:lnTo>
                <a:lnTo>
                  <a:pt x="42672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39761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0" r="0" b="-18518"/>
            </a:stretch>
          </a:blipFill>
        </p:spPr>
      </p:sp>
      <p:grpSp>
        <p:nvGrpSpPr>
          <p:cNvPr name="Group 3" id="3"/>
          <p:cNvGrpSpPr/>
          <p:nvPr/>
        </p:nvGrpSpPr>
        <p:grpSpPr>
          <a:xfrm rot="727359">
            <a:off x="2352179" y="-1819245"/>
            <a:ext cx="17569881" cy="3638489"/>
            <a:chOff x="0" y="0"/>
            <a:chExt cx="4627458" cy="958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27458" cy="958285"/>
            </a:xfrm>
            <a:custGeom>
              <a:avLst/>
              <a:gdLst/>
              <a:ahLst/>
              <a:cxnLst/>
              <a:rect r="r" b="b" t="t" l="l"/>
              <a:pathLst>
                <a:path h="958285" w="4627458">
                  <a:moveTo>
                    <a:pt x="0" y="0"/>
                  </a:moveTo>
                  <a:lnTo>
                    <a:pt x="4627458" y="0"/>
                  </a:lnTo>
                  <a:lnTo>
                    <a:pt x="4627458" y="958285"/>
                  </a:lnTo>
                  <a:lnTo>
                    <a:pt x="0" y="958285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27458" cy="996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71390" y="429553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10494" y="4195021"/>
            <a:ext cx="1543050" cy="15430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53544" y="4515626"/>
            <a:ext cx="5200189" cy="45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664" indent="-275832" lvl="1">
              <a:lnSpc>
                <a:spcPts val="3040"/>
              </a:lnSpc>
              <a:buFont typeface="Arial"/>
              <a:buChar char="•"/>
            </a:pPr>
            <a:r>
              <a:rPr lang="en-US" b="true" sz="2555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Sebastian Munoz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58481" y="6422795"/>
            <a:ext cx="4990313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Roberto Zurita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58481" y="8147366"/>
            <a:ext cx="4453844" cy="44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56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Samuel Jimenez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3544" y="2156378"/>
            <a:ext cx="8115300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INTEGRANTES DEL PROYECTO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46557" y="46975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6557" y="20612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08942" y="5114925"/>
            <a:ext cx="6370686" cy="81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Scrum Master</a:t>
            </a:r>
          </a:p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Eliminar Bloqueantes - diseñar Arquitectura</a:t>
            </a:r>
          </a:p>
          <a:p>
            <a:pPr algn="l">
              <a:lnSpc>
                <a:spcPts val="2003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508942" y="7016393"/>
            <a:ext cx="7115369" cy="81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Scrum Team</a:t>
            </a:r>
          </a:p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Construir funcionalidades - asegurar calidad</a:t>
            </a:r>
          </a:p>
          <a:p>
            <a:pPr algn="l">
              <a:lnSpc>
                <a:spcPts val="2003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297627" y="8693339"/>
            <a:ext cx="7630919" cy="818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Product Owner</a:t>
            </a:r>
          </a:p>
          <a:p>
            <a:pPr algn="l" marL="407989" indent="-203995" lvl="1">
              <a:lnSpc>
                <a:spcPts val="2003"/>
              </a:lnSpc>
              <a:buFont typeface="Arial"/>
              <a:buChar char="•"/>
            </a:pPr>
            <a:r>
              <a:rPr lang="en-US" sz="1889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Definir Prioridad del Backlog - Comunicar la vision del producto</a:t>
            </a:r>
          </a:p>
          <a:p>
            <a:pPr algn="l">
              <a:lnSpc>
                <a:spcPts val="2003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-3663" t="0" r="-2355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727359">
            <a:off x="-2542339" y="-1415451"/>
            <a:ext cx="6366884" cy="12229596"/>
            <a:chOff x="0" y="0"/>
            <a:chExt cx="1676875" cy="3220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6875" cy="3220964"/>
            </a:xfrm>
            <a:custGeom>
              <a:avLst/>
              <a:gdLst/>
              <a:ahLst/>
              <a:cxnLst/>
              <a:rect r="r" b="b" t="t" l="l"/>
              <a:pathLst>
                <a:path h="3220964" w="1676875">
                  <a:moveTo>
                    <a:pt x="0" y="0"/>
                  </a:moveTo>
                  <a:lnTo>
                    <a:pt x="1676875" y="0"/>
                  </a:lnTo>
                  <a:lnTo>
                    <a:pt x="1676875" y="3220964"/>
                  </a:lnTo>
                  <a:lnTo>
                    <a:pt x="0" y="3220964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76875" cy="32590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29317" y="2240615"/>
            <a:ext cx="9567419" cy="735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29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Problema </a:t>
            </a:r>
          </a:p>
          <a:p>
            <a:pPr algn="l">
              <a:lnSpc>
                <a:spcPts val="5291"/>
              </a:lnSpc>
            </a:pPr>
          </a:p>
          <a:p>
            <a:pPr algn="l" marL="604519" indent="-302260" lvl="1">
              <a:lnSpc>
                <a:spcPts val="529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Personas quienes tengan problemas de vision que se consideren no videntes</a:t>
            </a:r>
          </a:p>
          <a:p>
            <a:pPr algn="l">
              <a:lnSpc>
                <a:spcPts val="5291"/>
              </a:lnSpc>
            </a:pPr>
          </a:p>
          <a:p>
            <a:pPr algn="l" marL="604519" indent="-302260" lvl="1">
              <a:lnSpc>
                <a:spcPts val="5291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Propuesta de solución</a:t>
            </a:r>
          </a:p>
          <a:p>
            <a:pPr algn="l">
              <a:lnSpc>
                <a:spcPts val="5291"/>
              </a:lnSpc>
            </a:pPr>
          </a:p>
          <a:p>
            <a:pPr algn="l" marL="604519" indent="-302260" lvl="1">
              <a:lnSpc>
                <a:spcPts val="529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WayFindCL propone ser un sistema el cual permita a las tersonas NO videntes tener un poco mas de autonomia en servicios como la locomocion colectiva involucrando a la tecnologia como elemento central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559681" y="1749229"/>
            <a:ext cx="7506692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DESCRIPCIÓN DEL PROYECTO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271390" y="429553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7176" y="655083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7176" y="391453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 spd="fast">
    <p:wipe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</a:blip>
            <a:stretch>
              <a:fillRect l="0" t="0" r="0" b="-18518"/>
            </a:stretch>
          </a:blipFill>
        </p:spPr>
      </p:sp>
      <p:grpSp>
        <p:nvGrpSpPr>
          <p:cNvPr name="Group 3" id="3"/>
          <p:cNvGrpSpPr/>
          <p:nvPr/>
        </p:nvGrpSpPr>
        <p:grpSpPr>
          <a:xfrm rot="727359">
            <a:off x="-6972881" y="-1006755"/>
            <a:ext cx="7718608" cy="13730037"/>
            <a:chOff x="0" y="0"/>
            <a:chExt cx="2032885" cy="3616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101356" y="1436986"/>
            <a:ext cx="8115300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1A191B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OBJETIVO GENERAL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80644" y="2432536"/>
            <a:ext cx="10317206" cy="155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4641" indent="-232320" lvl="1">
              <a:lnSpc>
                <a:spcPts val="4067"/>
              </a:lnSpc>
              <a:buFont typeface="Arial"/>
              <a:buChar char="•"/>
            </a:pPr>
            <a:r>
              <a:rPr lang="en-US" sz="21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Desarrollar una aplicación móvil inclusiva que oriente y asista a personas no videntes, proporcionando rutas y horarios de buses en tiempo real mediante una interfaz por voz.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01356" y="4662688"/>
            <a:ext cx="8115300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1A191B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OBJETIVOS ESPECÍFICOS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80644" y="5518159"/>
            <a:ext cx="10317206" cy="243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3051" indent="-221526" lvl="1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Implementar un sistema de navegación que guíe a los usuarios hacia su destino.</a:t>
            </a:r>
          </a:p>
          <a:p>
            <a:pPr algn="l" marL="443051" indent="-221526" lvl="1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Integrar información en tiempo real sobre recorridos y horarios de buses.</a:t>
            </a:r>
          </a:p>
          <a:p>
            <a:pPr algn="l" marL="443051" indent="-221526" lvl="1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Notificar el momento exacto para descender del bus de manera segura.</a:t>
            </a:r>
          </a:p>
          <a:p>
            <a:pPr algn="l" marL="443051" indent="-221526" lvl="1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Desarrollar una interfaz de voz intuitiva y accesible.</a:t>
            </a:r>
          </a:p>
          <a:p>
            <a:pPr algn="l" marL="443051" indent="-221526" lvl="1">
              <a:lnSpc>
                <a:spcPts val="3878"/>
              </a:lnSpc>
              <a:buFont typeface="Arial"/>
              <a:buChar char="•"/>
            </a:pPr>
            <a:r>
              <a:rPr lang="en-US" sz="205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Evaluar la usabilidad y efectividad mediante pruebas con usuarios no videntes.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3504174" y="107075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87354" y="9102859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87354" y="8839229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cap="rnd" w="114300">
            <a:solidFill>
              <a:srgbClr val="083C7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04192" y="1012956"/>
            <a:ext cx="588882" cy="5888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04192" y="3217069"/>
            <a:ext cx="588882" cy="5888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04192" y="5464141"/>
            <a:ext cx="588882" cy="5888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4192" y="7710373"/>
            <a:ext cx="588882" cy="5888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234" cy="2135942"/>
            </a:xfrm>
            <a:custGeom>
              <a:avLst/>
              <a:gdLst/>
              <a:ahLst/>
              <a:cxnLst/>
              <a:rect r="r" b="b" t="t" l="l"/>
              <a:pathLst>
                <a:path h="2135942" w="720234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4745601"/>
            <a:ext cx="45306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Alcance funciona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784046"/>
            <a:ext cx="4530643" cy="174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ALCANCE DEL PRYECTO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045406" y="5594779"/>
            <a:ext cx="3805749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Aler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tas sonoras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045406" y="5976823"/>
            <a:ext cx="380574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escuchar informacion de  la ruta , saber cuanto les queda para bajar de un bus como el tiempo restante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45406" y="984381"/>
            <a:ext cx="3919328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</a:t>
            </a: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istema de navegación por voz para personas no videntes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045406" y="1525637"/>
            <a:ext cx="458457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no vidente a adaptarse mejor al sistema de locomocion colectiva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45465" y="3084911"/>
            <a:ext cx="4227614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puntos de referencia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045465" y="3435309"/>
            <a:ext cx="380574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Permite a las personas saber donde queda un paradero donde tomar la micro o el servicio necesario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45406" y="7763949"/>
            <a:ext cx="4584577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Sist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ema de retroalimentación háptica y Interface de audio intuitiva y accesible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45406" y="8379061"/>
            <a:ext cx="3805749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 tenologias TTS y de TalkBack permite a las personas obtener una experiencia sutil y accesible adaptado a las distintas situaciones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4079224" y="0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5"/>
                </a:lnTo>
                <a:lnTo>
                  <a:pt x="0" y="11982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46557" y="367069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6557" y="103439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cap="rnd" w="114300">
            <a:solidFill>
              <a:srgbClr val="083C7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04192" y="1012956"/>
            <a:ext cx="588882" cy="5888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04192" y="3217069"/>
            <a:ext cx="588882" cy="5888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04192" y="5464141"/>
            <a:ext cx="588882" cy="5888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4192" y="7710373"/>
            <a:ext cx="588882" cy="5888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234" cy="2135942"/>
            </a:xfrm>
            <a:custGeom>
              <a:avLst/>
              <a:gdLst/>
              <a:ahLst/>
              <a:cxnLst/>
              <a:rect r="r" b="b" t="t" l="l"/>
              <a:pathLst>
                <a:path h="2135942" w="720234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liza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4745601"/>
            <a:ext cx="45306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 alcance en lo tecnico esperado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268565"/>
            <a:ext cx="4530643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ALCANCE TECNICO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8045406" y="5594779"/>
            <a:ext cx="3805749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Síntesi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s de voz en español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045406" y="5976823"/>
            <a:ext cx="380574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Como principio soportara español como lenguaje por defecto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45406" y="984381"/>
            <a:ext cx="3919328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Apl</a:t>
            </a: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icación móvil para Android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045406" y="1525637"/>
            <a:ext cx="458457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Partiremos por la integracion del sistema de android por debajo de la aplicacion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45406" y="2933494"/>
            <a:ext cx="4227614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Integración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con GPS y sensores del dispositivo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045465" y="3435309"/>
            <a:ext cx="380574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Para suplementar la experiencia utilizaremos distintos servicios moviles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45406" y="7763949"/>
            <a:ext cx="4584577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Uso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 de mapas y APIs de geolocalización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45465" y="8223054"/>
            <a:ext cx="380574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Obtendremos informacion de geolocalizacion 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4029212" y="-52667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8804" y="46975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8804" y="20612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7198632" y="-330798"/>
            <a:ext cx="0" cy="10946666"/>
          </a:xfrm>
          <a:prstGeom prst="line">
            <a:avLst/>
          </a:prstGeom>
          <a:ln cap="rnd" w="114300">
            <a:solidFill>
              <a:srgbClr val="083C7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6904192" y="1012956"/>
            <a:ext cx="588882" cy="58888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904192" y="3217069"/>
            <a:ext cx="588882" cy="58888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904192" y="5464141"/>
            <a:ext cx="588882" cy="58888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4192" y="7710373"/>
            <a:ext cx="588882" cy="58888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083C78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812800" cy="91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727359">
            <a:off x="14787934" y="-486061"/>
            <a:ext cx="7718608" cy="13730037"/>
            <a:chOff x="0" y="0"/>
            <a:chExt cx="2032885" cy="36161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20234" cy="2135942"/>
            </a:xfrm>
            <a:custGeom>
              <a:avLst/>
              <a:gdLst/>
              <a:ahLst/>
              <a:cxnLst/>
              <a:rect r="r" b="b" t="t" l="l"/>
              <a:pathLst>
                <a:path h="2135942" w="720234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liza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28700" y="4745601"/>
            <a:ext cx="453064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Limitaciones tecnicas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3710700"/>
            <a:ext cx="3724450" cy="119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  <a:r>
              <a:rPr lang="en-US" b="true" sz="3601" i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LIMITACIONES TECNICAS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045406" y="5594779"/>
            <a:ext cx="3919328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El sistema no puede determinar acidentes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8045406" y="6065314"/>
            <a:ext cx="380574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El sistema no podra determinar si el usuario sufre accidentes de forma autonoma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045406" y="984381"/>
            <a:ext cx="3919328" cy="794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No abarca identif</a:t>
            </a: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icación de personas o rostros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8045406" y="1525637"/>
            <a:ext cx="458457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este proyecto no esta pensando para reconocer rostros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045406" y="2933494"/>
            <a:ext cx="4227614" cy="1042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Limitad</a:t>
            </a: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 a zonas urbanas con cobertura GPS</a:t>
            </a:r>
          </a:p>
          <a:p>
            <a:pPr algn="l">
              <a:lnSpc>
                <a:spcPts val="1980"/>
              </a:lnSpc>
            </a:pP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8045465" y="3435309"/>
            <a:ext cx="380574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Lamentablemente dependemos de conexion a internet en el cliente como en el servidor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45406" y="7763949"/>
            <a:ext cx="4584577" cy="546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800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Dependencias  de servicios de terceros</a:t>
            </a:r>
          </a:p>
          <a:p>
            <a:pPr algn="l" marL="0" indent="0" lvl="0">
              <a:lnSpc>
                <a:spcPts val="198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45406" y="8179864"/>
            <a:ext cx="3805749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  <a:spcBef>
                <a:spcPct val="0"/>
              </a:spcBef>
            </a:pPr>
            <a:r>
              <a:rPr lang="en-US" sz="1500" spc="6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Tanto la informacion de los buses como la informacion de los mapas son proporcionados por terceros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3271390" y="429553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8804" y="46975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8804" y="20612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sz="2000" i="true">
                <a:solidFill>
                  <a:srgbClr val="000000"/>
                </a:solidFill>
                <a:latin typeface="Agrandir Italics"/>
                <a:ea typeface="Agrandir Italics"/>
                <a:cs typeface="Agrandir Italics"/>
                <a:sym typeface="Agrandir Italics"/>
              </a:rPr>
              <a:t>Proyecto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27359">
            <a:off x="14481852" y="-501057"/>
            <a:ext cx="7718608" cy="13730037"/>
            <a:chOff x="0" y="0"/>
            <a:chExt cx="2032885" cy="3616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0234" cy="2135942"/>
            </a:xfrm>
            <a:custGeom>
              <a:avLst/>
              <a:gdLst/>
              <a:ahLst/>
              <a:cxnLst/>
              <a:rect r="r" b="b" t="t" l="l"/>
              <a:pathLst>
                <a:path h="2135942" w="720234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861411" y="107062"/>
            <a:ext cx="10640865" cy="174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MET</a:t>
            </a:r>
            <a:r>
              <a:rPr lang="en-US" b="true" sz="3601" i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ODOLOGÍA DE TRABAJO PARA EL DESARROLLO DEL PROYECTO</a:t>
            </a:r>
          </a:p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73286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847337" y="9163050"/>
            <a:ext cx="5574848" cy="94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7"/>
              </a:lnSpc>
            </a:pP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Wayfin</a:t>
            </a:r>
            <a:r>
              <a:rPr lang="en-US" sz="5591" i="true" b="true">
                <a:solidFill>
                  <a:srgbClr val="000000"/>
                </a:solidFill>
                <a:latin typeface="Agrandir Heavy Italics"/>
                <a:ea typeface="Agrandir Heavy Italics"/>
                <a:cs typeface="Agrandir Heavy Italics"/>
                <a:sym typeface="Agrandir Heavy Italics"/>
              </a:rPr>
              <a:t>dCL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39015" y="8917940"/>
            <a:ext cx="4302141" cy="340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20"/>
              </a:lnSpc>
              <a:spcBef>
                <a:spcPct val="0"/>
              </a:spcBef>
            </a:pPr>
            <a:r>
              <a:rPr lang="en-US" b="true" sz="2000" i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Proyecto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2009437"/>
            <a:ext cx="15618118" cy="86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6000">
                <a:solidFill>
                  <a:srgbClr val="D0A933"/>
                </a:solidFill>
                <a:latin typeface="ITC Benguiat"/>
                <a:ea typeface="ITC Benguiat"/>
                <a:cs typeface="ITC Benguiat"/>
                <a:sym typeface="ITC Benguiat"/>
              </a:rPr>
              <a:t>METODOLOGIA AGIL CON SCRUM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1542" y="3020301"/>
            <a:ext cx="12934812" cy="6660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24086" indent="-312043" lvl="1">
              <a:lnSpc>
                <a:spcPts val="4046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Metodología ágil (Scrum): trabajaremos con Scrum, organizando el proyecto en sprints </a:t>
            </a:r>
            <a:r>
              <a:rPr lang="en-US" b="true" sz="28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 2 semanas para avanzar de forma iterativa e incremental.</a:t>
            </a:r>
          </a:p>
          <a:p>
            <a:pPr algn="ctr" marL="624086" indent="-312043" lvl="1">
              <a:lnSpc>
                <a:spcPts val="4046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Gestión en Jira: utilizaremos Jira para administrar el backlog, registrar épicas e historias de usuario, y dar seguimiento al progreso del equipo.</a:t>
            </a:r>
          </a:p>
          <a:p>
            <a:pPr algn="ctr" marL="624086" indent="-312043" lvl="1">
              <a:lnSpc>
                <a:spcPts val="4046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Entregas parciales (releases): cada sprint generará un incremento funcional de la aplicación, lo que permite revisar, probar y mejorar continuamente.</a:t>
            </a:r>
          </a:p>
          <a:p>
            <a:pPr algn="ctr" marL="624086" indent="-312043" lvl="1">
              <a:lnSpc>
                <a:spcPts val="4046"/>
              </a:lnSpc>
              <a:buFont typeface="Arial"/>
              <a:buChar char="•"/>
            </a:pPr>
            <a:r>
              <a:rPr lang="en-US" b="true" sz="289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Colaboración y adaptabilidad: el equipo se reunirá regularmente para coordinar tareas, revisar avances y adaptarse rápidamente a cambios en los requerimientos.</a:t>
            </a:r>
          </a:p>
          <a:p>
            <a:pPr algn="ctr">
              <a:lnSpc>
                <a:spcPts val="4046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727359">
            <a:off x="17335116" y="1412148"/>
            <a:ext cx="7718608" cy="13730037"/>
            <a:chOff x="0" y="0"/>
            <a:chExt cx="2032885" cy="36161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2884" cy="3616142"/>
            </a:xfrm>
            <a:custGeom>
              <a:avLst/>
              <a:gdLst/>
              <a:ahLst/>
              <a:cxnLst/>
              <a:rect r="r" b="b" t="t" l="l"/>
              <a:pathLst>
                <a:path h="3616142" w="2032884">
                  <a:moveTo>
                    <a:pt x="0" y="0"/>
                  </a:moveTo>
                  <a:lnTo>
                    <a:pt x="2032884" y="0"/>
                  </a:lnTo>
                  <a:lnTo>
                    <a:pt x="2032884" y="3616142"/>
                  </a:lnTo>
                  <a:lnTo>
                    <a:pt x="0" y="36161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32885" cy="3654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13329522" y="5386121"/>
            <a:ext cx="5470004" cy="2495532"/>
          </a:xfrm>
          <a:custGeom>
            <a:avLst/>
            <a:gdLst/>
            <a:ahLst/>
            <a:cxnLst/>
            <a:rect r="r" b="b" t="t" l="l"/>
            <a:pathLst>
              <a:path h="2495532" w="5470004">
                <a:moveTo>
                  <a:pt x="0" y="0"/>
                </a:moveTo>
                <a:lnTo>
                  <a:pt x="5470004" y="0"/>
                </a:lnTo>
                <a:lnTo>
                  <a:pt x="5470004" y="2495532"/>
                </a:lnTo>
                <a:lnTo>
                  <a:pt x="0" y="249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727359">
            <a:off x="-2089445" y="-1178740"/>
            <a:ext cx="2734639" cy="8109904"/>
            <a:chOff x="0" y="0"/>
            <a:chExt cx="720234" cy="21359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0234" cy="2135942"/>
            </a:xfrm>
            <a:custGeom>
              <a:avLst/>
              <a:gdLst/>
              <a:ahLst/>
              <a:cxnLst/>
              <a:rect r="r" b="b" t="t" l="l"/>
              <a:pathLst>
                <a:path h="2135942" w="720234">
                  <a:moveTo>
                    <a:pt x="0" y="0"/>
                  </a:moveTo>
                  <a:lnTo>
                    <a:pt x="720234" y="0"/>
                  </a:lnTo>
                  <a:lnTo>
                    <a:pt x="720234" y="2135942"/>
                  </a:lnTo>
                  <a:lnTo>
                    <a:pt x="0" y="2135942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20234" cy="2174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73286"/>
            <a:ext cx="4868500" cy="1198295"/>
          </a:xfrm>
          <a:custGeom>
            <a:avLst/>
            <a:gdLst/>
            <a:ahLst/>
            <a:cxnLst/>
            <a:rect r="r" b="b" t="t" l="l"/>
            <a:pathLst>
              <a:path h="1198295" w="4868500">
                <a:moveTo>
                  <a:pt x="0" y="0"/>
                </a:moveTo>
                <a:lnTo>
                  <a:pt x="4868500" y="0"/>
                </a:lnTo>
                <a:lnTo>
                  <a:pt x="4868500" y="1198294"/>
                </a:lnTo>
                <a:lnTo>
                  <a:pt x="0" y="11982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13953" y="1630188"/>
            <a:ext cx="3436413" cy="1982123"/>
          </a:xfrm>
          <a:custGeom>
            <a:avLst/>
            <a:gdLst/>
            <a:ahLst/>
            <a:cxnLst/>
            <a:rect r="r" b="b" t="t" l="l"/>
            <a:pathLst>
              <a:path h="1982123" w="343641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58691" y="3465577"/>
            <a:ext cx="7355745" cy="3355847"/>
          </a:xfrm>
          <a:custGeom>
            <a:avLst/>
            <a:gdLst/>
            <a:ahLst/>
            <a:cxnLst/>
            <a:rect r="r" b="b" t="t" l="l"/>
            <a:pathLst>
              <a:path h="3355847" w="7355745">
                <a:moveTo>
                  <a:pt x="0" y="0"/>
                </a:moveTo>
                <a:lnTo>
                  <a:pt x="7355745" y="0"/>
                </a:lnTo>
                <a:lnTo>
                  <a:pt x="7355745" y="3355846"/>
                </a:lnTo>
                <a:lnTo>
                  <a:pt x="0" y="33558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420377" y="1630188"/>
            <a:ext cx="3436413" cy="1982123"/>
          </a:xfrm>
          <a:custGeom>
            <a:avLst/>
            <a:gdLst/>
            <a:ahLst/>
            <a:cxnLst/>
            <a:rect r="r" b="b" t="t" l="l"/>
            <a:pathLst>
              <a:path h="1982123" w="343641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26802" y="1782588"/>
            <a:ext cx="3436413" cy="1982123"/>
          </a:xfrm>
          <a:custGeom>
            <a:avLst/>
            <a:gdLst/>
            <a:ahLst/>
            <a:cxnLst/>
            <a:rect r="r" b="b" t="t" l="l"/>
            <a:pathLst>
              <a:path h="1982123" w="3436413">
                <a:moveTo>
                  <a:pt x="0" y="0"/>
                </a:moveTo>
                <a:lnTo>
                  <a:pt x="3436412" y="0"/>
                </a:lnTo>
                <a:lnTo>
                  <a:pt x="3436412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346318" y="1782588"/>
            <a:ext cx="3436413" cy="1982123"/>
          </a:xfrm>
          <a:custGeom>
            <a:avLst/>
            <a:gdLst/>
            <a:ahLst/>
            <a:cxnLst/>
            <a:rect r="r" b="b" t="t" l="l"/>
            <a:pathLst>
              <a:path h="1982123" w="3436413">
                <a:moveTo>
                  <a:pt x="0" y="0"/>
                </a:moveTo>
                <a:lnTo>
                  <a:pt x="3436413" y="0"/>
                </a:lnTo>
                <a:lnTo>
                  <a:pt x="3436413" y="1982123"/>
                </a:lnTo>
                <a:lnTo>
                  <a:pt x="0" y="198212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10377" y="3867373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1309223" y="5133774"/>
            <a:ext cx="5470004" cy="2495532"/>
          </a:xfrm>
          <a:custGeom>
            <a:avLst/>
            <a:gdLst/>
            <a:ahLst/>
            <a:cxnLst/>
            <a:rect r="r" b="b" t="t" l="l"/>
            <a:pathLst>
              <a:path h="2495532" w="5470004">
                <a:moveTo>
                  <a:pt x="0" y="0"/>
                </a:moveTo>
                <a:lnTo>
                  <a:pt x="5470004" y="0"/>
                </a:lnTo>
                <a:lnTo>
                  <a:pt x="5470004" y="2495531"/>
                </a:lnTo>
                <a:lnTo>
                  <a:pt x="0" y="24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874323" y="5230227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6701" y="5167203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874323" y="3898885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10377" y="6555695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654606" y="3869167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926795" y="5478751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926795" y="6800409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1"/>
                </a:lnTo>
                <a:lnTo>
                  <a:pt x="0" y="102654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126802" y="3777997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5587266" y="6888098"/>
            <a:ext cx="7355745" cy="3355847"/>
          </a:xfrm>
          <a:custGeom>
            <a:avLst/>
            <a:gdLst/>
            <a:ahLst/>
            <a:cxnLst/>
            <a:rect r="r" b="b" t="t" l="l"/>
            <a:pathLst>
              <a:path h="3355847" w="7355745">
                <a:moveTo>
                  <a:pt x="0" y="0"/>
                </a:moveTo>
                <a:lnTo>
                  <a:pt x="7355745" y="0"/>
                </a:lnTo>
                <a:lnTo>
                  <a:pt x="7355745" y="3355847"/>
                </a:lnTo>
                <a:lnTo>
                  <a:pt x="0" y="335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113419" y="7402670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720616" y="7469123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653941" y="5244300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926795" y="4203685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0151118" y="5310014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5400000">
            <a:off x="-1375145" y="5133774"/>
            <a:ext cx="5470004" cy="2495532"/>
          </a:xfrm>
          <a:custGeom>
            <a:avLst/>
            <a:gdLst/>
            <a:ahLst/>
            <a:cxnLst/>
            <a:rect r="r" b="b" t="t" l="l"/>
            <a:pathLst>
              <a:path h="2495532" w="5470004">
                <a:moveTo>
                  <a:pt x="0" y="0"/>
                </a:moveTo>
                <a:lnTo>
                  <a:pt x="5470004" y="0"/>
                </a:lnTo>
                <a:lnTo>
                  <a:pt x="5470004" y="2495531"/>
                </a:lnTo>
                <a:lnTo>
                  <a:pt x="0" y="2495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5873289" y="385574"/>
            <a:ext cx="10831116" cy="64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58"/>
              </a:lnSpc>
              <a:spcBef>
                <a:spcPct val="0"/>
              </a:spcBef>
            </a:pPr>
            <a:r>
              <a:rPr lang="en-US" b="true" sz="3601" i="true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RELEASE PLAN DEL DESARROLLO DEL PROYECTO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52267" y="1938625"/>
            <a:ext cx="3159785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Activacion y reconocimiento de voz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558691" y="2310100"/>
            <a:ext cx="3159785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Sintesis de voz y guia auditiva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0265115" y="2091025"/>
            <a:ext cx="3159785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Integracion de mapas y calculo de rutas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4484632" y="2157700"/>
            <a:ext cx="3159785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Integracion del trasporte publico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8535" y="4231181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Activar app por voz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992481" y="5594035"/>
            <a:ext cx="2039142" cy="5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Idioma y pronunciación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4860" y="5531011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Confirmación de destino reconocido</a:t>
            </a:r>
          </a:p>
          <a:p>
            <a:pPr algn="ctr">
              <a:lnSpc>
                <a:spcPts val="2258"/>
              </a:lnSpc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992481" y="4262693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Manejo de errores en la interpretacion</a:t>
            </a:r>
          </a:p>
          <a:p>
            <a:pPr algn="ctr">
              <a:lnSpc>
                <a:spcPts val="2258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319168" y="6788068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Captura de destino por voz</a:t>
            </a:r>
          </a:p>
          <a:p>
            <a:pPr algn="ctr">
              <a:lnSpc>
                <a:spcPts val="2258"/>
              </a:lnSpc>
            </a:pPr>
          </a:p>
        </p:txBody>
      </p:sp>
      <p:sp>
        <p:nvSpPr>
          <p:cNvPr name="TextBox 42" id="42"/>
          <p:cNvSpPr txBox="true"/>
          <p:nvPr/>
        </p:nvSpPr>
        <p:spPr>
          <a:xfrm rot="0">
            <a:off x="5772765" y="3881092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Voz que lee instrucciones de ruta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064352" y="5594035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Próxima llegada de micro en tiempo real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044954" y="7146696"/>
            <a:ext cx="2039142" cy="5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Avisar retrasos o desvíos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244960" y="4141805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Obtener ruta básica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231577" y="7766478"/>
            <a:ext cx="2039142" cy="5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Recalcular ruta si me desvío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834916" y="7724059"/>
            <a:ext cx="2039142" cy="5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Diferenciación de tonos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681010" y="5552934"/>
            <a:ext cx="2039142" cy="553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Confirmaciones por voz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044954" y="4307636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Recomendar micro y paradero de subida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44960" y="5391065"/>
            <a:ext cx="2039142" cy="835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Activar app pAlternativas de rutaor voz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2906496" y="7898420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210377" y="7826950"/>
            <a:ext cx="2275458" cy="1026542"/>
          </a:xfrm>
          <a:custGeom>
            <a:avLst/>
            <a:gdLst/>
            <a:ahLst/>
            <a:cxnLst/>
            <a:rect r="r" b="b" t="t" l="l"/>
            <a:pathLst>
              <a:path h="1026542" w="2275458">
                <a:moveTo>
                  <a:pt x="0" y="0"/>
                </a:moveTo>
                <a:lnTo>
                  <a:pt x="2275458" y="0"/>
                </a:lnTo>
                <a:lnTo>
                  <a:pt x="2275458" y="1026542"/>
                </a:lnTo>
                <a:lnTo>
                  <a:pt x="0" y="102654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3" id="53"/>
          <p:cNvSpPr txBox="true"/>
          <p:nvPr/>
        </p:nvSpPr>
        <p:spPr>
          <a:xfrm rot="0">
            <a:off x="328535" y="8141340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1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024655" y="8190758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2</a:t>
            </a:r>
          </a:p>
        </p:txBody>
      </p:sp>
      <p:sp>
        <p:nvSpPr>
          <p:cNvPr name="Freeform 55" id="55"/>
          <p:cNvSpPr/>
          <p:nvPr/>
        </p:nvSpPr>
        <p:spPr>
          <a:xfrm flipH="false" flipV="false" rot="0">
            <a:off x="8196764" y="4685444"/>
            <a:ext cx="1830270" cy="825701"/>
          </a:xfrm>
          <a:custGeom>
            <a:avLst/>
            <a:gdLst/>
            <a:ahLst/>
            <a:cxnLst/>
            <a:rect r="r" b="b" t="t" l="l"/>
            <a:pathLst>
              <a:path h="825701" w="1830270">
                <a:moveTo>
                  <a:pt x="0" y="0"/>
                </a:moveTo>
                <a:lnTo>
                  <a:pt x="1830271" y="0"/>
                </a:lnTo>
                <a:lnTo>
                  <a:pt x="1830271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8124429" y="4973949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3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8228865" y="8703690"/>
            <a:ext cx="1830270" cy="825701"/>
          </a:xfrm>
          <a:custGeom>
            <a:avLst/>
            <a:gdLst/>
            <a:ahLst/>
            <a:cxnLst/>
            <a:rect r="r" b="b" t="t" l="l"/>
            <a:pathLst>
              <a:path h="825701" w="1830270">
                <a:moveTo>
                  <a:pt x="0" y="0"/>
                </a:moveTo>
                <a:lnTo>
                  <a:pt x="1830270" y="0"/>
                </a:lnTo>
                <a:lnTo>
                  <a:pt x="1830270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8124429" y="8905462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4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15064352" y="8152987"/>
            <a:ext cx="1830270" cy="825701"/>
          </a:xfrm>
          <a:custGeom>
            <a:avLst/>
            <a:gdLst/>
            <a:ahLst/>
            <a:cxnLst/>
            <a:rect r="r" b="b" t="t" l="l"/>
            <a:pathLst>
              <a:path h="825701" w="1830270">
                <a:moveTo>
                  <a:pt x="0" y="0"/>
                </a:moveTo>
                <a:lnTo>
                  <a:pt x="1830271" y="0"/>
                </a:lnTo>
                <a:lnTo>
                  <a:pt x="1830271" y="825702"/>
                </a:lnTo>
                <a:lnTo>
                  <a:pt x="0" y="82570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5044954" y="8383116"/>
            <a:ext cx="2039142" cy="270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8"/>
              </a:lnSpc>
            </a:pPr>
            <a:r>
              <a:rPr lang="en-US" sz="161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Release 5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DAGx4SA7GWc</dc:identifier>
  <dcterms:modified xsi:type="dcterms:W3CDTF">2011-08-01T06:04:30Z</dcterms:modified>
  <cp:revision>1</cp:revision>
  <dc:title>Copia de Presentación Movilidad y Transporte Urbano Ilustrado Azul y Amarillo</dc:title>
</cp:coreProperties>
</file>