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Agrandir" panose="020B0604020202020204" charset="0"/>
      <p:regular r:id="rId13"/>
    </p:embeddedFont>
    <p:embeddedFont>
      <p:font typeface="Agrandir Bold" panose="020B0604020202020204" charset="0"/>
      <p:regular r:id="rId14"/>
    </p:embeddedFont>
    <p:embeddedFont>
      <p:font typeface="Agrandir Bold Italics" panose="020B0604020202020204" charset="0"/>
      <p:regular r:id="rId15"/>
    </p:embeddedFont>
    <p:embeddedFont>
      <p:font typeface="Agrandir Heavy Italics" panose="020B0604020202020204" charset="0"/>
      <p:regular r:id="rId16"/>
    </p:embeddedFont>
    <p:embeddedFont>
      <p:font typeface="Agrandir Italics" panose="020B0604020202020204" charset="0"/>
      <p:regular r:id="rId17"/>
    </p:embeddedFont>
    <p:embeddedFont>
      <p:font typeface="Canva Sans Bold" panose="020B0604020202020204" charset="0"/>
      <p:regular r:id="rId18"/>
    </p:embeddedFont>
    <p:embeddedFont>
      <p:font typeface="ITC Benguiat" panose="020B0604020202020204" charset="0"/>
      <p:regular r:id="rId19"/>
    </p:embeddedFont>
    <p:embeddedFont>
      <p:font typeface="Open Sans" panose="020B0606030504020204" pitchFamily="3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9" d="100"/>
          <a:sy n="69" d="100"/>
        </p:scale>
        <p:origin x="158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18" Type="http://schemas.openxmlformats.org/officeDocument/2006/relationships/image" Target="../media/image20.svg"/><Relationship Id="rId3" Type="http://schemas.openxmlformats.org/officeDocument/2006/relationships/image" Target="../media/image6.sv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17" Type="http://schemas.openxmlformats.org/officeDocument/2006/relationships/image" Target="../media/image19.png"/><Relationship Id="rId2" Type="http://schemas.openxmlformats.org/officeDocument/2006/relationships/image" Target="../media/image5.png"/><Relationship Id="rId16" Type="http://schemas.openxmlformats.org/officeDocument/2006/relationships/image" Target="../media/image18.svg"/><Relationship Id="rId20" Type="http://schemas.openxmlformats.org/officeDocument/2006/relationships/image" Target="../media/image2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19" Type="http://schemas.openxmlformats.org/officeDocument/2006/relationships/image" Target="../media/image21.png"/><Relationship Id="rId4" Type="http://schemas.openxmlformats.org/officeDocument/2006/relationships/image" Target="../media/image1.png"/><Relationship Id="rId9" Type="http://schemas.openxmlformats.org/officeDocument/2006/relationships/image" Target="../media/image11.png"/><Relationship Id="rId14" Type="http://schemas.openxmlformats.org/officeDocument/2006/relationships/image" Target="../media/image16.svg"/><Relationship Id="rId22" Type="http://schemas.openxmlformats.org/officeDocument/2006/relationships/image" Target="../media/image2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727359">
            <a:off x="-1658446" y="-1415451"/>
            <a:ext cx="6366884" cy="12229596"/>
            <a:chOff x="0" y="0"/>
            <a:chExt cx="1676875" cy="322096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76875" cy="3220964"/>
            </a:xfrm>
            <a:custGeom>
              <a:avLst/>
              <a:gdLst/>
              <a:ahLst/>
              <a:cxnLst/>
              <a:rect l="l" t="t" r="r" b="b"/>
              <a:pathLst>
                <a:path w="1676875" h="3220964">
                  <a:moveTo>
                    <a:pt x="0" y="0"/>
                  </a:moveTo>
                  <a:lnTo>
                    <a:pt x="1676875" y="0"/>
                  </a:lnTo>
                  <a:lnTo>
                    <a:pt x="1676875" y="3220964"/>
                  </a:lnTo>
                  <a:lnTo>
                    <a:pt x="0" y="3220964"/>
                  </a:lnTo>
                  <a:close/>
                </a:path>
              </a:pathLst>
            </a:custGeom>
            <a:solidFill>
              <a:srgbClr val="FF3131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676875" cy="32590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727359">
            <a:off x="17361277" y="585529"/>
            <a:ext cx="2839041" cy="13031788"/>
            <a:chOff x="0" y="0"/>
            <a:chExt cx="747731" cy="343224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47731" cy="3432240"/>
            </a:xfrm>
            <a:custGeom>
              <a:avLst/>
              <a:gdLst/>
              <a:ahLst/>
              <a:cxnLst/>
              <a:rect l="l" t="t" r="r" b="b"/>
              <a:pathLst>
                <a:path w="747731" h="3432240">
                  <a:moveTo>
                    <a:pt x="0" y="0"/>
                  </a:moveTo>
                  <a:lnTo>
                    <a:pt x="747731" y="0"/>
                  </a:lnTo>
                  <a:lnTo>
                    <a:pt x="747731" y="3432240"/>
                  </a:lnTo>
                  <a:lnTo>
                    <a:pt x="0" y="3432240"/>
                  </a:lnTo>
                  <a:close/>
                </a:path>
              </a:pathLst>
            </a:custGeom>
            <a:solidFill>
              <a:srgbClr val="FF3131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747731" cy="34703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727359">
            <a:off x="11687026" y="-1170855"/>
            <a:ext cx="7590655" cy="1817211"/>
            <a:chOff x="0" y="0"/>
            <a:chExt cx="1999185" cy="47860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999185" cy="478607"/>
            </a:xfrm>
            <a:custGeom>
              <a:avLst/>
              <a:gdLst/>
              <a:ahLst/>
              <a:cxnLst/>
              <a:rect l="l" t="t" r="r" b="b"/>
              <a:pathLst>
                <a:path w="1999185" h="478607">
                  <a:moveTo>
                    <a:pt x="0" y="0"/>
                  </a:moveTo>
                  <a:lnTo>
                    <a:pt x="1999185" y="0"/>
                  </a:lnTo>
                  <a:lnTo>
                    <a:pt x="1999185" y="478607"/>
                  </a:lnTo>
                  <a:lnTo>
                    <a:pt x="0" y="478607"/>
                  </a:lnTo>
                  <a:close/>
                </a:path>
              </a:pathLst>
            </a:custGeom>
            <a:solidFill>
              <a:srgbClr val="FF3131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999185" cy="5167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10449712" y="1877995"/>
            <a:ext cx="4868500" cy="1198295"/>
          </a:xfrm>
          <a:custGeom>
            <a:avLst/>
            <a:gdLst/>
            <a:ahLst/>
            <a:cxnLst/>
            <a:rect l="l" t="t" r="r" b="b"/>
            <a:pathLst>
              <a:path w="4868500" h="1198295">
                <a:moveTo>
                  <a:pt x="0" y="0"/>
                </a:moveTo>
                <a:lnTo>
                  <a:pt x="4868500" y="0"/>
                </a:lnTo>
                <a:lnTo>
                  <a:pt x="4868500" y="1198295"/>
                </a:lnTo>
                <a:lnTo>
                  <a:pt x="0" y="11982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12" name="TextBox 12"/>
          <p:cNvSpPr txBox="1"/>
          <p:nvPr/>
        </p:nvSpPr>
        <p:spPr>
          <a:xfrm>
            <a:off x="10449712" y="3759020"/>
            <a:ext cx="5574848" cy="9403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927"/>
              </a:lnSpc>
            </a:pPr>
            <a:r>
              <a:rPr lang="en-US" sz="5591" b="1" i="1">
                <a:solidFill>
                  <a:srgbClr val="000000"/>
                </a:solidFill>
                <a:latin typeface="Agrandir Heavy Italics"/>
                <a:ea typeface="Agrandir Heavy Italics"/>
                <a:cs typeface="Agrandir Heavy Italics"/>
                <a:sym typeface="Agrandir Heavy Italics"/>
              </a:rPr>
              <a:t>WayfindCL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449712" y="4678680"/>
            <a:ext cx="6809588" cy="891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80"/>
              </a:lnSpc>
            </a:pPr>
            <a:r>
              <a:rPr lang="en-US" sz="3000" i="1">
                <a:solidFill>
                  <a:srgbClr val="000000"/>
                </a:solidFill>
                <a:latin typeface="Agrandir Italics"/>
                <a:ea typeface="Agrandir Italics"/>
                <a:cs typeface="Agrandir Italics"/>
                <a:sym typeface="Agrandir Italics"/>
              </a:rPr>
              <a:t>Plataforma para mejorar la assesibilidad de personas NO vidente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449712" y="8651240"/>
            <a:ext cx="4737017" cy="873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120"/>
              </a:lnSpc>
              <a:spcBef>
                <a:spcPct val="0"/>
              </a:spcBef>
            </a:pPr>
            <a:r>
              <a:rPr lang="en-US" sz="2000" i="1">
                <a:solidFill>
                  <a:srgbClr val="000000"/>
                </a:solidFill>
                <a:latin typeface="Agrandir Italics"/>
                <a:ea typeface="Agrandir Italics"/>
                <a:cs typeface="Agrandir Italics"/>
                <a:sym typeface="Agrandir Italics"/>
              </a:rPr>
              <a:t>Por  Roberto zurita, Sebastian Muñoz Samuel Jimenez </a:t>
            </a:r>
          </a:p>
          <a:p>
            <a:pPr marL="0" lvl="0" indent="0" algn="l">
              <a:lnSpc>
                <a:spcPts val="2120"/>
              </a:lnSpc>
              <a:spcBef>
                <a:spcPct val="0"/>
              </a:spcBef>
            </a:pPr>
            <a:r>
              <a:rPr lang="en-US" sz="2000" i="1" u="none" strike="noStrike">
                <a:solidFill>
                  <a:srgbClr val="000000"/>
                </a:solidFill>
                <a:latin typeface="Agrandir Italics"/>
                <a:ea typeface="Agrandir Italics"/>
                <a:cs typeface="Agrandir Italics"/>
                <a:sym typeface="Agrandir Italics"/>
              </a:rPr>
              <a:t>Sabado, 06 Septiembre  2025.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449712" y="3495390"/>
            <a:ext cx="4302141" cy="340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120"/>
              </a:lnSpc>
              <a:spcBef>
                <a:spcPct val="0"/>
              </a:spcBef>
            </a:pPr>
            <a:r>
              <a:rPr lang="en-US" sz="2000" i="1">
                <a:solidFill>
                  <a:srgbClr val="000000"/>
                </a:solidFill>
                <a:latin typeface="Agrandir Italics"/>
                <a:ea typeface="Agrandir Italics"/>
                <a:cs typeface="Agrandir Italics"/>
                <a:sym typeface="Agrandir Italics"/>
              </a:rPr>
              <a:t>Proyecto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</a:blip>
            <a:stretch>
              <a:fillRect t="-5677" b="-12899"/>
            </a:stretch>
          </a:blipFill>
        </p:spPr>
        <p:txBody>
          <a:bodyPr/>
          <a:lstStyle/>
          <a:p>
            <a:endParaRPr lang="es-CL"/>
          </a:p>
        </p:txBody>
      </p:sp>
      <p:grpSp>
        <p:nvGrpSpPr>
          <p:cNvPr id="3" name="Group 3"/>
          <p:cNvGrpSpPr/>
          <p:nvPr/>
        </p:nvGrpSpPr>
        <p:grpSpPr>
          <a:xfrm rot="727359">
            <a:off x="17361277" y="585529"/>
            <a:ext cx="2839041" cy="13031788"/>
            <a:chOff x="0" y="0"/>
            <a:chExt cx="747731" cy="343224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747731" cy="3432240"/>
            </a:xfrm>
            <a:custGeom>
              <a:avLst/>
              <a:gdLst/>
              <a:ahLst/>
              <a:cxnLst/>
              <a:rect l="l" t="t" r="r" b="b"/>
              <a:pathLst>
                <a:path w="747731" h="3432240">
                  <a:moveTo>
                    <a:pt x="0" y="0"/>
                  </a:moveTo>
                  <a:lnTo>
                    <a:pt x="747731" y="0"/>
                  </a:lnTo>
                  <a:lnTo>
                    <a:pt x="747731" y="3432240"/>
                  </a:lnTo>
                  <a:lnTo>
                    <a:pt x="0" y="3432240"/>
                  </a:lnTo>
                  <a:close/>
                </a:path>
              </a:pathLst>
            </a:custGeom>
            <a:solidFill>
              <a:srgbClr val="FF3131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747731" cy="34703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 rot="727359">
            <a:off x="11687026" y="-1170855"/>
            <a:ext cx="7590655" cy="1817211"/>
            <a:chOff x="0" y="0"/>
            <a:chExt cx="1999185" cy="4786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99185" cy="478607"/>
            </a:xfrm>
            <a:custGeom>
              <a:avLst/>
              <a:gdLst/>
              <a:ahLst/>
              <a:cxnLst/>
              <a:rect l="l" t="t" r="r" b="b"/>
              <a:pathLst>
                <a:path w="1999185" h="478607">
                  <a:moveTo>
                    <a:pt x="0" y="0"/>
                  </a:moveTo>
                  <a:lnTo>
                    <a:pt x="1999185" y="0"/>
                  </a:lnTo>
                  <a:lnTo>
                    <a:pt x="1999185" y="478607"/>
                  </a:lnTo>
                  <a:lnTo>
                    <a:pt x="0" y="478607"/>
                  </a:lnTo>
                  <a:close/>
                </a:path>
              </a:pathLst>
            </a:custGeom>
            <a:solidFill>
              <a:srgbClr val="FF3131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999185" cy="5167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74626" y="5191070"/>
            <a:ext cx="5450971" cy="3572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238"/>
              </a:lnSpc>
              <a:spcBef>
                <a:spcPct val="0"/>
              </a:spcBef>
            </a:pPr>
            <a:r>
              <a:rPr lang="en-US" sz="2111" b="1" i="1">
                <a:solidFill>
                  <a:srgbClr val="000000"/>
                </a:solidFill>
                <a:latin typeface="Agrandir Heavy Italics"/>
                <a:ea typeface="Agrandir Heavy Italics"/>
                <a:cs typeface="Agrandir Heavy Italics"/>
                <a:sym typeface="Agrandir Heavy Italics"/>
              </a:rPr>
              <a:t>Arquitectura de software</a:t>
            </a:r>
          </a:p>
        </p:txBody>
      </p:sp>
      <p:sp>
        <p:nvSpPr>
          <p:cNvPr id="10" name="Freeform 10"/>
          <p:cNvSpPr/>
          <p:nvPr/>
        </p:nvSpPr>
        <p:spPr>
          <a:xfrm>
            <a:off x="14109831" y="-169595"/>
            <a:ext cx="4868500" cy="1198295"/>
          </a:xfrm>
          <a:custGeom>
            <a:avLst/>
            <a:gdLst/>
            <a:ahLst/>
            <a:cxnLst/>
            <a:rect l="l" t="t" r="r" b="b"/>
            <a:pathLst>
              <a:path w="4868500" h="1198295">
                <a:moveTo>
                  <a:pt x="0" y="0"/>
                </a:moveTo>
                <a:lnTo>
                  <a:pt x="4868500" y="0"/>
                </a:lnTo>
                <a:lnTo>
                  <a:pt x="4868500" y="1198295"/>
                </a:lnTo>
                <a:lnTo>
                  <a:pt x="0" y="119829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11" name="Freeform 11"/>
          <p:cNvSpPr/>
          <p:nvPr/>
        </p:nvSpPr>
        <p:spPr>
          <a:xfrm>
            <a:off x="3855555" y="0"/>
            <a:ext cx="10169212" cy="8720100"/>
          </a:xfrm>
          <a:custGeom>
            <a:avLst/>
            <a:gdLst/>
            <a:ahLst/>
            <a:cxnLst/>
            <a:rect l="l" t="t" r="r" b="b"/>
            <a:pathLst>
              <a:path w="10169212" h="8720100">
                <a:moveTo>
                  <a:pt x="0" y="0"/>
                </a:moveTo>
                <a:lnTo>
                  <a:pt x="10169212" y="0"/>
                </a:lnTo>
                <a:lnTo>
                  <a:pt x="10169212" y="8720100"/>
                </a:lnTo>
                <a:lnTo>
                  <a:pt x="0" y="87201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12" name="TextBox 12"/>
          <p:cNvSpPr txBox="1"/>
          <p:nvPr/>
        </p:nvSpPr>
        <p:spPr>
          <a:xfrm>
            <a:off x="14222230" y="9163050"/>
            <a:ext cx="5574848" cy="9403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927"/>
              </a:lnSpc>
            </a:pPr>
            <a:r>
              <a:rPr lang="en-US" sz="5591" b="1" i="1">
                <a:solidFill>
                  <a:srgbClr val="000000"/>
                </a:solidFill>
                <a:latin typeface="Agrandir Heavy Italics"/>
                <a:ea typeface="Agrandir Heavy Italics"/>
                <a:cs typeface="Agrandir Heavy Italics"/>
                <a:sym typeface="Agrandir Heavy Italics"/>
              </a:rPr>
              <a:t>WayfindCL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4396231" y="8917940"/>
            <a:ext cx="4302141" cy="340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120"/>
              </a:lnSpc>
              <a:spcBef>
                <a:spcPct val="0"/>
              </a:spcBef>
            </a:pPr>
            <a:r>
              <a:rPr lang="en-US" sz="2000" b="1" i="1">
                <a:solidFill>
                  <a:srgbClr val="000000"/>
                </a:solidFill>
                <a:latin typeface="Agrandir Bold Italics"/>
                <a:ea typeface="Agrandir Bold Italics"/>
                <a:cs typeface="Agrandir Bold Italics"/>
                <a:sym typeface="Agrandir Bold Italics"/>
              </a:rPr>
              <a:t>Proyecto</a:t>
            </a: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727359">
            <a:off x="7462216" y="-1673024"/>
            <a:ext cx="12720617" cy="2879770"/>
            <a:chOff x="0" y="0"/>
            <a:chExt cx="3350286" cy="75845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350286" cy="758458"/>
            </a:xfrm>
            <a:custGeom>
              <a:avLst/>
              <a:gdLst/>
              <a:ahLst/>
              <a:cxnLst/>
              <a:rect l="l" t="t" r="r" b="b"/>
              <a:pathLst>
                <a:path w="3350286" h="758458">
                  <a:moveTo>
                    <a:pt x="0" y="0"/>
                  </a:moveTo>
                  <a:lnTo>
                    <a:pt x="3350286" y="0"/>
                  </a:lnTo>
                  <a:lnTo>
                    <a:pt x="3350286" y="758458"/>
                  </a:lnTo>
                  <a:lnTo>
                    <a:pt x="0" y="758458"/>
                  </a:lnTo>
                  <a:close/>
                </a:path>
              </a:pathLst>
            </a:custGeom>
            <a:solidFill>
              <a:srgbClr val="FF3131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350286" cy="7965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727359">
            <a:off x="-2467326" y="8827424"/>
            <a:ext cx="21065339" cy="3874090"/>
            <a:chOff x="0" y="0"/>
            <a:chExt cx="5548073" cy="102033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548073" cy="1020336"/>
            </a:xfrm>
            <a:custGeom>
              <a:avLst/>
              <a:gdLst/>
              <a:ahLst/>
              <a:cxnLst/>
              <a:rect l="l" t="t" r="r" b="b"/>
              <a:pathLst>
                <a:path w="5548073" h="1020336">
                  <a:moveTo>
                    <a:pt x="0" y="0"/>
                  </a:moveTo>
                  <a:lnTo>
                    <a:pt x="5548073" y="0"/>
                  </a:lnTo>
                  <a:lnTo>
                    <a:pt x="5548073" y="1020336"/>
                  </a:lnTo>
                  <a:lnTo>
                    <a:pt x="0" y="1020336"/>
                  </a:lnTo>
                  <a:close/>
                </a:path>
              </a:pathLst>
            </a:custGeom>
            <a:solidFill>
              <a:srgbClr val="FF3131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548073" cy="10584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863319" y="3332453"/>
            <a:ext cx="12321429" cy="11955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358"/>
              </a:lnSpc>
              <a:spcBef>
                <a:spcPct val="0"/>
              </a:spcBef>
            </a:pPr>
            <a:r>
              <a:rPr lang="en-US" sz="3601" b="1" i="1">
                <a:solidFill>
                  <a:srgbClr val="000000"/>
                </a:solidFill>
                <a:latin typeface="Agrandir Heavy Italics"/>
                <a:ea typeface="Agrandir Heavy Italics"/>
                <a:cs typeface="Agrandir Heavy Italics"/>
                <a:sym typeface="Agrandir Heavy Italics"/>
              </a:rPr>
              <a:t>PREGUNTAS </a:t>
            </a:r>
            <a:r>
              <a:rPr lang="en-US" sz="3601" b="1" i="1" u="none" strike="noStrike">
                <a:solidFill>
                  <a:srgbClr val="000000"/>
                </a:solidFill>
                <a:latin typeface="Agrandir Heavy Italics"/>
                <a:ea typeface="Agrandir Heavy Italics"/>
                <a:cs typeface="Agrandir Heavy Italics"/>
                <a:sym typeface="Agrandir Heavy Italics"/>
              </a:rPr>
              <a:t>DE LA COMISIÓN</a:t>
            </a:r>
          </a:p>
          <a:p>
            <a:pPr marL="0" lvl="0" indent="0" algn="ctr">
              <a:lnSpc>
                <a:spcPts val="4358"/>
              </a:lnSpc>
              <a:spcBef>
                <a:spcPct val="0"/>
              </a:spcBef>
            </a:pPr>
            <a:endParaRPr lang="en-US" sz="3601" b="1" i="1" u="none" strike="noStrike">
              <a:solidFill>
                <a:srgbClr val="000000"/>
              </a:solidFill>
              <a:latin typeface="Agrandir Heavy Italics"/>
              <a:ea typeface="Agrandir Heavy Italics"/>
              <a:cs typeface="Agrandir Heavy Italics"/>
              <a:sym typeface="Agrandir Heavy Italics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39761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</a:blip>
            <a:stretch>
              <a:fillRect b="-18518"/>
            </a:stretch>
          </a:blipFill>
        </p:spPr>
        <p:txBody>
          <a:bodyPr/>
          <a:lstStyle/>
          <a:p>
            <a:endParaRPr lang="es-CL"/>
          </a:p>
        </p:txBody>
      </p:sp>
      <p:grpSp>
        <p:nvGrpSpPr>
          <p:cNvPr id="3" name="Group 3"/>
          <p:cNvGrpSpPr/>
          <p:nvPr/>
        </p:nvGrpSpPr>
        <p:grpSpPr>
          <a:xfrm rot="727359">
            <a:off x="2352179" y="-1819245"/>
            <a:ext cx="17569881" cy="3638489"/>
            <a:chOff x="0" y="0"/>
            <a:chExt cx="4627458" cy="95828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627458" cy="958285"/>
            </a:xfrm>
            <a:custGeom>
              <a:avLst/>
              <a:gdLst/>
              <a:ahLst/>
              <a:cxnLst/>
              <a:rect l="l" t="t" r="r" b="b"/>
              <a:pathLst>
                <a:path w="4627458" h="958285">
                  <a:moveTo>
                    <a:pt x="0" y="0"/>
                  </a:moveTo>
                  <a:lnTo>
                    <a:pt x="4627458" y="0"/>
                  </a:lnTo>
                  <a:lnTo>
                    <a:pt x="4627458" y="958285"/>
                  </a:lnTo>
                  <a:lnTo>
                    <a:pt x="0" y="958285"/>
                  </a:lnTo>
                  <a:close/>
                </a:path>
              </a:pathLst>
            </a:custGeom>
            <a:solidFill>
              <a:srgbClr val="FF3131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627458" cy="9963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3271390" y="429553"/>
            <a:ext cx="4868500" cy="1198295"/>
          </a:xfrm>
          <a:custGeom>
            <a:avLst/>
            <a:gdLst/>
            <a:ahLst/>
            <a:cxnLst/>
            <a:rect l="l" t="t" r="r" b="b"/>
            <a:pathLst>
              <a:path w="4868500" h="1198295">
                <a:moveTo>
                  <a:pt x="0" y="0"/>
                </a:moveTo>
                <a:lnTo>
                  <a:pt x="4868500" y="0"/>
                </a:lnTo>
                <a:lnTo>
                  <a:pt x="4868500" y="1198294"/>
                </a:lnTo>
                <a:lnTo>
                  <a:pt x="0" y="11982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10" name="TextBox 10"/>
          <p:cNvSpPr txBox="1"/>
          <p:nvPr/>
        </p:nvSpPr>
        <p:spPr>
          <a:xfrm>
            <a:off x="2053544" y="4515626"/>
            <a:ext cx="5200189" cy="450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51664" lvl="1" indent="-275832" algn="l">
              <a:lnSpc>
                <a:spcPts val="3040"/>
              </a:lnSpc>
              <a:buFont typeface="Arial"/>
              <a:buChar char="•"/>
            </a:pPr>
            <a:r>
              <a:rPr lang="en-US" sz="2555" b="1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Sebastian Munoz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158481" y="6422795"/>
            <a:ext cx="4990313" cy="4411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2856"/>
              </a:lnSpc>
              <a:buFont typeface="Arial"/>
              <a:buChar char="•"/>
            </a:pPr>
            <a:r>
              <a:rPr lang="en-US" sz="2400" b="1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Roberto Zurita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158481" y="8147366"/>
            <a:ext cx="4453844" cy="4411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2856"/>
              </a:lnSpc>
              <a:buFont typeface="Arial"/>
              <a:buChar char="•"/>
            </a:pPr>
            <a:r>
              <a:rPr lang="en-US" sz="2400" b="1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Samuel Jimenez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053544" y="2156378"/>
            <a:ext cx="8115300" cy="11955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58"/>
              </a:lnSpc>
            </a:pPr>
            <a:r>
              <a:rPr lang="en-US" sz="3601" b="1" i="1">
                <a:solidFill>
                  <a:srgbClr val="000000"/>
                </a:solidFill>
                <a:latin typeface="Agrandir Heavy Italics"/>
                <a:ea typeface="Agrandir Heavy Italics"/>
                <a:cs typeface="Agrandir Heavy Italics"/>
                <a:sym typeface="Agrandir Heavy Italics"/>
              </a:rPr>
              <a:t>INTEGRANTES DEL PROYECTO</a:t>
            </a:r>
          </a:p>
          <a:p>
            <a:pPr marL="0" lvl="0" indent="0" algn="l">
              <a:lnSpc>
                <a:spcPts val="4358"/>
              </a:lnSpc>
              <a:spcBef>
                <a:spcPct val="0"/>
              </a:spcBef>
            </a:pPr>
            <a:endParaRPr lang="en-US" sz="3601" b="1" i="1">
              <a:solidFill>
                <a:srgbClr val="000000"/>
              </a:solidFill>
              <a:latin typeface="Agrandir Heavy Italics"/>
              <a:ea typeface="Agrandir Heavy Italics"/>
              <a:cs typeface="Agrandir Heavy Italics"/>
              <a:sym typeface="Agrandir Heavy Italics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46557" y="469750"/>
            <a:ext cx="5574848" cy="9403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927"/>
              </a:lnSpc>
            </a:pPr>
            <a:r>
              <a:rPr lang="en-US" sz="5591" b="1" i="1">
                <a:solidFill>
                  <a:srgbClr val="000000"/>
                </a:solidFill>
                <a:latin typeface="Agrandir Heavy Italics"/>
                <a:ea typeface="Agrandir Heavy Italics"/>
                <a:cs typeface="Agrandir Heavy Italics"/>
                <a:sym typeface="Agrandir Heavy Italics"/>
              </a:rPr>
              <a:t>WayfindCL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46557" y="206120"/>
            <a:ext cx="4302141" cy="340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120"/>
              </a:lnSpc>
              <a:spcBef>
                <a:spcPct val="0"/>
              </a:spcBef>
            </a:pPr>
            <a:r>
              <a:rPr lang="en-US" sz="2000" i="1">
                <a:solidFill>
                  <a:srgbClr val="000000"/>
                </a:solidFill>
                <a:latin typeface="Agrandir Italics"/>
                <a:ea typeface="Agrandir Italics"/>
                <a:cs typeface="Agrandir Italics"/>
                <a:sym typeface="Agrandir Italics"/>
              </a:rPr>
              <a:t>Proyecto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508942" y="5114925"/>
            <a:ext cx="6370686" cy="8181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07989" lvl="1" indent="-203995" algn="l">
              <a:lnSpc>
                <a:spcPts val="2003"/>
              </a:lnSpc>
              <a:buFont typeface="Arial"/>
              <a:buChar char="•"/>
            </a:pPr>
            <a:r>
              <a:rPr lang="en-US" sz="1889" i="1">
                <a:solidFill>
                  <a:srgbClr val="000000"/>
                </a:solidFill>
                <a:latin typeface="Agrandir Italics"/>
                <a:ea typeface="Agrandir Italics"/>
                <a:cs typeface="Agrandir Italics"/>
                <a:sym typeface="Agrandir Italics"/>
              </a:rPr>
              <a:t>Scrum Master</a:t>
            </a:r>
          </a:p>
          <a:p>
            <a:pPr marL="407989" lvl="1" indent="-203995" algn="l">
              <a:lnSpc>
                <a:spcPts val="2003"/>
              </a:lnSpc>
              <a:buFont typeface="Arial"/>
              <a:buChar char="•"/>
            </a:pPr>
            <a:r>
              <a:rPr lang="en-US" sz="1889" i="1">
                <a:solidFill>
                  <a:srgbClr val="000000"/>
                </a:solidFill>
                <a:latin typeface="Agrandir Italics"/>
                <a:ea typeface="Agrandir Italics"/>
                <a:cs typeface="Agrandir Italics"/>
                <a:sym typeface="Agrandir Italics"/>
              </a:rPr>
              <a:t>Eliminar Bloqueantes - diseñar Arquitectura</a:t>
            </a:r>
          </a:p>
          <a:p>
            <a:pPr algn="l">
              <a:lnSpc>
                <a:spcPts val="2003"/>
              </a:lnSpc>
            </a:pPr>
            <a:endParaRPr lang="en-US" sz="1889" i="1">
              <a:solidFill>
                <a:srgbClr val="000000"/>
              </a:solidFill>
              <a:latin typeface="Agrandir Italics"/>
              <a:ea typeface="Agrandir Italics"/>
              <a:cs typeface="Agrandir Italics"/>
              <a:sym typeface="Agrandir Italics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2508942" y="7016393"/>
            <a:ext cx="7115369" cy="8181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07989" lvl="1" indent="-203995" algn="l">
              <a:lnSpc>
                <a:spcPts val="2003"/>
              </a:lnSpc>
              <a:buFont typeface="Arial"/>
              <a:buChar char="•"/>
            </a:pPr>
            <a:r>
              <a:rPr lang="en-US" sz="1889" i="1">
                <a:solidFill>
                  <a:srgbClr val="000000"/>
                </a:solidFill>
                <a:latin typeface="Agrandir Italics"/>
                <a:ea typeface="Agrandir Italics"/>
                <a:cs typeface="Agrandir Italics"/>
                <a:sym typeface="Agrandir Italics"/>
              </a:rPr>
              <a:t>Scrum Team</a:t>
            </a:r>
          </a:p>
          <a:p>
            <a:pPr marL="407989" lvl="1" indent="-203995" algn="l">
              <a:lnSpc>
                <a:spcPts val="2003"/>
              </a:lnSpc>
              <a:buFont typeface="Arial"/>
              <a:buChar char="•"/>
            </a:pPr>
            <a:r>
              <a:rPr lang="en-US" sz="1889" i="1">
                <a:solidFill>
                  <a:srgbClr val="000000"/>
                </a:solidFill>
                <a:latin typeface="Agrandir Italics"/>
                <a:ea typeface="Agrandir Italics"/>
                <a:cs typeface="Agrandir Italics"/>
                <a:sym typeface="Agrandir Italics"/>
              </a:rPr>
              <a:t>Construir funcionalidades - asegurar calidad</a:t>
            </a:r>
          </a:p>
          <a:p>
            <a:pPr algn="l">
              <a:lnSpc>
                <a:spcPts val="2003"/>
              </a:lnSpc>
            </a:pPr>
            <a:endParaRPr lang="en-US" sz="1889" i="1">
              <a:solidFill>
                <a:srgbClr val="000000"/>
              </a:solidFill>
              <a:latin typeface="Agrandir Italics"/>
              <a:ea typeface="Agrandir Italics"/>
              <a:cs typeface="Agrandir Italics"/>
              <a:sym typeface="Agrandir Italics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2297627" y="8693339"/>
            <a:ext cx="7630919" cy="8181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07989" lvl="1" indent="-203995" algn="l">
              <a:lnSpc>
                <a:spcPts val="2003"/>
              </a:lnSpc>
              <a:buFont typeface="Arial"/>
              <a:buChar char="•"/>
            </a:pPr>
            <a:r>
              <a:rPr lang="en-US" sz="1889" i="1">
                <a:solidFill>
                  <a:srgbClr val="000000"/>
                </a:solidFill>
                <a:latin typeface="Agrandir Italics"/>
                <a:ea typeface="Agrandir Italics"/>
                <a:cs typeface="Agrandir Italics"/>
                <a:sym typeface="Agrandir Italics"/>
              </a:rPr>
              <a:t>Product Owner</a:t>
            </a:r>
          </a:p>
          <a:p>
            <a:pPr marL="407989" lvl="1" indent="-203995" algn="l">
              <a:lnSpc>
                <a:spcPts val="2003"/>
              </a:lnSpc>
              <a:buFont typeface="Arial"/>
              <a:buChar char="•"/>
            </a:pPr>
            <a:r>
              <a:rPr lang="en-US" sz="1889" i="1">
                <a:solidFill>
                  <a:srgbClr val="000000"/>
                </a:solidFill>
                <a:latin typeface="Agrandir Italics"/>
                <a:ea typeface="Agrandir Italics"/>
                <a:cs typeface="Agrandir Italics"/>
                <a:sym typeface="Agrandir Italics"/>
              </a:rPr>
              <a:t>Definir Prioridad del Backlog - Comunicar la vision del producto</a:t>
            </a:r>
          </a:p>
          <a:p>
            <a:pPr algn="l">
              <a:lnSpc>
                <a:spcPts val="2003"/>
              </a:lnSpc>
            </a:pPr>
            <a:endParaRPr lang="en-US" sz="1889" i="1">
              <a:solidFill>
                <a:srgbClr val="000000"/>
              </a:solidFill>
              <a:latin typeface="Agrandir Italics"/>
              <a:ea typeface="Agrandir Italics"/>
              <a:cs typeface="Agrandir Italics"/>
              <a:sym typeface="Agrandir Italics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381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</a:blip>
            <a:stretch>
              <a:fillRect l="-3663" r="-23559"/>
            </a:stretch>
          </a:blipFill>
        </p:spPr>
        <p:txBody>
          <a:bodyPr/>
          <a:lstStyle/>
          <a:p>
            <a:endParaRPr lang="es-CL"/>
          </a:p>
        </p:txBody>
      </p:sp>
      <p:grpSp>
        <p:nvGrpSpPr>
          <p:cNvPr id="3" name="Group 3"/>
          <p:cNvGrpSpPr/>
          <p:nvPr/>
        </p:nvGrpSpPr>
        <p:grpSpPr>
          <a:xfrm rot="727359">
            <a:off x="-2542339" y="-1415451"/>
            <a:ext cx="6366884" cy="12229596"/>
            <a:chOff x="0" y="0"/>
            <a:chExt cx="1676875" cy="322096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676875" cy="3220964"/>
            </a:xfrm>
            <a:custGeom>
              <a:avLst/>
              <a:gdLst/>
              <a:ahLst/>
              <a:cxnLst/>
              <a:rect l="l" t="t" r="r" b="b"/>
              <a:pathLst>
                <a:path w="1676875" h="3220964">
                  <a:moveTo>
                    <a:pt x="0" y="0"/>
                  </a:moveTo>
                  <a:lnTo>
                    <a:pt x="1676875" y="0"/>
                  </a:lnTo>
                  <a:lnTo>
                    <a:pt x="1676875" y="3220964"/>
                  </a:lnTo>
                  <a:lnTo>
                    <a:pt x="0" y="3220964"/>
                  </a:lnTo>
                  <a:close/>
                </a:path>
              </a:pathLst>
            </a:custGeom>
            <a:solidFill>
              <a:srgbClr val="FF3131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676875" cy="32590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529317" y="2240615"/>
            <a:ext cx="9567419" cy="73555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 algn="l">
              <a:lnSpc>
                <a:spcPts val="5291"/>
              </a:lnSpc>
              <a:buFont typeface="Arial"/>
              <a:buChar char="•"/>
            </a:pPr>
            <a:r>
              <a:rPr lang="en-US" sz="2799" b="1" dirty="0" err="1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Problema</a:t>
            </a:r>
            <a:r>
              <a:rPr lang="en-US" sz="2799" b="1" dirty="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 </a:t>
            </a:r>
          </a:p>
          <a:p>
            <a:pPr algn="l">
              <a:lnSpc>
                <a:spcPts val="5291"/>
              </a:lnSpc>
            </a:pPr>
            <a:endParaRPr lang="en-US" sz="2799" b="1" dirty="0">
              <a:solidFill>
                <a:srgbClr val="000000"/>
              </a:solidFill>
              <a:latin typeface="Agrandir Bold"/>
              <a:ea typeface="Agrandir Bold"/>
              <a:cs typeface="Agrandir Bold"/>
              <a:sym typeface="Agrandir Bold"/>
            </a:endParaRPr>
          </a:p>
          <a:p>
            <a:pPr marL="604519" lvl="1" indent="-302260" algn="l">
              <a:lnSpc>
                <a:spcPts val="5291"/>
              </a:lnSpc>
              <a:buFont typeface="Arial"/>
              <a:buChar char="•"/>
            </a:pPr>
            <a:r>
              <a:rPr lang="en-US" sz="2799" dirty="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Personas </a:t>
            </a:r>
            <a:r>
              <a:rPr lang="en-US" sz="2799" dirty="0" err="1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quienes</a:t>
            </a:r>
            <a:r>
              <a:rPr lang="en-US" sz="2799" dirty="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tengan</a:t>
            </a:r>
            <a:r>
              <a:rPr lang="en-US" sz="2799" dirty="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problemas</a:t>
            </a:r>
            <a:r>
              <a:rPr lang="en-US" sz="2799" dirty="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 de vision que se </a:t>
            </a:r>
            <a:r>
              <a:rPr lang="en-US" sz="2799" dirty="0" err="1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consideren</a:t>
            </a:r>
            <a:r>
              <a:rPr lang="en-US" sz="2799" dirty="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 no </a:t>
            </a:r>
            <a:r>
              <a:rPr lang="en-US" sz="2799" dirty="0" err="1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videntes</a:t>
            </a:r>
            <a:endParaRPr lang="en-US" sz="2799" dirty="0">
              <a:solidFill>
                <a:srgbClr val="000000"/>
              </a:solidFill>
              <a:latin typeface="Agrandir"/>
              <a:ea typeface="Agrandir"/>
              <a:cs typeface="Agrandir"/>
              <a:sym typeface="Agrandir"/>
            </a:endParaRPr>
          </a:p>
          <a:p>
            <a:pPr algn="l">
              <a:lnSpc>
                <a:spcPts val="5291"/>
              </a:lnSpc>
            </a:pPr>
            <a:endParaRPr lang="en-US" sz="2799" dirty="0">
              <a:solidFill>
                <a:srgbClr val="000000"/>
              </a:solidFill>
              <a:latin typeface="Agrandir"/>
              <a:ea typeface="Agrandir"/>
              <a:cs typeface="Agrandir"/>
              <a:sym typeface="Agrandir"/>
            </a:endParaRPr>
          </a:p>
          <a:p>
            <a:pPr marL="604519" lvl="1" indent="-302260" algn="l">
              <a:lnSpc>
                <a:spcPts val="5291"/>
              </a:lnSpc>
              <a:buFont typeface="Arial"/>
              <a:buChar char="•"/>
            </a:pPr>
            <a:r>
              <a:rPr lang="en-US" sz="2799" b="1" dirty="0" err="1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Propuesta</a:t>
            </a:r>
            <a:r>
              <a:rPr lang="en-US" sz="2799" b="1" dirty="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 de </a:t>
            </a:r>
            <a:r>
              <a:rPr lang="en-US" sz="2799" b="1" dirty="0" err="1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solución</a:t>
            </a:r>
            <a:endParaRPr lang="en-US" sz="2799" b="1" dirty="0">
              <a:solidFill>
                <a:srgbClr val="000000"/>
              </a:solidFill>
              <a:latin typeface="Agrandir Bold"/>
              <a:ea typeface="Agrandir Bold"/>
              <a:cs typeface="Agrandir Bold"/>
              <a:sym typeface="Agrandir Bold"/>
            </a:endParaRPr>
          </a:p>
          <a:p>
            <a:pPr algn="l">
              <a:lnSpc>
                <a:spcPts val="5291"/>
              </a:lnSpc>
            </a:pPr>
            <a:endParaRPr lang="en-US" sz="2799" b="1" dirty="0">
              <a:solidFill>
                <a:srgbClr val="000000"/>
              </a:solidFill>
              <a:latin typeface="Agrandir Bold"/>
              <a:ea typeface="Agrandir Bold"/>
              <a:cs typeface="Agrandir Bold"/>
              <a:sym typeface="Agrandir Bold"/>
            </a:endParaRPr>
          </a:p>
          <a:p>
            <a:pPr marL="604519" lvl="1" indent="-302260" algn="l">
              <a:lnSpc>
                <a:spcPts val="5291"/>
              </a:lnSpc>
              <a:buFont typeface="Arial"/>
              <a:buChar char="•"/>
            </a:pPr>
            <a:r>
              <a:rPr lang="en-US" sz="2799" dirty="0" err="1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WayFindCL</a:t>
            </a:r>
            <a:r>
              <a:rPr lang="en-US" sz="2799" dirty="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 propone ser un </a:t>
            </a:r>
            <a:r>
              <a:rPr lang="en-US" sz="2799" dirty="0" err="1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sistema</a:t>
            </a:r>
            <a:r>
              <a:rPr lang="en-US" sz="2799" dirty="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el</a:t>
            </a:r>
            <a:r>
              <a:rPr lang="en-US" sz="2799" dirty="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cual</a:t>
            </a:r>
            <a:r>
              <a:rPr lang="en-US" sz="2799" dirty="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permita</a:t>
            </a:r>
            <a:r>
              <a:rPr lang="en-US" sz="2799" dirty="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 a las personas NO </a:t>
            </a:r>
            <a:r>
              <a:rPr lang="en-US" sz="2799" dirty="0" err="1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videntes</a:t>
            </a:r>
            <a:r>
              <a:rPr lang="en-US" sz="2799" dirty="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tener</a:t>
            </a:r>
            <a:r>
              <a:rPr lang="en-US" sz="2799" dirty="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 un poco mas de </a:t>
            </a:r>
            <a:r>
              <a:rPr lang="en-US" sz="2799" dirty="0" err="1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autonomia</a:t>
            </a:r>
            <a:r>
              <a:rPr lang="en-US" sz="2799" dirty="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en</a:t>
            </a:r>
            <a:r>
              <a:rPr lang="en-US" sz="2799" dirty="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servicios</a:t>
            </a:r>
            <a:r>
              <a:rPr lang="en-US" sz="2799" dirty="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como</a:t>
            </a:r>
            <a:r>
              <a:rPr lang="en-US" sz="2799" dirty="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 la </a:t>
            </a:r>
            <a:r>
              <a:rPr lang="en-US" sz="2799" dirty="0" err="1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locomocion</a:t>
            </a:r>
            <a:r>
              <a:rPr lang="en-US" sz="2799" dirty="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colectiva</a:t>
            </a:r>
            <a:r>
              <a:rPr lang="en-US" sz="2799" dirty="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involucrando</a:t>
            </a:r>
            <a:r>
              <a:rPr lang="en-US" sz="2799" dirty="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 a la </a:t>
            </a:r>
            <a:r>
              <a:rPr lang="en-US" sz="2799" dirty="0" err="1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tecnologia</a:t>
            </a:r>
            <a:r>
              <a:rPr lang="en-US" sz="2799" dirty="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como</a:t>
            </a:r>
            <a:r>
              <a:rPr lang="en-US" sz="2799" dirty="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elemento</a:t>
            </a:r>
            <a:r>
              <a:rPr lang="en-US" sz="2799" dirty="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 central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559681" y="1749229"/>
            <a:ext cx="7506692" cy="11955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58"/>
              </a:lnSpc>
            </a:pPr>
            <a:r>
              <a:rPr lang="en-US" sz="3601" b="1" i="1">
                <a:solidFill>
                  <a:srgbClr val="000000"/>
                </a:solidFill>
                <a:latin typeface="Agrandir Heavy Italics"/>
                <a:ea typeface="Agrandir Heavy Italics"/>
                <a:cs typeface="Agrandir Heavy Italics"/>
                <a:sym typeface="Agrandir Heavy Italics"/>
              </a:rPr>
              <a:t>DESCRIPCIÓN DEL PROYECTO</a:t>
            </a:r>
          </a:p>
          <a:p>
            <a:pPr marL="0" lvl="0" indent="0" algn="l">
              <a:lnSpc>
                <a:spcPts val="4358"/>
              </a:lnSpc>
              <a:spcBef>
                <a:spcPct val="0"/>
              </a:spcBef>
            </a:pPr>
            <a:endParaRPr lang="en-US" sz="3601" b="1" i="1">
              <a:solidFill>
                <a:srgbClr val="000000"/>
              </a:solidFill>
              <a:latin typeface="Agrandir Heavy Italics"/>
              <a:ea typeface="Agrandir Heavy Italics"/>
              <a:cs typeface="Agrandir Heavy Italics"/>
              <a:sym typeface="Agrandir Heavy Italics"/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13271390" y="429553"/>
            <a:ext cx="4868500" cy="1198295"/>
          </a:xfrm>
          <a:custGeom>
            <a:avLst/>
            <a:gdLst/>
            <a:ahLst/>
            <a:cxnLst/>
            <a:rect l="l" t="t" r="r" b="b"/>
            <a:pathLst>
              <a:path w="4868500" h="1198295">
                <a:moveTo>
                  <a:pt x="0" y="0"/>
                </a:moveTo>
                <a:lnTo>
                  <a:pt x="4868500" y="0"/>
                </a:lnTo>
                <a:lnTo>
                  <a:pt x="4868500" y="1198294"/>
                </a:lnTo>
                <a:lnTo>
                  <a:pt x="0" y="11982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9" name="TextBox 9"/>
          <p:cNvSpPr txBox="1"/>
          <p:nvPr/>
        </p:nvSpPr>
        <p:spPr>
          <a:xfrm>
            <a:off x="227176" y="655083"/>
            <a:ext cx="5574848" cy="9403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927"/>
              </a:lnSpc>
            </a:pPr>
            <a:r>
              <a:rPr lang="en-US" sz="5591" b="1" i="1">
                <a:solidFill>
                  <a:srgbClr val="000000"/>
                </a:solidFill>
                <a:latin typeface="Agrandir Heavy Italics"/>
                <a:ea typeface="Agrandir Heavy Italics"/>
                <a:cs typeface="Agrandir Heavy Italics"/>
                <a:sym typeface="Agrandir Heavy Italics"/>
              </a:rPr>
              <a:t>WayfindCL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27176" y="391453"/>
            <a:ext cx="4302141" cy="340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120"/>
              </a:lnSpc>
              <a:spcBef>
                <a:spcPct val="0"/>
              </a:spcBef>
            </a:pPr>
            <a:r>
              <a:rPr lang="en-US" sz="2000" i="1">
                <a:solidFill>
                  <a:srgbClr val="000000"/>
                </a:solidFill>
                <a:latin typeface="Agrandir Italics"/>
                <a:ea typeface="Agrandir Italics"/>
                <a:cs typeface="Agrandir Italics"/>
                <a:sym typeface="Agrandir Italics"/>
              </a:rPr>
              <a:t>Proyecto</a:t>
            </a:r>
          </a:p>
        </p:txBody>
      </p:sp>
    </p:spTree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</a:blip>
            <a:stretch>
              <a:fillRect b="-18518"/>
            </a:stretch>
          </a:blipFill>
        </p:spPr>
        <p:txBody>
          <a:bodyPr/>
          <a:lstStyle/>
          <a:p>
            <a:endParaRPr lang="es-CL"/>
          </a:p>
        </p:txBody>
      </p:sp>
      <p:grpSp>
        <p:nvGrpSpPr>
          <p:cNvPr id="3" name="Group 3"/>
          <p:cNvGrpSpPr/>
          <p:nvPr/>
        </p:nvGrpSpPr>
        <p:grpSpPr>
          <a:xfrm rot="727359">
            <a:off x="-6972881" y="-1006755"/>
            <a:ext cx="7718608" cy="13730037"/>
            <a:chOff x="0" y="0"/>
            <a:chExt cx="2032885" cy="361614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032884" cy="3616142"/>
            </a:xfrm>
            <a:custGeom>
              <a:avLst/>
              <a:gdLst/>
              <a:ahLst/>
              <a:cxnLst/>
              <a:rect l="l" t="t" r="r" b="b"/>
              <a:pathLst>
                <a:path w="2032884" h="3616142">
                  <a:moveTo>
                    <a:pt x="0" y="0"/>
                  </a:moveTo>
                  <a:lnTo>
                    <a:pt x="2032884" y="0"/>
                  </a:lnTo>
                  <a:lnTo>
                    <a:pt x="2032884" y="3616142"/>
                  </a:lnTo>
                  <a:lnTo>
                    <a:pt x="0" y="3616142"/>
                  </a:lnTo>
                  <a:close/>
                </a:path>
              </a:pathLst>
            </a:custGeom>
            <a:solidFill>
              <a:srgbClr val="FF3131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032885" cy="36542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2101356" y="1436986"/>
            <a:ext cx="8115300" cy="11955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58"/>
              </a:lnSpc>
            </a:pPr>
            <a:r>
              <a:rPr lang="en-US" sz="3601" b="1" i="1">
                <a:solidFill>
                  <a:srgbClr val="1A191B"/>
                </a:solidFill>
                <a:latin typeface="Agrandir Heavy Italics"/>
                <a:ea typeface="Agrandir Heavy Italics"/>
                <a:cs typeface="Agrandir Heavy Italics"/>
                <a:sym typeface="Agrandir Heavy Italics"/>
              </a:rPr>
              <a:t>OBJETIVO GENERAL</a:t>
            </a:r>
          </a:p>
          <a:p>
            <a:pPr marL="0" lvl="0" indent="0" algn="l">
              <a:lnSpc>
                <a:spcPts val="4358"/>
              </a:lnSpc>
              <a:spcBef>
                <a:spcPct val="0"/>
              </a:spcBef>
            </a:pPr>
            <a:endParaRPr lang="en-US" sz="3601" b="1" i="1">
              <a:solidFill>
                <a:srgbClr val="1A191B"/>
              </a:solidFill>
              <a:latin typeface="Agrandir Heavy Italics"/>
              <a:ea typeface="Agrandir Heavy Italics"/>
              <a:cs typeface="Agrandir Heavy Italics"/>
              <a:sym typeface="Agrandir Heavy Italic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680644" y="2432536"/>
            <a:ext cx="10317206" cy="15544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64641" lvl="1" indent="-232320" algn="l">
              <a:lnSpc>
                <a:spcPts val="4067"/>
              </a:lnSpc>
              <a:buFont typeface="Arial"/>
              <a:buChar char="•"/>
            </a:pPr>
            <a:r>
              <a:rPr lang="en-US" sz="2152" dirty="0" err="1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Desarrollar</a:t>
            </a:r>
            <a:r>
              <a:rPr lang="en-US" sz="2152" dirty="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 un </a:t>
            </a:r>
            <a:r>
              <a:rPr lang="en-US" sz="2152" dirty="0" err="1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ecosistema</a:t>
            </a:r>
            <a:r>
              <a:rPr lang="en-US" sz="2152" dirty="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 </a:t>
            </a:r>
            <a:r>
              <a:rPr lang="en-US" sz="2152" dirty="0" err="1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móvil</a:t>
            </a:r>
            <a:r>
              <a:rPr lang="en-US" sz="2152" dirty="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 </a:t>
            </a:r>
            <a:r>
              <a:rPr lang="en-US" sz="2152" dirty="0" err="1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inclusivo</a:t>
            </a:r>
            <a:r>
              <a:rPr lang="en-US" sz="2152" dirty="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 que </a:t>
            </a:r>
            <a:r>
              <a:rPr lang="en-US" sz="2152" dirty="0" err="1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oriente</a:t>
            </a:r>
            <a:r>
              <a:rPr lang="en-US" sz="2152" dirty="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 y </a:t>
            </a:r>
            <a:r>
              <a:rPr lang="en-US" sz="2152" dirty="0" err="1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asista</a:t>
            </a:r>
            <a:r>
              <a:rPr lang="en-US" sz="2152" dirty="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 a personas no </a:t>
            </a:r>
            <a:r>
              <a:rPr lang="en-US" sz="2152" dirty="0" err="1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videntes</a:t>
            </a:r>
            <a:r>
              <a:rPr lang="en-US" sz="2152" dirty="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, </a:t>
            </a:r>
            <a:r>
              <a:rPr lang="en-US" sz="2152" dirty="0" err="1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proporcionando</a:t>
            </a:r>
            <a:r>
              <a:rPr lang="en-US" sz="2152" dirty="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 </a:t>
            </a:r>
            <a:r>
              <a:rPr lang="en-US" sz="2152" dirty="0" err="1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rutas</a:t>
            </a:r>
            <a:r>
              <a:rPr lang="en-US" sz="2152" dirty="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 y </a:t>
            </a:r>
            <a:r>
              <a:rPr lang="en-US" sz="2152" dirty="0" err="1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horarios</a:t>
            </a:r>
            <a:r>
              <a:rPr lang="en-US" sz="2152" dirty="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 de buses </a:t>
            </a:r>
            <a:r>
              <a:rPr lang="en-US" sz="2152" dirty="0" err="1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en</a:t>
            </a:r>
            <a:r>
              <a:rPr lang="en-US" sz="2152" dirty="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 </a:t>
            </a:r>
            <a:r>
              <a:rPr lang="en-US" sz="2152" dirty="0" err="1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tiempo</a:t>
            </a:r>
            <a:r>
              <a:rPr lang="en-US" sz="2152" dirty="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 real </a:t>
            </a:r>
            <a:r>
              <a:rPr lang="en-US" sz="2152" dirty="0" err="1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mediante</a:t>
            </a:r>
            <a:r>
              <a:rPr lang="en-US" sz="2152" dirty="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 </a:t>
            </a:r>
            <a:r>
              <a:rPr lang="en-US" sz="2152" dirty="0" err="1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una</a:t>
            </a:r>
            <a:r>
              <a:rPr lang="en-US" sz="2152" dirty="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 </a:t>
            </a:r>
            <a:r>
              <a:rPr lang="en-US" sz="2152" dirty="0" err="1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interfaz</a:t>
            </a:r>
            <a:r>
              <a:rPr lang="en-US" sz="2152" dirty="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 </a:t>
            </a:r>
            <a:r>
              <a:rPr lang="en-US" sz="2152" dirty="0" err="1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por</a:t>
            </a:r>
            <a:r>
              <a:rPr lang="en-US" sz="2152" dirty="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 </a:t>
            </a:r>
            <a:r>
              <a:rPr lang="en-US" sz="2152" dirty="0" err="1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voz</a:t>
            </a:r>
            <a:r>
              <a:rPr lang="en-US" sz="2152" dirty="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101356" y="4662688"/>
            <a:ext cx="8115300" cy="11955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58"/>
              </a:lnSpc>
            </a:pPr>
            <a:r>
              <a:rPr lang="en-US" sz="3601" b="1" i="1">
                <a:solidFill>
                  <a:srgbClr val="1A191B"/>
                </a:solidFill>
                <a:latin typeface="Agrandir Heavy Italics"/>
                <a:ea typeface="Agrandir Heavy Italics"/>
                <a:cs typeface="Agrandir Heavy Italics"/>
                <a:sym typeface="Agrandir Heavy Italics"/>
              </a:rPr>
              <a:t>OBJETIVOS ESPECÍFICOS</a:t>
            </a:r>
          </a:p>
          <a:p>
            <a:pPr marL="0" lvl="0" indent="0" algn="l">
              <a:lnSpc>
                <a:spcPts val="4358"/>
              </a:lnSpc>
              <a:spcBef>
                <a:spcPct val="0"/>
              </a:spcBef>
            </a:pPr>
            <a:endParaRPr lang="en-US" sz="3601" b="1" i="1">
              <a:solidFill>
                <a:srgbClr val="1A191B"/>
              </a:solidFill>
              <a:latin typeface="Agrandir Heavy Italics"/>
              <a:ea typeface="Agrandir Heavy Italics"/>
              <a:cs typeface="Agrandir Heavy Italics"/>
              <a:sym typeface="Agrandir Heavy Italics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680644" y="5518159"/>
            <a:ext cx="10317206" cy="2439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43051" lvl="1" indent="-221526" algn="l">
              <a:lnSpc>
                <a:spcPts val="3878"/>
              </a:lnSpc>
              <a:buFont typeface="Arial"/>
              <a:buChar char="•"/>
            </a:pPr>
            <a:r>
              <a:rPr lang="en-US" sz="2052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Implementar un sistema de navegación que guíe a los usuarios hacia su destino.</a:t>
            </a:r>
          </a:p>
          <a:p>
            <a:pPr marL="443051" lvl="1" indent="-221526" algn="l">
              <a:lnSpc>
                <a:spcPts val="3878"/>
              </a:lnSpc>
              <a:buFont typeface="Arial"/>
              <a:buChar char="•"/>
            </a:pPr>
            <a:r>
              <a:rPr lang="en-US" sz="2052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Integrar información en tiempo real sobre recorridos y horarios de buses.</a:t>
            </a:r>
          </a:p>
          <a:p>
            <a:pPr marL="443051" lvl="1" indent="-221526" algn="l">
              <a:lnSpc>
                <a:spcPts val="3878"/>
              </a:lnSpc>
              <a:buFont typeface="Arial"/>
              <a:buChar char="•"/>
            </a:pPr>
            <a:r>
              <a:rPr lang="en-US" sz="2052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Notificar el momento exacto para descender del bus de manera segura.</a:t>
            </a:r>
          </a:p>
          <a:p>
            <a:pPr marL="443051" lvl="1" indent="-221526" algn="l">
              <a:lnSpc>
                <a:spcPts val="3878"/>
              </a:lnSpc>
              <a:buFont typeface="Arial"/>
              <a:buChar char="•"/>
            </a:pPr>
            <a:r>
              <a:rPr lang="en-US" sz="2052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Desarrollar una interfaz de voz intuitiva y accesible.</a:t>
            </a:r>
          </a:p>
          <a:p>
            <a:pPr marL="443051" lvl="1" indent="-221526" algn="l">
              <a:lnSpc>
                <a:spcPts val="3878"/>
              </a:lnSpc>
              <a:buFont typeface="Arial"/>
              <a:buChar char="•"/>
            </a:pPr>
            <a:r>
              <a:rPr lang="en-US" sz="2052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Evaluar la usabilidad y efectividad mediante pruebas con usuarios no videntes.</a:t>
            </a:r>
          </a:p>
        </p:txBody>
      </p:sp>
      <p:sp>
        <p:nvSpPr>
          <p:cNvPr id="10" name="Freeform 10"/>
          <p:cNvSpPr/>
          <p:nvPr/>
        </p:nvSpPr>
        <p:spPr>
          <a:xfrm>
            <a:off x="13504174" y="107075"/>
            <a:ext cx="4868500" cy="1198295"/>
          </a:xfrm>
          <a:custGeom>
            <a:avLst/>
            <a:gdLst/>
            <a:ahLst/>
            <a:cxnLst/>
            <a:rect l="l" t="t" r="r" b="b"/>
            <a:pathLst>
              <a:path w="4868500" h="1198295">
                <a:moveTo>
                  <a:pt x="0" y="0"/>
                </a:moveTo>
                <a:lnTo>
                  <a:pt x="4868500" y="0"/>
                </a:lnTo>
                <a:lnTo>
                  <a:pt x="4868500" y="1198295"/>
                </a:lnTo>
                <a:lnTo>
                  <a:pt x="0" y="119829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11" name="TextBox 11"/>
          <p:cNvSpPr txBox="1"/>
          <p:nvPr/>
        </p:nvSpPr>
        <p:spPr>
          <a:xfrm>
            <a:off x="568963" y="402081"/>
            <a:ext cx="5574848" cy="9403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927"/>
              </a:lnSpc>
            </a:pPr>
            <a:r>
              <a:rPr lang="en-US" sz="5591" b="1" i="1" dirty="0" err="1">
                <a:solidFill>
                  <a:srgbClr val="000000"/>
                </a:solidFill>
                <a:latin typeface="Agrandir Heavy Italics"/>
                <a:ea typeface="Agrandir Heavy Italics"/>
                <a:cs typeface="Agrandir Heavy Italics"/>
                <a:sym typeface="Agrandir Heavy Italics"/>
              </a:rPr>
              <a:t>WayfindCL</a:t>
            </a:r>
            <a:endParaRPr lang="en-US" sz="5591" b="1" i="1" dirty="0">
              <a:solidFill>
                <a:srgbClr val="000000"/>
              </a:solidFill>
              <a:latin typeface="Agrandir Heavy Italics"/>
              <a:ea typeface="Agrandir Heavy Italics"/>
              <a:cs typeface="Agrandir Heavy Italics"/>
              <a:sym typeface="Agrandir Heavy Italics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762000" y="120237"/>
            <a:ext cx="4302141" cy="340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120"/>
              </a:lnSpc>
              <a:spcBef>
                <a:spcPct val="0"/>
              </a:spcBef>
            </a:pPr>
            <a:r>
              <a:rPr lang="en-US" sz="2000" i="1" dirty="0">
                <a:solidFill>
                  <a:srgbClr val="000000"/>
                </a:solidFill>
                <a:latin typeface="Agrandir Italics"/>
                <a:ea typeface="Agrandir Italics"/>
                <a:cs typeface="Agrandir Italics"/>
                <a:sym typeface="Agrandir Italics"/>
              </a:rPr>
              <a:t>Proyecto</a:t>
            </a: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7198632" y="-330798"/>
            <a:ext cx="0" cy="10946666"/>
          </a:xfrm>
          <a:prstGeom prst="line">
            <a:avLst/>
          </a:prstGeom>
          <a:ln w="114300" cap="rnd">
            <a:solidFill>
              <a:srgbClr val="083C78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CL"/>
          </a:p>
        </p:txBody>
      </p:sp>
      <p:grpSp>
        <p:nvGrpSpPr>
          <p:cNvPr id="3" name="Group 3"/>
          <p:cNvGrpSpPr/>
          <p:nvPr/>
        </p:nvGrpSpPr>
        <p:grpSpPr>
          <a:xfrm>
            <a:off x="6904192" y="1012956"/>
            <a:ext cx="588882" cy="588882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83C78"/>
              </a:solidFill>
              <a:prstDash val="solid"/>
              <a:miter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04775"/>
              <a:ext cx="812800" cy="9175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565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6904192" y="3217069"/>
            <a:ext cx="588882" cy="588882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83C78"/>
              </a:solidFill>
              <a:prstDash val="solid"/>
              <a:miter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104775"/>
              <a:ext cx="812800" cy="9175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565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6904192" y="5464141"/>
            <a:ext cx="588882" cy="588882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83C78"/>
              </a:solidFill>
              <a:prstDash val="solid"/>
              <a:miter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104775"/>
              <a:ext cx="812800" cy="9175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565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6904192" y="7710373"/>
            <a:ext cx="588882" cy="588882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83C78"/>
              </a:solidFill>
              <a:prstDash val="solid"/>
              <a:miter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104775"/>
              <a:ext cx="812800" cy="9175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565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 rot="727359">
            <a:off x="14787934" y="-486061"/>
            <a:ext cx="7718608" cy="13730037"/>
            <a:chOff x="0" y="0"/>
            <a:chExt cx="2032885" cy="3616141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032884" cy="3616142"/>
            </a:xfrm>
            <a:custGeom>
              <a:avLst/>
              <a:gdLst/>
              <a:ahLst/>
              <a:cxnLst/>
              <a:rect l="l" t="t" r="r" b="b"/>
              <a:pathLst>
                <a:path w="2032884" h="3616142">
                  <a:moveTo>
                    <a:pt x="0" y="0"/>
                  </a:moveTo>
                  <a:lnTo>
                    <a:pt x="2032884" y="0"/>
                  </a:lnTo>
                  <a:lnTo>
                    <a:pt x="2032884" y="3616142"/>
                  </a:lnTo>
                  <a:lnTo>
                    <a:pt x="0" y="3616142"/>
                  </a:lnTo>
                  <a:close/>
                </a:path>
              </a:pathLst>
            </a:custGeom>
            <a:solidFill>
              <a:srgbClr val="FF3131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2032885" cy="36542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 rot="727359">
            <a:off x="-2089445" y="-1178740"/>
            <a:ext cx="2734639" cy="8109904"/>
            <a:chOff x="0" y="0"/>
            <a:chExt cx="720234" cy="2135942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720234" cy="2135942"/>
            </a:xfrm>
            <a:custGeom>
              <a:avLst/>
              <a:gdLst/>
              <a:ahLst/>
              <a:cxnLst/>
              <a:rect l="l" t="t" r="r" b="b"/>
              <a:pathLst>
                <a:path w="720234" h="2135942">
                  <a:moveTo>
                    <a:pt x="0" y="0"/>
                  </a:moveTo>
                  <a:lnTo>
                    <a:pt x="720234" y="0"/>
                  </a:lnTo>
                  <a:lnTo>
                    <a:pt x="720234" y="2135942"/>
                  </a:lnTo>
                  <a:lnTo>
                    <a:pt x="0" y="2135942"/>
                  </a:lnTo>
                  <a:close/>
                </a:path>
              </a:pathLst>
            </a:custGeom>
            <a:solidFill>
              <a:srgbClr val="FF3131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720234" cy="21740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1028700" y="4745601"/>
            <a:ext cx="4530643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639"/>
              </a:lnSpc>
              <a:spcBef>
                <a:spcPct val="0"/>
              </a:spcBef>
            </a:pPr>
            <a:r>
              <a:rPr lang="en-US" sz="15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Alcance funciona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028700" y="3784046"/>
            <a:ext cx="4530643" cy="17480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58"/>
              </a:lnSpc>
            </a:pPr>
            <a:r>
              <a:rPr lang="en-US" sz="3601" b="1" i="1">
                <a:solidFill>
                  <a:srgbClr val="000000"/>
                </a:solidFill>
                <a:latin typeface="Agrandir Heavy Italics"/>
                <a:ea typeface="Agrandir Heavy Italics"/>
                <a:cs typeface="Agrandir Heavy Italics"/>
                <a:sym typeface="Agrandir Heavy Italics"/>
              </a:rPr>
              <a:t>ALCANCE DEL PRYECTO</a:t>
            </a:r>
          </a:p>
          <a:p>
            <a:pPr marL="0" lvl="0" indent="0" algn="l">
              <a:lnSpc>
                <a:spcPts val="4358"/>
              </a:lnSpc>
              <a:spcBef>
                <a:spcPct val="0"/>
              </a:spcBef>
            </a:pPr>
            <a:endParaRPr lang="en-US" sz="3601" b="1" i="1">
              <a:solidFill>
                <a:srgbClr val="000000"/>
              </a:solidFill>
              <a:latin typeface="Agrandir Heavy Italics"/>
              <a:ea typeface="Agrandir Heavy Italics"/>
              <a:cs typeface="Agrandir Heavy Italics"/>
              <a:sym typeface="Agrandir Heavy Italics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8045406" y="5594779"/>
            <a:ext cx="3805749" cy="546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800" b="1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Alertas sonoras</a:t>
            </a:r>
          </a:p>
          <a:p>
            <a:pPr marL="0" lvl="0" indent="0" algn="l">
              <a:lnSpc>
                <a:spcPts val="1980"/>
              </a:lnSpc>
              <a:spcBef>
                <a:spcPct val="0"/>
              </a:spcBef>
            </a:pPr>
            <a:endParaRPr lang="en-US" sz="1800" b="1">
              <a:solidFill>
                <a:srgbClr val="000000"/>
              </a:solidFill>
              <a:latin typeface="Agrandir Bold"/>
              <a:ea typeface="Agrandir Bold"/>
              <a:cs typeface="Agrandir Bold"/>
              <a:sym typeface="Agrandir Bold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8045406" y="5976823"/>
            <a:ext cx="3805749" cy="1104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100"/>
              </a:lnSpc>
              <a:spcBef>
                <a:spcPct val="0"/>
              </a:spcBef>
            </a:pPr>
            <a:r>
              <a:rPr lang="en-US" sz="1500" spc="61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Permite a las personas escuchar informacion de  la ruta , saber cuanto les queda para bajar de un bus como el tiempo restante 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8045406" y="984381"/>
            <a:ext cx="3919328" cy="794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980"/>
              </a:lnSpc>
              <a:spcBef>
                <a:spcPct val="0"/>
              </a:spcBef>
            </a:pPr>
            <a:r>
              <a:rPr lang="en-US" sz="1800" b="1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Sistema de navegación por voz para personas no videntes</a:t>
            </a:r>
          </a:p>
          <a:p>
            <a:pPr marL="0" lvl="0" indent="0" algn="l">
              <a:lnSpc>
                <a:spcPts val="1980"/>
              </a:lnSpc>
              <a:spcBef>
                <a:spcPct val="0"/>
              </a:spcBef>
            </a:pPr>
            <a:endParaRPr lang="en-US" sz="1800" b="1">
              <a:solidFill>
                <a:srgbClr val="000000"/>
              </a:solidFill>
              <a:latin typeface="Agrandir Bold"/>
              <a:ea typeface="Agrandir Bold"/>
              <a:cs typeface="Agrandir Bold"/>
              <a:sym typeface="Agrandir Bold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8045406" y="1525637"/>
            <a:ext cx="4584577" cy="57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100"/>
              </a:lnSpc>
              <a:spcBef>
                <a:spcPct val="0"/>
              </a:spcBef>
            </a:pPr>
            <a:r>
              <a:rPr lang="en-US" sz="1500" spc="61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Permite a las personas no vidente a adaptarse mejor al sistema de locomocion colectiva 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8045465" y="3084911"/>
            <a:ext cx="4227614" cy="794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800" b="1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 puntos de referencia</a:t>
            </a:r>
          </a:p>
          <a:p>
            <a:pPr algn="l">
              <a:lnSpc>
                <a:spcPts val="1980"/>
              </a:lnSpc>
            </a:pPr>
            <a:endParaRPr lang="en-US" sz="1800" b="1">
              <a:solidFill>
                <a:srgbClr val="000000"/>
              </a:solidFill>
              <a:latin typeface="Agrandir Bold"/>
              <a:ea typeface="Agrandir Bold"/>
              <a:cs typeface="Agrandir Bold"/>
              <a:sym typeface="Agrandir Bold"/>
            </a:endParaRPr>
          </a:p>
          <a:p>
            <a:pPr marL="0" lvl="0" indent="0" algn="l">
              <a:lnSpc>
                <a:spcPts val="1980"/>
              </a:lnSpc>
              <a:spcBef>
                <a:spcPct val="0"/>
              </a:spcBef>
            </a:pPr>
            <a:endParaRPr lang="en-US" sz="1800" b="1">
              <a:solidFill>
                <a:srgbClr val="000000"/>
              </a:solidFill>
              <a:latin typeface="Agrandir Bold"/>
              <a:ea typeface="Agrandir Bold"/>
              <a:cs typeface="Agrandir Bold"/>
              <a:sym typeface="Agrandir Bold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8045465" y="3435309"/>
            <a:ext cx="3805749" cy="838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100"/>
              </a:lnSpc>
              <a:spcBef>
                <a:spcPct val="0"/>
              </a:spcBef>
            </a:pPr>
            <a:r>
              <a:rPr lang="en-US" sz="1500" spc="61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Permite a las personas saber donde queda un paradero donde tomar la micro o el servicio necesario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8045406" y="7763949"/>
            <a:ext cx="4584577" cy="1042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800" b="1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Sistema de retroalimentación háptica y Interface de audio intuitiva y accesible</a:t>
            </a:r>
          </a:p>
          <a:p>
            <a:pPr algn="l">
              <a:lnSpc>
                <a:spcPts val="1980"/>
              </a:lnSpc>
            </a:pPr>
            <a:endParaRPr lang="en-US" sz="1800" b="1">
              <a:solidFill>
                <a:srgbClr val="000000"/>
              </a:solidFill>
              <a:latin typeface="Agrandir Bold"/>
              <a:ea typeface="Agrandir Bold"/>
              <a:cs typeface="Agrandir Bold"/>
              <a:sym typeface="Agrandir Bold"/>
            </a:endParaRPr>
          </a:p>
          <a:p>
            <a:pPr marL="0" lvl="0" indent="0" algn="l">
              <a:lnSpc>
                <a:spcPts val="1980"/>
              </a:lnSpc>
              <a:spcBef>
                <a:spcPct val="0"/>
              </a:spcBef>
            </a:pPr>
            <a:r>
              <a:rPr lang="en-US" sz="1800" b="1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.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8045406" y="8379061"/>
            <a:ext cx="3805749" cy="1104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100"/>
              </a:lnSpc>
              <a:spcBef>
                <a:spcPct val="0"/>
              </a:spcBef>
            </a:pPr>
            <a:r>
              <a:rPr lang="en-US" sz="1500" spc="61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Con tenologias TTS y de TalkBack permite a las personas obtener una experiencia sutil y accesible adaptado a las distintas situaciones</a:t>
            </a:r>
          </a:p>
        </p:txBody>
      </p:sp>
      <p:sp>
        <p:nvSpPr>
          <p:cNvPr id="31" name="Freeform 31"/>
          <p:cNvSpPr/>
          <p:nvPr/>
        </p:nvSpPr>
        <p:spPr>
          <a:xfrm>
            <a:off x="14079224" y="0"/>
            <a:ext cx="4868500" cy="1198295"/>
          </a:xfrm>
          <a:custGeom>
            <a:avLst/>
            <a:gdLst/>
            <a:ahLst/>
            <a:cxnLst/>
            <a:rect l="l" t="t" r="r" b="b"/>
            <a:pathLst>
              <a:path w="4868500" h="1198295">
                <a:moveTo>
                  <a:pt x="0" y="0"/>
                </a:moveTo>
                <a:lnTo>
                  <a:pt x="4868500" y="0"/>
                </a:lnTo>
                <a:lnTo>
                  <a:pt x="4868500" y="1198295"/>
                </a:lnTo>
                <a:lnTo>
                  <a:pt x="0" y="11982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32" name="TextBox 32"/>
          <p:cNvSpPr txBox="1"/>
          <p:nvPr/>
        </p:nvSpPr>
        <p:spPr>
          <a:xfrm>
            <a:off x="146557" y="367069"/>
            <a:ext cx="5574848" cy="9403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927"/>
              </a:lnSpc>
            </a:pPr>
            <a:r>
              <a:rPr lang="en-US" sz="5591" b="1" i="1">
                <a:solidFill>
                  <a:srgbClr val="000000"/>
                </a:solidFill>
                <a:latin typeface="Agrandir Heavy Italics"/>
                <a:ea typeface="Agrandir Heavy Italics"/>
                <a:cs typeface="Agrandir Heavy Italics"/>
                <a:sym typeface="Agrandir Heavy Italics"/>
              </a:rPr>
              <a:t>WayfindCL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46557" y="103439"/>
            <a:ext cx="4302141" cy="340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120"/>
              </a:lnSpc>
              <a:spcBef>
                <a:spcPct val="0"/>
              </a:spcBef>
            </a:pPr>
            <a:r>
              <a:rPr lang="en-US" sz="2000" i="1">
                <a:solidFill>
                  <a:srgbClr val="000000"/>
                </a:solidFill>
                <a:latin typeface="Agrandir Italics"/>
                <a:ea typeface="Agrandir Italics"/>
                <a:cs typeface="Agrandir Italics"/>
                <a:sym typeface="Agrandir Italics"/>
              </a:rPr>
              <a:t>Proyecto</a:t>
            </a: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7198632" y="-330798"/>
            <a:ext cx="0" cy="10946666"/>
          </a:xfrm>
          <a:prstGeom prst="line">
            <a:avLst/>
          </a:prstGeom>
          <a:ln w="114300" cap="rnd">
            <a:solidFill>
              <a:srgbClr val="083C78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CL"/>
          </a:p>
        </p:txBody>
      </p:sp>
      <p:grpSp>
        <p:nvGrpSpPr>
          <p:cNvPr id="3" name="Group 3"/>
          <p:cNvGrpSpPr/>
          <p:nvPr/>
        </p:nvGrpSpPr>
        <p:grpSpPr>
          <a:xfrm>
            <a:off x="6904192" y="1012956"/>
            <a:ext cx="588882" cy="588882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83C78"/>
              </a:solidFill>
              <a:prstDash val="solid"/>
              <a:miter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04775"/>
              <a:ext cx="812800" cy="9175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565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6904192" y="3217069"/>
            <a:ext cx="588882" cy="588882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83C78"/>
              </a:solidFill>
              <a:prstDash val="solid"/>
              <a:miter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104775"/>
              <a:ext cx="812800" cy="9175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565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6904192" y="5464141"/>
            <a:ext cx="588882" cy="588882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83C78"/>
              </a:solidFill>
              <a:prstDash val="solid"/>
              <a:miter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104775"/>
              <a:ext cx="812800" cy="9175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565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6904192" y="7710373"/>
            <a:ext cx="588882" cy="588882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83C78"/>
              </a:solidFill>
              <a:prstDash val="solid"/>
              <a:miter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104775"/>
              <a:ext cx="812800" cy="9175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565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 rot="727359">
            <a:off x="14787934" y="-486061"/>
            <a:ext cx="7718608" cy="13730037"/>
            <a:chOff x="0" y="0"/>
            <a:chExt cx="2032885" cy="3616141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032884" cy="3616142"/>
            </a:xfrm>
            <a:custGeom>
              <a:avLst/>
              <a:gdLst/>
              <a:ahLst/>
              <a:cxnLst/>
              <a:rect l="l" t="t" r="r" b="b"/>
              <a:pathLst>
                <a:path w="2032884" h="3616142">
                  <a:moveTo>
                    <a:pt x="0" y="0"/>
                  </a:moveTo>
                  <a:lnTo>
                    <a:pt x="2032884" y="0"/>
                  </a:lnTo>
                  <a:lnTo>
                    <a:pt x="2032884" y="3616142"/>
                  </a:lnTo>
                  <a:lnTo>
                    <a:pt x="0" y="3616142"/>
                  </a:lnTo>
                  <a:close/>
                </a:path>
              </a:pathLst>
            </a:custGeom>
            <a:solidFill>
              <a:srgbClr val="FF3131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2032885" cy="36542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 rot="727359">
            <a:off x="-2089445" y="-1178740"/>
            <a:ext cx="2734639" cy="8109904"/>
            <a:chOff x="0" y="0"/>
            <a:chExt cx="720234" cy="2135942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720234" cy="2135942"/>
            </a:xfrm>
            <a:custGeom>
              <a:avLst/>
              <a:gdLst/>
              <a:ahLst/>
              <a:cxnLst/>
              <a:rect l="l" t="t" r="r" b="b"/>
              <a:pathLst>
                <a:path w="720234" h="2135942">
                  <a:moveTo>
                    <a:pt x="0" y="0"/>
                  </a:moveTo>
                  <a:lnTo>
                    <a:pt x="720234" y="0"/>
                  </a:lnTo>
                  <a:lnTo>
                    <a:pt x="720234" y="2135942"/>
                  </a:lnTo>
                  <a:lnTo>
                    <a:pt x="0" y="2135942"/>
                  </a:lnTo>
                  <a:close/>
                </a:path>
              </a:pathLst>
            </a:custGeom>
            <a:solidFill>
              <a:srgbClr val="FF3131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720234" cy="21740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liza</a:t>
              </a:r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1028700" y="4745601"/>
            <a:ext cx="4530643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639"/>
              </a:lnSpc>
              <a:spcBef>
                <a:spcPct val="0"/>
              </a:spcBef>
            </a:pPr>
            <a:r>
              <a:rPr lang="en-US" sz="15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El alcance en lo tecnico esperado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028700" y="4268565"/>
            <a:ext cx="4530643" cy="11955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58"/>
              </a:lnSpc>
            </a:pPr>
            <a:r>
              <a:rPr lang="en-US" sz="3601" b="1" i="1">
                <a:solidFill>
                  <a:srgbClr val="000000"/>
                </a:solidFill>
                <a:latin typeface="Agrandir Heavy Italics"/>
                <a:ea typeface="Agrandir Heavy Italics"/>
                <a:cs typeface="Agrandir Heavy Italics"/>
                <a:sym typeface="Agrandir Heavy Italics"/>
              </a:rPr>
              <a:t>ALCANCE TECNICO</a:t>
            </a:r>
          </a:p>
          <a:p>
            <a:pPr marL="0" lvl="0" indent="0" algn="l">
              <a:lnSpc>
                <a:spcPts val="4358"/>
              </a:lnSpc>
              <a:spcBef>
                <a:spcPct val="0"/>
              </a:spcBef>
            </a:pPr>
            <a:endParaRPr lang="en-US" sz="3601" b="1" i="1">
              <a:solidFill>
                <a:srgbClr val="000000"/>
              </a:solidFill>
              <a:latin typeface="Agrandir Heavy Italics"/>
              <a:ea typeface="Agrandir Heavy Italics"/>
              <a:cs typeface="Agrandir Heavy Italics"/>
              <a:sym typeface="Agrandir Heavy Italics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8045406" y="5594779"/>
            <a:ext cx="3805749" cy="546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800" b="1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Síntesis de voz en español</a:t>
            </a:r>
          </a:p>
          <a:p>
            <a:pPr marL="0" lvl="0" indent="0" algn="l">
              <a:lnSpc>
                <a:spcPts val="1980"/>
              </a:lnSpc>
              <a:spcBef>
                <a:spcPct val="0"/>
              </a:spcBef>
            </a:pPr>
            <a:endParaRPr lang="en-US" sz="1800" b="1">
              <a:solidFill>
                <a:srgbClr val="000000"/>
              </a:solidFill>
              <a:latin typeface="Agrandir Bold"/>
              <a:ea typeface="Agrandir Bold"/>
              <a:cs typeface="Agrandir Bold"/>
              <a:sym typeface="Agrandir Bold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8045406" y="5976823"/>
            <a:ext cx="3805749" cy="57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100"/>
              </a:lnSpc>
              <a:spcBef>
                <a:spcPct val="0"/>
              </a:spcBef>
            </a:pPr>
            <a:r>
              <a:rPr lang="en-US" sz="1500" spc="61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Como principio soportara español como lenguaje por defecto 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8045406" y="984381"/>
            <a:ext cx="3919328" cy="546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980"/>
              </a:lnSpc>
              <a:spcBef>
                <a:spcPct val="0"/>
              </a:spcBef>
            </a:pPr>
            <a:r>
              <a:rPr lang="en-US" sz="1800" b="1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Aplicación móvil para Android</a:t>
            </a:r>
          </a:p>
          <a:p>
            <a:pPr marL="0" lvl="0" indent="0" algn="l">
              <a:lnSpc>
                <a:spcPts val="1980"/>
              </a:lnSpc>
              <a:spcBef>
                <a:spcPct val="0"/>
              </a:spcBef>
            </a:pPr>
            <a:endParaRPr lang="en-US" sz="1800" b="1">
              <a:solidFill>
                <a:srgbClr val="000000"/>
              </a:solidFill>
              <a:latin typeface="Agrandir Bold"/>
              <a:ea typeface="Agrandir Bold"/>
              <a:cs typeface="Agrandir Bold"/>
              <a:sym typeface="Agrandir Bold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8045406" y="1525637"/>
            <a:ext cx="4584577" cy="57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100"/>
              </a:lnSpc>
              <a:spcBef>
                <a:spcPct val="0"/>
              </a:spcBef>
            </a:pPr>
            <a:r>
              <a:rPr lang="en-US" sz="1500" spc="61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Partiremos por la integracion del sistema de android por debajo de la aplicacion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8045406" y="2933494"/>
            <a:ext cx="4227614" cy="1042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800" b="1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Integración con GPS y sensores del dispositivo</a:t>
            </a:r>
          </a:p>
          <a:p>
            <a:pPr algn="l">
              <a:lnSpc>
                <a:spcPts val="1980"/>
              </a:lnSpc>
            </a:pPr>
            <a:endParaRPr lang="en-US" sz="1800" b="1">
              <a:solidFill>
                <a:srgbClr val="000000"/>
              </a:solidFill>
              <a:latin typeface="Agrandir Bold"/>
              <a:ea typeface="Agrandir Bold"/>
              <a:cs typeface="Agrandir Bold"/>
              <a:sym typeface="Agrandir Bold"/>
            </a:endParaRPr>
          </a:p>
          <a:p>
            <a:pPr marL="0" lvl="0" indent="0" algn="l">
              <a:lnSpc>
                <a:spcPts val="1980"/>
              </a:lnSpc>
              <a:spcBef>
                <a:spcPct val="0"/>
              </a:spcBef>
            </a:pPr>
            <a:endParaRPr lang="en-US" sz="1800" b="1">
              <a:solidFill>
                <a:srgbClr val="000000"/>
              </a:solidFill>
              <a:latin typeface="Agrandir Bold"/>
              <a:ea typeface="Agrandir Bold"/>
              <a:cs typeface="Agrandir Bold"/>
              <a:sym typeface="Agrandir Bold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8045465" y="3435309"/>
            <a:ext cx="3805749" cy="57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100"/>
              </a:lnSpc>
              <a:spcBef>
                <a:spcPct val="0"/>
              </a:spcBef>
            </a:pPr>
            <a:r>
              <a:rPr lang="en-US" sz="1500" spc="61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Para suplementar la experiencia utilizaremos distintos servicios moviles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8045406" y="7763949"/>
            <a:ext cx="4584577" cy="794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800" b="1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Uso de mapas y APIs de geolocalización</a:t>
            </a:r>
          </a:p>
          <a:p>
            <a:pPr algn="l">
              <a:lnSpc>
                <a:spcPts val="1980"/>
              </a:lnSpc>
            </a:pPr>
            <a:endParaRPr lang="en-US" sz="1800" b="1">
              <a:solidFill>
                <a:srgbClr val="000000"/>
              </a:solidFill>
              <a:latin typeface="Agrandir Bold"/>
              <a:ea typeface="Agrandir Bold"/>
              <a:cs typeface="Agrandir Bold"/>
              <a:sym typeface="Agrandir Bold"/>
            </a:endParaRPr>
          </a:p>
          <a:p>
            <a:pPr marL="0" lvl="0" indent="0" algn="l">
              <a:lnSpc>
                <a:spcPts val="1980"/>
              </a:lnSpc>
              <a:spcBef>
                <a:spcPct val="0"/>
              </a:spcBef>
            </a:pPr>
            <a:r>
              <a:rPr lang="en-US" sz="1800" b="1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.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8045465" y="8223054"/>
            <a:ext cx="3805749" cy="57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100"/>
              </a:lnSpc>
              <a:spcBef>
                <a:spcPct val="0"/>
              </a:spcBef>
            </a:pPr>
            <a:r>
              <a:rPr lang="en-US" sz="1500" spc="61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Obtendremos informacion de geolocalizacion </a:t>
            </a:r>
          </a:p>
        </p:txBody>
      </p:sp>
      <p:sp>
        <p:nvSpPr>
          <p:cNvPr id="31" name="Freeform 31"/>
          <p:cNvSpPr/>
          <p:nvPr/>
        </p:nvSpPr>
        <p:spPr>
          <a:xfrm>
            <a:off x="14029212" y="-52667"/>
            <a:ext cx="4868500" cy="1198295"/>
          </a:xfrm>
          <a:custGeom>
            <a:avLst/>
            <a:gdLst/>
            <a:ahLst/>
            <a:cxnLst/>
            <a:rect l="l" t="t" r="r" b="b"/>
            <a:pathLst>
              <a:path w="4868500" h="1198295">
                <a:moveTo>
                  <a:pt x="0" y="0"/>
                </a:moveTo>
                <a:lnTo>
                  <a:pt x="4868500" y="0"/>
                </a:lnTo>
                <a:lnTo>
                  <a:pt x="4868500" y="1198294"/>
                </a:lnTo>
                <a:lnTo>
                  <a:pt x="0" y="11982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32" name="TextBox 32"/>
          <p:cNvSpPr txBox="1"/>
          <p:nvPr/>
        </p:nvSpPr>
        <p:spPr>
          <a:xfrm>
            <a:off x="178804" y="469750"/>
            <a:ext cx="5574848" cy="9403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927"/>
              </a:lnSpc>
            </a:pPr>
            <a:r>
              <a:rPr lang="en-US" sz="5591" b="1" i="1">
                <a:solidFill>
                  <a:srgbClr val="000000"/>
                </a:solidFill>
                <a:latin typeface="Agrandir Heavy Italics"/>
                <a:ea typeface="Agrandir Heavy Italics"/>
                <a:cs typeface="Agrandir Heavy Italics"/>
                <a:sym typeface="Agrandir Heavy Italics"/>
              </a:rPr>
              <a:t>WayfindCL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78804" y="206120"/>
            <a:ext cx="4302141" cy="340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120"/>
              </a:lnSpc>
              <a:spcBef>
                <a:spcPct val="0"/>
              </a:spcBef>
            </a:pPr>
            <a:r>
              <a:rPr lang="en-US" sz="2000" i="1">
                <a:solidFill>
                  <a:srgbClr val="000000"/>
                </a:solidFill>
                <a:latin typeface="Agrandir Italics"/>
                <a:ea typeface="Agrandir Italics"/>
                <a:cs typeface="Agrandir Italics"/>
                <a:sym typeface="Agrandir Italics"/>
              </a:rPr>
              <a:t>Proyecto</a:t>
            </a: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7198632" y="-330798"/>
            <a:ext cx="0" cy="10946666"/>
          </a:xfrm>
          <a:prstGeom prst="line">
            <a:avLst/>
          </a:prstGeom>
          <a:ln w="114300" cap="rnd">
            <a:solidFill>
              <a:srgbClr val="083C78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CL"/>
          </a:p>
        </p:txBody>
      </p:sp>
      <p:grpSp>
        <p:nvGrpSpPr>
          <p:cNvPr id="3" name="Group 3"/>
          <p:cNvGrpSpPr/>
          <p:nvPr/>
        </p:nvGrpSpPr>
        <p:grpSpPr>
          <a:xfrm>
            <a:off x="6904192" y="1012956"/>
            <a:ext cx="588882" cy="588882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83C78"/>
              </a:solidFill>
              <a:prstDash val="solid"/>
              <a:miter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04775"/>
              <a:ext cx="812800" cy="9175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565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6904192" y="3217069"/>
            <a:ext cx="588882" cy="588882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83C78"/>
              </a:solidFill>
              <a:prstDash val="solid"/>
              <a:miter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104775"/>
              <a:ext cx="812800" cy="9175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565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6904192" y="5464141"/>
            <a:ext cx="588882" cy="588882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83C78"/>
              </a:solidFill>
              <a:prstDash val="solid"/>
              <a:miter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104775"/>
              <a:ext cx="812800" cy="9175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565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6904192" y="7710373"/>
            <a:ext cx="588882" cy="588882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83C78"/>
              </a:solidFill>
              <a:prstDash val="solid"/>
              <a:miter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104775"/>
              <a:ext cx="812800" cy="9175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565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 rot="727359">
            <a:off x="14787934" y="-486061"/>
            <a:ext cx="7718608" cy="13730037"/>
            <a:chOff x="0" y="0"/>
            <a:chExt cx="2032885" cy="3616141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032884" cy="3616142"/>
            </a:xfrm>
            <a:custGeom>
              <a:avLst/>
              <a:gdLst/>
              <a:ahLst/>
              <a:cxnLst/>
              <a:rect l="l" t="t" r="r" b="b"/>
              <a:pathLst>
                <a:path w="2032884" h="3616142">
                  <a:moveTo>
                    <a:pt x="0" y="0"/>
                  </a:moveTo>
                  <a:lnTo>
                    <a:pt x="2032884" y="0"/>
                  </a:lnTo>
                  <a:lnTo>
                    <a:pt x="2032884" y="3616142"/>
                  </a:lnTo>
                  <a:lnTo>
                    <a:pt x="0" y="3616142"/>
                  </a:lnTo>
                  <a:close/>
                </a:path>
              </a:pathLst>
            </a:custGeom>
            <a:solidFill>
              <a:srgbClr val="FF3131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2032885" cy="36542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 rot="727359">
            <a:off x="-2089445" y="-1178740"/>
            <a:ext cx="2734639" cy="8109904"/>
            <a:chOff x="0" y="0"/>
            <a:chExt cx="720234" cy="2135942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720234" cy="2135942"/>
            </a:xfrm>
            <a:custGeom>
              <a:avLst/>
              <a:gdLst/>
              <a:ahLst/>
              <a:cxnLst/>
              <a:rect l="l" t="t" r="r" b="b"/>
              <a:pathLst>
                <a:path w="720234" h="2135942">
                  <a:moveTo>
                    <a:pt x="0" y="0"/>
                  </a:moveTo>
                  <a:lnTo>
                    <a:pt x="720234" y="0"/>
                  </a:lnTo>
                  <a:lnTo>
                    <a:pt x="720234" y="2135942"/>
                  </a:lnTo>
                  <a:lnTo>
                    <a:pt x="0" y="2135942"/>
                  </a:lnTo>
                  <a:close/>
                </a:path>
              </a:pathLst>
            </a:custGeom>
            <a:solidFill>
              <a:srgbClr val="FF3131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720234" cy="21740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lang="en-US" sz="18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1028700" y="4745601"/>
            <a:ext cx="4530643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639"/>
              </a:lnSpc>
              <a:spcBef>
                <a:spcPct val="0"/>
              </a:spcBef>
            </a:pPr>
            <a:r>
              <a:rPr lang="en-US" sz="15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Limitaciones tecnicas 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028700" y="3710700"/>
            <a:ext cx="3724450" cy="11955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58"/>
              </a:lnSpc>
              <a:spcBef>
                <a:spcPct val="0"/>
              </a:spcBef>
            </a:pPr>
            <a:r>
              <a:rPr lang="en-US" sz="3601" b="1" i="1">
                <a:solidFill>
                  <a:srgbClr val="000000"/>
                </a:solidFill>
                <a:latin typeface="Agrandir Bold Italics"/>
                <a:ea typeface="Agrandir Bold Italics"/>
                <a:cs typeface="Agrandir Bold Italics"/>
                <a:sym typeface="Agrandir Bold Italics"/>
              </a:rPr>
              <a:t>LIMITACIONES TECNICAS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8045406" y="5594779"/>
            <a:ext cx="3919328" cy="1042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800" b="1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El sistema no puede determinar acidentes</a:t>
            </a:r>
          </a:p>
          <a:p>
            <a:pPr algn="l">
              <a:lnSpc>
                <a:spcPts val="1980"/>
              </a:lnSpc>
            </a:pPr>
            <a:endParaRPr lang="en-US" sz="1800" b="1">
              <a:solidFill>
                <a:srgbClr val="000000"/>
              </a:solidFill>
              <a:latin typeface="Agrandir Bold"/>
              <a:ea typeface="Agrandir Bold"/>
              <a:cs typeface="Agrandir Bold"/>
              <a:sym typeface="Agrandir Bold"/>
            </a:endParaRPr>
          </a:p>
          <a:p>
            <a:pPr marL="0" lvl="0" indent="0" algn="l">
              <a:lnSpc>
                <a:spcPts val="1980"/>
              </a:lnSpc>
              <a:spcBef>
                <a:spcPct val="0"/>
              </a:spcBef>
            </a:pPr>
            <a:endParaRPr lang="en-US" sz="1800" b="1">
              <a:solidFill>
                <a:srgbClr val="000000"/>
              </a:solidFill>
              <a:latin typeface="Agrandir Bold"/>
              <a:ea typeface="Agrandir Bold"/>
              <a:cs typeface="Agrandir Bold"/>
              <a:sym typeface="Agrandir Bold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8045406" y="6065314"/>
            <a:ext cx="3805749" cy="838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100"/>
              </a:lnSpc>
              <a:spcBef>
                <a:spcPct val="0"/>
              </a:spcBef>
            </a:pPr>
            <a:r>
              <a:rPr lang="en-US" sz="1500" spc="61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El sistema no podra determinar si el usuario sufre accidentes de forma autonoma 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8045406" y="984381"/>
            <a:ext cx="3919328" cy="794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980"/>
              </a:lnSpc>
              <a:spcBef>
                <a:spcPct val="0"/>
              </a:spcBef>
            </a:pPr>
            <a:r>
              <a:rPr lang="en-US" sz="1800" b="1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No abarca identificación de personas o rostros</a:t>
            </a:r>
          </a:p>
          <a:p>
            <a:pPr marL="0" lvl="0" indent="0" algn="l">
              <a:lnSpc>
                <a:spcPts val="1980"/>
              </a:lnSpc>
              <a:spcBef>
                <a:spcPct val="0"/>
              </a:spcBef>
            </a:pPr>
            <a:endParaRPr lang="en-US" sz="1800" b="1">
              <a:solidFill>
                <a:srgbClr val="000000"/>
              </a:solidFill>
              <a:latin typeface="Agrandir Bold"/>
              <a:ea typeface="Agrandir Bold"/>
              <a:cs typeface="Agrandir Bold"/>
              <a:sym typeface="Agrandir Bold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8045406" y="1525637"/>
            <a:ext cx="4584577" cy="57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100"/>
              </a:lnSpc>
              <a:spcBef>
                <a:spcPct val="0"/>
              </a:spcBef>
            </a:pPr>
            <a:r>
              <a:rPr lang="en-US" sz="1500" spc="61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este proyecto no esta pensando para reconocer rostros 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8045406" y="2933494"/>
            <a:ext cx="4227614" cy="1042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800" b="1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Limitado a zonas urbanas con cobertura GPS</a:t>
            </a:r>
          </a:p>
          <a:p>
            <a:pPr algn="l">
              <a:lnSpc>
                <a:spcPts val="1980"/>
              </a:lnSpc>
            </a:pPr>
            <a:endParaRPr lang="en-US" sz="1800" b="1">
              <a:solidFill>
                <a:srgbClr val="000000"/>
              </a:solidFill>
              <a:latin typeface="Agrandir Bold"/>
              <a:ea typeface="Agrandir Bold"/>
              <a:cs typeface="Agrandir Bold"/>
              <a:sym typeface="Agrandir Bold"/>
            </a:endParaRPr>
          </a:p>
          <a:p>
            <a:pPr marL="0" lvl="0" indent="0" algn="l">
              <a:lnSpc>
                <a:spcPts val="1980"/>
              </a:lnSpc>
              <a:spcBef>
                <a:spcPct val="0"/>
              </a:spcBef>
            </a:pPr>
            <a:endParaRPr lang="en-US" sz="1800" b="1">
              <a:solidFill>
                <a:srgbClr val="000000"/>
              </a:solidFill>
              <a:latin typeface="Agrandir Bold"/>
              <a:ea typeface="Agrandir Bold"/>
              <a:cs typeface="Agrandir Bold"/>
              <a:sym typeface="Agrandir Bold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8045465" y="3435309"/>
            <a:ext cx="3805749" cy="838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100"/>
              </a:lnSpc>
              <a:spcBef>
                <a:spcPct val="0"/>
              </a:spcBef>
            </a:pPr>
            <a:r>
              <a:rPr lang="en-US" sz="1500" spc="61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Lamentablemente dependemos de conexion a internet en el cliente como en el servidor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8045406" y="7763949"/>
            <a:ext cx="4584577" cy="546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800" b="1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Dependencias  de servicios de terceros</a:t>
            </a:r>
          </a:p>
          <a:p>
            <a:pPr marL="0" lvl="0" indent="0" algn="l">
              <a:lnSpc>
                <a:spcPts val="1980"/>
              </a:lnSpc>
              <a:spcBef>
                <a:spcPct val="0"/>
              </a:spcBef>
            </a:pPr>
            <a:r>
              <a:rPr lang="en-US" sz="1800" b="1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.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8045406" y="8179864"/>
            <a:ext cx="3805749" cy="838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100"/>
              </a:lnSpc>
              <a:spcBef>
                <a:spcPct val="0"/>
              </a:spcBef>
            </a:pPr>
            <a:r>
              <a:rPr lang="en-US" sz="1500" spc="61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Tanto la informacion de los buses como la informacion de los mapas son proporcionados por terceros</a:t>
            </a:r>
          </a:p>
        </p:txBody>
      </p:sp>
      <p:sp>
        <p:nvSpPr>
          <p:cNvPr id="31" name="Freeform 31"/>
          <p:cNvSpPr/>
          <p:nvPr/>
        </p:nvSpPr>
        <p:spPr>
          <a:xfrm>
            <a:off x="13271390" y="429553"/>
            <a:ext cx="4868500" cy="1198295"/>
          </a:xfrm>
          <a:custGeom>
            <a:avLst/>
            <a:gdLst/>
            <a:ahLst/>
            <a:cxnLst/>
            <a:rect l="l" t="t" r="r" b="b"/>
            <a:pathLst>
              <a:path w="4868500" h="1198295">
                <a:moveTo>
                  <a:pt x="0" y="0"/>
                </a:moveTo>
                <a:lnTo>
                  <a:pt x="4868500" y="0"/>
                </a:lnTo>
                <a:lnTo>
                  <a:pt x="4868500" y="1198294"/>
                </a:lnTo>
                <a:lnTo>
                  <a:pt x="0" y="11982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32" name="TextBox 32"/>
          <p:cNvSpPr txBox="1"/>
          <p:nvPr/>
        </p:nvSpPr>
        <p:spPr>
          <a:xfrm>
            <a:off x="178804" y="469750"/>
            <a:ext cx="5574848" cy="9403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927"/>
              </a:lnSpc>
            </a:pPr>
            <a:r>
              <a:rPr lang="en-US" sz="5591" b="1" i="1">
                <a:solidFill>
                  <a:srgbClr val="000000"/>
                </a:solidFill>
                <a:latin typeface="Agrandir Heavy Italics"/>
                <a:ea typeface="Agrandir Heavy Italics"/>
                <a:cs typeface="Agrandir Heavy Italics"/>
                <a:sym typeface="Agrandir Heavy Italics"/>
              </a:rPr>
              <a:t>WayfindCL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78804" y="206120"/>
            <a:ext cx="4302141" cy="340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120"/>
              </a:lnSpc>
              <a:spcBef>
                <a:spcPct val="0"/>
              </a:spcBef>
            </a:pPr>
            <a:r>
              <a:rPr lang="en-US" sz="2000" i="1">
                <a:solidFill>
                  <a:srgbClr val="000000"/>
                </a:solidFill>
                <a:latin typeface="Agrandir Italics"/>
                <a:ea typeface="Agrandir Italics"/>
                <a:cs typeface="Agrandir Italics"/>
                <a:sym typeface="Agrandir Italics"/>
              </a:rPr>
              <a:t>Proyecto</a:t>
            </a: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727359">
            <a:off x="14481852" y="-501057"/>
            <a:ext cx="7718608" cy="13730037"/>
            <a:chOff x="0" y="0"/>
            <a:chExt cx="2032885" cy="361614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32884" cy="3616142"/>
            </a:xfrm>
            <a:custGeom>
              <a:avLst/>
              <a:gdLst/>
              <a:ahLst/>
              <a:cxnLst/>
              <a:rect l="l" t="t" r="r" b="b"/>
              <a:pathLst>
                <a:path w="2032884" h="3616142">
                  <a:moveTo>
                    <a:pt x="0" y="0"/>
                  </a:moveTo>
                  <a:lnTo>
                    <a:pt x="2032884" y="0"/>
                  </a:lnTo>
                  <a:lnTo>
                    <a:pt x="2032884" y="3616142"/>
                  </a:lnTo>
                  <a:lnTo>
                    <a:pt x="0" y="3616142"/>
                  </a:lnTo>
                  <a:close/>
                </a:path>
              </a:pathLst>
            </a:custGeom>
            <a:solidFill>
              <a:srgbClr val="FF3131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032885" cy="36542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727359">
            <a:off x="-2089445" y="-1178740"/>
            <a:ext cx="2734639" cy="8109904"/>
            <a:chOff x="0" y="0"/>
            <a:chExt cx="720234" cy="213594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20234" cy="2135942"/>
            </a:xfrm>
            <a:custGeom>
              <a:avLst/>
              <a:gdLst/>
              <a:ahLst/>
              <a:cxnLst/>
              <a:rect l="l" t="t" r="r" b="b"/>
              <a:pathLst>
                <a:path w="720234" h="2135942">
                  <a:moveTo>
                    <a:pt x="0" y="0"/>
                  </a:moveTo>
                  <a:lnTo>
                    <a:pt x="720234" y="0"/>
                  </a:lnTo>
                  <a:lnTo>
                    <a:pt x="720234" y="2135942"/>
                  </a:lnTo>
                  <a:lnTo>
                    <a:pt x="0" y="2135942"/>
                  </a:lnTo>
                  <a:close/>
                </a:path>
              </a:pathLst>
            </a:custGeom>
            <a:solidFill>
              <a:srgbClr val="FF3131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720234" cy="21740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4495724" y="555719"/>
            <a:ext cx="10640865" cy="17480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58"/>
              </a:lnSpc>
            </a:pPr>
            <a:r>
              <a:rPr lang="en-US" sz="3601" b="1" i="1" dirty="0">
                <a:solidFill>
                  <a:srgbClr val="000000"/>
                </a:solidFill>
                <a:latin typeface="Agrandir Heavy Italics"/>
                <a:ea typeface="Agrandir Heavy Italics"/>
                <a:cs typeface="Agrandir Heavy Italics"/>
                <a:sym typeface="Agrandir Heavy Italics"/>
              </a:rPr>
              <a:t>METODOLOGÍA DE TRABAJO PARA EL DESARROLLO DEL PROYECTO</a:t>
            </a:r>
          </a:p>
          <a:p>
            <a:pPr marL="0" lvl="0" indent="0" algn="l">
              <a:lnSpc>
                <a:spcPts val="4358"/>
              </a:lnSpc>
              <a:spcBef>
                <a:spcPct val="0"/>
              </a:spcBef>
            </a:pPr>
            <a:endParaRPr lang="en-US" sz="3601" b="1" i="1" dirty="0">
              <a:solidFill>
                <a:srgbClr val="000000"/>
              </a:solidFill>
              <a:latin typeface="Agrandir Heavy Italics"/>
              <a:ea typeface="Agrandir Heavy Italics"/>
              <a:cs typeface="Agrandir Heavy Italics"/>
              <a:sym typeface="Agrandir Heavy Italics"/>
            </a:endParaRPr>
          </a:p>
        </p:txBody>
      </p:sp>
      <p:sp>
        <p:nvSpPr>
          <p:cNvPr id="9" name="Freeform 9"/>
          <p:cNvSpPr/>
          <p:nvPr/>
        </p:nvSpPr>
        <p:spPr>
          <a:xfrm>
            <a:off x="14111326" y="183623"/>
            <a:ext cx="4868500" cy="1198295"/>
          </a:xfrm>
          <a:custGeom>
            <a:avLst/>
            <a:gdLst/>
            <a:ahLst/>
            <a:cxnLst/>
            <a:rect l="l" t="t" r="r" b="b"/>
            <a:pathLst>
              <a:path w="4868500" h="1198295">
                <a:moveTo>
                  <a:pt x="0" y="0"/>
                </a:moveTo>
                <a:lnTo>
                  <a:pt x="4868500" y="0"/>
                </a:lnTo>
                <a:lnTo>
                  <a:pt x="4868500" y="1198294"/>
                </a:lnTo>
                <a:lnTo>
                  <a:pt x="0" y="11982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10" name="TextBox 10"/>
          <p:cNvSpPr txBox="1"/>
          <p:nvPr/>
        </p:nvSpPr>
        <p:spPr>
          <a:xfrm>
            <a:off x="131543" y="656576"/>
            <a:ext cx="5574848" cy="76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927"/>
              </a:lnSpc>
            </a:pPr>
            <a:r>
              <a:rPr lang="en-US" sz="5591" b="1" i="1" dirty="0" err="1">
                <a:solidFill>
                  <a:srgbClr val="000000"/>
                </a:solidFill>
                <a:latin typeface="Agrandir Heavy Italics"/>
                <a:ea typeface="Agrandir Heavy Italics"/>
                <a:cs typeface="Agrandir Heavy Italics"/>
                <a:sym typeface="Agrandir Heavy Italics"/>
              </a:rPr>
              <a:t>WayindCfL</a:t>
            </a:r>
            <a:endParaRPr lang="en-US" sz="5591" b="1" i="1" dirty="0">
              <a:solidFill>
                <a:srgbClr val="000000"/>
              </a:solidFill>
              <a:latin typeface="Agrandir Heavy Italics"/>
              <a:ea typeface="Agrandir Heavy Italics"/>
              <a:cs typeface="Agrandir Heavy Italics"/>
              <a:sym typeface="Agrandir Heavy Italics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84722" y="297166"/>
            <a:ext cx="4302141" cy="340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120"/>
              </a:lnSpc>
              <a:spcBef>
                <a:spcPct val="0"/>
              </a:spcBef>
            </a:pPr>
            <a:r>
              <a:rPr lang="en-US" sz="2000" b="1" i="1" dirty="0">
                <a:solidFill>
                  <a:srgbClr val="000000"/>
                </a:solidFill>
                <a:latin typeface="Agrandir Bold Italics"/>
                <a:ea typeface="Agrandir Bold Italics"/>
                <a:cs typeface="Agrandir Bold Italics"/>
                <a:sym typeface="Agrandir Bold Italics"/>
              </a:rPr>
              <a:t>Proyecto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0" y="2009437"/>
            <a:ext cx="15618118" cy="866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6000">
                <a:solidFill>
                  <a:srgbClr val="D0A933"/>
                </a:solidFill>
                <a:latin typeface="ITC Benguiat"/>
                <a:ea typeface="ITC Benguiat"/>
                <a:cs typeface="ITC Benguiat"/>
                <a:sym typeface="ITC Benguiat"/>
              </a:rPr>
              <a:t>METODOLOGIA AGIL CON SCRUM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11542" y="3020301"/>
            <a:ext cx="12934812" cy="66605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4086" lvl="1" indent="-312043" algn="ctr">
              <a:lnSpc>
                <a:spcPts val="4046"/>
              </a:lnSpc>
              <a:buFont typeface="Arial"/>
              <a:buChar char="•"/>
            </a:pPr>
            <a:r>
              <a:rPr lang="en-US" sz="289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Metodología ágil (Scrum): trabajaremos con Scrum, organizando el proyecto en sprints de 2 semanas para avanzar de forma iterativa e incremental.</a:t>
            </a:r>
          </a:p>
          <a:p>
            <a:pPr marL="624086" lvl="1" indent="-312043" algn="ctr">
              <a:lnSpc>
                <a:spcPts val="4046"/>
              </a:lnSpc>
              <a:buFont typeface="Arial"/>
              <a:buChar char="•"/>
            </a:pPr>
            <a:r>
              <a:rPr lang="en-US" sz="289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Gestión en Jira: utilizaremos Jira para administrar el backlog, registrar épicas e historias de usuario, y dar seguimiento al progreso del equipo.</a:t>
            </a:r>
          </a:p>
          <a:p>
            <a:pPr marL="624086" lvl="1" indent="-312043" algn="ctr">
              <a:lnSpc>
                <a:spcPts val="4046"/>
              </a:lnSpc>
              <a:buFont typeface="Arial"/>
              <a:buChar char="•"/>
            </a:pPr>
            <a:r>
              <a:rPr lang="en-US" sz="289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Entregas parciales (releases): cada sprint generará un incremento funcional de la aplicación, lo que permite revisar, probar y mejorar continuamente.</a:t>
            </a:r>
          </a:p>
          <a:p>
            <a:pPr marL="624086" lvl="1" indent="-312043" algn="ctr">
              <a:lnSpc>
                <a:spcPts val="4046"/>
              </a:lnSpc>
              <a:buFont typeface="Arial"/>
              <a:buChar char="•"/>
            </a:pPr>
            <a:r>
              <a:rPr lang="en-US" sz="289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Colaboración y adaptabilidad: el equipo se reunirá regularmente para coordinar tareas, revisar avances y adaptarse rápidamente a cambios en los requerimientos.</a:t>
            </a:r>
          </a:p>
          <a:p>
            <a:pPr algn="ctr">
              <a:lnSpc>
                <a:spcPts val="4046"/>
              </a:lnSpc>
            </a:pPr>
            <a:endParaRPr lang="en-US" sz="2890" b="1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727359">
            <a:off x="17335116" y="1412148"/>
            <a:ext cx="7718608" cy="13730037"/>
            <a:chOff x="0" y="0"/>
            <a:chExt cx="2032885" cy="361614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32884" cy="3616142"/>
            </a:xfrm>
            <a:custGeom>
              <a:avLst/>
              <a:gdLst/>
              <a:ahLst/>
              <a:cxnLst/>
              <a:rect l="l" t="t" r="r" b="b"/>
              <a:pathLst>
                <a:path w="2032884" h="3616142">
                  <a:moveTo>
                    <a:pt x="0" y="0"/>
                  </a:moveTo>
                  <a:lnTo>
                    <a:pt x="2032884" y="0"/>
                  </a:lnTo>
                  <a:lnTo>
                    <a:pt x="2032884" y="3616142"/>
                  </a:lnTo>
                  <a:lnTo>
                    <a:pt x="0" y="3616142"/>
                  </a:lnTo>
                  <a:close/>
                </a:path>
              </a:pathLst>
            </a:custGeom>
            <a:solidFill>
              <a:srgbClr val="FF3131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032885" cy="36542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5400000">
            <a:off x="13329522" y="5386121"/>
            <a:ext cx="5470004" cy="2495532"/>
          </a:xfrm>
          <a:custGeom>
            <a:avLst/>
            <a:gdLst/>
            <a:ahLst/>
            <a:cxnLst/>
            <a:rect l="l" t="t" r="r" b="b"/>
            <a:pathLst>
              <a:path w="5470004" h="2495532">
                <a:moveTo>
                  <a:pt x="0" y="0"/>
                </a:moveTo>
                <a:lnTo>
                  <a:pt x="5470004" y="0"/>
                </a:lnTo>
                <a:lnTo>
                  <a:pt x="5470004" y="2495532"/>
                </a:lnTo>
                <a:lnTo>
                  <a:pt x="0" y="24955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grpSp>
        <p:nvGrpSpPr>
          <p:cNvPr id="6" name="Group 6"/>
          <p:cNvGrpSpPr/>
          <p:nvPr/>
        </p:nvGrpSpPr>
        <p:grpSpPr>
          <a:xfrm rot="727359">
            <a:off x="-2089445" y="-1178740"/>
            <a:ext cx="2734639" cy="8109904"/>
            <a:chOff x="0" y="0"/>
            <a:chExt cx="720234" cy="213594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720234" cy="2135942"/>
            </a:xfrm>
            <a:custGeom>
              <a:avLst/>
              <a:gdLst/>
              <a:ahLst/>
              <a:cxnLst/>
              <a:rect l="l" t="t" r="r" b="b"/>
              <a:pathLst>
                <a:path w="720234" h="2135942">
                  <a:moveTo>
                    <a:pt x="0" y="0"/>
                  </a:moveTo>
                  <a:lnTo>
                    <a:pt x="720234" y="0"/>
                  </a:lnTo>
                  <a:lnTo>
                    <a:pt x="720234" y="2135942"/>
                  </a:lnTo>
                  <a:lnTo>
                    <a:pt x="0" y="2135942"/>
                  </a:lnTo>
                  <a:close/>
                </a:path>
              </a:pathLst>
            </a:custGeom>
            <a:solidFill>
              <a:srgbClr val="FF3131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720234" cy="21740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3276336" y="74937"/>
            <a:ext cx="4868500" cy="1198295"/>
          </a:xfrm>
          <a:custGeom>
            <a:avLst/>
            <a:gdLst/>
            <a:ahLst/>
            <a:cxnLst/>
            <a:rect l="l" t="t" r="r" b="b"/>
            <a:pathLst>
              <a:path w="4868500" h="1198295">
                <a:moveTo>
                  <a:pt x="0" y="0"/>
                </a:moveTo>
                <a:lnTo>
                  <a:pt x="4868500" y="0"/>
                </a:lnTo>
                <a:lnTo>
                  <a:pt x="4868500" y="1198294"/>
                </a:lnTo>
                <a:lnTo>
                  <a:pt x="0" y="119829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10" name="Freeform 10"/>
          <p:cNvSpPr/>
          <p:nvPr/>
        </p:nvSpPr>
        <p:spPr>
          <a:xfrm>
            <a:off x="713953" y="1630188"/>
            <a:ext cx="3436413" cy="1982123"/>
          </a:xfrm>
          <a:custGeom>
            <a:avLst/>
            <a:gdLst/>
            <a:ahLst/>
            <a:cxnLst/>
            <a:rect l="l" t="t" r="r" b="b"/>
            <a:pathLst>
              <a:path w="3436413" h="1982123">
                <a:moveTo>
                  <a:pt x="0" y="0"/>
                </a:moveTo>
                <a:lnTo>
                  <a:pt x="3436413" y="0"/>
                </a:lnTo>
                <a:lnTo>
                  <a:pt x="3436413" y="1982123"/>
                </a:lnTo>
                <a:lnTo>
                  <a:pt x="0" y="198212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11" name="Freeform 11"/>
          <p:cNvSpPr/>
          <p:nvPr/>
        </p:nvSpPr>
        <p:spPr>
          <a:xfrm>
            <a:off x="5558691" y="3465577"/>
            <a:ext cx="7355745" cy="3355847"/>
          </a:xfrm>
          <a:custGeom>
            <a:avLst/>
            <a:gdLst/>
            <a:ahLst/>
            <a:cxnLst/>
            <a:rect l="l" t="t" r="r" b="b"/>
            <a:pathLst>
              <a:path w="7355745" h="3355847">
                <a:moveTo>
                  <a:pt x="0" y="0"/>
                </a:moveTo>
                <a:lnTo>
                  <a:pt x="7355745" y="0"/>
                </a:lnTo>
                <a:lnTo>
                  <a:pt x="7355745" y="3355846"/>
                </a:lnTo>
                <a:lnTo>
                  <a:pt x="0" y="33558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12" name="Freeform 12"/>
          <p:cNvSpPr/>
          <p:nvPr/>
        </p:nvSpPr>
        <p:spPr>
          <a:xfrm>
            <a:off x="5420377" y="1630188"/>
            <a:ext cx="3436413" cy="1982123"/>
          </a:xfrm>
          <a:custGeom>
            <a:avLst/>
            <a:gdLst/>
            <a:ahLst/>
            <a:cxnLst/>
            <a:rect l="l" t="t" r="r" b="b"/>
            <a:pathLst>
              <a:path w="3436413" h="1982123">
                <a:moveTo>
                  <a:pt x="0" y="0"/>
                </a:moveTo>
                <a:lnTo>
                  <a:pt x="3436413" y="0"/>
                </a:lnTo>
                <a:lnTo>
                  <a:pt x="3436413" y="1982123"/>
                </a:lnTo>
                <a:lnTo>
                  <a:pt x="0" y="198212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13" name="Freeform 13"/>
          <p:cNvSpPr/>
          <p:nvPr/>
        </p:nvSpPr>
        <p:spPr>
          <a:xfrm>
            <a:off x="10126802" y="1782588"/>
            <a:ext cx="3436413" cy="1982123"/>
          </a:xfrm>
          <a:custGeom>
            <a:avLst/>
            <a:gdLst/>
            <a:ahLst/>
            <a:cxnLst/>
            <a:rect l="l" t="t" r="r" b="b"/>
            <a:pathLst>
              <a:path w="3436413" h="1982123">
                <a:moveTo>
                  <a:pt x="0" y="0"/>
                </a:moveTo>
                <a:lnTo>
                  <a:pt x="3436412" y="0"/>
                </a:lnTo>
                <a:lnTo>
                  <a:pt x="3436412" y="1982123"/>
                </a:lnTo>
                <a:lnTo>
                  <a:pt x="0" y="198212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14" name="Freeform 14"/>
          <p:cNvSpPr/>
          <p:nvPr/>
        </p:nvSpPr>
        <p:spPr>
          <a:xfrm>
            <a:off x="14346318" y="1782588"/>
            <a:ext cx="3436413" cy="1982123"/>
          </a:xfrm>
          <a:custGeom>
            <a:avLst/>
            <a:gdLst/>
            <a:ahLst/>
            <a:cxnLst/>
            <a:rect l="l" t="t" r="r" b="b"/>
            <a:pathLst>
              <a:path w="3436413" h="1982123">
                <a:moveTo>
                  <a:pt x="0" y="0"/>
                </a:moveTo>
                <a:lnTo>
                  <a:pt x="3436413" y="0"/>
                </a:lnTo>
                <a:lnTo>
                  <a:pt x="3436413" y="1982123"/>
                </a:lnTo>
                <a:lnTo>
                  <a:pt x="0" y="198212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15" name="Freeform 15"/>
          <p:cNvSpPr/>
          <p:nvPr/>
        </p:nvSpPr>
        <p:spPr>
          <a:xfrm>
            <a:off x="210377" y="3867373"/>
            <a:ext cx="2275458" cy="1026542"/>
          </a:xfrm>
          <a:custGeom>
            <a:avLst/>
            <a:gdLst/>
            <a:ahLst/>
            <a:cxnLst/>
            <a:rect l="l" t="t" r="r" b="b"/>
            <a:pathLst>
              <a:path w="2275458" h="1026542">
                <a:moveTo>
                  <a:pt x="0" y="0"/>
                </a:moveTo>
                <a:lnTo>
                  <a:pt x="2275458" y="0"/>
                </a:lnTo>
                <a:lnTo>
                  <a:pt x="2275458" y="1026542"/>
                </a:lnTo>
                <a:lnTo>
                  <a:pt x="0" y="102654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16" name="Freeform 16"/>
          <p:cNvSpPr/>
          <p:nvPr/>
        </p:nvSpPr>
        <p:spPr>
          <a:xfrm rot="5400000">
            <a:off x="1309223" y="5133774"/>
            <a:ext cx="5470004" cy="2495532"/>
          </a:xfrm>
          <a:custGeom>
            <a:avLst/>
            <a:gdLst/>
            <a:ahLst/>
            <a:cxnLst/>
            <a:rect l="l" t="t" r="r" b="b"/>
            <a:pathLst>
              <a:path w="5470004" h="2495532">
                <a:moveTo>
                  <a:pt x="0" y="0"/>
                </a:moveTo>
                <a:lnTo>
                  <a:pt x="5470004" y="0"/>
                </a:lnTo>
                <a:lnTo>
                  <a:pt x="5470004" y="2495531"/>
                </a:lnTo>
                <a:lnTo>
                  <a:pt x="0" y="24955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17" name="Freeform 17"/>
          <p:cNvSpPr/>
          <p:nvPr/>
        </p:nvSpPr>
        <p:spPr>
          <a:xfrm>
            <a:off x="2874323" y="5230227"/>
            <a:ext cx="2275458" cy="1026542"/>
          </a:xfrm>
          <a:custGeom>
            <a:avLst/>
            <a:gdLst/>
            <a:ahLst/>
            <a:cxnLst/>
            <a:rect l="l" t="t" r="r" b="b"/>
            <a:pathLst>
              <a:path w="2275458" h="1026542">
                <a:moveTo>
                  <a:pt x="0" y="0"/>
                </a:moveTo>
                <a:lnTo>
                  <a:pt x="2275458" y="0"/>
                </a:lnTo>
                <a:lnTo>
                  <a:pt x="2275458" y="1026542"/>
                </a:lnTo>
                <a:lnTo>
                  <a:pt x="0" y="102654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18" name="Freeform 18"/>
          <p:cNvSpPr/>
          <p:nvPr/>
        </p:nvSpPr>
        <p:spPr>
          <a:xfrm>
            <a:off x="156701" y="5167203"/>
            <a:ext cx="2275458" cy="1026542"/>
          </a:xfrm>
          <a:custGeom>
            <a:avLst/>
            <a:gdLst/>
            <a:ahLst/>
            <a:cxnLst/>
            <a:rect l="l" t="t" r="r" b="b"/>
            <a:pathLst>
              <a:path w="2275458" h="1026542">
                <a:moveTo>
                  <a:pt x="0" y="0"/>
                </a:moveTo>
                <a:lnTo>
                  <a:pt x="2275458" y="0"/>
                </a:lnTo>
                <a:lnTo>
                  <a:pt x="2275458" y="1026542"/>
                </a:lnTo>
                <a:lnTo>
                  <a:pt x="0" y="102654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19" name="Freeform 19"/>
          <p:cNvSpPr/>
          <p:nvPr/>
        </p:nvSpPr>
        <p:spPr>
          <a:xfrm>
            <a:off x="2874323" y="3898885"/>
            <a:ext cx="2275458" cy="1026542"/>
          </a:xfrm>
          <a:custGeom>
            <a:avLst/>
            <a:gdLst/>
            <a:ahLst/>
            <a:cxnLst/>
            <a:rect l="l" t="t" r="r" b="b"/>
            <a:pathLst>
              <a:path w="2275458" h="1026542">
                <a:moveTo>
                  <a:pt x="0" y="0"/>
                </a:moveTo>
                <a:lnTo>
                  <a:pt x="2275458" y="0"/>
                </a:lnTo>
                <a:lnTo>
                  <a:pt x="2275458" y="1026542"/>
                </a:lnTo>
                <a:lnTo>
                  <a:pt x="0" y="102654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20" name="Freeform 20"/>
          <p:cNvSpPr/>
          <p:nvPr/>
        </p:nvSpPr>
        <p:spPr>
          <a:xfrm>
            <a:off x="210377" y="6555695"/>
            <a:ext cx="2275458" cy="1026542"/>
          </a:xfrm>
          <a:custGeom>
            <a:avLst/>
            <a:gdLst/>
            <a:ahLst/>
            <a:cxnLst/>
            <a:rect l="l" t="t" r="r" b="b"/>
            <a:pathLst>
              <a:path w="2275458" h="1026542">
                <a:moveTo>
                  <a:pt x="0" y="0"/>
                </a:moveTo>
                <a:lnTo>
                  <a:pt x="2275458" y="0"/>
                </a:lnTo>
                <a:lnTo>
                  <a:pt x="2275458" y="1026542"/>
                </a:lnTo>
                <a:lnTo>
                  <a:pt x="0" y="102654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21" name="Freeform 21"/>
          <p:cNvSpPr/>
          <p:nvPr/>
        </p:nvSpPr>
        <p:spPr>
          <a:xfrm>
            <a:off x="5654606" y="3869167"/>
            <a:ext cx="2275458" cy="1026542"/>
          </a:xfrm>
          <a:custGeom>
            <a:avLst/>
            <a:gdLst/>
            <a:ahLst/>
            <a:cxnLst/>
            <a:rect l="l" t="t" r="r" b="b"/>
            <a:pathLst>
              <a:path w="2275458" h="1026542">
                <a:moveTo>
                  <a:pt x="0" y="0"/>
                </a:moveTo>
                <a:lnTo>
                  <a:pt x="2275458" y="0"/>
                </a:lnTo>
                <a:lnTo>
                  <a:pt x="2275458" y="1026542"/>
                </a:lnTo>
                <a:lnTo>
                  <a:pt x="0" y="1026542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22" name="Freeform 22"/>
          <p:cNvSpPr/>
          <p:nvPr/>
        </p:nvSpPr>
        <p:spPr>
          <a:xfrm>
            <a:off x="14926795" y="5478751"/>
            <a:ext cx="2275458" cy="1026542"/>
          </a:xfrm>
          <a:custGeom>
            <a:avLst/>
            <a:gdLst/>
            <a:ahLst/>
            <a:cxnLst/>
            <a:rect l="l" t="t" r="r" b="b"/>
            <a:pathLst>
              <a:path w="2275458" h="1026542">
                <a:moveTo>
                  <a:pt x="0" y="0"/>
                </a:moveTo>
                <a:lnTo>
                  <a:pt x="2275458" y="0"/>
                </a:lnTo>
                <a:lnTo>
                  <a:pt x="2275458" y="1026542"/>
                </a:lnTo>
                <a:lnTo>
                  <a:pt x="0" y="1026542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23" name="Freeform 23"/>
          <p:cNvSpPr/>
          <p:nvPr/>
        </p:nvSpPr>
        <p:spPr>
          <a:xfrm>
            <a:off x="14926795" y="6800409"/>
            <a:ext cx="2275458" cy="1026542"/>
          </a:xfrm>
          <a:custGeom>
            <a:avLst/>
            <a:gdLst/>
            <a:ahLst/>
            <a:cxnLst/>
            <a:rect l="l" t="t" r="r" b="b"/>
            <a:pathLst>
              <a:path w="2275458" h="1026542">
                <a:moveTo>
                  <a:pt x="0" y="0"/>
                </a:moveTo>
                <a:lnTo>
                  <a:pt x="2275458" y="0"/>
                </a:lnTo>
                <a:lnTo>
                  <a:pt x="2275458" y="1026541"/>
                </a:lnTo>
                <a:lnTo>
                  <a:pt x="0" y="1026541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24" name="Freeform 24"/>
          <p:cNvSpPr/>
          <p:nvPr/>
        </p:nvSpPr>
        <p:spPr>
          <a:xfrm>
            <a:off x="10126802" y="3777997"/>
            <a:ext cx="2275458" cy="1026542"/>
          </a:xfrm>
          <a:custGeom>
            <a:avLst/>
            <a:gdLst/>
            <a:ahLst/>
            <a:cxnLst/>
            <a:rect l="l" t="t" r="r" b="b"/>
            <a:pathLst>
              <a:path w="2275458" h="1026542">
                <a:moveTo>
                  <a:pt x="0" y="0"/>
                </a:moveTo>
                <a:lnTo>
                  <a:pt x="2275458" y="0"/>
                </a:lnTo>
                <a:lnTo>
                  <a:pt x="2275458" y="1026542"/>
                </a:lnTo>
                <a:lnTo>
                  <a:pt x="0" y="1026542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25" name="Freeform 25"/>
          <p:cNvSpPr/>
          <p:nvPr/>
        </p:nvSpPr>
        <p:spPr>
          <a:xfrm>
            <a:off x="5587266" y="6888098"/>
            <a:ext cx="7355745" cy="3355847"/>
          </a:xfrm>
          <a:custGeom>
            <a:avLst/>
            <a:gdLst/>
            <a:ahLst/>
            <a:cxnLst/>
            <a:rect l="l" t="t" r="r" b="b"/>
            <a:pathLst>
              <a:path w="7355745" h="3355847">
                <a:moveTo>
                  <a:pt x="0" y="0"/>
                </a:moveTo>
                <a:lnTo>
                  <a:pt x="7355745" y="0"/>
                </a:lnTo>
                <a:lnTo>
                  <a:pt x="7355745" y="3355847"/>
                </a:lnTo>
                <a:lnTo>
                  <a:pt x="0" y="335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26" name="Freeform 26"/>
          <p:cNvSpPr/>
          <p:nvPr/>
        </p:nvSpPr>
        <p:spPr>
          <a:xfrm>
            <a:off x="10113419" y="7402670"/>
            <a:ext cx="2275458" cy="1026542"/>
          </a:xfrm>
          <a:custGeom>
            <a:avLst/>
            <a:gdLst/>
            <a:ahLst/>
            <a:cxnLst/>
            <a:rect l="l" t="t" r="r" b="b"/>
            <a:pathLst>
              <a:path w="2275458" h="1026542">
                <a:moveTo>
                  <a:pt x="0" y="0"/>
                </a:moveTo>
                <a:lnTo>
                  <a:pt x="2275458" y="0"/>
                </a:lnTo>
                <a:lnTo>
                  <a:pt x="2275458" y="1026542"/>
                </a:lnTo>
                <a:lnTo>
                  <a:pt x="0" y="1026542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27" name="Freeform 27"/>
          <p:cNvSpPr/>
          <p:nvPr/>
        </p:nvSpPr>
        <p:spPr>
          <a:xfrm>
            <a:off x="5720616" y="7469123"/>
            <a:ext cx="2275458" cy="1026542"/>
          </a:xfrm>
          <a:custGeom>
            <a:avLst/>
            <a:gdLst/>
            <a:ahLst/>
            <a:cxnLst/>
            <a:rect l="l" t="t" r="r" b="b"/>
            <a:pathLst>
              <a:path w="2275458" h="1026542">
                <a:moveTo>
                  <a:pt x="0" y="0"/>
                </a:moveTo>
                <a:lnTo>
                  <a:pt x="2275458" y="0"/>
                </a:lnTo>
                <a:lnTo>
                  <a:pt x="2275458" y="1026542"/>
                </a:lnTo>
                <a:lnTo>
                  <a:pt x="0" y="1026542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28" name="Freeform 28"/>
          <p:cNvSpPr/>
          <p:nvPr/>
        </p:nvSpPr>
        <p:spPr>
          <a:xfrm>
            <a:off x="5653941" y="5244300"/>
            <a:ext cx="2275458" cy="1026542"/>
          </a:xfrm>
          <a:custGeom>
            <a:avLst/>
            <a:gdLst/>
            <a:ahLst/>
            <a:cxnLst/>
            <a:rect l="l" t="t" r="r" b="b"/>
            <a:pathLst>
              <a:path w="2275458" h="1026542">
                <a:moveTo>
                  <a:pt x="0" y="0"/>
                </a:moveTo>
                <a:lnTo>
                  <a:pt x="2275458" y="0"/>
                </a:lnTo>
                <a:lnTo>
                  <a:pt x="2275458" y="1026542"/>
                </a:lnTo>
                <a:lnTo>
                  <a:pt x="0" y="1026542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29" name="Freeform 29"/>
          <p:cNvSpPr/>
          <p:nvPr/>
        </p:nvSpPr>
        <p:spPr>
          <a:xfrm>
            <a:off x="14926795" y="4203685"/>
            <a:ext cx="2275458" cy="1026542"/>
          </a:xfrm>
          <a:custGeom>
            <a:avLst/>
            <a:gdLst/>
            <a:ahLst/>
            <a:cxnLst/>
            <a:rect l="l" t="t" r="r" b="b"/>
            <a:pathLst>
              <a:path w="2275458" h="1026542">
                <a:moveTo>
                  <a:pt x="0" y="0"/>
                </a:moveTo>
                <a:lnTo>
                  <a:pt x="2275458" y="0"/>
                </a:lnTo>
                <a:lnTo>
                  <a:pt x="2275458" y="1026542"/>
                </a:lnTo>
                <a:lnTo>
                  <a:pt x="0" y="1026542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30" name="Freeform 30"/>
          <p:cNvSpPr/>
          <p:nvPr/>
        </p:nvSpPr>
        <p:spPr>
          <a:xfrm>
            <a:off x="10151118" y="5310014"/>
            <a:ext cx="2275458" cy="1026542"/>
          </a:xfrm>
          <a:custGeom>
            <a:avLst/>
            <a:gdLst/>
            <a:ahLst/>
            <a:cxnLst/>
            <a:rect l="l" t="t" r="r" b="b"/>
            <a:pathLst>
              <a:path w="2275458" h="1026542">
                <a:moveTo>
                  <a:pt x="0" y="0"/>
                </a:moveTo>
                <a:lnTo>
                  <a:pt x="2275458" y="0"/>
                </a:lnTo>
                <a:lnTo>
                  <a:pt x="2275458" y="1026542"/>
                </a:lnTo>
                <a:lnTo>
                  <a:pt x="0" y="1026542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31" name="Freeform 31"/>
          <p:cNvSpPr/>
          <p:nvPr/>
        </p:nvSpPr>
        <p:spPr>
          <a:xfrm rot="5400000">
            <a:off x="-1375145" y="5133774"/>
            <a:ext cx="5470004" cy="2495532"/>
          </a:xfrm>
          <a:custGeom>
            <a:avLst/>
            <a:gdLst/>
            <a:ahLst/>
            <a:cxnLst/>
            <a:rect l="l" t="t" r="r" b="b"/>
            <a:pathLst>
              <a:path w="5470004" h="2495532">
                <a:moveTo>
                  <a:pt x="0" y="0"/>
                </a:moveTo>
                <a:lnTo>
                  <a:pt x="5470004" y="0"/>
                </a:lnTo>
                <a:lnTo>
                  <a:pt x="5470004" y="2495531"/>
                </a:lnTo>
                <a:lnTo>
                  <a:pt x="0" y="24955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32" name="TextBox 32"/>
          <p:cNvSpPr txBox="1"/>
          <p:nvPr/>
        </p:nvSpPr>
        <p:spPr>
          <a:xfrm>
            <a:off x="1723025" y="593243"/>
            <a:ext cx="10831116" cy="6431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58"/>
              </a:lnSpc>
              <a:spcBef>
                <a:spcPct val="0"/>
              </a:spcBef>
            </a:pPr>
            <a:r>
              <a:rPr lang="en-US" sz="3601" b="1" i="1" dirty="0">
                <a:solidFill>
                  <a:srgbClr val="000000"/>
                </a:solidFill>
                <a:latin typeface="Agrandir Bold Italics"/>
                <a:ea typeface="Agrandir Bold Italics"/>
                <a:cs typeface="Agrandir Bold Italics"/>
                <a:sym typeface="Agrandir Bold Italics"/>
              </a:rPr>
              <a:t>RELEASE PLAN DEL DESARROLLO DEL PROYECTO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852267" y="1938625"/>
            <a:ext cx="3159785" cy="13080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Activacion y reconocimiento de voz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5558691" y="2310100"/>
            <a:ext cx="3159785" cy="8699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Sintesis de voz y guia auditiva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0265115" y="2091025"/>
            <a:ext cx="3159785" cy="13080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Integracion de mapas y calculo de rutas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4484632" y="2157700"/>
            <a:ext cx="3159785" cy="8699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Integracion del trasporte publico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328535" y="4231181"/>
            <a:ext cx="2039142" cy="270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58"/>
              </a:lnSpc>
            </a:pPr>
            <a:r>
              <a:rPr lang="en-US" sz="1613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Activar app por voz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2992481" y="5594035"/>
            <a:ext cx="2039142" cy="5531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58"/>
              </a:lnSpc>
            </a:pPr>
            <a:r>
              <a:rPr lang="en-US" sz="1613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Idioma y pronunciación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274860" y="5531011"/>
            <a:ext cx="2039142" cy="8358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58"/>
              </a:lnSpc>
            </a:pPr>
            <a:r>
              <a:rPr lang="en-US" sz="1613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Confirmación de destino reconocido</a:t>
            </a:r>
          </a:p>
          <a:p>
            <a:pPr algn="ctr">
              <a:lnSpc>
                <a:spcPts val="2258"/>
              </a:lnSpc>
            </a:pPr>
            <a:endParaRPr lang="en-US" sz="1613" b="1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40" name="TextBox 40"/>
          <p:cNvSpPr txBox="1"/>
          <p:nvPr/>
        </p:nvSpPr>
        <p:spPr>
          <a:xfrm>
            <a:off x="2992481" y="4262693"/>
            <a:ext cx="2039142" cy="8358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58"/>
              </a:lnSpc>
            </a:pPr>
            <a:r>
              <a:rPr lang="en-US" sz="1613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Manejo de errores en la interpretacion</a:t>
            </a:r>
          </a:p>
          <a:p>
            <a:pPr algn="ctr">
              <a:lnSpc>
                <a:spcPts val="2258"/>
              </a:lnSpc>
            </a:pPr>
            <a:endParaRPr lang="en-US" sz="1613" b="1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41" name="TextBox 41"/>
          <p:cNvSpPr txBox="1"/>
          <p:nvPr/>
        </p:nvSpPr>
        <p:spPr>
          <a:xfrm>
            <a:off x="319168" y="6788068"/>
            <a:ext cx="2039142" cy="8358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58"/>
              </a:lnSpc>
            </a:pPr>
            <a:r>
              <a:rPr lang="en-US" sz="1613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Captura de destino por voz</a:t>
            </a:r>
          </a:p>
          <a:p>
            <a:pPr algn="ctr">
              <a:lnSpc>
                <a:spcPts val="2258"/>
              </a:lnSpc>
            </a:pPr>
            <a:endParaRPr lang="en-US" sz="1613" b="1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42" name="TextBox 42"/>
          <p:cNvSpPr txBox="1"/>
          <p:nvPr/>
        </p:nvSpPr>
        <p:spPr>
          <a:xfrm>
            <a:off x="5772765" y="3881092"/>
            <a:ext cx="2039142" cy="8358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58"/>
              </a:lnSpc>
            </a:pPr>
            <a:r>
              <a:rPr lang="en-US" sz="1613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Voz que lee instrucciones de ruta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15064352" y="5594035"/>
            <a:ext cx="2039142" cy="8358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58"/>
              </a:lnSpc>
            </a:pPr>
            <a:r>
              <a:rPr lang="en-US" sz="1613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Próxima llegada de micro en tiempo real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15044954" y="7146696"/>
            <a:ext cx="2039142" cy="5531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58"/>
              </a:lnSpc>
            </a:pPr>
            <a:r>
              <a:rPr lang="en-US" sz="1613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Avisar retrasos o desvíos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10244960" y="4141805"/>
            <a:ext cx="2039142" cy="270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58"/>
              </a:lnSpc>
            </a:pPr>
            <a:r>
              <a:rPr lang="en-US" sz="1613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Obtener ruta básica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10231577" y="7766478"/>
            <a:ext cx="2039142" cy="5531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58"/>
              </a:lnSpc>
            </a:pPr>
            <a:r>
              <a:rPr lang="en-US" sz="1613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Recalcular ruta si me desvío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5834916" y="7724059"/>
            <a:ext cx="2039142" cy="5531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58"/>
              </a:lnSpc>
            </a:pPr>
            <a:r>
              <a:rPr lang="en-US" sz="1613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Diferenciación de tonos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5681010" y="5552934"/>
            <a:ext cx="2039142" cy="5531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58"/>
              </a:lnSpc>
            </a:pPr>
            <a:r>
              <a:rPr lang="en-US" sz="1613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Confirmaciones por voz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15044954" y="4307636"/>
            <a:ext cx="2039142" cy="8358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58"/>
              </a:lnSpc>
            </a:pPr>
            <a:r>
              <a:rPr lang="en-US" sz="1613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Recomendar micro y paradero de subida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10244960" y="5391065"/>
            <a:ext cx="2039142" cy="8358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58"/>
              </a:lnSpc>
            </a:pPr>
            <a:r>
              <a:rPr lang="en-US" sz="1613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Activar app pAlternativas de rutaor voz</a:t>
            </a:r>
          </a:p>
        </p:txBody>
      </p:sp>
      <p:sp>
        <p:nvSpPr>
          <p:cNvPr id="51" name="Freeform 51"/>
          <p:cNvSpPr/>
          <p:nvPr/>
        </p:nvSpPr>
        <p:spPr>
          <a:xfrm>
            <a:off x="2906496" y="7898420"/>
            <a:ext cx="2275458" cy="1026542"/>
          </a:xfrm>
          <a:custGeom>
            <a:avLst/>
            <a:gdLst/>
            <a:ahLst/>
            <a:cxnLst/>
            <a:rect l="l" t="t" r="r" b="b"/>
            <a:pathLst>
              <a:path w="2275458" h="1026542">
                <a:moveTo>
                  <a:pt x="0" y="0"/>
                </a:moveTo>
                <a:lnTo>
                  <a:pt x="2275458" y="0"/>
                </a:lnTo>
                <a:lnTo>
                  <a:pt x="2275458" y="1026542"/>
                </a:lnTo>
                <a:lnTo>
                  <a:pt x="0" y="1026542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52" name="Freeform 52"/>
          <p:cNvSpPr/>
          <p:nvPr/>
        </p:nvSpPr>
        <p:spPr>
          <a:xfrm>
            <a:off x="210377" y="7826950"/>
            <a:ext cx="2275458" cy="1026542"/>
          </a:xfrm>
          <a:custGeom>
            <a:avLst/>
            <a:gdLst/>
            <a:ahLst/>
            <a:cxnLst/>
            <a:rect l="l" t="t" r="r" b="b"/>
            <a:pathLst>
              <a:path w="2275458" h="1026542">
                <a:moveTo>
                  <a:pt x="0" y="0"/>
                </a:moveTo>
                <a:lnTo>
                  <a:pt x="2275458" y="0"/>
                </a:lnTo>
                <a:lnTo>
                  <a:pt x="2275458" y="1026542"/>
                </a:lnTo>
                <a:lnTo>
                  <a:pt x="0" y="1026542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53" name="TextBox 53"/>
          <p:cNvSpPr txBox="1"/>
          <p:nvPr/>
        </p:nvSpPr>
        <p:spPr>
          <a:xfrm>
            <a:off x="328535" y="8141340"/>
            <a:ext cx="2039142" cy="270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58"/>
              </a:lnSpc>
            </a:pPr>
            <a:r>
              <a:rPr lang="en-US" sz="1613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Release 1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3024655" y="8190758"/>
            <a:ext cx="2039142" cy="270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58"/>
              </a:lnSpc>
            </a:pPr>
            <a:r>
              <a:rPr lang="en-US" sz="1613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Release 2</a:t>
            </a:r>
          </a:p>
        </p:txBody>
      </p:sp>
      <p:sp>
        <p:nvSpPr>
          <p:cNvPr id="55" name="Freeform 55"/>
          <p:cNvSpPr/>
          <p:nvPr/>
        </p:nvSpPr>
        <p:spPr>
          <a:xfrm>
            <a:off x="8196764" y="4685444"/>
            <a:ext cx="1830270" cy="825701"/>
          </a:xfrm>
          <a:custGeom>
            <a:avLst/>
            <a:gdLst/>
            <a:ahLst/>
            <a:cxnLst/>
            <a:rect l="l" t="t" r="r" b="b"/>
            <a:pathLst>
              <a:path w="1830270" h="825701">
                <a:moveTo>
                  <a:pt x="0" y="0"/>
                </a:moveTo>
                <a:lnTo>
                  <a:pt x="1830271" y="0"/>
                </a:lnTo>
                <a:lnTo>
                  <a:pt x="1830271" y="825702"/>
                </a:lnTo>
                <a:lnTo>
                  <a:pt x="0" y="825702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56" name="TextBox 56"/>
          <p:cNvSpPr txBox="1"/>
          <p:nvPr/>
        </p:nvSpPr>
        <p:spPr>
          <a:xfrm>
            <a:off x="8124429" y="4973949"/>
            <a:ext cx="2039142" cy="270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58"/>
              </a:lnSpc>
            </a:pPr>
            <a:r>
              <a:rPr lang="en-US" sz="1613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Release 3</a:t>
            </a:r>
          </a:p>
        </p:txBody>
      </p:sp>
      <p:sp>
        <p:nvSpPr>
          <p:cNvPr id="57" name="Freeform 57"/>
          <p:cNvSpPr/>
          <p:nvPr/>
        </p:nvSpPr>
        <p:spPr>
          <a:xfrm>
            <a:off x="8228865" y="8703690"/>
            <a:ext cx="1830270" cy="825701"/>
          </a:xfrm>
          <a:custGeom>
            <a:avLst/>
            <a:gdLst/>
            <a:ahLst/>
            <a:cxnLst/>
            <a:rect l="l" t="t" r="r" b="b"/>
            <a:pathLst>
              <a:path w="1830270" h="825701">
                <a:moveTo>
                  <a:pt x="0" y="0"/>
                </a:moveTo>
                <a:lnTo>
                  <a:pt x="1830270" y="0"/>
                </a:lnTo>
                <a:lnTo>
                  <a:pt x="1830270" y="825702"/>
                </a:lnTo>
                <a:lnTo>
                  <a:pt x="0" y="825702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58" name="TextBox 58"/>
          <p:cNvSpPr txBox="1"/>
          <p:nvPr/>
        </p:nvSpPr>
        <p:spPr>
          <a:xfrm>
            <a:off x="8124429" y="8905462"/>
            <a:ext cx="2039142" cy="270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58"/>
              </a:lnSpc>
            </a:pPr>
            <a:r>
              <a:rPr lang="en-US" sz="1613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Release 4</a:t>
            </a:r>
          </a:p>
        </p:txBody>
      </p:sp>
      <p:sp>
        <p:nvSpPr>
          <p:cNvPr id="59" name="Freeform 59"/>
          <p:cNvSpPr/>
          <p:nvPr/>
        </p:nvSpPr>
        <p:spPr>
          <a:xfrm>
            <a:off x="15064352" y="8152987"/>
            <a:ext cx="1830270" cy="825701"/>
          </a:xfrm>
          <a:custGeom>
            <a:avLst/>
            <a:gdLst/>
            <a:ahLst/>
            <a:cxnLst/>
            <a:rect l="l" t="t" r="r" b="b"/>
            <a:pathLst>
              <a:path w="1830270" h="825701">
                <a:moveTo>
                  <a:pt x="0" y="0"/>
                </a:moveTo>
                <a:lnTo>
                  <a:pt x="1830271" y="0"/>
                </a:lnTo>
                <a:lnTo>
                  <a:pt x="1830271" y="825702"/>
                </a:lnTo>
                <a:lnTo>
                  <a:pt x="0" y="825702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60" name="TextBox 60"/>
          <p:cNvSpPr txBox="1"/>
          <p:nvPr/>
        </p:nvSpPr>
        <p:spPr>
          <a:xfrm>
            <a:off x="15044954" y="8383116"/>
            <a:ext cx="2039142" cy="270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58"/>
              </a:lnSpc>
            </a:pPr>
            <a:r>
              <a:rPr lang="en-US" sz="1613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Release 5</a:t>
            </a: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693</Words>
  <Application>Microsoft Office PowerPoint</Application>
  <PresentationFormat>Personalizado</PresentationFormat>
  <Paragraphs>115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22" baseType="lpstr">
      <vt:lpstr>Agrandir</vt:lpstr>
      <vt:lpstr>Agrandir Bold Italics</vt:lpstr>
      <vt:lpstr>Calibri</vt:lpstr>
      <vt:lpstr>Agrandir Italics</vt:lpstr>
      <vt:lpstr>Arial</vt:lpstr>
      <vt:lpstr>Agrandir Bold</vt:lpstr>
      <vt:lpstr>Open Sans</vt:lpstr>
      <vt:lpstr>Agrandir Heavy Italics</vt:lpstr>
      <vt:lpstr>ITC Benguiat</vt:lpstr>
      <vt:lpstr>Canva Sans Bold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Copia de Presentación Movilidad y Transporte Urbano Ilustrado Azul y Amarillo</dc:title>
  <cp:lastModifiedBy>Office</cp:lastModifiedBy>
  <cp:revision>3</cp:revision>
  <dcterms:created xsi:type="dcterms:W3CDTF">2006-08-16T00:00:00Z</dcterms:created>
  <dcterms:modified xsi:type="dcterms:W3CDTF">2025-09-06T14:47:50Z</dcterms:modified>
  <dc:identifier>DAGx4SA7GWc</dc:identifier>
</cp:coreProperties>
</file>