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8" r:id="rId7"/>
    <p:sldId id="262" r:id="rId8"/>
    <p:sldId id="264" r:id="rId9"/>
    <p:sldId id="265" r:id="rId10"/>
    <p:sldId id="269" r:id="rId11"/>
    <p:sldId id="280" r:id="rId12"/>
    <p:sldId id="271" r:id="rId13"/>
    <p:sldId id="279" r:id="rId14"/>
    <p:sldId id="273" r:id="rId15"/>
    <p:sldId id="267" r:id="rId16"/>
    <p:sldId id="274" r:id="rId17"/>
    <p:sldId id="275" r:id="rId18"/>
    <p:sldId id="276" r:id="rId19"/>
    <p:sldId id="277" r:id="rId20"/>
  </p:sldIdLst>
  <p:sldSz cx="9144000" cy="5143500" type="screen16x9"/>
  <p:notesSz cx="6858000" cy="9144000"/>
  <p:embeddedFontLst>
    <p:embeddedFont>
      <p:font typeface="DM Sans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 Condensed Light" panose="020B0604020202020204" charset="0"/>
      <p:regular r:id="rId30"/>
      <p:italic r:id="rId31"/>
    </p:embeddedFont>
    <p:embeddedFont>
      <p:font typeface="Manrope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926630-C328-41D7-840F-606870E84324}">
  <a:tblStyle styleId="{84926630-C328-41D7-840F-606870E843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e0ffaa8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e0ffaa8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e0ffaa83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e0ffaa83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e0ffaa831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6e0ffaa831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72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e0ffaa83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6e0ffaa83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e0ffaa831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e0ffaa831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605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e0ffaa83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6e0ffaa83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e0ffaa83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6e0ffaa83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50ed1553c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50ed1553c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e0ffaa831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e0ffaa831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6e0ffaa831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6e0ffaa831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e0ffaa83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6e0ffaa83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e0ffaa83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e0ffaa83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e0ffaa83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e0ffaa83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50ed1553c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50ed1553c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e0ffaa83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e0ffaa83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1504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e0ffaa83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e0ffaa83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e0ffaa83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e0ffaa83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5950" y="1234553"/>
            <a:ext cx="4066200" cy="20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459150"/>
            <a:ext cx="3879000" cy="429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4572000" y="1791850"/>
            <a:ext cx="3858900" cy="113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4572000" y="2930650"/>
            <a:ext cx="38589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713100" y="1233578"/>
            <a:ext cx="245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13100" y="1667701"/>
            <a:ext cx="245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4981500" y="1233578"/>
            <a:ext cx="245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4981500" y="1667701"/>
            <a:ext cx="245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713100" y="2405179"/>
            <a:ext cx="245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713100" y="2839308"/>
            <a:ext cx="245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4981500" y="2405179"/>
            <a:ext cx="245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4981500" y="2839302"/>
            <a:ext cx="245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3224500" y="1370531"/>
            <a:ext cx="803100" cy="80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3224500" y="2542106"/>
            <a:ext cx="803100" cy="80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7492950" y="1370553"/>
            <a:ext cx="803100" cy="80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7492950" y="2542106"/>
            <a:ext cx="803100" cy="80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/>
          </p:nvPr>
        </p:nvSpPr>
        <p:spPr>
          <a:xfrm>
            <a:off x="713100" y="3576780"/>
            <a:ext cx="245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713100" y="4010903"/>
            <a:ext cx="245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/>
          </p:nvPr>
        </p:nvSpPr>
        <p:spPr>
          <a:xfrm>
            <a:off x="4981500" y="3576780"/>
            <a:ext cx="2459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9"/>
          </p:nvPr>
        </p:nvSpPr>
        <p:spPr>
          <a:xfrm>
            <a:off x="4981500" y="4010903"/>
            <a:ext cx="2459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20" hasCustomPrompt="1"/>
          </p:nvPr>
        </p:nvSpPr>
        <p:spPr>
          <a:xfrm>
            <a:off x="3224500" y="3713705"/>
            <a:ext cx="803100" cy="80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 hasCustomPrompt="1"/>
          </p:nvPr>
        </p:nvSpPr>
        <p:spPr>
          <a:xfrm>
            <a:off x="7492950" y="3713706"/>
            <a:ext cx="803100" cy="80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391888" y="3881963"/>
            <a:ext cx="4360200" cy="531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075850" y="2625300"/>
            <a:ext cx="4992300" cy="12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387800" y="2393650"/>
            <a:ext cx="4043100" cy="14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2" hasCustomPrompt="1"/>
          </p:nvPr>
        </p:nvSpPr>
        <p:spPr>
          <a:xfrm>
            <a:off x="5782950" y="1027350"/>
            <a:ext cx="1252800" cy="1251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4387800" y="3724500"/>
            <a:ext cx="40431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351700" y="2393650"/>
            <a:ext cx="4440600" cy="14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2" hasCustomPrompt="1"/>
          </p:nvPr>
        </p:nvSpPr>
        <p:spPr>
          <a:xfrm>
            <a:off x="3945600" y="1027350"/>
            <a:ext cx="1252800" cy="1251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2351700" y="3724500"/>
            <a:ext cx="44406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713100" y="1022938"/>
            <a:ext cx="3456000" cy="21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13100" y="3193850"/>
            <a:ext cx="38520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5059650" y="1874550"/>
            <a:ext cx="29907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4772000" y="2447250"/>
            <a:ext cx="35661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909650" y="1711750"/>
            <a:ext cx="313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2"/>
          </p:nvPr>
        </p:nvSpPr>
        <p:spPr>
          <a:xfrm>
            <a:off x="5102475" y="1711750"/>
            <a:ext cx="3132000" cy="26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2"/>
          </p:nvPr>
        </p:nvSpPr>
        <p:spPr>
          <a:xfrm>
            <a:off x="1599375" y="3203376"/>
            <a:ext cx="32112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 idx="3"/>
          </p:nvPr>
        </p:nvSpPr>
        <p:spPr>
          <a:xfrm>
            <a:off x="1599375" y="1627600"/>
            <a:ext cx="32112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1599375" y="2017625"/>
            <a:ext cx="32112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4"/>
          </p:nvPr>
        </p:nvSpPr>
        <p:spPr>
          <a:xfrm>
            <a:off x="1599375" y="3593400"/>
            <a:ext cx="32112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35925" y="2393650"/>
            <a:ext cx="4705800" cy="14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362175" y="1067119"/>
            <a:ext cx="1252800" cy="1251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35925" y="3724500"/>
            <a:ext cx="47058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 idx="2"/>
          </p:nvPr>
        </p:nvSpPr>
        <p:spPr>
          <a:xfrm>
            <a:off x="846850" y="2876550"/>
            <a:ext cx="2229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846850" y="3266575"/>
            <a:ext cx="2229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 idx="3"/>
          </p:nvPr>
        </p:nvSpPr>
        <p:spPr>
          <a:xfrm>
            <a:off x="3457233" y="2876550"/>
            <a:ext cx="2229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4"/>
          </p:nvPr>
        </p:nvSpPr>
        <p:spPr>
          <a:xfrm>
            <a:off x="3457233" y="3266575"/>
            <a:ext cx="2229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 idx="5"/>
          </p:nvPr>
        </p:nvSpPr>
        <p:spPr>
          <a:xfrm>
            <a:off x="6067623" y="2876550"/>
            <a:ext cx="22296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6"/>
          </p:nvPr>
        </p:nvSpPr>
        <p:spPr>
          <a:xfrm>
            <a:off x="6067623" y="3266575"/>
            <a:ext cx="2229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6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title" idx="2"/>
          </p:nvPr>
        </p:nvSpPr>
        <p:spPr>
          <a:xfrm>
            <a:off x="1650187" y="12135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ubTitle" idx="1"/>
          </p:nvPr>
        </p:nvSpPr>
        <p:spPr>
          <a:xfrm>
            <a:off x="1650188" y="3943800"/>
            <a:ext cx="21753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 idx="3"/>
          </p:nvPr>
        </p:nvSpPr>
        <p:spPr>
          <a:xfrm>
            <a:off x="5318683" y="12135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4"/>
          </p:nvPr>
        </p:nvSpPr>
        <p:spPr>
          <a:xfrm>
            <a:off x="5318687" y="3943800"/>
            <a:ext cx="2175300" cy="6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6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title" idx="2"/>
          </p:nvPr>
        </p:nvSpPr>
        <p:spPr>
          <a:xfrm>
            <a:off x="905750" y="3364800"/>
            <a:ext cx="223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ubTitle" idx="1"/>
          </p:nvPr>
        </p:nvSpPr>
        <p:spPr>
          <a:xfrm>
            <a:off x="905750" y="3816300"/>
            <a:ext cx="2239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3"/>
          </p:nvPr>
        </p:nvSpPr>
        <p:spPr>
          <a:xfrm>
            <a:off x="3452450" y="3364800"/>
            <a:ext cx="223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4"/>
          </p:nvPr>
        </p:nvSpPr>
        <p:spPr>
          <a:xfrm>
            <a:off x="3452452" y="3816300"/>
            <a:ext cx="2239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5"/>
          </p:nvPr>
        </p:nvSpPr>
        <p:spPr>
          <a:xfrm>
            <a:off x="5999175" y="3364800"/>
            <a:ext cx="223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6"/>
          </p:nvPr>
        </p:nvSpPr>
        <p:spPr>
          <a:xfrm>
            <a:off x="5999180" y="3816300"/>
            <a:ext cx="2239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 idx="7" hasCustomPrompt="1"/>
          </p:nvPr>
        </p:nvSpPr>
        <p:spPr>
          <a:xfrm>
            <a:off x="1502000" y="1221213"/>
            <a:ext cx="10467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 idx="8" hasCustomPrompt="1"/>
          </p:nvPr>
        </p:nvSpPr>
        <p:spPr>
          <a:xfrm>
            <a:off x="4046975" y="1221288"/>
            <a:ext cx="10467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 idx="9" hasCustomPrompt="1"/>
          </p:nvPr>
        </p:nvSpPr>
        <p:spPr>
          <a:xfrm>
            <a:off x="6591950" y="1221288"/>
            <a:ext cx="10467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title" idx="2"/>
          </p:nvPr>
        </p:nvSpPr>
        <p:spPr>
          <a:xfrm>
            <a:off x="905750" y="2154465"/>
            <a:ext cx="223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1"/>
          </p:nvPr>
        </p:nvSpPr>
        <p:spPr>
          <a:xfrm>
            <a:off x="905750" y="2605965"/>
            <a:ext cx="2239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title" idx="3"/>
          </p:nvPr>
        </p:nvSpPr>
        <p:spPr>
          <a:xfrm>
            <a:off x="3452450" y="2154465"/>
            <a:ext cx="223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4"/>
          </p:nvPr>
        </p:nvSpPr>
        <p:spPr>
          <a:xfrm>
            <a:off x="3452452" y="2605965"/>
            <a:ext cx="2239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 idx="5"/>
          </p:nvPr>
        </p:nvSpPr>
        <p:spPr>
          <a:xfrm>
            <a:off x="5999175" y="2154465"/>
            <a:ext cx="223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6"/>
          </p:nvPr>
        </p:nvSpPr>
        <p:spPr>
          <a:xfrm>
            <a:off x="5999180" y="2605965"/>
            <a:ext cx="2239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 idx="7" hasCustomPrompt="1"/>
          </p:nvPr>
        </p:nvSpPr>
        <p:spPr>
          <a:xfrm>
            <a:off x="1436850" y="1598675"/>
            <a:ext cx="11769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 idx="8" hasCustomPrompt="1"/>
          </p:nvPr>
        </p:nvSpPr>
        <p:spPr>
          <a:xfrm>
            <a:off x="3981875" y="1598750"/>
            <a:ext cx="11769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title" idx="9" hasCustomPrompt="1"/>
          </p:nvPr>
        </p:nvSpPr>
        <p:spPr>
          <a:xfrm>
            <a:off x="6526900" y="1598750"/>
            <a:ext cx="11769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6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 idx="2"/>
          </p:nvPr>
        </p:nvSpPr>
        <p:spPr>
          <a:xfrm>
            <a:off x="753350" y="2324390"/>
            <a:ext cx="223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753350" y="1569160"/>
            <a:ext cx="2239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 idx="3"/>
          </p:nvPr>
        </p:nvSpPr>
        <p:spPr>
          <a:xfrm>
            <a:off x="3452450" y="2324390"/>
            <a:ext cx="223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ubTitle" idx="4"/>
          </p:nvPr>
        </p:nvSpPr>
        <p:spPr>
          <a:xfrm>
            <a:off x="3452464" y="1569160"/>
            <a:ext cx="2239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 idx="5"/>
          </p:nvPr>
        </p:nvSpPr>
        <p:spPr>
          <a:xfrm>
            <a:off x="6151577" y="2324390"/>
            <a:ext cx="2239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6"/>
          </p:nvPr>
        </p:nvSpPr>
        <p:spPr>
          <a:xfrm>
            <a:off x="6151577" y="1569160"/>
            <a:ext cx="22392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 idx="7" hasCustomPrompt="1"/>
          </p:nvPr>
        </p:nvSpPr>
        <p:spPr>
          <a:xfrm>
            <a:off x="753325" y="3781425"/>
            <a:ext cx="22392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2" name="Google Shape;132;p25"/>
          <p:cNvSpPr txBox="1">
            <a:spLocks noGrp="1"/>
          </p:cNvSpPr>
          <p:nvPr>
            <p:ph type="title" idx="8" hasCustomPrompt="1"/>
          </p:nvPr>
        </p:nvSpPr>
        <p:spPr>
          <a:xfrm>
            <a:off x="3450725" y="3781500"/>
            <a:ext cx="22392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3" name="Google Shape;133;p25"/>
          <p:cNvSpPr txBox="1">
            <a:spLocks noGrp="1"/>
          </p:cNvSpPr>
          <p:nvPr>
            <p:ph type="title" idx="9" hasCustomPrompt="1"/>
          </p:nvPr>
        </p:nvSpPr>
        <p:spPr>
          <a:xfrm>
            <a:off x="6151574" y="3781500"/>
            <a:ext cx="22392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 idx="2"/>
          </p:nvPr>
        </p:nvSpPr>
        <p:spPr>
          <a:xfrm>
            <a:off x="1151050" y="1953800"/>
            <a:ext cx="29307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1151050" y="2343800"/>
            <a:ext cx="29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 idx="3"/>
          </p:nvPr>
        </p:nvSpPr>
        <p:spPr>
          <a:xfrm>
            <a:off x="5062228" y="1953800"/>
            <a:ext cx="29307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4"/>
          </p:nvPr>
        </p:nvSpPr>
        <p:spPr>
          <a:xfrm>
            <a:off x="5062225" y="2343800"/>
            <a:ext cx="29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5"/>
          </p:nvPr>
        </p:nvSpPr>
        <p:spPr>
          <a:xfrm>
            <a:off x="1151050" y="3692000"/>
            <a:ext cx="29307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ubTitle" idx="6"/>
          </p:nvPr>
        </p:nvSpPr>
        <p:spPr>
          <a:xfrm>
            <a:off x="1151050" y="4082000"/>
            <a:ext cx="29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7"/>
          </p:nvPr>
        </p:nvSpPr>
        <p:spPr>
          <a:xfrm>
            <a:off x="5062228" y="3692000"/>
            <a:ext cx="29307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8"/>
          </p:nvPr>
        </p:nvSpPr>
        <p:spPr>
          <a:xfrm>
            <a:off x="5062225" y="4082000"/>
            <a:ext cx="293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title" idx="2"/>
          </p:nvPr>
        </p:nvSpPr>
        <p:spPr>
          <a:xfrm>
            <a:off x="875675" y="1877600"/>
            <a:ext cx="2132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875675" y="2267600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 idx="3"/>
          </p:nvPr>
        </p:nvSpPr>
        <p:spPr>
          <a:xfrm>
            <a:off x="3505928" y="1877600"/>
            <a:ext cx="2132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4"/>
          </p:nvPr>
        </p:nvSpPr>
        <p:spPr>
          <a:xfrm>
            <a:off x="3505928" y="2267600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 idx="5"/>
          </p:nvPr>
        </p:nvSpPr>
        <p:spPr>
          <a:xfrm>
            <a:off x="875675" y="3692000"/>
            <a:ext cx="2132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6"/>
          </p:nvPr>
        </p:nvSpPr>
        <p:spPr>
          <a:xfrm>
            <a:off x="875675" y="4082000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 idx="7"/>
          </p:nvPr>
        </p:nvSpPr>
        <p:spPr>
          <a:xfrm>
            <a:off x="3505925" y="3692000"/>
            <a:ext cx="2132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8"/>
          </p:nvPr>
        </p:nvSpPr>
        <p:spPr>
          <a:xfrm>
            <a:off x="3505979" y="4082000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title" idx="9"/>
          </p:nvPr>
        </p:nvSpPr>
        <p:spPr>
          <a:xfrm>
            <a:off x="6136125" y="1877600"/>
            <a:ext cx="2132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13"/>
          </p:nvPr>
        </p:nvSpPr>
        <p:spPr>
          <a:xfrm>
            <a:off x="6136125" y="2267600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14"/>
          </p:nvPr>
        </p:nvSpPr>
        <p:spPr>
          <a:xfrm>
            <a:off x="6136125" y="3692000"/>
            <a:ext cx="2132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15"/>
          </p:nvPr>
        </p:nvSpPr>
        <p:spPr>
          <a:xfrm>
            <a:off x="6136232" y="4082000"/>
            <a:ext cx="213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720000" y="340045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highlight>
                  <a:schemeClr val="lt1"/>
                </a:highlight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, and includes icons by </a:t>
            </a:r>
            <a:r>
              <a:rPr lang="en" sz="1000" b="1">
                <a:solidFill>
                  <a:schemeClr val="dk2"/>
                </a:solidFill>
                <a:highlight>
                  <a:schemeClr val="lt1"/>
                </a:highlight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and infographics &amp; images by </a:t>
            </a:r>
            <a:r>
              <a:rPr lang="en" sz="1000" b="1">
                <a:solidFill>
                  <a:schemeClr val="dk2"/>
                </a:solidFill>
                <a:highlight>
                  <a:schemeClr val="lt1"/>
                </a:highlight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2"/>
              </a:solidFill>
              <a:highlight>
                <a:schemeClr val="lt1"/>
              </a:highlight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713100" y="631875"/>
            <a:ext cx="3048300" cy="873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"/>
          </p:nvPr>
        </p:nvSpPr>
        <p:spPr>
          <a:xfrm>
            <a:off x="713100" y="1457510"/>
            <a:ext cx="31953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1467575" y="2876550"/>
            <a:ext cx="26388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3"/>
          </p:nvPr>
        </p:nvSpPr>
        <p:spPr>
          <a:xfrm>
            <a:off x="5024700" y="2876550"/>
            <a:ext cx="26427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5024700" y="3266573"/>
            <a:ext cx="2642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467575" y="3266573"/>
            <a:ext cx="2638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648625" y="1978113"/>
            <a:ext cx="3782400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648625" y="824488"/>
            <a:ext cx="3782400" cy="12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8100019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149500" y="1448700"/>
            <a:ext cx="4845000" cy="22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2"/>
                </a:solidFill>
                <a:highlight>
                  <a:schemeClr val="lt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921650" y="3086500"/>
            <a:ext cx="5300700" cy="6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921650" y="3693600"/>
            <a:ext cx="5300700" cy="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13100" y="3620400"/>
            <a:ext cx="3595500" cy="983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●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○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●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○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■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●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○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nrope"/>
              <a:buChar char="■"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5" Type="http://schemas.openxmlformats.org/officeDocument/2006/relationships/image" Target="../media/image21.sv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www.iuc-univ.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0" y="224700"/>
            <a:ext cx="1285375" cy="9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313" y="202592"/>
            <a:ext cx="1285375" cy="103084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5"/>
          <p:cNvSpPr txBox="1"/>
          <p:nvPr/>
        </p:nvSpPr>
        <p:spPr>
          <a:xfrm>
            <a:off x="964327" y="1633150"/>
            <a:ext cx="7381200" cy="98665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 smtClean="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CONCEPTION ET REALISATION D’UNE APPLICATION DE RESERVATION DE BILLET DE BUS EN LIGNE AU CAMEROUN: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 smtClean="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YamBillet</a:t>
            </a:r>
            <a:endParaRPr sz="1900" b="1" dirty="0">
              <a:solidFill>
                <a:srgbClr val="E0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964327" y="2689487"/>
            <a:ext cx="73812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Soutenance de fin de formation en vue de </a:t>
            </a:r>
            <a:r>
              <a:rPr lang="en" sz="1700" dirty="0">
                <a:latin typeface="DM Sans"/>
                <a:ea typeface="DM Sans"/>
                <a:cs typeface="DM Sans"/>
                <a:sym typeface="DM Sans"/>
              </a:rPr>
              <a:t>l’obtention du </a:t>
            </a:r>
            <a:r>
              <a:rPr lang="en" sz="1700" dirty="0" smtClean="0">
                <a:latin typeface="DM Sans"/>
                <a:ea typeface="DM Sans"/>
                <a:cs typeface="DM Sans"/>
                <a:sym typeface="DM Sans"/>
              </a:rPr>
              <a:t>Brevet de technicien superieur (BTS)filière</a:t>
            </a:r>
            <a:r>
              <a:rPr lang="en" sz="1700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700" dirty="0" smtClean="0">
                <a:latin typeface="DM Sans"/>
                <a:ea typeface="DM Sans"/>
                <a:cs typeface="DM Sans"/>
                <a:sym typeface="DM Sans"/>
              </a:rPr>
              <a:t>Genie Logiciel</a:t>
            </a:r>
            <a:endParaRPr sz="17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9" name="Google Shape;179;p35"/>
          <p:cNvSpPr txBox="1"/>
          <p:nvPr/>
        </p:nvSpPr>
        <p:spPr>
          <a:xfrm>
            <a:off x="83500" y="4048349"/>
            <a:ext cx="2037299" cy="1095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Encadrant academique:</a:t>
            </a:r>
            <a:endParaRPr sz="13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M. </a:t>
            </a:r>
            <a:r>
              <a:rPr lang="fr-FR" sz="1500" dirty="0" smtClean="0">
                <a:latin typeface="DM Sans"/>
                <a:ea typeface="DM Sans"/>
                <a:cs typeface="DM Sans"/>
                <a:sym typeface="DM Sans"/>
              </a:rPr>
              <a:t>EKOKO DIOH GUILLAUME</a:t>
            </a:r>
            <a:endParaRPr sz="1300" dirty="0">
              <a:solidFill>
                <a:srgbClr val="59595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2817025" y="4145075"/>
            <a:ext cx="3420600" cy="93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Présenté par :</a:t>
            </a:r>
            <a:endParaRPr sz="16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latin typeface="DM Sans"/>
                <a:ea typeface="DM Sans"/>
                <a:cs typeface="DM Sans"/>
                <a:sym typeface="DM Sans"/>
              </a:rPr>
              <a:t>TCHASSO MBIELEU DUPLEX STEVE</a:t>
            </a:r>
            <a:endParaRPr sz="18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35"/>
          <p:cNvSpPr txBox="1"/>
          <p:nvPr/>
        </p:nvSpPr>
        <p:spPr>
          <a:xfrm>
            <a:off x="6933851" y="4228575"/>
            <a:ext cx="2210149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Encadrant professionnel:</a:t>
            </a:r>
            <a:endParaRPr sz="13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/>
            <a:r>
              <a:rPr lang="en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M.</a:t>
            </a:r>
            <a:r>
              <a:rPr lang="fr-FR" b="1" dirty="0"/>
              <a:t> </a:t>
            </a:r>
            <a:r>
              <a:rPr lang="fr-FR" dirty="0" smtClean="0"/>
              <a:t>NSANKONG BORIS</a:t>
            </a:r>
            <a:endParaRPr lang="fr-FR" sz="13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76" y="280504"/>
            <a:ext cx="1577513" cy="950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7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>
            <a:spLocks noGrp="1"/>
          </p:cNvSpPr>
          <p:nvPr>
            <p:ph type="subTitle" idx="1"/>
          </p:nvPr>
        </p:nvSpPr>
        <p:spPr>
          <a:xfrm>
            <a:off x="472199" y="3016526"/>
            <a:ext cx="8199600" cy="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ANALYSE ET CONCEPTION</a:t>
            </a:r>
            <a:endParaRPr sz="2100" dirty="0"/>
          </a:p>
        </p:txBody>
      </p:sp>
      <p:pic>
        <p:nvPicPr>
          <p:cNvPr id="308" name="Google Shape;3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325" y="376525"/>
            <a:ext cx="4035349" cy="280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>
            <a:spLocks noGrp="1"/>
          </p:cNvSpPr>
          <p:nvPr>
            <p:ph type="title"/>
          </p:nvPr>
        </p:nvSpPr>
        <p:spPr>
          <a:xfrm>
            <a:off x="720000" y="172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Analyse: le langage UML</a:t>
            </a:r>
            <a:endParaRPr dirty="0"/>
          </a:p>
        </p:txBody>
      </p:sp>
      <p:pic>
        <p:nvPicPr>
          <p:cNvPr id="315" name="Google Shape;31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646" y="1374258"/>
            <a:ext cx="5100707" cy="3143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0828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>
            <a:spLocks noGrp="1"/>
          </p:cNvSpPr>
          <p:nvPr>
            <p:ph type="title"/>
          </p:nvPr>
        </p:nvSpPr>
        <p:spPr>
          <a:xfrm>
            <a:off x="720000" y="172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Analyse: le langage UML</a:t>
            </a:r>
            <a:endParaRPr/>
          </a:p>
        </p:txBody>
      </p:sp>
      <p:sp>
        <p:nvSpPr>
          <p:cNvPr id="323" name="Google Shape;323;p50"/>
          <p:cNvSpPr txBox="1"/>
          <p:nvPr/>
        </p:nvSpPr>
        <p:spPr>
          <a:xfrm>
            <a:off x="2322875" y="905250"/>
            <a:ext cx="4408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Axe fonctionnel: Diagrammede cas d’utilisation</a:t>
            </a:r>
            <a:endParaRPr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79646" y="1272750"/>
            <a:ext cx="6596244" cy="387075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411012" y="209401"/>
            <a:ext cx="8316424" cy="1078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Analyse: </a:t>
            </a:r>
            <a:r>
              <a:rPr lang="fr-FR" dirty="0"/>
              <a:t>Diagramme </a:t>
            </a:r>
            <a:r>
              <a:rPr lang="fr-FR" dirty="0" smtClean="0"/>
              <a:t>UML </a:t>
            </a:r>
            <a:br>
              <a:rPr lang="fr-FR" dirty="0" smtClean="0"/>
            </a:br>
            <a:r>
              <a:rPr lang="fr-FR" dirty="0" smtClean="0"/>
              <a:t>DE CLASSE</a:t>
            </a:r>
            <a:endParaRPr dirty="0"/>
          </a:p>
        </p:txBody>
      </p:sp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51578" y="1172666"/>
            <a:ext cx="7559505" cy="38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635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title"/>
          </p:nvPr>
        </p:nvSpPr>
        <p:spPr>
          <a:xfrm>
            <a:off x="720000" y="172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Analyse: le langage UML</a:t>
            </a:r>
            <a:endParaRPr/>
          </a:p>
        </p:txBody>
      </p:sp>
      <p:sp>
        <p:nvSpPr>
          <p:cNvPr id="338" name="Google Shape;338;p52"/>
          <p:cNvSpPr txBox="1"/>
          <p:nvPr/>
        </p:nvSpPr>
        <p:spPr>
          <a:xfrm>
            <a:off x="2656875" y="921950"/>
            <a:ext cx="44088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Axe dynamique: Diagramme de </a:t>
            </a:r>
            <a:r>
              <a:rPr lang="fr-FR" sz="1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séquence</a:t>
            </a:r>
            <a:endParaRPr sz="15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Image 5" descr="C:\Users\DUPLO\Desktop\Projet\projet html\Sequence Diagram Billlet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526" y="1529593"/>
            <a:ext cx="5036912" cy="332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1601" y="1489565"/>
            <a:ext cx="3819026" cy="340730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>
            <a:spLocks noGrp="1"/>
          </p:cNvSpPr>
          <p:nvPr>
            <p:ph type="title" idx="7"/>
          </p:nvPr>
        </p:nvSpPr>
        <p:spPr>
          <a:xfrm>
            <a:off x="720000" y="172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Méthodologie: La methode V</a:t>
            </a:r>
            <a:endParaRPr dirty="0"/>
          </a:p>
        </p:txBody>
      </p:sp>
      <p:pic>
        <p:nvPicPr>
          <p:cNvPr id="15" name="Picture 5913">
            <a:extLst>
              <a:ext uri="{FF2B5EF4-FFF2-40B4-BE49-F238E27FC236}">
                <a16:creationId xmlns:a16="http://schemas.microsoft.com/office/drawing/2014/main" id="{0DF10408-4281-4A6F-9E4B-D112355172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9390" y="770975"/>
            <a:ext cx="6645219" cy="420052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/>
        </p:nvSpPr>
        <p:spPr>
          <a:xfrm>
            <a:off x="135200" y="2196425"/>
            <a:ext cx="2133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Visual Studio Code</a:t>
            </a:r>
            <a:endParaRPr sz="16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6" name="Google Shape;346;p53"/>
          <p:cNvSpPr txBox="1"/>
          <p:nvPr/>
        </p:nvSpPr>
        <p:spPr>
          <a:xfrm>
            <a:off x="3787238" y="2196425"/>
            <a:ext cx="1569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WAMP SERVER</a:t>
            </a:r>
            <a:endParaRPr sz="16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8" name="Google Shape;348;p53"/>
          <p:cNvSpPr txBox="1"/>
          <p:nvPr/>
        </p:nvSpPr>
        <p:spPr>
          <a:xfrm>
            <a:off x="6875250" y="2196425"/>
            <a:ext cx="1569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Chrome</a:t>
            </a:r>
            <a:endParaRPr sz="18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0" name="Google Shape;350;p53"/>
          <p:cNvSpPr txBox="1"/>
          <p:nvPr/>
        </p:nvSpPr>
        <p:spPr>
          <a:xfrm>
            <a:off x="2243231" y="3412800"/>
            <a:ext cx="1569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MYSQL</a:t>
            </a:r>
            <a:endParaRPr sz="16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2" name="Google Shape;352;p53"/>
          <p:cNvSpPr txBox="1"/>
          <p:nvPr/>
        </p:nvSpPr>
        <p:spPr>
          <a:xfrm>
            <a:off x="5331250" y="3412800"/>
            <a:ext cx="1569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 smtClean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PHP</a:t>
            </a:r>
            <a:endParaRPr lang="fr-FR" sz="16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54" name="Google Shape;354;p53"/>
          <p:cNvCxnSpPr>
            <a:stCxn id="355" idx="3"/>
            <a:endCxn id="356" idx="1"/>
          </p:cNvCxnSpPr>
          <p:nvPr/>
        </p:nvCxnSpPr>
        <p:spPr>
          <a:xfrm>
            <a:off x="1864800" y="1813781"/>
            <a:ext cx="782400" cy="12165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53"/>
          <p:cNvCxnSpPr>
            <a:stCxn id="356" idx="3"/>
            <a:endCxn id="358" idx="1"/>
          </p:cNvCxnSpPr>
          <p:nvPr/>
        </p:nvCxnSpPr>
        <p:spPr>
          <a:xfrm rot="10800000" flipH="1">
            <a:off x="3408813" y="1813656"/>
            <a:ext cx="782400" cy="121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53"/>
          <p:cNvCxnSpPr>
            <a:stCxn id="358" idx="3"/>
            <a:endCxn id="360" idx="1"/>
          </p:cNvCxnSpPr>
          <p:nvPr/>
        </p:nvCxnSpPr>
        <p:spPr>
          <a:xfrm>
            <a:off x="4952913" y="1813781"/>
            <a:ext cx="782400" cy="12165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53"/>
          <p:cNvCxnSpPr>
            <a:stCxn id="360" idx="3"/>
            <a:endCxn id="362" idx="1"/>
          </p:cNvCxnSpPr>
          <p:nvPr/>
        </p:nvCxnSpPr>
        <p:spPr>
          <a:xfrm rot="10800000" flipH="1">
            <a:off x="6496863" y="1813656"/>
            <a:ext cx="782400" cy="1216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355;p53"/>
          <p:cNvSpPr txBox="1"/>
          <p:nvPr/>
        </p:nvSpPr>
        <p:spPr>
          <a:xfrm>
            <a:off x="1103100" y="1431131"/>
            <a:ext cx="761700" cy="76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A5004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8" name="Google Shape;358;p53"/>
          <p:cNvSpPr txBox="1"/>
          <p:nvPr/>
        </p:nvSpPr>
        <p:spPr>
          <a:xfrm>
            <a:off x="4191213" y="1431131"/>
            <a:ext cx="761700" cy="76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A5004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2" name="Google Shape;362;p53"/>
          <p:cNvSpPr txBox="1"/>
          <p:nvPr/>
        </p:nvSpPr>
        <p:spPr>
          <a:xfrm>
            <a:off x="7279338" y="1431131"/>
            <a:ext cx="761700" cy="76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A5004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6" name="Google Shape;356;p53"/>
          <p:cNvSpPr txBox="1"/>
          <p:nvPr/>
        </p:nvSpPr>
        <p:spPr>
          <a:xfrm>
            <a:off x="2647113" y="2647506"/>
            <a:ext cx="761700" cy="76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A5004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0" name="Google Shape;360;p53"/>
          <p:cNvSpPr txBox="1"/>
          <p:nvPr/>
        </p:nvSpPr>
        <p:spPr>
          <a:xfrm>
            <a:off x="5735163" y="2647506"/>
            <a:ext cx="761700" cy="76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A5004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3" name="Google Shape;363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CONCEPTION</a:t>
            </a:r>
            <a:endParaRPr/>
          </a:p>
        </p:txBody>
      </p:sp>
      <p:pic>
        <p:nvPicPr>
          <p:cNvPr id="364" name="Google Shape;36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050" y="1466612"/>
            <a:ext cx="761700" cy="7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3"/>
          <p:cNvPicPr preferRelativeResize="0"/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48930" y="2742504"/>
            <a:ext cx="782401" cy="568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3"/>
          <p:cNvPicPr preferRelativeResize="0"/>
          <p:nvPr/>
        </p:nvPicPr>
        <p:blipFill>
          <a:blip r:embed="rId6"/>
          <a:srcRect/>
          <a:stretch/>
        </p:blipFill>
        <p:spPr>
          <a:xfrm>
            <a:off x="4191225" y="1574169"/>
            <a:ext cx="782400" cy="5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7475" y="1370050"/>
            <a:ext cx="999525" cy="8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3563" y="2742504"/>
            <a:ext cx="742978" cy="574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>
            <a:spLocks noGrp="1"/>
          </p:cNvSpPr>
          <p:nvPr>
            <p:ph type="title"/>
          </p:nvPr>
        </p:nvSpPr>
        <p:spPr>
          <a:xfrm>
            <a:off x="151900" y="539400"/>
            <a:ext cx="899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100" dirty="0"/>
              <a:t>SIMULATION</a:t>
            </a:r>
            <a:endParaRPr sz="3100" dirty="0"/>
          </a:p>
        </p:txBody>
      </p:sp>
      <p:pic>
        <p:nvPicPr>
          <p:cNvPr id="374" name="Google Shape;374;p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375" y="1638329"/>
            <a:ext cx="61912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5"/>
          <p:cNvPicPr preferRelativeResize="0"/>
          <p:nvPr/>
        </p:nvPicPr>
        <p:blipFill rotWithShape="1">
          <a:blip r:embed="rId3">
            <a:alphaModFix/>
          </a:blip>
          <a:srcRect l="11698" t="6289" r="8556" b="6472"/>
          <a:stretch/>
        </p:blipFill>
        <p:spPr>
          <a:xfrm>
            <a:off x="4677702" y="1191507"/>
            <a:ext cx="4140699" cy="27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5"/>
          <p:cNvSpPr txBox="1">
            <a:spLocks noGrp="1"/>
          </p:cNvSpPr>
          <p:nvPr>
            <p:ph type="ctrTitle"/>
          </p:nvPr>
        </p:nvSpPr>
        <p:spPr>
          <a:xfrm>
            <a:off x="217100" y="1735525"/>
            <a:ext cx="4592100" cy="20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CONCLUSION</a:t>
            </a:r>
            <a:endParaRPr sz="23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/>
          <p:nvPr/>
        </p:nvSpPr>
        <p:spPr>
          <a:xfrm>
            <a:off x="83499" y="4228575"/>
            <a:ext cx="2864095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 err="1">
                <a:solidFill>
                  <a:schemeClr val="bg1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Encadrant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academique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:</a:t>
            </a:r>
            <a:endParaRPr lang="fr-FR" sz="1600" dirty="0">
              <a:solidFill>
                <a:schemeClr val="bg1"/>
              </a:solidFill>
              <a:effectLst/>
            </a:endParaRPr>
          </a:p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0" i="0" dirty="0">
                <a:solidFill>
                  <a:schemeClr val="bg1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M. </a:t>
            </a:r>
            <a:r>
              <a:rPr lang="en-US" sz="1600" dirty="0" smtClean="0">
                <a:solidFill>
                  <a:schemeClr val="bg1"/>
                </a:solidFill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EKOKO DIOH GUILLAUME</a:t>
            </a:r>
            <a:endParaRPr lang="fr-FR" sz="1600" dirty="0">
              <a:solidFill>
                <a:schemeClr val="bg1"/>
              </a:solidFill>
              <a:effectLst/>
            </a:endParaRPr>
          </a:p>
        </p:txBody>
      </p:sp>
      <p:sp>
        <p:nvSpPr>
          <p:cNvPr id="390" name="Google Shape;390;p56"/>
          <p:cNvSpPr txBox="1"/>
          <p:nvPr/>
        </p:nvSpPr>
        <p:spPr>
          <a:xfrm>
            <a:off x="2817025" y="4145074"/>
            <a:ext cx="3420600" cy="90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 err="1">
                <a:solidFill>
                  <a:schemeClr val="bg1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Présenté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 par :</a:t>
            </a:r>
            <a:endParaRPr lang="fr-FR" sz="2000" dirty="0">
              <a:solidFill>
                <a:schemeClr val="bg1"/>
              </a:solidFill>
              <a:effectLst/>
            </a:endParaRPr>
          </a:p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 smtClean="0">
                <a:solidFill>
                  <a:schemeClr val="bg1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TCHASSO MBIELEU  DUPLEX STEVE</a:t>
            </a:r>
            <a:endParaRPr lang="fr-FR" sz="2000" dirty="0">
              <a:solidFill>
                <a:schemeClr val="bg1"/>
              </a:solidFill>
              <a:effectLst/>
            </a:endParaRPr>
          </a:p>
        </p:txBody>
      </p:sp>
      <p:sp>
        <p:nvSpPr>
          <p:cNvPr id="391" name="Google Shape;391;p56"/>
          <p:cNvSpPr txBox="1"/>
          <p:nvPr/>
        </p:nvSpPr>
        <p:spPr>
          <a:xfrm>
            <a:off x="6933851" y="4228575"/>
            <a:ext cx="22287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Encadrant professionnel: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M. </a:t>
            </a:r>
            <a:r>
              <a:rPr lang="fr-FR" sz="1200" dirty="0" smtClean="0">
                <a:solidFill>
                  <a:schemeClr val="bg1"/>
                </a:solidFill>
                <a:latin typeface="DM Sans"/>
                <a:ea typeface="DM Sans"/>
                <a:cs typeface="DM Sans"/>
                <a:sym typeface="DM Sans"/>
              </a:rPr>
              <a:t>NSANKONG BORIS</a:t>
            </a:r>
            <a:endParaRPr lang="fr-FR" sz="1300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300" dirty="0">
              <a:solidFill>
                <a:schemeClr val="bg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" name="Connecteur : en arc 1">
            <a:extLst>
              <a:ext uri="{FF2B5EF4-FFF2-40B4-BE49-F238E27FC236}">
                <a16:creationId xmlns:a16="http://schemas.microsoft.com/office/drawing/2014/main" id="{88CECF41-70EC-B91F-25E1-E5DFA1CD5BB2}"/>
              </a:ext>
            </a:extLst>
          </p:cNvPr>
          <p:cNvCxnSpPr>
            <a:cxnSpLocks/>
          </p:cNvCxnSpPr>
          <p:nvPr/>
        </p:nvCxnSpPr>
        <p:spPr>
          <a:xfrm flipV="1">
            <a:off x="881400" y="3157575"/>
            <a:ext cx="7610621" cy="942535"/>
          </a:xfrm>
          <a:prstGeom prst="curvedConnector3">
            <a:avLst>
              <a:gd name="adj1" fmla="val 53043"/>
            </a:avLst>
          </a:prstGeom>
          <a:ln w="88900">
            <a:gradFill>
              <a:gsLst>
                <a:gs pos="18000">
                  <a:srgbClr val="F09415"/>
                </a:gs>
                <a:gs pos="58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ulle narrative : ronde 6">
            <a:extLst>
              <a:ext uri="{FF2B5EF4-FFF2-40B4-BE49-F238E27FC236}">
                <a16:creationId xmlns:a16="http://schemas.microsoft.com/office/drawing/2014/main" id="{1E8988B2-3DB1-603B-3534-63FCBA011A84}"/>
              </a:ext>
            </a:extLst>
          </p:cNvPr>
          <p:cNvSpPr/>
          <p:nvPr/>
        </p:nvSpPr>
        <p:spPr>
          <a:xfrm>
            <a:off x="766689" y="2969941"/>
            <a:ext cx="1285375" cy="801600"/>
          </a:xfrm>
          <a:prstGeom prst="wedgeEllipseCallout">
            <a:avLst>
              <a:gd name="adj1" fmla="val -3645"/>
              <a:gd name="adj2" fmla="val 7258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8" name="Bulle narrative : ronde 7">
            <a:extLst>
              <a:ext uri="{FF2B5EF4-FFF2-40B4-BE49-F238E27FC236}">
                <a16:creationId xmlns:a16="http://schemas.microsoft.com/office/drawing/2014/main" id="{663861B0-9979-64F2-8169-841D5BCA2CD4}"/>
              </a:ext>
            </a:extLst>
          </p:cNvPr>
          <p:cNvSpPr/>
          <p:nvPr/>
        </p:nvSpPr>
        <p:spPr>
          <a:xfrm>
            <a:off x="4143735" y="2699363"/>
            <a:ext cx="1400537" cy="801600"/>
          </a:xfrm>
          <a:prstGeom prst="wedgeEllipseCallout">
            <a:avLst>
              <a:gd name="adj1" fmla="val 1823"/>
              <a:gd name="adj2" fmla="val 770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fr-CM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Bulle narrative : ronde 8">
            <a:extLst>
              <a:ext uri="{FF2B5EF4-FFF2-40B4-BE49-F238E27FC236}">
                <a16:creationId xmlns:a16="http://schemas.microsoft.com/office/drawing/2014/main" id="{B04D087D-B289-395B-28CB-0ACB94C9713E}"/>
              </a:ext>
            </a:extLst>
          </p:cNvPr>
          <p:cNvSpPr/>
          <p:nvPr/>
        </p:nvSpPr>
        <p:spPr>
          <a:xfrm>
            <a:off x="7905509" y="2456530"/>
            <a:ext cx="1095672" cy="734700"/>
          </a:xfrm>
          <a:prstGeom prst="wedgeEllipseCallout">
            <a:avLst>
              <a:gd name="adj1" fmla="val 8480"/>
              <a:gd name="adj2" fmla="val 44447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 dirty="0"/>
          </a:p>
        </p:txBody>
      </p:sp>
      <p:pic>
        <p:nvPicPr>
          <p:cNvPr id="21" name="Google Shape;174;p35">
            <a:extLst>
              <a:ext uri="{FF2B5EF4-FFF2-40B4-BE49-F238E27FC236}">
                <a16:creationId xmlns:a16="http://schemas.microsoft.com/office/drawing/2014/main" id="{250E7E22-DF5C-4577-B12F-51BA33283CA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400" y="224700"/>
            <a:ext cx="1285375" cy="9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75;p35">
            <a:extLst>
              <a:ext uri="{FF2B5EF4-FFF2-40B4-BE49-F238E27FC236}">
                <a16:creationId xmlns:a16="http://schemas.microsoft.com/office/drawing/2014/main" id="{D3C9B072-CFDF-4F27-BD8A-36EBA5305F4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29313" y="202592"/>
            <a:ext cx="1285375" cy="103084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77;p35"/>
          <p:cNvSpPr txBox="1"/>
          <p:nvPr/>
        </p:nvSpPr>
        <p:spPr>
          <a:xfrm>
            <a:off x="964327" y="1633150"/>
            <a:ext cx="7381200" cy="937748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 smtClean="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CONCEPTION ET REALISATION D’UNE APPLICATION DE RESERVATION DE BILLET DE BUS EN LIGNE AU CAMEROUN: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 smtClean="0">
                <a:solidFill>
                  <a:srgbClr val="E06666"/>
                </a:solidFill>
                <a:latin typeface="DM Sans"/>
                <a:ea typeface="DM Sans"/>
                <a:cs typeface="DM Sans"/>
                <a:sym typeface="DM Sans"/>
              </a:rPr>
              <a:t>YamBillet</a:t>
            </a:r>
            <a:endParaRPr sz="1900" b="1" dirty="0">
              <a:solidFill>
                <a:srgbClr val="E0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627" y="389360"/>
            <a:ext cx="1554924" cy="844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>
            <a:spLocks noGrp="1"/>
          </p:cNvSpPr>
          <p:nvPr>
            <p:ph type="title"/>
          </p:nvPr>
        </p:nvSpPr>
        <p:spPr>
          <a:xfrm>
            <a:off x="668900" y="279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DE PRESENTATION </a:t>
            </a:r>
            <a:endParaRPr dirty="0"/>
          </a:p>
        </p:txBody>
      </p:sp>
      <p:grpSp>
        <p:nvGrpSpPr>
          <p:cNvPr id="187" name="Google Shape;187;p36"/>
          <p:cNvGrpSpPr/>
          <p:nvPr/>
        </p:nvGrpSpPr>
        <p:grpSpPr>
          <a:xfrm>
            <a:off x="306956" y="990725"/>
            <a:ext cx="5952903" cy="668638"/>
            <a:chOff x="915428" y="1239125"/>
            <a:chExt cx="5843627" cy="668638"/>
          </a:xfrm>
        </p:grpSpPr>
        <p:sp>
          <p:nvSpPr>
            <p:cNvPr id="188" name="Google Shape;188;p36"/>
            <p:cNvSpPr/>
            <p:nvPr/>
          </p:nvSpPr>
          <p:spPr>
            <a:xfrm>
              <a:off x="915428" y="1430889"/>
              <a:ext cx="537862" cy="476874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rgbClr val="FBB83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Google Shape;190;p36"/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DM Sans"/>
                  <a:ea typeface="DM Sans"/>
                  <a:cs typeface="DM Sans"/>
                  <a:sym typeface="DM Sans"/>
                </a:rPr>
                <a:t>INTRODUCTION</a:t>
              </a:r>
              <a:endParaRPr sz="15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191" name="Google Shape;191;p36"/>
            <p:cNvCxnSpPr>
              <a:endCxn id="190" idx="1"/>
            </p:cNvCxnSpPr>
            <p:nvPr/>
          </p:nvCxnSpPr>
          <p:spPr>
            <a:xfrm>
              <a:off x="1748976" y="1478375"/>
              <a:ext cx="1108279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92" name="Google Shape;192;p36"/>
          <p:cNvGrpSpPr/>
          <p:nvPr/>
        </p:nvGrpSpPr>
        <p:grpSpPr>
          <a:xfrm>
            <a:off x="738699" y="1659350"/>
            <a:ext cx="5985579" cy="791025"/>
            <a:chOff x="1302040" y="1913050"/>
            <a:chExt cx="5875703" cy="791025"/>
          </a:xfrm>
        </p:grpSpPr>
        <p:sp>
          <p:nvSpPr>
            <p:cNvPr id="193" name="Google Shape;193;p36"/>
            <p:cNvSpPr/>
            <p:nvPr/>
          </p:nvSpPr>
          <p:spPr>
            <a:xfrm>
              <a:off x="1302040" y="21522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rgbClr val="FB8569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3275943" y="1913050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lvl="0" algn="ctr"/>
              <a:r>
                <a:rPr lang="fr-FR" sz="1500" b="1" dirty="0">
                  <a:latin typeface="DM Sans" panose="020B0604020202020204" charset="0"/>
                </a:rPr>
                <a:t>PRESENTATION DE L’ENTREPRISE ET DEROULEMENT DES ACTIVITES</a:t>
              </a:r>
            </a:p>
          </p:txBody>
        </p:sp>
        <p:cxnSp>
          <p:nvCxnSpPr>
            <p:cNvPr id="196" name="Google Shape;196;p36"/>
            <p:cNvCxnSpPr>
              <a:endCxn id="194" idx="1"/>
            </p:cNvCxnSpPr>
            <p:nvPr/>
          </p:nvCxnSpPr>
          <p:spPr>
            <a:xfrm>
              <a:off x="2122793" y="2152275"/>
              <a:ext cx="1153150" cy="2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97" name="Google Shape;197;p36"/>
          <p:cNvGrpSpPr/>
          <p:nvPr/>
        </p:nvGrpSpPr>
        <p:grpSpPr>
          <a:xfrm>
            <a:off x="1209132" y="2338549"/>
            <a:ext cx="5903753" cy="754338"/>
            <a:chOff x="1801048" y="2586949"/>
            <a:chExt cx="5795384" cy="754338"/>
          </a:xfrm>
        </p:grpSpPr>
        <p:sp>
          <p:nvSpPr>
            <p:cNvPr id="198" name="Google Shape;198;p36"/>
            <p:cNvSpPr/>
            <p:nvPr/>
          </p:nvSpPr>
          <p:spPr>
            <a:xfrm>
              <a:off x="1801048" y="2826200"/>
              <a:ext cx="418775" cy="515087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rgbClr val="FB569C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3694632" y="2586949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DM Sans"/>
                  <a:ea typeface="DM Sans"/>
                  <a:cs typeface="DM Sans"/>
                  <a:sym typeface="DM Sans"/>
                </a:rPr>
                <a:t>CAHIER DE CHARGE</a:t>
              </a:r>
              <a:endParaRPr sz="15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201" name="Google Shape;201;p36"/>
            <p:cNvCxnSpPr>
              <a:endCxn id="200" idx="1"/>
            </p:cNvCxnSpPr>
            <p:nvPr/>
          </p:nvCxnSpPr>
          <p:spPr>
            <a:xfrm>
              <a:off x="2590111" y="2826199"/>
              <a:ext cx="110452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02" name="Google Shape;202;p36"/>
          <p:cNvGrpSpPr/>
          <p:nvPr/>
        </p:nvGrpSpPr>
        <p:grpSpPr>
          <a:xfrm>
            <a:off x="1502397" y="3012474"/>
            <a:ext cx="6037015" cy="791001"/>
            <a:chOff x="2088925" y="3260874"/>
            <a:chExt cx="5926195" cy="791001"/>
          </a:xfrm>
        </p:grpSpPr>
        <p:sp>
          <p:nvSpPr>
            <p:cNvPr id="203" name="Google Shape;203;p36"/>
            <p:cNvSpPr/>
            <p:nvPr/>
          </p:nvSpPr>
          <p:spPr>
            <a:xfrm>
              <a:off x="2088925" y="35000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rgbClr val="E850E0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Google Shape;205;p36"/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b="1" dirty="0">
                  <a:latin typeface="DM Sans"/>
                  <a:ea typeface="DM Sans"/>
                  <a:cs typeface="DM Sans"/>
                  <a:sym typeface="DM Sans"/>
                </a:rPr>
                <a:t>ANALYSE ET CONCEPTION</a:t>
              </a:r>
              <a:endParaRPr sz="1500" b="1" dirty="0"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206" name="Google Shape;206;p36"/>
            <p:cNvCxnSpPr>
              <a:stCxn id="38" idx="5"/>
              <a:endCxn id="205" idx="1"/>
            </p:cNvCxnSpPr>
            <p:nvPr/>
          </p:nvCxnSpPr>
          <p:spPr>
            <a:xfrm>
              <a:off x="2964233" y="3446532"/>
              <a:ext cx="1149087" cy="5359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07" name="Google Shape;207;p36"/>
          <p:cNvGrpSpPr/>
          <p:nvPr/>
        </p:nvGrpSpPr>
        <p:grpSpPr>
          <a:xfrm>
            <a:off x="3304521" y="4482649"/>
            <a:ext cx="5001012" cy="478500"/>
            <a:chOff x="3524600" y="3934774"/>
            <a:chExt cx="4909209" cy="478500"/>
          </a:xfrm>
        </p:grpSpPr>
        <p:sp>
          <p:nvSpPr>
            <p:cNvPr id="209" name="Google Shape;209;p36"/>
            <p:cNvSpPr/>
            <p:nvPr/>
          </p:nvSpPr>
          <p:spPr>
            <a:xfrm>
              <a:off x="4532009" y="39347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b="1">
                  <a:latin typeface="DM Sans"/>
                  <a:ea typeface="DM Sans"/>
                  <a:cs typeface="DM Sans"/>
                  <a:sym typeface="DM Sans"/>
                </a:rPr>
                <a:t>CONCLUSION</a:t>
              </a:r>
              <a:endParaRPr sz="1500" b="1"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210" name="Google Shape;210;p36"/>
            <p:cNvCxnSpPr>
              <a:endCxn id="209" idx="1"/>
            </p:cNvCxnSpPr>
            <p:nvPr/>
          </p:nvCxnSpPr>
          <p:spPr>
            <a:xfrm>
              <a:off x="3524600" y="4174024"/>
              <a:ext cx="1007409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11" name="Google Shape;211;p36"/>
          <p:cNvGrpSpPr/>
          <p:nvPr/>
        </p:nvGrpSpPr>
        <p:grpSpPr>
          <a:xfrm>
            <a:off x="1903572" y="3803474"/>
            <a:ext cx="6037015" cy="791001"/>
            <a:chOff x="2088925" y="3260874"/>
            <a:chExt cx="5926195" cy="791001"/>
          </a:xfrm>
        </p:grpSpPr>
        <p:sp>
          <p:nvSpPr>
            <p:cNvPr id="212" name="Google Shape;212;p36"/>
            <p:cNvSpPr/>
            <p:nvPr/>
          </p:nvSpPr>
          <p:spPr>
            <a:xfrm>
              <a:off x="2088925" y="35000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rgbClr val="E850E0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500" b="1" dirty="0">
                  <a:latin typeface="DM Sans"/>
                  <a:ea typeface="DM Sans"/>
                  <a:cs typeface="DM Sans"/>
                  <a:sym typeface="DM Sans"/>
                </a:rPr>
                <a:t>SIMULATION</a:t>
              </a:r>
              <a:endParaRPr sz="15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5" name="Google Shape;215;p36"/>
            <p:cNvCxnSpPr>
              <a:endCxn id="214" idx="1"/>
            </p:cNvCxnSpPr>
            <p:nvPr/>
          </p:nvCxnSpPr>
          <p:spPr>
            <a:xfrm>
              <a:off x="3093910" y="3500075"/>
              <a:ext cx="1019410" cy="4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" name="Triangle isocèle 1"/>
          <p:cNvSpPr/>
          <p:nvPr/>
        </p:nvSpPr>
        <p:spPr>
          <a:xfrm>
            <a:off x="398785" y="680595"/>
            <a:ext cx="905360" cy="732262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iangle isocèle 35"/>
          <p:cNvSpPr/>
          <p:nvPr/>
        </p:nvSpPr>
        <p:spPr>
          <a:xfrm>
            <a:off x="835294" y="1401070"/>
            <a:ext cx="905360" cy="732262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isocèle 36"/>
          <p:cNvSpPr/>
          <p:nvPr/>
        </p:nvSpPr>
        <p:spPr>
          <a:xfrm>
            <a:off x="1274723" y="2121413"/>
            <a:ext cx="905360" cy="732262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isocèle 37"/>
          <p:cNvSpPr/>
          <p:nvPr/>
        </p:nvSpPr>
        <p:spPr>
          <a:xfrm>
            <a:off x="1715053" y="2832001"/>
            <a:ext cx="905360" cy="732262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isocèle 38"/>
          <p:cNvSpPr/>
          <p:nvPr/>
        </p:nvSpPr>
        <p:spPr>
          <a:xfrm>
            <a:off x="2182041" y="3567811"/>
            <a:ext cx="905360" cy="732262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isocèle 39"/>
          <p:cNvSpPr/>
          <p:nvPr/>
        </p:nvSpPr>
        <p:spPr>
          <a:xfrm>
            <a:off x="2606607" y="4267393"/>
            <a:ext cx="905360" cy="732262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BEBEBE"/>
            </a:gs>
          </a:gsLst>
          <a:lin ang="5400012" scaled="0"/>
        </a:gra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/>
          <p:nvPr/>
        </p:nvSpPr>
        <p:spPr>
          <a:xfrm>
            <a:off x="2239350" y="1690050"/>
            <a:ext cx="1569900" cy="8817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1037000" y="2825700"/>
            <a:ext cx="32898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accent2">
                    <a:lumMod val="75000"/>
                  </a:schemeClr>
                </a:solidFill>
                <a:latin typeface="Manrope"/>
                <a:ea typeface="Manrope"/>
                <a:cs typeface="Manrope"/>
                <a:sym typeface="Manrope"/>
              </a:rPr>
              <a:t>BIENVENUE </a:t>
            </a:r>
            <a:r>
              <a:rPr lang="en" sz="3100" b="1" dirty="0">
                <a:solidFill>
                  <a:schemeClr val="accent2">
                    <a:lumMod val="75000"/>
                  </a:schemeClr>
                </a:solidFill>
                <a:latin typeface="Manrope"/>
                <a:ea typeface="Manrope"/>
                <a:cs typeface="Manrope"/>
                <a:sym typeface="Manrope"/>
              </a:rPr>
              <a:t>!</a:t>
            </a:r>
            <a:endParaRPr sz="3100" b="1" dirty="0">
              <a:solidFill>
                <a:schemeClr val="accent2">
                  <a:lumMod val="75000"/>
                </a:schemeClr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2" name="Google Shape;222;p37"/>
          <p:cNvSpPr txBox="1"/>
          <p:nvPr/>
        </p:nvSpPr>
        <p:spPr>
          <a:xfrm>
            <a:off x="6481100" y="354150"/>
            <a:ext cx="2662800" cy="88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8"/>
          <p:cNvPicPr preferRelativeResize="0"/>
          <p:nvPr/>
        </p:nvPicPr>
        <p:blipFill rotWithShape="1">
          <a:blip r:embed="rId3">
            <a:alphaModFix/>
          </a:blip>
          <a:srcRect l="11698" t="6289" r="8556" b="6472"/>
          <a:stretch/>
        </p:blipFill>
        <p:spPr>
          <a:xfrm>
            <a:off x="4677702" y="1191507"/>
            <a:ext cx="4140699" cy="27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217100" y="1735525"/>
            <a:ext cx="4592100" cy="20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INTRODUCTION</a:t>
            </a:r>
            <a:endParaRPr sz="43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CHAPITRE I</a:t>
            </a:r>
            <a:endParaRPr dirty="0"/>
          </a:p>
        </p:txBody>
      </p:sp>
      <p:sp>
        <p:nvSpPr>
          <p:cNvPr id="233" name="Google Shape;233;p39"/>
          <p:cNvSpPr txBox="1">
            <a:spLocks noGrp="1"/>
          </p:cNvSpPr>
          <p:nvPr>
            <p:ph type="subTitle" idx="1"/>
          </p:nvPr>
        </p:nvSpPr>
        <p:spPr>
          <a:xfrm>
            <a:off x="385700" y="3693600"/>
            <a:ext cx="8199600" cy="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PRESENTATION DE </a:t>
            </a:r>
            <a:r>
              <a:rPr lang="en" sz="2100" dirty="0" smtClean="0"/>
              <a:t>L’ENTREPRISE ET DEROULEMENT DES ACTIVITES</a:t>
            </a:r>
            <a:endParaRPr sz="2100" dirty="0"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325" y="376525"/>
            <a:ext cx="4035349" cy="280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421200" y="1112100"/>
            <a:ext cx="368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200" dirty="0"/>
              <a:t>LOCALISATION</a:t>
            </a:r>
            <a:endParaRPr lang="fr-FR" sz="800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 idx="4294967295"/>
          </p:nvPr>
        </p:nvSpPr>
        <p:spPr>
          <a:xfrm>
            <a:off x="5454650" y="1112838"/>
            <a:ext cx="368935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200" dirty="0"/>
              <a:t>FICHE IDENTITAIRE</a:t>
            </a:r>
            <a:endParaRPr lang="fr-FR" sz="800" dirty="0"/>
          </a:p>
        </p:txBody>
      </p:sp>
      <p:sp>
        <p:nvSpPr>
          <p:cNvPr id="248" name="Google Shape;248;p41"/>
          <p:cNvSpPr txBox="1">
            <a:spLocks noGrp="1"/>
          </p:cNvSpPr>
          <p:nvPr>
            <p:ph type="title" idx="4294967295"/>
          </p:nvPr>
        </p:nvSpPr>
        <p:spPr>
          <a:xfrm>
            <a:off x="152400" y="539750"/>
            <a:ext cx="8991600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PRESENTATION DE L’ENTREPRISE</a:t>
            </a:r>
            <a:endParaRPr sz="3100" dirty="0"/>
          </a:p>
        </p:txBody>
      </p:sp>
      <p:pic>
        <p:nvPicPr>
          <p:cNvPr id="8" name="Picture 19886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00" y="1738058"/>
            <a:ext cx="4161901" cy="2524825"/>
          </a:xfrm>
          <a:prstGeom prst="rect">
            <a:avLst/>
          </a:prstGeom>
        </p:spPr>
      </p:pic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41308"/>
              </p:ext>
            </p:extLst>
          </p:nvPr>
        </p:nvGraphicFramePr>
        <p:xfrm>
          <a:off x="4432397" y="1738058"/>
          <a:ext cx="4418437" cy="2814320"/>
        </p:xfrm>
        <a:graphic>
          <a:graphicData uri="http://schemas.openxmlformats.org/drawingml/2006/table">
            <a:tbl>
              <a:tblPr firstRow="1" firstCol="1" bandRow="1">
                <a:tableStyleId>{84926630-C328-41D7-840F-606870E84324}</a:tableStyleId>
              </a:tblPr>
              <a:tblGrid>
                <a:gridCol w="2209462">
                  <a:extLst>
                    <a:ext uri="{9D8B030D-6E8A-4147-A177-3AD203B41FA5}">
                      <a16:colId xmlns:a16="http://schemas.microsoft.com/office/drawing/2014/main" val="3254130118"/>
                    </a:ext>
                  </a:extLst>
                </a:gridCol>
                <a:gridCol w="2208975">
                  <a:extLst>
                    <a:ext uri="{9D8B030D-6E8A-4147-A177-3AD203B41FA5}">
                      <a16:colId xmlns:a16="http://schemas.microsoft.com/office/drawing/2014/main" val="546820680"/>
                    </a:ext>
                  </a:extLst>
                </a:gridCol>
              </a:tblGrid>
              <a:tr h="244857"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Année de création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tc>
                  <a:txBody>
                    <a:bodyPr/>
                    <a:lstStyle/>
                    <a:p>
                      <a:pPr marL="23177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2001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extLst>
                  <a:ext uri="{0D108BD9-81ED-4DB2-BD59-A6C34878D82A}">
                    <a16:rowId xmlns:a16="http://schemas.microsoft.com/office/drawing/2014/main" val="238499396"/>
                  </a:ext>
                </a:extLst>
              </a:tr>
              <a:tr h="244857"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Boite postale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tc>
                  <a:txBody>
                    <a:bodyPr/>
                    <a:lstStyle/>
                    <a:p>
                      <a:pPr marL="23177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3001 Douala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extLst>
                  <a:ext uri="{0D108BD9-81ED-4DB2-BD59-A6C34878D82A}">
                    <a16:rowId xmlns:a16="http://schemas.microsoft.com/office/drawing/2014/main" val="3327478184"/>
                  </a:ext>
                </a:extLst>
              </a:tr>
              <a:tr h="244857"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Localisation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tc>
                  <a:txBody>
                    <a:bodyPr/>
                    <a:lstStyle/>
                    <a:p>
                      <a:pPr marL="23177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Douala 5</a:t>
                      </a:r>
                      <a:r>
                        <a:rPr lang="fr-FR" sz="1100" baseline="30000">
                          <a:effectLst/>
                        </a:rPr>
                        <a:t>e</a:t>
                      </a:r>
                      <a:r>
                        <a:rPr lang="fr-FR" sz="1100">
                          <a:effectLst/>
                        </a:rPr>
                        <a:t>, Logbessou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extLst>
                  <a:ext uri="{0D108BD9-81ED-4DB2-BD59-A6C34878D82A}">
                    <a16:rowId xmlns:a16="http://schemas.microsoft.com/office/drawing/2014/main" val="4251020836"/>
                  </a:ext>
                </a:extLst>
              </a:tr>
              <a:tr h="479976"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Téléphone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tc>
                  <a:txBody>
                    <a:bodyPr/>
                    <a:lstStyle/>
                    <a:p>
                      <a:pPr marL="23177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(+237) 678 10 16 16 / (+237) 699 68 46 12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extLst>
                  <a:ext uri="{0D108BD9-81ED-4DB2-BD59-A6C34878D82A}">
                    <a16:rowId xmlns:a16="http://schemas.microsoft.com/office/drawing/2014/main" val="1693335729"/>
                  </a:ext>
                </a:extLst>
              </a:tr>
              <a:tr h="244857"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Site Web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tc>
                  <a:txBody>
                    <a:bodyPr/>
                    <a:lstStyle/>
                    <a:p>
                      <a:pPr marL="23177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u="sng">
                          <a:effectLst/>
                          <a:hlinkClick r:id="rId4"/>
                        </a:rPr>
                        <a:t>www.iuc-univ.net</a:t>
                      </a:r>
                      <a:r>
                        <a:rPr lang="fr-FR" sz="1100" u="none" strike="noStrike">
                          <a:effectLst/>
                          <a:hlinkClick r:id="rId4"/>
                        </a:rPr>
                        <a:t>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extLst>
                  <a:ext uri="{0D108BD9-81ED-4DB2-BD59-A6C34878D82A}">
                    <a16:rowId xmlns:a16="http://schemas.microsoft.com/office/drawing/2014/main" val="227360487"/>
                  </a:ext>
                </a:extLst>
              </a:tr>
              <a:tr h="244857"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Email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tc>
                  <a:txBody>
                    <a:bodyPr/>
                    <a:lstStyle/>
                    <a:p>
                      <a:pPr marL="23177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u="sng">
                          <a:effectLst/>
                          <a:uFill>
                            <a:solidFill>
                              <a:srgbClr val="0563C1"/>
                            </a:solidFill>
                          </a:uFill>
                        </a:rPr>
                        <a:t>iuc@myiuc.com</a:t>
                      </a:r>
                      <a:r>
                        <a:rPr lang="fr-FR" sz="1100">
                          <a:effectLst/>
                        </a:rPr>
                        <a:t>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extLst>
                  <a:ext uri="{0D108BD9-81ED-4DB2-BD59-A6C34878D82A}">
                    <a16:rowId xmlns:a16="http://schemas.microsoft.com/office/drawing/2014/main" val="3255538510"/>
                  </a:ext>
                </a:extLst>
              </a:tr>
              <a:tr h="244857"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Président fondateur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tc>
                  <a:txBody>
                    <a:bodyPr/>
                    <a:lstStyle/>
                    <a:p>
                      <a:pPr marL="23177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Paul Guimezap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extLst>
                  <a:ext uri="{0D108BD9-81ED-4DB2-BD59-A6C34878D82A}">
                    <a16:rowId xmlns:a16="http://schemas.microsoft.com/office/drawing/2014/main" val="93198510"/>
                  </a:ext>
                </a:extLst>
              </a:tr>
              <a:tr h="479976">
                <a:tc>
                  <a:txBody>
                    <a:bodyPr/>
                    <a:lstStyle/>
                    <a:p>
                      <a:pPr marL="1270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Activité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tc>
                  <a:txBody>
                    <a:bodyPr/>
                    <a:lstStyle/>
                    <a:p>
                      <a:pPr marL="231775" indent="-6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Formation dans l’enseignement supérieur 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945" marR="73025" marT="37465" marB="0"/>
                </a:tc>
                <a:extLst>
                  <a:ext uri="{0D108BD9-81ED-4DB2-BD59-A6C34878D82A}">
                    <a16:rowId xmlns:a16="http://schemas.microsoft.com/office/drawing/2014/main" val="138216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7348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152400" y="1112238"/>
            <a:ext cx="368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ACTIVITES </a:t>
            </a:r>
            <a:endParaRPr sz="800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title" idx="4294967295"/>
          </p:nvPr>
        </p:nvSpPr>
        <p:spPr>
          <a:xfrm>
            <a:off x="5454650" y="1112838"/>
            <a:ext cx="368935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ORGANIGRAMME</a:t>
            </a:r>
            <a:endParaRPr sz="800" dirty="0"/>
          </a:p>
        </p:txBody>
      </p:sp>
      <p:sp>
        <p:nvSpPr>
          <p:cNvPr id="248" name="Google Shape;248;p41"/>
          <p:cNvSpPr txBox="1">
            <a:spLocks noGrp="1"/>
          </p:cNvSpPr>
          <p:nvPr>
            <p:ph type="title" idx="4294967295"/>
          </p:nvPr>
        </p:nvSpPr>
        <p:spPr>
          <a:xfrm>
            <a:off x="152400" y="539750"/>
            <a:ext cx="8991600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/>
              <a:t>PRESENTATION DE L’ENTREPRISE</a:t>
            </a:r>
            <a:endParaRPr sz="3100" dirty="0"/>
          </a:p>
        </p:txBody>
      </p:sp>
      <p:sp>
        <p:nvSpPr>
          <p:cNvPr id="7" name="Google Shape;296;p46">
            <a:extLst>
              <a:ext uri="{FF2B5EF4-FFF2-40B4-BE49-F238E27FC236}">
                <a16:creationId xmlns:a16="http://schemas.microsoft.com/office/drawing/2014/main" id="{41521967-476F-4549-BC40-94321F57FB22}"/>
              </a:ext>
            </a:extLst>
          </p:cNvPr>
          <p:cNvSpPr txBox="1">
            <a:spLocks/>
          </p:cNvSpPr>
          <p:nvPr/>
        </p:nvSpPr>
        <p:spPr>
          <a:xfrm>
            <a:off x="421200" y="2627491"/>
            <a:ext cx="3688500" cy="1672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ans"/>
              <a:buNone/>
              <a:defRPr sz="3200" b="1" i="0" u="none" strike="noStrike" cap="non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19100" indent="-285750" algn="l">
              <a:buSzPts val="1500"/>
              <a:buFont typeface="Wingdings" panose="05000000000000000000" pitchFamily="2" charset="2"/>
              <a:buChar char="q"/>
            </a:pPr>
            <a:r>
              <a:rPr lang="fr-FR" sz="1500" dirty="0"/>
              <a:t>Le service </a:t>
            </a:r>
            <a:r>
              <a:rPr lang="fr-FR" sz="1500" dirty="0" smtClean="0"/>
              <a:t>informatique( technologies basiques et innovantes </a:t>
            </a:r>
            <a:r>
              <a:rPr lang="fr-FR" sz="1500" dirty="0" smtClean="0"/>
              <a:t>) situer avant la station </a:t>
            </a:r>
            <a:r>
              <a:rPr lang="fr-FR" sz="1500" dirty="0" err="1" smtClean="0"/>
              <a:t>dolfi</a:t>
            </a:r>
            <a:r>
              <a:rPr lang="fr-FR" sz="1500" dirty="0" err="1" smtClean="0"/>
              <a:t>ne</a:t>
            </a:r>
            <a:r>
              <a:rPr lang="fr-FR" sz="1500" dirty="0" smtClean="0"/>
              <a:t> a </a:t>
            </a:r>
            <a:r>
              <a:rPr lang="fr-FR" sz="1500" dirty="0" err="1" smtClean="0"/>
              <a:t>dogbon</a:t>
            </a:r>
            <a:endParaRPr lang="fr-FR" sz="1500" dirty="0"/>
          </a:p>
          <a:p>
            <a:pPr marL="133350" algn="l">
              <a:buSzPts val="1500"/>
            </a:pPr>
            <a:endParaRPr lang="fr-FR" sz="1500" dirty="0"/>
          </a:p>
          <a:p>
            <a:pPr marL="419100" indent="-285750" algn="l">
              <a:buSzPts val="1500"/>
              <a:buFont typeface="Wingdings" panose="05000000000000000000" pitchFamily="2" charset="2"/>
              <a:buChar char="q"/>
            </a:pPr>
            <a:endParaRPr lang="fr-FR" sz="1500" dirty="0"/>
          </a:p>
          <a:p>
            <a:pPr marL="133350" algn="l">
              <a:buSzPts val="1500"/>
            </a:pPr>
            <a:endParaRPr lang="fr-FR" sz="15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734" y="1943436"/>
            <a:ext cx="4675615" cy="25168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50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CHAPITRE II</a:t>
            </a:r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subTitle" idx="1"/>
          </p:nvPr>
        </p:nvSpPr>
        <p:spPr>
          <a:xfrm>
            <a:off x="385700" y="3693600"/>
            <a:ext cx="8199600" cy="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smtClean="0"/>
              <a:t>ANALYSE ET CONCEPTION DU SYSTEME FUTUR</a:t>
            </a:r>
            <a:endParaRPr sz="2100" dirty="0"/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325" y="376525"/>
            <a:ext cx="4035349" cy="2800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>
            <a:spLocks noGrp="1"/>
          </p:cNvSpPr>
          <p:nvPr>
            <p:ph type="title"/>
          </p:nvPr>
        </p:nvSpPr>
        <p:spPr>
          <a:xfrm>
            <a:off x="720000" y="272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CAHIER DE CHARGE </a:t>
            </a:r>
            <a:endParaRPr dirty="0"/>
          </a:p>
        </p:txBody>
      </p:sp>
      <p:sp>
        <p:nvSpPr>
          <p:cNvPr id="271" name="Google Shape;271;p44"/>
          <p:cNvSpPr txBox="1">
            <a:spLocks noGrp="1"/>
          </p:cNvSpPr>
          <p:nvPr>
            <p:ph type="title" idx="2"/>
          </p:nvPr>
        </p:nvSpPr>
        <p:spPr>
          <a:xfrm>
            <a:off x="339000" y="2371804"/>
            <a:ext cx="36735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 </a:t>
            </a:r>
            <a:endParaRPr dirty="0"/>
          </a:p>
        </p:txBody>
      </p:sp>
      <p:sp>
        <p:nvSpPr>
          <p:cNvPr id="273" name="Google Shape;273;p44"/>
          <p:cNvSpPr txBox="1">
            <a:spLocks noGrp="1"/>
          </p:cNvSpPr>
          <p:nvPr>
            <p:ph type="title" idx="3"/>
          </p:nvPr>
        </p:nvSpPr>
        <p:spPr>
          <a:xfrm>
            <a:off x="5519425" y="2371804"/>
            <a:ext cx="29307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Cible</a:t>
            </a:r>
            <a:endParaRPr dirty="0"/>
          </a:p>
        </p:txBody>
      </p:sp>
      <p:sp>
        <p:nvSpPr>
          <p:cNvPr id="275" name="Google Shape;275;p44"/>
          <p:cNvSpPr txBox="1">
            <a:spLocks noGrp="1"/>
          </p:cNvSpPr>
          <p:nvPr>
            <p:ph type="title" idx="5"/>
          </p:nvPr>
        </p:nvSpPr>
        <p:spPr>
          <a:xfrm>
            <a:off x="3106650" y="4263573"/>
            <a:ext cx="29307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Objectifs</a:t>
            </a:r>
            <a:endParaRPr dirty="0"/>
          </a:p>
        </p:txBody>
      </p:sp>
      <p:pic>
        <p:nvPicPr>
          <p:cNvPr id="279" name="Google Shape;2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080" y="945345"/>
            <a:ext cx="1431339" cy="1301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511" y="2838004"/>
            <a:ext cx="1431339" cy="120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106" y="1012770"/>
            <a:ext cx="1431338" cy="130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/>
      <p:bldP spid="273" grpId="0"/>
      <p:bldP spid="275" grpId="0"/>
    </p:bldLst>
  </p:timing>
</p:sld>
</file>

<file path=ppt/theme/theme1.xml><?xml version="1.0" encoding="utf-8"?>
<a:theme xmlns:a="http://schemas.openxmlformats.org/drawingml/2006/main" name="E-commerce and Retail Delivery Business Plan by Slidesgo">
  <a:themeElements>
    <a:clrScheme name="Simple Light">
      <a:dk1>
        <a:srgbClr val="23212E"/>
      </a:dk1>
      <a:lt1>
        <a:srgbClr val="FFFFFF"/>
      </a:lt1>
      <a:dk2>
        <a:srgbClr val="A5004C"/>
      </a:dk2>
      <a:lt2>
        <a:srgbClr val="E0A48F"/>
      </a:lt2>
      <a:accent1>
        <a:srgbClr val="86185E"/>
      </a:accent1>
      <a:accent2>
        <a:srgbClr val="C25B70"/>
      </a:accent2>
      <a:accent3>
        <a:srgbClr val="A33356"/>
      </a:accent3>
      <a:accent4>
        <a:srgbClr val="23212E"/>
      </a:accent4>
      <a:accent5>
        <a:srgbClr val="FFFFFF"/>
      </a:accent5>
      <a:accent6>
        <a:srgbClr val="A5004C"/>
      </a:accent6>
      <a:hlink>
        <a:srgbClr val="A500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</TotalTime>
  <Words>262</Words>
  <Application>Microsoft Office PowerPoint</Application>
  <PresentationFormat>Affichage à l'écran (16:9)</PresentationFormat>
  <Paragraphs>75</Paragraphs>
  <Slides>19</Slides>
  <Notes>19</Notes>
  <HiddenSlides>1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Times New Roman</vt:lpstr>
      <vt:lpstr>DM Sans</vt:lpstr>
      <vt:lpstr>Calibri</vt:lpstr>
      <vt:lpstr>Wingdings</vt:lpstr>
      <vt:lpstr>Roboto Condensed Light</vt:lpstr>
      <vt:lpstr>Manrope</vt:lpstr>
      <vt:lpstr>E-commerce and Retail Delivery Business Plan by Slidesgo</vt:lpstr>
      <vt:lpstr>Présentation PowerPoint</vt:lpstr>
      <vt:lpstr>PLAN DE PRESENTATION </vt:lpstr>
      <vt:lpstr>Présentation PowerPoint</vt:lpstr>
      <vt:lpstr>INTRODUCTION </vt:lpstr>
      <vt:lpstr>CHAPITRE I</vt:lpstr>
      <vt:lpstr>LOCALISATION</vt:lpstr>
      <vt:lpstr>ACTIVITES </vt:lpstr>
      <vt:lpstr>CHAPITRE II</vt:lpstr>
      <vt:lpstr>CAHIER DE CHARGE </vt:lpstr>
      <vt:lpstr>Présentation PowerPoint</vt:lpstr>
      <vt:lpstr>Analyse: le langage UML</vt:lpstr>
      <vt:lpstr>Analyse: le langage UML</vt:lpstr>
      <vt:lpstr>Analyse: Diagramme UML  DE CLASSE</vt:lpstr>
      <vt:lpstr>Analyse: le langage UML</vt:lpstr>
      <vt:lpstr>Méthodologie: La methode V</vt:lpstr>
      <vt:lpstr>CONCEPTION</vt:lpstr>
      <vt:lpstr>SIMULATION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jason kitio</dc:creator>
  <cp:lastModifiedBy>DUPLO</cp:lastModifiedBy>
  <cp:revision>26</cp:revision>
  <dcterms:modified xsi:type="dcterms:W3CDTF">2025-04-06T12:55:48Z</dcterms:modified>
</cp:coreProperties>
</file>