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1"/>
  </p:notesMasterIdLst>
  <p:handoutMasterIdLst>
    <p:handoutMasterId r:id="rId22"/>
  </p:handoutMasterIdLst>
  <p:sldIdLst>
    <p:sldId id="257" r:id="rId5"/>
    <p:sldId id="268" r:id="rId6"/>
    <p:sldId id="262" r:id="rId7"/>
    <p:sldId id="269" r:id="rId8"/>
    <p:sldId id="263" r:id="rId9"/>
    <p:sldId id="270" r:id="rId10"/>
    <p:sldId id="274" r:id="rId11"/>
    <p:sldId id="277" r:id="rId12"/>
    <p:sldId id="276" r:id="rId13"/>
    <p:sldId id="278" r:id="rId14"/>
    <p:sldId id="279" r:id="rId15"/>
    <p:sldId id="280" r:id="rId16"/>
    <p:sldId id="281" r:id="rId17"/>
    <p:sldId id="282" r:id="rId18"/>
    <p:sldId id="273" r:id="rId19"/>
    <p:sldId id="275" r:id="rId20"/>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B915F"/>
    <a:srgbClr val="394404"/>
    <a:srgbClr val="5F6F0F"/>
    <a:srgbClr val="718412"/>
    <a:srgbClr val="65741A"/>
    <a:srgbClr val="70811D"/>
    <a:srgbClr val="7B8D1F"/>
    <a:srgbClr val="839721"/>
    <a:srgbClr val="95AB25"/>
    <a:srgbClr val="BC55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p:cViewPr varScale="1">
        <p:scale>
          <a:sx n="63" d="100"/>
          <a:sy n="63" d="100"/>
        </p:scale>
        <p:origin x="804" y="56"/>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5B4EDC-59C0-49C7-8ADA-5A781B329E02}" type="datetimeFigureOut">
              <a:rPr lang="en-US"/>
              <a:pPr/>
              <a:t>3/28/2023</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429053-DC2A-4342-ADD4-2FD729D91E2C}" type="slidenum">
              <a:rPr/>
              <a:pPr/>
              <a:t>‹#›</a:t>
            </a:fld>
            <a:endParaRPr/>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D8D46A-B586-417D-BFBD-8C8FE0AAF762}" type="datetimeFigureOut">
              <a:rPr lang="en-US"/>
              <a:pPr/>
              <a:t>3/28/2023</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BA5BD7-F043-4D1B-AA17-CD412FC534DE}" type="slidenum">
              <a:rPr/>
              <a:pPr/>
              <a:t>‹#›</a:t>
            </a:fld>
            <a:endParaRPr/>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 name="diagonals"/>
          <p:cNvGrpSpPr/>
          <p:nvPr/>
        </p:nvGrpSpPr>
        <p:grpSpPr>
          <a:xfrm>
            <a:off x="7516443" y="4145281"/>
            <a:ext cx="4686117" cy="2731407"/>
            <a:chOff x="5638800" y="3108960"/>
            <a:chExt cx="3515503" cy="2048555"/>
          </a:xfrm>
        </p:grpSpPr>
        <p:cxnSp>
          <p:nvCxnSpPr>
            <p:cNvPr id="14" name="Straight Connector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Connector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bottom lines"/>
          <p:cNvGrpSpPr/>
          <p:nvPr/>
        </p:nvGrpSpPr>
        <p:grpSpPr>
          <a:xfrm>
            <a:off x="-8916" y="6057149"/>
            <a:ext cx="5498726" cy="820207"/>
            <a:chOff x="-6689" y="4553748"/>
            <a:chExt cx="4125119" cy="615155"/>
          </a:xfrm>
        </p:grpSpPr>
        <p:sp>
          <p:nvSpPr>
            <p:cNvPr id="9" name="Freeform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0" name="Freeform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1" name="Freeform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ctrTitle"/>
          </p:nvPr>
        </p:nvSpPr>
        <p:spPr>
          <a:xfrm>
            <a:off x="1625176" y="584200"/>
            <a:ext cx="8735325" cy="2000251"/>
          </a:xfrm>
        </p:spPr>
        <p:txBody>
          <a:bodyPr>
            <a:norm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1625176" y="2616200"/>
            <a:ext cx="8735325" cy="1752600"/>
          </a:xfrm>
        </p:spPr>
        <p:txBody>
          <a:bodyPr>
            <a:normAutofit/>
          </a:bodyPr>
          <a:lstStyle>
            <a:lvl1pPr marL="0" indent="0" algn="l">
              <a:spcBef>
                <a:spcPts val="0"/>
              </a:spcBef>
              <a:buNone/>
              <a:defRPr sz="2800" cap="all"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a:p>
        </p:txBody>
      </p:sp>
      <p:sp>
        <p:nvSpPr>
          <p:cNvPr id="22" name="Date Placeholder 21"/>
          <p:cNvSpPr>
            <a:spLocks noGrp="1"/>
          </p:cNvSpPr>
          <p:nvPr>
            <p:ph type="dt" sz="half" idx="10"/>
          </p:nvPr>
        </p:nvSpPr>
        <p:spPr/>
        <p:txBody>
          <a:bodyPr/>
          <a:lstStyle/>
          <a:p>
            <a:fld id="{F0DFD029-FB74-4578-B929-F66AA97659CA}" type="datetimeFigureOut">
              <a:rPr lang="en-US"/>
              <a:pPr/>
              <a:t>3/28/2023</a:t>
            </a:fld>
            <a:endParaRPr/>
          </a:p>
        </p:txBody>
      </p:sp>
      <p:sp>
        <p:nvSpPr>
          <p:cNvPr id="23" name="Footer Placeholder 22"/>
          <p:cNvSpPr>
            <a:spLocks noGrp="1"/>
          </p:cNvSpPr>
          <p:nvPr>
            <p:ph type="ftr" sz="quarter" idx="11"/>
          </p:nvPr>
        </p:nvSpPr>
        <p:spPr/>
        <p:txBody>
          <a:bodyPr/>
          <a:lstStyle/>
          <a:p>
            <a:endParaRPr/>
          </a:p>
        </p:txBody>
      </p:sp>
      <p:sp>
        <p:nvSpPr>
          <p:cNvPr id="24" name="Slide Number Placeholder 23"/>
          <p:cNvSpPr>
            <a:spLocks noGrp="1"/>
          </p:cNvSpPr>
          <p:nvPr>
            <p:ph type="sldNum" sz="quarter" idx="12"/>
          </p:nvPr>
        </p:nvSpPr>
        <p:spPr/>
        <p:txBody>
          <a:bodyPr/>
          <a:lstStyle/>
          <a:p>
            <a:fld id="{C014DD1E-5D91-48A3-AD6D-45FBA980D106}" type="slidenum">
              <a:rPr/>
              <a:pPr/>
              <a:t>‹#›</a:t>
            </a:fld>
            <a:endParaRPr/>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pPr/>
              <a:t>3/28/2023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pPr/>
              <a:t>‹#›</a:t>
            </a:fld>
            <a:endParaRPr/>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584200"/>
            <a:ext cx="2742486" cy="55880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8882" y="584200"/>
            <a:ext cx="7414869" cy="55880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pPr/>
              <a:t>3/28/2023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pPr/>
              <a:t>‹#›</a:t>
            </a:fld>
            <a:endParaRPr/>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pPr/>
              <a:t>3/28/2023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pPr/>
              <a:t>‹#›</a:t>
            </a:fld>
            <a:endParaRPr/>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1" name="diagonals"/>
          <p:cNvGrpSpPr/>
          <p:nvPr/>
        </p:nvGrpSpPr>
        <p:grpSpPr>
          <a:xfrm>
            <a:off x="7516443" y="4145281"/>
            <a:ext cx="4686117" cy="2731407"/>
            <a:chOff x="5638800" y="3108960"/>
            <a:chExt cx="3515503" cy="2048555"/>
          </a:xfrm>
        </p:grpSpPr>
        <p:cxnSp>
          <p:nvCxnSpPr>
            <p:cNvPr id="12" name="Straight Connector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Connector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p:cNvSpPr>
            <a:spLocks noGrp="1"/>
          </p:cNvSpPr>
          <p:nvPr>
            <p:ph type="title"/>
          </p:nvPr>
        </p:nvSpPr>
        <p:spPr>
          <a:xfrm>
            <a:off x="1625177" y="2209801"/>
            <a:ext cx="8938472" cy="2764335"/>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625176" y="4951266"/>
            <a:ext cx="7069519" cy="1220933"/>
          </a:xfrm>
        </p:spPr>
        <p:txBody>
          <a:bodyPr anchor="t">
            <a:normAutofit/>
          </a:bodyPr>
          <a:lstStyle>
            <a:lvl1pPr marL="0" indent="0">
              <a:spcBef>
                <a:spcPts val="0"/>
              </a:spcBef>
              <a:buNone/>
              <a:defRPr sz="2800" cap="all"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DFD029-FB74-4578-B929-F66AA97659CA}" type="datetimeFigureOut">
              <a:rPr lang="en-US"/>
              <a:pPr/>
              <a:t>3/28/2023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pPr/>
              <a:t>‹#›</a:t>
            </a:fld>
            <a:endParaRPr/>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18883"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500707"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pPr/>
              <a:t>3/28/2023</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pPr/>
              <a:t>‹#›</a:t>
            </a:fld>
            <a:endParaRPr/>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8883"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1218883"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496644"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500707"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F0DFD029-FB74-4578-B929-F66AA97659CA}" type="datetimeFigureOut">
              <a:rPr lang="en-US"/>
              <a:pPr/>
              <a:t>3/28/2023</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C014DD1E-5D91-48A3-AD6D-45FBA980D106}" type="slidenum">
              <a:rPr/>
              <a:pPr/>
              <a:t>‹#›</a:t>
            </a:fld>
            <a:endParaRPr/>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F0DFD029-FB74-4578-B929-F66AA97659CA}" type="datetimeFigureOut">
              <a:rPr lang="en-US"/>
              <a:pPr/>
              <a:t>3/28/2023</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C014DD1E-5D91-48A3-AD6D-45FBA980D106}" type="slidenum">
              <a:rPr/>
              <a:pPr/>
              <a:t>‹#›</a:t>
            </a:fld>
            <a:endParaRPr/>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DFD029-FB74-4578-B929-F66AA97659CA}" type="datetimeFigureOut">
              <a:rPr lang="en-US"/>
              <a:pPr/>
              <a:t>3/28/2023</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C014DD1E-5D91-48A3-AD6D-45FBA980D106}" type="slidenum">
              <a:rPr/>
              <a:pPr/>
              <a:t>‹#›</a:t>
            </a:fld>
            <a:endParaRPr/>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Content Placeholder 2"/>
          <p:cNvSpPr>
            <a:spLocks noGrp="1"/>
          </p:cNvSpPr>
          <p:nvPr>
            <p:ph idx="1"/>
          </p:nvPr>
        </p:nvSpPr>
        <p:spPr>
          <a:xfrm>
            <a:off x="5484971" y="584200"/>
            <a:ext cx="6094413" cy="5588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pPr/>
              <a:t>3/28/2023</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pPr/>
              <a:t>‹#›</a:t>
            </a:fld>
            <a:endParaRPr/>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5484971" y="584200"/>
            <a:ext cx="6094413" cy="5588000"/>
          </a:xfrm>
          <a:ln w="12700">
            <a:solidFill>
              <a:schemeClr val="bg1">
                <a:lumMod val="75000"/>
                <a:lumOff val="25000"/>
              </a:schemeClr>
            </a:solidFill>
            <a:miter lim="800000"/>
          </a:ln>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5" name="Date Placeholder 4"/>
          <p:cNvSpPr>
            <a:spLocks noGrp="1"/>
          </p:cNvSpPr>
          <p:nvPr>
            <p:ph type="dt" sz="half" idx="10"/>
          </p:nvPr>
        </p:nvSpPr>
        <p:spPr/>
        <p:txBody>
          <a:bodyPr/>
          <a:lstStyle/>
          <a:p>
            <a:fld id="{F0DFD029-FB74-4578-B929-F66AA97659CA}" type="datetimeFigureOut">
              <a:rPr lang="en-US"/>
              <a:pPr/>
              <a:t>3/28/2023</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pPr/>
              <a:t>‹#›</a:t>
            </a:fld>
            <a:endParaRPr/>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eft lines"/>
          <p:cNvGrpSpPr/>
          <p:nvPr/>
        </p:nvGrpSpPr>
        <p:grpSpPr>
          <a:xfrm>
            <a:off x="-15870" y="-3174"/>
            <a:ext cx="819993" cy="5229225"/>
            <a:chOff x="-11906" y="-2381"/>
            <a:chExt cx="615155" cy="3921919"/>
          </a:xfrm>
        </p:grpSpPr>
        <p:sp>
          <p:nvSpPr>
            <p:cNvPr id="10" name="Freeform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Freeform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Freeform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a:defRPr sz="1200">
                <a:solidFill>
                  <a:schemeClr val="tx1">
                    <a:tint val="75000"/>
                  </a:schemeClr>
                </a:solidFill>
              </a:defRPr>
            </a:lvl1pPr>
          </a:lstStyle>
          <a:p>
            <a:fld id="{F0DFD029-FB74-4578-B929-F66AA97659CA}" type="datetimeFigureOut">
              <a:rPr lang="en-US"/>
              <a:pPr/>
              <a:t>3/28/2023</a:t>
            </a:fld>
            <a:endParaRPr/>
          </a:p>
        </p:txBody>
      </p:sp>
      <p:sp>
        <p:nvSpPr>
          <p:cNvPr id="5" name="Footer Placeholder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a:defRPr sz="12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r">
              <a:defRPr sz="1200">
                <a:solidFill>
                  <a:schemeClr val="tx1">
                    <a:tint val="75000"/>
                  </a:schemeClr>
                </a:solidFill>
              </a:defRPr>
            </a:lvl1pPr>
          </a:lstStyle>
          <a:p>
            <a:fld id="{C014DD1E-5D91-48A3-AD6D-45FBA980D106}" type="slidenum">
              <a:rPr/>
              <a:pPr/>
              <a:t>‹#›</a:t>
            </a:fld>
            <a:endParaRPr/>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49089" y="459672"/>
            <a:ext cx="11052524" cy="1594527"/>
          </a:xfrm>
        </p:spPr>
        <p:txBody>
          <a:bodyPr>
            <a:normAutofit/>
          </a:bodyPr>
          <a:lstStyle/>
          <a:p>
            <a:pPr algn="ctr"/>
            <a:r>
              <a:rPr lang="en-US" sz="4000" b="1" dirty="0">
                <a:latin typeface="Arial Black" panose="020B0A04020102020204" pitchFamily="34" charset="0"/>
              </a:rPr>
              <a:t>TECHSAKSHAM CAPSTONE PROJECT</a:t>
            </a:r>
          </a:p>
        </p:txBody>
      </p:sp>
      <p:sp>
        <p:nvSpPr>
          <p:cNvPr id="11" name="TextBox 10">
            <a:extLst>
              <a:ext uri="{FF2B5EF4-FFF2-40B4-BE49-F238E27FC236}">
                <a16:creationId xmlns:a16="http://schemas.microsoft.com/office/drawing/2014/main" id="{55EDECD1-3B13-A7C3-D00A-DB28AC55D12B}"/>
              </a:ext>
            </a:extLst>
          </p:cNvPr>
          <p:cNvSpPr txBox="1"/>
          <p:nvPr/>
        </p:nvSpPr>
        <p:spPr>
          <a:xfrm>
            <a:off x="4053894" y="2418019"/>
            <a:ext cx="4548384" cy="584775"/>
          </a:xfrm>
          <a:prstGeom prst="rect">
            <a:avLst/>
          </a:prstGeom>
          <a:noFill/>
        </p:spPr>
        <p:txBody>
          <a:bodyPr wrap="square" rtlCol="0">
            <a:spAutoFit/>
          </a:bodyPr>
          <a:lstStyle/>
          <a:p>
            <a:r>
              <a:rPr lang="en-IN" sz="3200" b="1" dirty="0">
                <a:solidFill>
                  <a:srgbClr val="00B0F0"/>
                </a:solidFill>
                <a:latin typeface="Times New Roman" panose="02020603050405020304" pitchFamily="18" charset="0"/>
                <a:cs typeface="Times New Roman" panose="02020603050405020304" pitchFamily="18" charset="0"/>
              </a:rPr>
              <a:t>Project Title</a:t>
            </a:r>
            <a:r>
              <a:rPr lang="en-IN" sz="3200" b="1" dirty="0">
                <a:latin typeface="Times New Roman" panose="02020603050405020304" pitchFamily="18" charset="0"/>
                <a:cs typeface="Times New Roman" panose="02020603050405020304" pitchFamily="18" charset="0"/>
              </a:rPr>
              <a:t>: </a:t>
            </a:r>
            <a:r>
              <a:rPr lang="en-IN" sz="3200" b="1" dirty="0">
                <a:solidFill>
                  <a:schemeClr val="accent2"/>
                </a:solidFill>
                <a:latin typeface="Times New Roman" panose="02020603050405020304" pitchFamily="18" charset="0"/>
                <a:cs typeface="Times New Roman" panose="02020603050405020304" pitchFamily="18" charset="0"/>
              </a:rPr>
              <a:t>Quiz App</a:t>
            </a:r>
          </a:p>
        </p:txBody>
      </p:sp>
      <p:sp>
        <p:nvSpPr>
          <p:cNvPr id="13" name="TextBox 12">
            <a:extLst>
              <a:ext uri="{FF2B5EF4-FFF2-40B4-BE49-F238E27FC236}">
                <a16:creationId xmlns:a16="http://schemas.microsoft.com/office/drawing/2014/main" id="{31DC0DA1-BAA8-C6FD-9459-28AA3C648139}"/>
              </a:ext>
            </a:extLst>
          </p:cNvPr>
          <p:cNvSpPr txBox="1"/>
          <p:nvPr/>
        </p:nvSpPr>
        <p:spPr>
          <a:xfrm>
            <a:off x="5662364" y="3251181"/>
            <a:ext cx="6120680" cy="2677656"/>
          </a:xfrm>
          <a:prstGeom prst="rect">
            <a:avLst/>
          </a:prstGeom>
          <a:noFill/>
        </p:spPr>
        <p:txBody>
          <a:bodyPr wrap="square" rtlCol="0">
            <a:spAutoFit/>
          </a:bodyPr>
          <a:lstStyle/>
          <a:p>
            <a:r>
              <a:rPr lang="en-IN" sz="2800" b="1" u="sng" dirty="0"/>
              <a:t>Presented By</a:t>
            </a:r>
            <a:r>
              <a:rPr lang="en-IN" sz="2800" b="1" dirty="0"/>
              <a:t>:</a:t>
            </a:r>
          </a:p>
          <a:p>
            <a:r>
              <a:rPr lang="en-IN" sz="2800" b="1" dirty="0" err="1"/>
              <a:t>D.Haritha</a:t>
            </a:r>
            <a:r>
              <a:rPr lang="en-IN" sz="2800" b="1" dirty="0"/>
              <a:t> – </a:t>
            </a:r>
            <a:r>
              <a:rPr lang="en-IN" sz="2000" b="1" dirty="0" err="1"/>
              <a:t>Dr.B.R.AU,Srikakulam</a:t>
            </a:r>
            <a:r>
              <a:rPr lang="en-IN" sz="2000" b="1" dirty="0"/>
              <a:t>(</a:t>
            </a:r>
            <a:r>
              <a:rPr lang="en-IN" sz="2000" b="1" dirty="0" err="1"/>
              <a:t>B.Tech</a:t>
            </a:r>
            <a:r>
              <a:rPr lang="en-IN" sz="2000" b="1" dirty="0"/>
              <a:t>-CSE)</a:t>
            </a:r>
          </a:p>
          <a:p>
            <a:r>
              <a:rPr lang="en-IN" sz="2800" b="1" dirty="0" err="1"/>
              <a:t>R.Snehitha</a:t>
            </a:r>
            <a:r>
              <a:rPr lang="en-IN" sz="2800" b="1" dirty="0"/>
              <a:t>- </a:t>
            </a:r>
            <a:r>
              <a:rPr lang="en-IN" sz="2000" b="1" dirty="0" err="1"/>
              <a:t>Dr.B.R.AU,Srikakulam</a:t>
            </a:r>
            <a:r>
              <a:rPr lang="en-IN" sz="2000" b="1" dirty="0"/>
              <a:t>(</a:t>
            </a:r>
            <a:r>
              <a:rPr lang="en-IN" sz="2000" b="1" dirty="0" err="1"/>
              <a:t>B.Tech</a:t>
            </a:r>
            <a:r>
              <a:rPr lang="en-IN" sz="2000" b="1" dirty="0"/>
              <a:t>-CSE)</a:t>
            </a:r>
          </a:p>
          <a:p>
            <a:r>
              <a:rPr lang="en-IN" sz="2800" b="1" dirty="0" err="1"/>
              <a:t>G.Satyavathi</a:t>
            </a:r>
            <a:r>
              <a:rPr lang="en-IN" sz="2800" b="1" dirty="0"/>
              <a:t>- </a:t>
            </a:r>
            <a:r>
              <a:rPr lang="en-IN" sz="2000" b="1" dirty="0" err="1"/>
              <a:t>Dr.B.R.AU,Srikakulam</a:t>
            </a:r>
            <a:r>
              <a:rPr lang="en-IN" sz="2000" b="1" dirty="0"/>
              <a:t>(</a:t>
            </a:r>
            <a:r>
              <a:rPr lang="en-IN" sz="2000" b="1" dirty="0" err="1"/>
              <a:t>B.Tech</a:t>
            </a:r>
            <a:r>
              <a:rPr lang="en-IN" sz="2000" b="1" dirty="0"/>
              <a:t>-CSE)</a:t>
            </a:r>
          </a:p>
          <a:p>
            <a:r>
              <a:rPr lang="en-IN" sz="2800" b="1" dirty="0" err="1"/>
              <a:t>P.Devi</a:t>
            </a:r>
            <a:r>
              <a:rPr lang="en-IN" sz="2800" b="1" dirty="0"/>
              <a:t>- </a:t>
            </a:r>
            <a:r>
              <a:rPr lang="en-IN" sz="2000" b="1" dirty="0" err="1"/>
              <a:t>Dr.B.R.AU,Srikakulam</a:t>
            </a:r>
            <a:r>
              <a:rPr lang="en-IN" sz="2000" b="1" dirty="0"/>
              <a:t>(</a:t>
            </a:r>
            <a:r>
              <a:rPr lang="en-IN" sz="2000" b="1" dirty="0" err="1"/>
              <a:t>B.Tech</a:t>
            </a:r>
            <a:r>
              <a:rPr lang="en-IN" sz="2000" b="1" dirty="0"/>
              <a:t>-CSE)</a:t>
            </a:r>
          </a:p>
          <a:p>
            <a:endParaRPr lang="en-IN" sz="2800" dirty="0"/>
          </a:p>
        </p:txBody>
      </p:sp>
      <p:sp>
        <p:nvSpPr>
          <p:cNvPr id="7" name="TextBox 6"/>
          <p:cNvSpPr txBox="1"/>
          <p:nvPr/>
        </p:nvSpPr>
        <p:spPr>
          <a:xfrm>
            <a:off x="-266990" y="4636176"/>
            <a:ext cx="5929354" cy="523220"/>
          </a:xfrm>
          <a:prstGeom prst="rect">
            <a:avLst/>
          </a:prstGeom>
          <a:noFill/>
        </p:spPr>
        <p:txBody>
          <a:bodyPr wrap="square" rtlCol="0">
            <a:spAutoFit/>
          </a:bodyPr>
          <a:lstStyle/>
          <a:p>
            <a:pPr algn="ctr"/>
            <a:r>
              <a:rPr lang="en-US" sz="2800" dirty="0"/>
              <a:t>Under the Esteemed Guidance of</a:t>
            </a:r>
          </a:p>
        </p:txBody>
      </p:sp>
      <p:sp>
        <p:nvSpPr>
          <p:cNvPr id="8" name="TextBox 7"/>
          <p:cNvSpPr txBox="1"/>
          <p:nvPr/>
        </p:nvSpPr>
        <p:spPr>
          <a:xfrm>
            <a:off x="549796" y="5090187"/>
            <a:ext cx="3786214" cy="523220"/>
          </a:xfrm>
          <a:prstGeom prst="rect">
            <a:avLst/>
          </a:prstGeom>
          <a:noFill/>
        </p:spPr>
        <p:txBody>
          <a:bodyPr wrap="square" rtlCol="0">
            <a:spAutoFit/>
          </a:bodyPr>
          <a:lstStyle/>
          <a:p>
            <a:pPr algn="ctr"/>
            <a:r>
              <a:rPr lang="en-US" sz="2800" b="1" dirty="0">
                <a:solidFill>
                  <a:schemeClr val="accent3">
                    <a:lumMod val="40000"/>
                    <a:lumOff val="60000"/>
                  </a:schemeClr>
                </a:solidFill>
              </a:rPr>
              <a:t>UMAMAHESHWARI</a:t>
            </a:r>
          </a:p>
        </p:txBody>
      </p:sp>
      <p:pic>
        <p:nvPicPr>
          <p:cNvPr id="9" name="Picture 8">
            <a:extLst>
              <a:ext uri="{FF2B5EF4-FFF2-40B4-BE49-F238E27FC236}">
                <a16:creationId xmlns:a16="http://schemas.microsoft.com/office/drawing/2014/main" id="{72183B5A-9BC9-0E5A-978E-B1F12DDCE5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14892" y="103302"/>
            <a:ext cx="1619476" cy="809738"/>
          </a:xfrm>
          <a:prstGeom prst="rect">
            <a:avLst/>
          </a:prstGeom>
        </p:spPr>
      </p:pic>
      <p:pic>
        <p:nvPicPr>
          <p:cNvPr id="16" name="Picture 15">
            <a:extLst>
              <a:ext uri="{FF2B5EF4-FFF2-40B4-BE49-F238E27FC236}">
                <a16:creationId xmlns:a16="http://schemas.microsoft.com/office/drawing/2014/main" id="{66A1FCCE-A530-DF53-7C42-7BE50BE47B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1844" y="79470"/>
            <a:ext cx="1619476" cy="760405"/>
          </a:xfrm>
          <a:prstGeom prst="rect">
            <a:avLst/>
          </a:prstGeom>
        </p:spPr>
      </p:pic>
      <p:pic>
        <p:nvPicPr>
          <p:cNvPr id="18" name="Picture 17">
            <a:extLst>
              <a:ext uri="{FF2B5EF4-FFF2-40B4-BE49-F238E27FC236}">
                <a16:creationId xmlns:a16="http://schemas.microsoft.com/office/drawing/2014/main" id="{968011EC-C98A-7369-005C-413FDA896C4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518348" y="95852"/>
            <a:ext cx="1619476" cy="824637"/>
          </a:xfrm>
          <a:prstGeom prst="rect">
            <a:avLst/>
          </a:prstGeom>
        </p:spPr>
      </p:pic>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50876" y="571480"/>
            <a:ext cx="3000396" cy="523220"/>
          </a:xfrm>
          <a:prstGeom prst="rect">
            <a:avLst/>
          </a:prstGeom>
          <a:noFill/>
        </p:spPr>
        <p:txBody>
          <a:bodyPr wrap="square" rtlCol="0">
            <a:spAutoFit/>
          </a:bodyPr>
          <a:lstStyle/>
          <a:p>
            <a:r>
              <a:rPr lang="en-US" sz="2800" b="1" dirty="0">
                <a:solidFill>
                  <a:srgbClr val="00B0F0"/>
                </a:solidFill>
              </a:rPr>
              <a:t>Adding Questions:</a:t>
            </a:r>
          </a:p>
        </p:txBody>
      </p:sp>
      <p:pic>
        <p:nvPicPr>
          <p:cNvPr id="6" name="Picture 5" descr="WhatsApp Image 2023-03-01 at 10.59.18 PM.jpeg"/>
          <p:cNvPicPr>
            <a:picLocks noChangeAspect="1"/>
          </p:cNvPicPr>
          <p:nvPr/>
        </p:nvPicPr>
        <p:blipFill>
          <a:blip r:embed="rId2"/>
          <a:stretch>
            <a:fillRect/>
          </a:stretch>
        </p:blipFill>
        <p:spPr>
          <a:xfrm>
            <a:off x="1989956" y="1311508"/>
            <a:ext cx="8898212" cy="5005244"/>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WhatsApp Image 2023-03-01 at 11.00.23 PM.jpeg"/>
          <p:cNvPicPr>
            <a:picLocks noChangeAspect="1"/>
          </p:cNvPicPr>
          <p:nvPr/>
        </p:nvPicPr>
        <p:blipFill>
          <a:blip r:embed="rId2"/>
          <a:stretch>
            <a:fillRect/>
          </a:stretch>
        </p:blipFill>
        <p:spPr>
          <a:xfrm>
            <a:off x="2308198" y="1571612"/>
            <a:ext cx="8437586" cy="4746142"/>
          </a:xfrm>
          <a:prstGeom prst="rect">
            <a:avLst/>
          </a:prstGeom>
        </p:spPr>
      </p:pic>
      <p:sp>
        <p:nvSpPr>
          <p:cNvPr id="4" name="TextBox 3"/>
          <p:cNvSpPr txBox="1"/>
          <p:nvPr/>
        </p:nvSpPr>
        <p:spPr>
          <a:xfrm>
            <a:off x="879438" y="571480"/>
            <a:ext cx="4357718" cy="523220"/>
          </a:xfrm>
          <a:prstGeom prst="rect">
            <a:avLst/>
          </a:prstGeom>
          <a:noFill/>
        </p:spPr>
        <p:txBody>
          <a:bodyPr wrap="square" rtlCol="0">
            <a:spAutoFit/>
          </a:bodyPr>
          <a:lstStyle/>
          <a:p>
            <a:r>
              <a:rPr lang="en-US" sz="2800" b="1" dirty="0">
                <a:solidFill>
                  <a:srgbClr val="00B0F0"/>
                </a:solidFill>
              </a:rPr>
              <a:t>Question </a:t>
            </a:r>
            <a:r>
              <a:rPr lang="en-US" sz="2800" b="1" dirty="0" err="1">
                <a:solidFill>
                  <a:srgbClr val="00B0F0"/>
                </a:solidFill>
              </a:rPr>
              <a:t>DataBase</a:t>
            </a:r>
            <a:r>
              <a:rPr lang="en-US" sz="2800" b="1" dirty="0">
                <a:solidFill>
                  <a:srgbClr val="00B0F0"/>
                </a:solidFill>
              </a:rPr>
              <a: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WhatsApp Image 2023-03-01 at 11.03.36 PM.jpeg"/>
          <p:cNvPicPr>
            <a:picLocks noChangeAspect="1"/>
          </p:cNvPicPr>
          <p:nvPr/>
        </p:nvPicPr>
        <p:blipFill>
          <a:blip r:embed="rId2"/>
          <a:stretch>
            <a:fillRect/>
          </a:stretch>
        </p:blipFill>
        <p:spPr>
          <a:xfrm>
            <a:off x="6022974" y="3500438"/>
            <a:ext cx="5714998" cy="3214686"/>
          </a:xfrm>
          <a:prstGeom prst="rect">
            <a:avLst/>
          </a:prstGeom>
        </p:spPr>
      </p:pic>
      <p:pic>
        <p:nvPicPr>
          <p:cNvPr id="5" name="Picture 4" descr="WhatsApp Image 2023-02-13 at 10.30.33 PM(1).jpeg"/>
          <p:cNvPicPr>
            <a:picLocks noChangeAspect="1"/>
          </p:cNvPicPr>
          <p:nvPr/>
        </p:nvPicPr>
        <p:blipFill>
          <a:blip r:embed="rId3"/>
          <a:stretch>
            <a:fillRect/>
          </a:stretch>
        </p:blipFill>
        <p:spPr>
          <a:xfrm>
            <a:off x="450810" y="1214422"/>
            <a:ext cx="5461002" cy="3071814"/>
          </a:xfrm>
          <a:prstGeom prst="rect">
            <a:avLst/>
          </a:prstGeom>
        </p:spPr>
      </p:pic>
      <p:sp>
        <p:nvSpPr>
          <p:cNvPr id="6" name="TextBox 5"/>
          <p:cNvSpPr txBox="1"/>
          <p:nvPr/>
        </p:nvSpPr>
        <p:spPr>
          <a:xfrm>
            <a:off x="879438" y="500042"/>
            <a:ext cx="2428892" cy="523220"/>
          </a:xfrm>
          <a:prstGeom prst="rect">
            <a:avLst/>
          </a:prstGeom>
          <a:noFill/>
        </p:spPr>
        <p:txBody>
          <a:bodyPr wrap="square" rtlCol="0">
            <a:spAutoFit/>
          </a:bodyPr>
          <a:lstStyle/>
          <a:p>
            <a:r>
              <a:rPr lang="en-US" sz="2800" b="1" dirty="0">
                <a:solidFill>
                  <a:srgbClr val="00B0F0"/>
                </a:solidFill>
              </a:rPr>
              <a:t>Quiz:</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WhatsApp Image 2023-02-13 at 10.30.35 PM(1).jpeg"/>
          <p:cNvPicPr>
            <a:picLocks noChangeAspect="1"/>
          </p:cNvPicPr>
          <p:nvPr/>
        </p:nvPicPr>
        <p:blipFill>
          <a:blip r:embed="rId2"/>
          <a:stretch>
            <a:fillRect/>
          </a:stretch>
        </p:blipFill>
        <p:spPr>
          <a:xfrm>
            <a:off x="2308198" y="1643050"/>
            <a:ext cx="7747019" cy="4357698"/>
          </a:xfrm>
          <a:prstGeom prst="rect">
            <a:avLst/>
          </a:prstGeom>
        </p:spPr>
      </p:pic>
      <p:sp>
        <p:nvSpPr>
          <p:cNvPr id="3" name="TextBox 2"/>
          <p:cNvSpPr txBox="1"/>
          <p:nvPr/>
        </p:nvSpPr>
        <p:spPr>
          <a:xfrm>
            <a:off x="808000" y="785794"/>
            <a:ext cx="2071702" cy="523220"/>
          </a:xfrm>
          <a:prstGeom prst="rect">
            <a:avLst/>
          </a:prstGeom>
          <a:noFill/>
        </p:spPr>
        <p:txBody>
          <a:bodyPr wrap="square" rtlCol="0">
            <a:spAutoFit/>
          </a:bodyPr>
          <a:lstStyle/>
          <a:p>
            <a:r>
              <a:rPr lang="en-US" sz="2800" b="1" dirty="0">
                <a:solidFill>
                  <a:srgbClr val="00B0F0"/>
                </a:solidFill>
              </a:rPr>
              <a:t>Score: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WhatsApp Image 2023-03-01 at 11.05.08 PM.jpeg"/>
          <p:cNvPicPr>
            <a:picLocks noChangeAspect="1"/>
          </p:cNvPicPr>
          <p:nvPr/>
        </p:nvPicPr>
        <p:blipFill>
          <a:blip r:embed="rId2"/>
          <a:stretch>
            <a:fillRect/>
          </a:stretch>
        </p:blipFill>
        <p:spPr>
          <a:xfrm>
            <a:off x="1736694" y="1285860"/>
            <a:ext cx="9080528" cy="5107797"/>
          </a:xfrm>
          <a:prstGeom prst="rect">
            <a:avLst/>
          </a:prstGeom>
        </p:spPr>
      </p:pic>
      <p:sp>
        <p:nvSpPr>
          <p:cNvPr id="3" name="TextBox 2"/>
          <p:cNvSpPr txBox="1"/>
          <p:nvPr/>
        </p:nvSpPr>
        <p:spPr>
          <a:xfrm>
            <a:off x="950876" y="357166"/>
            <a:ext cx="2000264" cy="523220"/>
          </a:xfrm>
          <a:prstGeom prst="rect">
            <a:avLst/>
          </a:prstGeom>
          <a:noFill/>
        </p:spPr>
        <p:txBody>
          <a:bodyPr wrap="square" rtlCol="0">
            <a:spAutoFit/>
          </a:bodyPr>
          <a:lstStyle/>
          <a:p>
            <a:r>
              <a:rPr lang="en-US" sz="2800" b="1" dirty="0">
                <a:solidFill>
                  <a:srgbClr val="00B0F0"/>
                </a:solidFill>
              </a:rPr>
              <a:t>Score Card:</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9E1BDD8-0C7C-A2F6-DAD8-A316EF6AC420}"/>
              </a:ext>
            </a:extLst>
          </p:cNvPr>
          <p:cNvSpPr txBox="1"/>
          <p:nvPr/>
        </p:nvSpPr>
        <p:spPr>
          <a:xfrm>
            <a:off x="981844" y="548680"/>
            <a:ext cx="4248472" cy="646331"/>
          </a:xfrm>
          <a:prstGeom prst="rect">
            <a:avLst/>
          </a:prstGeom>
          <a:noFill/>
        </p:spPr>
        <p:txBody>
          <a:bodyPr wrap="square" rtlCol="0">
            <a:spAutoFit/>
          </a:bodyPr>
          <a:lstStyle/>
          <a:p>
            <a:r>
              <a:rPr lang="en-IN" sz="3600" dirty="0">
                <a:solidFill>
                  <a:schemeClr val="accent2"/>
                </a:solidFill>
                <a:latin typeface="Arial Black" panose="020B0A04020102020204" pitchFamily="34" charset="0"/>
              </a:rPr>
              <a:t>Conclusion:</a:t>
            </a:r>
          </a:p>
        </p:txBody>
      </p:sp>
      <p:sp>
        <p:nvSpPr>
          <p:cNvPr id="4" name="TextBox 3">
            <a:extLst>
              <a:ext uri="{FF2B5EF4-FFF2-40B4-BE49-F238E27FC236}">
                <a16:creationId xmlns:a16="http://schemas.microsoft.com/office/drawing/2014/main" id="{1DF681A6-D268-2E2D-D2D2-A402BAC02636}"/>
              </a:ext>
            </a:extLst>
          </p:cNvPr>
          <p:cNvSpPr txBox="1"/>
          <p:nvPr/>
        </p:nvSpPr>
        <p:spPr>
          <a:xfrm rot="10800000" flipH="1" flipV="1">
            <a:off x="1165190" y="1857364"/>
            <a:ext cx="10009112" cy="2246769"/>
          </a:xfrm>
          <a:prstGeom prst="rect">
            <a:avLst/>
          </a:prstGeom>
          <a:noFill/>
        </p:spPr>
        <p:txBody>
          <a:bodyPr wrap="square" rtlCol="0">
            <a:spAutoFit/>
          </a:bodyPr>
          <a:lstStyle/>
          <a:p>
            <a:r>
              <a:rPr lang="en-IN" sz="2800" dirty="0"/>
              <a:t>The Key concept of this  online quiz app is to minimize the amount of paper and convert the forms of documentation into digital form. This app made user learn more about particular subject for which user scored low marks. Then user can learn additional knowledge regarding that.</a:t>
            </a:r>
          </a:p>
        </p:txBody>
      </p:sp>
    </p:spTree>
    <p:extLst>
      <p:ext uri="{BB962C8B-B14F-4D97-AF65-F5344CB8AC3E}">
        <p14:creationId xmlns:p14="http://schemas.microsoft.com/office/powerpoint/2010/main" val="59170536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5F779-47EF-FFA5-D118-8C58834E3C6D}"/>
              </a:ext>
            </a:extLst>
          </p:cNvPr>
          <p:cNvSpPr>
            <a:spLocks noGrp="1"/>
          </p:cNvSpPr>
          <p:nvPr>
            <p:ph type="title"/>
          </p:nvPr>
        </p:nvSpPr>
        <p:spPr>
          <a:xfrm>
            <a:off x="1197868" y="2276872"/>
            <a:ext cx="10360501" cy="1223963"/>
          </a:xfrm>
        </p:spPr>
        <p:txBody>
          <a:bodyPr>
            <a:normAutofit/>
          </a:bodyPr>
          <a:lstStyle/>
          <a:p>
            <a:pPr algn="ctr"/>
            <a:r>
              <a:rPr lang="en-IN" sz="6000" b="1" dirty="0">
                <a:solidFill>
                  <a:schemeClr val="accent1">
                    <a:lumMod val="60000"/>
                    <a:lumOff val="40000"/>
                  </a:schemeClr>
                </a:solidFill>
                <a:latin typeface="Arial Black" panose="020B0A04020102020204" pitchFamily="34" charset="0"/>
              </a:rPr>
              <a:t>Thank You</a:t>
            </a:r>
          </a:p>
        </p:txBody>
      </p:sp>
    </p:spTree>
    <p:extLst>
      <p:ext uri="{BB962C8B-B14F-4D97-AF65-F5344CB8AC3E}">
        <p14:creationId xmlns:p14="http://schemas.microsoft.com/office/powerpoint/2010/main" val="3861366264"/>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u="sng" dirty="0">
                <a:solidFill>
                  <a:schemeClr val="accent2"/>
                </a:solidFill>
                <a:latin typeface="Arial Black" panose="020B0A04020102020204" pitchFamily="34" charset="0"/>
              </a:rPr>
              <a:t>Introduction:</a:t>
            </a:r>
          </a:p>
        </p:txBody>
      </p:sp>
      <p:sp>
        <p:nvSpPr>
          <p:cNvPr id="14" name="Content Placeholder 13"/>
          <p:cNvSpPr>
            <a:spLocks noGrp="1"/>
          </p:cNvSpPr>
          <p:nvPr>
            <p:ph idx="1"/>
          </p:nvPr>
        </p:nvSpPr>
        <p:spPr>
          <a:xfrm>
            <a:off x="1218883" y="1701796"/>
            <a:ext cx="9484041" cy="5111579"/>
          </a:xfrm>
        </p:spPr>
        <p:txBody>
          <a:bodyPr/>
          <a:lstStyle/>
          <a:p>
            <a:pPr algn="just"/>
            <a:r>
              <a:rPr lang="en-US" dirty="0"/>
              <a:t>We Have designed this app with the purpose of allowing software interested students to give exams and view their results.</a:t>
            </a:r>
          </a:p>
          <a:p>
            <a:pPr algn="just"/>
            <a:r>
              <a:rPr lang="en-US" dirty="0"/>
              <a:t>Host can add questions into quiz from front end which are directly stored into database.</a:t>
            </a:r>
          </a:p>
          <a:p>
            <a:pPr algn="just"/>
            <a:r>
              <a:rPr lang="en-US" dirty="0"/>
              <a:t>Finally after successful attempt score will be displayed, user can see the scorecard with respective name.</a:t>
            </a:r>
          </a:p>
        </p:txBody>
      </p:sp>
    </p:spTree>
    <p:extLst>
      <p:ext uri="{BB962C8B-B14F-4D97-AF65-F5344CB8AC3E}">
        <p14:creationId xmlns:p14="http://schemas.microsoft.com/office/powerpoint/2010/main" val="352911432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solidFill>
                  <a:schemeClr val="accent2"/>
                </a:solidFill>
                <a:latin typeface="Arial Black" panose="020B0A04020102020204" pitchFamily="34" charset="0"/>
              </a:rPr>
              <a:t>Problem Definition:</a:t>
            </a:r>
          </a:p>
        </p:txBody>
      </p:sp>
      <p:sp>
        <p:nvSpPr>
          <p:cNvPr id="4" name="TextBox 3">
            <a:extLst>
              <a:ext uri="{FF2B5EF4-FFF2-40B4-BE49-F238E27FC236}">
                <a16:creationId xmlns:a16="http://schemas.microsoft.com/office/drawing/2014/main" id="{1C0E2CD3-983F-7A46-B8B1-EB1EA60920A3}"/>
              </a:ext>
            </a:extLst>
          </p:cNvPr>
          <p:cNvSpPr txBox="1"/>
          <p:nvPr/>
        </p:nvSpPr>
        <p:spPr>
          <a:xfrm>
            <a:off x="837828" y="1628800"/>
            <a:ext cx="10946393" cy="3108543"/>
          </a:xfrm>
          <a:prstGeom prst="rect">
            <a:avLst/>
          </a:prstGeom>
          <a:noFill/>
        </p:spPr>
        <p:txBody>
          <a:bodyPr wrap="square" rtlCol="0">
            <a:spAutoFit/>
          </a:bodyPr>
          <a:lstStyle/>
          <a:p>
            <a:pPr algn="just"/>
            <a:r>
              <a:rPr lang="en-US" sz="2800" dirty="0"/>
              <a:t>This React web quiz app that will provide a fun and engaging learning experience for users interested in computer science-related subjects. The app will offer a variety of quizzes covering topics such as programming languages, algorithms, data structures, and web development, among others. By providing a platform that combines education with entertainment, this app aims to help users improve their knowledge and skills in computer science.</a:t>
            </a:r>
            <a:endParaRPr lang="en-IN" sz="2800" dirty="0"/>
          </a:p>
        </p:txBody>
      </p:sp>
    </p:spTree>
    <p:extLst>
      <p:ext uri="{BB962C8B-B14F-4D97-AF65-F5344CB8AC3E}">
        <p14:creationId xmlns:p14="http://schemas.microsoft.com/office/powerpoint/2010/main" val="39771080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09B79F6-3B80-FBED-EB01-3998F925749F}"/>
              </a:ext>
            </a:extLst>
          </p:cNvPr>
          <p:cNvSpPr txBox="1"/>
          <p:nvPr/>
        </p:nvSpPr>
        <p:spPr>
          <a:xfrm>
            <a:off x="950876" y="142852"/>
            <a:ext cx="4464496" cy="646331"/>
          </a:xfrm>
          <a:prstGeom prst="rect">
            <a:avLst/>
          </a:prstGeom>
          <a:noFill/>
        </p:spPr>
        <p:txBody>
          <a:bodyPr wrap="square" rtlCol="0">
            <a:spAutoFit/>
          </a:bodyPr>
          <a:lstStyle/>
          <a:p>
            <a:r>
              <a:rPr lang="en-IN" sz="3600" dirty="0">
                <a:solidFill>
                  <a:schemeClr val="accent2"/>
                </a:solidFill>
                <a:latin typeface="Arial Black" panose="020B0A04020102020204" pitchFamily="34" charset="0"/>
              </a:rPr>
              <a:t>Abstract:</a:t>
            </a:r>
          </a:p>
        </p:txBody>
      </p:sp>
      <p:sp>
        <p:nvSpPr>
          <p:cNvPr id="3" name="TextBox 2">
            <a:extLst>
              <a:ext uri="{FF2B5EF4-FFF2-40B4-BE49-F238E27FC236}">
                <a16:creationId xmlns:a16="http://schemas.microsoft.com/office/drawing/2014/main" id="{1CFC3398-711A-370B-EE22-88DAAAE042A9}"/>
              </a:ext>
            </a:extLst>
          </p:cNvPr>
          <p:cNvSpPr txBox="1"/>
          <p:nvPr/>
        </p:nvSpPr>
        <p:spPr>
          <a:xfrm>
            <a:off x="1022314" y="1000108"/>
            <a:ext cx="10715700" cy="4324261"/>
          </a:xfrm>
          <a:prstGeom prst="rect">
            <a:avLst/>
          </a:prstGeom>
          <a:noFill/>
        </p:spPr>
        <p:txBody>
          <a:bodyPr wrap="square" rtlCol="0">
            <a:spAutoFit/>
          </a:bodyPr>
          <a:lstStyle/>
          <a:p>
            <a:pPr algn="just"/>
            <a:r>
              <a:rPr lang="en-IN" sz="2500" dirty="0"/>
              <a:t>This quiz app is a collection of number of quizzes based on different computer science related subjects. </a:t>
            </a:r>
            <a:r>
              <a:rPr lang="en-US" sz="2500" dirty="0"/>
              <a:t>This app will start with login page, after entering login credentials by the user successfully home page will be displayed which contains dashboard and some other options like profile , scorecard, logout. Users can select a quiz to take, answer questions, and receive immediate feedback on their performance. The app also features a leaderboard that displays top scores, as well as the ability to create custom quizzes.</a:t>
            </a:r>
            <a:r>
              <a:rPr lang="en-IN" sz="2500" dirty="0"/>
              <a:t>This app is user friendly quiz which includes number of  quizzes to related </a:t>
            </a:r>
            <a:r>
              <a:rPr lang="en-IN" sz="2500" dirty="0" err="1"/>
              <a:t>subjects,correct</a:t>
            </a:r>
            <a:r>
              <a:rPr lang="en-IN" sz="2500" dirty="0"/>
              <a:t> </a:t>
            </a:r>
            <a:r>
              <a:rPr lang="en-IN" sz="2500" dirty="0" err="1"/>
              <a:t>answers,immediate</a:t>
            </a:r>
            <a:r>
              <a:rPr lang="en-IN" sz="2500" dirty="0"/>
              <a:t> score and score card.</a:t>
            </a:r>
          </a:p>
          <a:p>
            <a:pPr algn="just"/>
            <a:r>
              <a:rPr lang="en-IN" sz="2500" dirty="0"/>
              <a:t>By this application the user will come to know about their level and can learn additional knowledge. </a:t>
            </a:r>
          </a:p>
        </p:txBody>
      </p:sp>
    </p:spTree>
    <p:extLst>
      <p:ext uri="{BB962C8B-B14F-4D97-AF65-F5344CB8AC3E}">
        <p14:creationId xmlns:p14="http://schemas.microsoft.com/office/powerpoint/2010/main" val="421541130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45D94CB-B89A-05BD-F510-EE16895B08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10636" y="2564904"/>
            <a:ext cx="3672408" cy="3816424"/>
          </a:xfrm>
          <a:prstGeom prst="rect">
            <a:avLst/>
          </a:prstGeom>
        </p:spPr>
      </p:pic>
      <p:sp>
        <p:nvSpPr>
          <p:cNvPr id="6" name="TextBox 5">
            <a:extLst>
              <a:ext uri="{FF2B5EF4-FFF2-40B4-BE49-F238E27FC236}">
                <a16:creationId xmlns:a16="http://schemas.microsoft.com/office/drawing/2014/main" id="{AC64F5DA-23C8-BB67-9D70-0FCED017B655}"/>
              </a:ext>
            </a:extLst>
          </p:cNvPr>
          <p:cNvSpPr txBox="1"/>
          <p:nvPr/>
        </p:nvSpPr>
        <p:spPr>
          <a:xfrm flipH="1">
            <a:off x="1269876" y="960982"/>
            <a:ext cx="8640960" cy="646331"/>
          </a:xfrm>
          <a:prstGeom prst="rect">
            <a:avLst/>
          </a:prstGeom>
          <a:noFill/>
        </p:spPr>
        <p:txBody>
          <a:bodyPr wrap="square" rtlCol="0">
            <a:spAutoFit/>
          </a:bodyPr>
          <a:lstStyle/>
          <a:p>
            <a:r>
              <a:rPr lang="en-IN" sz="3600" dirty="0">
                <a:solidFill>
                  <a:schemeClr val="accent2"/>
                </a:solidFill>
                <a:latin typeface="Arial Black" panose="020B0A04020102020204" pitchFamily="34" charset="0"/>
              </a:rPr>
              <a:t>Software Requirements:</a:t>
            </a:r>
          </a:p>
        </p:txBody>
      </p:sp>
      <p:graphicFrame>
        <p:nvGraphicFramePr>
          <p:cNvPr id="8" name="Table 8">
            <a:extLst>
              <a:ext uri="{FF2B5EF4-FFF2-40B4-BE49-F238E27FC236}">
                <a16:creationId xmlns:a16="http://schemas.microsoft.com/office/drawing/2014/main" id="{460727FE-A8BD-59A8-624E-06CF3D48683D}"/>
              </a:ext>
            </a:extLst>
          </p:cNvPr>
          <p:cNvGraphicFramePr>
            <a:graphicFrameLocks noGrp="1"/>
          </p:cNvGraphicFramePr>
          <p:nvPr>
            <p:extLst>
              <p:ext uri="{D42A27DB-BD31-4B8C-83A1-F6EECF244321}">
                <p14:modId xmlns:p14="http://schemas.microsoft.com/office/powerpoint/2010/main" val="906900770"/>
              </p:ext>
            </p:extLst>
          </p:nvPr>
        </p:nvGraphicFramePr>
        <p:xfrm>
          <a:off x="909836" y="2132856"/>
          <a:ext cx="7272808" cy="1836204"/>
        </p:xfrm>
        <a:graphic>
          <a:graphicData uri="http://schemas.openxmlformats.org/drawingml/2006/table">
            <a:tbl>
              <a:tblPr firstRow="1" bandRow="1">
                <a:tableStyleId>{5940675A-B579-460E-94D1-54222C63F5DA}</a:tableStyleId>
              </a:tblPr>
              <a:tblGrid>
                <a:gridCol w="3436602">
                  <a:extLst>
                    <a:ext uri="{9D8B030D-6E8A-4147-A177-3AD203B41FA5}">
                      <a16:colId xmlns:a16="http://schemas.microsoft.com/office/drawing/2014/main" val="2504619924"/>
                    </a:ext>
                  </a:extLst>
                </a:gridCol>
                <a:gridCol w="3836206">
                  <a:extLst>
                    <a:ext uri="{9D8B030D-6E8A-4147-A177-3AD203B41FA5}">
                      <a16:colId xmlns:a16="http://schemas.microsoft.com/office/drawing/2014/main" val="1333811928"/>
                    </a:ext>
                  </a:extLst>
                </a:gridCol>
              </a:tblGrid>
              <a:tr h="612068">
                <a:tc>
                  <a:txBody>
                    <a:bodyPr/>
                    <a:lstStyle/>
                    <a:p>
                      <a:pPr algn="ctr"/>
                      <a:r>
                        <a:rPr lang="en-IN" dirty="0"/>
                        <a:t>Front End</a:t>
                      </a:r>
                    </a:p>
                  </a:txBody>
                  <a:tcPr/>
                </a:tc>
                <a:tc>
                  <a:txBody>
                    <a:bodyPr/>
                    <a:lstStyle/>
                    <a:p>
                      <a:pPr algn="r"/>
                      <a:r>
                        <a:rPr lang="en-IN" dirty="0"/>
                        <a:t>React, HTML, CSS, </a:t>
                      </a:r>
                      <a:r>
                        <a:rPr lang="en-IN" dirty="0" err="1"/>
                        <a:t>Javascript</a:t>
                      </a:r>
                      <a:endParaRPr lang="en-IN" dirty="0"/>
                    </a:p>
                  </a:txBody>
                  <a:tcPr/>
                </a:tc>
                <a:extLst>
                  <a:ext uri="{0D108BD9-81ED-4DB2-BD59-A6C34878D82A}">
                    <a16:rowId xmlns:a16="http://schemas.microsoft.com/office/drawing/2014/main" val="3889764724"/>
                  </a:ext>
                </a:extLst>
              </a:tr>
              <a:tr h="648072">
                <a:tc>
                  <a:txBody>
                    <a:bodyPr/>
                    <a:lstStyle/>
                    <a:p>
                      <a:pPr algn="ctr"/>
                      <a:r>
                        <a:rPr lang="en-IN" dirty="0"/>
                        <a:t>Back End</a:t>
                      </a:r>
                    </a:p>
                  </a:txBody>
                  <a:tcPr/>
                </a:tc>
                <a:tc>
                  <a:txBody>
                    <a:bodyPr/>
                    <a:lstStyle/>
                    <a:p>
                      <a:r>
                        <a:rPr lang="en-IN" dirty="0"/>
                        <a:t>PHP, SQL</a:t>
                      </a:r>
                    </a:p>
                  </a:txBody>
                  <a:tcPr/>
                </a:tc>
                <a:extLst>
                  <a:ext uri="{0D108BD9-81ED-4DB2-BD59-A6C34878D82A}">
                    <a16:rowId xmlns:a16="http://schemas.microsoft.com/office/drawing/2014/main" val="1340858299"/>
                  </a:ext>
                </a:extLst>
              </a:tr>
              <a:tr h="576064">
                <a:tc>
                  <a:txBody>
                    <a:bodyPr/>
                    <a:lstStyle/>
                    <a:p>
                      <a:pPr algn="ctr"/>
                      <a:r>
                        <a:rPr lang="en-IN" dirty="0"/>
                        <a:t>Database Server</a:t>
                      </a:r>
                    </a:p>
                  </a:txBody>
                  <a:tcPr/>
                </a:tc>
                <a:tc>
                  <a:txBody>
                    <a:bodyPr/>
                    <a:lstStyle/>
                    <a:p>
                      <a:r>
                        <a:rPr lang="en-IN" dirty="0"/>
                        <a:t>XAMPP server, </a:t>
                      </a:r>
                      <a:r>
                        <a:rPr lang="en-IN" dirty="0" err="1"/>
                        <a:t>MySql</a:t>
                      </a:r>
                      <a:endParaRPr lang="en-IN" dirty="0"/>
                    </a:p>
                  </a:txBody>
                  <a:tcPr/>
                </a:tc>
                <a:extLst>
                  <a:ext uri="{0D108BD9-81ED-4DB2-BD59-A6C34878D82A}">
                    <a16:rowId xmlns:a16="http://schemas.microsoft.com/office/drawing/2014/main" val="1048174720"/>
                  </a:ext>
                </a:extLst>
              </a:tr>
            </a:tbl>
          </a:graphicData>
        </a:graphic>
      </p:graphicFrame>
    </p:spTree>
    <p:extLst>
      <p:ext uri="{BB962C8B-B14F-4D97-AF65-F5344CB8AC3E}">
        <p14:creationId xmlns:p14="http://schemas.microsoft.com/office/powerpoint/2010/main" val="140585013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9032F356-3CF5-1836-81EA-DAF98FCF3A4D}"/>
              </a:ext>
            </a:extLst>
          </p:cNvPr>
          <p:cNvSpPr/>
          <p:nvPr/>
        </p:nvSpPr>
        <p:spPr>
          <a:xfrm>
            <a:off x="522248" y="642918"/>
            <a:ext cx="2736304" cy="6476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a:t>Login/</a:t>
            </a:r>
            <a:r>
              <a:rPr lang="en-IN" sz="2800" dirty="0" err="1"/>
              <a:t>SignUp</a:t>
            </a:r>
            <a:endParaRPr lang="en-IN" sz="2800" dirty="0"/>
          </a:p>
        </p:txBody>
      </p:sp>
      <p:sp>
        <p:nvSpPr>
          <p:cNvPr id="3" name="Rectangle: Rounded Corners 2">
            <a:extLst>
              <a:ext uri="{FF2B5EF4-FFF2-40B4-BE49-F238E27FC236}">
                <a16:creationId xmlns:a16="http://schemas.microsoft.com/office/drawing/2014/main" id="{678795FA-16B5-A402-2171-0C985C61B81A}"/>
              </a:ext>
            </a:extLst>
          </p:cNvPr>
          <p:cNvSpPr/>
          <p:nvPr/>
        </p:nvSpPr>
        <p:spPr>
          <a:xfrm>
            <a:off x="2489358" y="1847522"/>
            <a:ext cx="2664296" cy="6308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a:t>Home</a:t>
            </a:r>
          </a:p>
        </p:txBody>
      </p:sp>
      <p:sp>
        <p:nvSpPr>
          <p:cNvPr id="5" name="Arrow: Down 4">
            <a:extLst>
              <a:ext uri="{FF2B5EF4-FFF2-40B4-BE49-F238E27FC236}">
                <a16:creationId xmlns:a16="http://schemas.microsoft.com/office/drawing/2014/main" id="{DDA949E1-0ECA-A7AF-E8CD-00BE4A573F39}"/>
              </a:ext>
            </a:extLst>
          </p:cNvPr>
          <p:cNvSpPr/>
          <p:nvPr/>
        </p:nvSpPr>
        <p:spPr>
          <a:xfrm>
            <a:off x="2806390" y="1193119"/>
            <a:ext cx="720080" cy="864096"/>
          </a:xfrm>
          <a:prstGeom prst="down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800" dirty="0"/>
          </a:p>
        </p:txBody>
      </p:sp>
      <p:sp>
        <p:nvSpPr>
          <p:cNvPr id="6" name="Rectangle: Rounded Corners 5">
            <a:extLst>
              <a:ext uri="{FF2B5EF4-FFF2-40B4-BE49-F238E27FC236}">
                <a16:creationId xmlns:a16="http://schemas.microsoft.com/office/drawing/2014/main" id="{963D85C3-B274-06E5-50DA-E4668AC174D1}"/>
              </a:ext>
            </a:extLst>
          </p:cNvPr>
          <p:cNvSpPr/>
          <p:nvPr/>
        </p:nvSpPr>
        <p:spPr>
          <a:xfrm>
            <a:off x="4258207" y="2995005"/>
            <a:ext cx="2520280" cy="60770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a:t>Subject</a:t>
            </a:r>
          </a:p>
        </p:txBody>
      </p:sp>
      <p:sp>
        <p:nvSpPr>
          <p:cNvPr id="7" name="Arrow: Down 6">
            <a:extLst>
              <a:ext uri="{FF2B5EF4-FFF2-40B4-BE49-F238E27FC236}">
                <a16:creationId xmlns:a16="http://schemas.microsoft.com/office/drawing/2014/main" id="{8C5399E1-CD96-308D-0964-85ADDC21A91D}"/>
              </a:ext>
            </a:extLst>
          </p:cNvPr>
          <p:cNvSpPr/>
          <p:nvPr/>
        </p:nvSpPr>
        <p:spPr>
          <a:xfrm>
            <a:off x="4049313" y="2391190"/>
            <a:ext cx="720080" cy="864096"/>
          </a:xfrm>
          <a:prstGeom prst="down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800"/>
          </a:p>
        </p:txBody>
      </p:sp>
      <p:sp>
        <p:nvSpPr>
          <p:cNvPr id="8" name="Rectangle: Rounded Corners 7">
            <a:extLst>
              <a:ext uri="{FF2B5EF4-FFF2-40B4-BE49-F238E27FC236}">
                <a16:creationId xmlns:a16="http://schemas.microsoft.com/office/drawing/2014/main" id="{4DE29DB9-76BB-454B-2EAF-A1473500C473}"/>
              </a:ext>
            </a:extLst>
          </p:cNvPr>
          <p:cNvSpPr/>
          <p:nvPr/>
        </p:nvSpPr>
        <p:spPr>
          <a:xfrm>
            <a:off x="5878388" y="4055350"/>
            <a:ext cx="2304256" cy="60770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a:t>Play Quiz</a:t>
            </a:r>
          </a:p>
        </p:txBody>
      </p:sp>
      <p:sp>
        <p:nvSpPr>
          <p:cNvPr id="9" name="Arrow: Down 8">
            <a:extLst>
              <a:ext uri="{FF2B5EF4-FFF2-40B4-BE49-F238E27FC236}">
                <a16:creationId xmlns:a16="http://schemas.microsoft.com/office/drawing/2014/main" id="{6E58B684-CE6E-D473-75F6-0462125E0482}"/>
              </a:ext>
            </a:extLst>
          </p:cNvPr>
          <p:cNvSpPr/>
          <p:nvPr/>
        </p:nvSpPr>
        <p:spPr>
          <a:xfrm>
            <a:off x="5806380" y="3511682"/>
            <a:ext cx="648072" cy="776956"/>
          </a:xfrm>
          <a:prstGeom prst="down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800"/>
          </a:p>
        </p:txBody>
      </p:sp>
      <p:sp>
        <p:nvSpPr>
          <p:cNvPr id="10" name="Rectangle: Rounded Corners 9">
            <a:extLst>
              <a:ext uri="{FF2B5EF4-FFF2-40B4-BE49-F238E27FC236}">
                <a16:creationId xmlns:a16="http://schemas.microsoft.com/office/drawing/2014/main" id="{4D27A356-79C7-377F-3BD4-83713557B26F}"/>
              </a:ext>
            </a:extLst>
          </p:cNvPr>
          <p:cNvSpPr/>
          <p:nvPr/>
        </p:nvSpPr>
        <p:spPr>
          <a:xfrm>
            <a:off x="7784228" y="5166611"/>
            <a:ext cx="2217989" cy="6077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a:t>Score </a:t>
            </a:r>
          </a:p>
        </p:txBody>
      </p:sp>
      <p:sp>
        <p:nvSpPr>
          <p:cNvPr id="11" name="Arrow: Down 10">
            <a:extLst>
              <a:ext uri="{FF2B5EF4-FFF2-40B4-BE49-F238E27FC236}">
                <a16:creationId xmlns:a16="http://schemas.microsoft.com/office/drawing/2014/main" id="{C4AED470-D173-7790-156C-ACD5FD93C924}"/>
              </a:ext>
            </a:extLst>
          </p:cNvPr>
          <p:cNvSpPr/>
          <p:nvPr/>
        </p:nvSpPr>
        <p:spPr>
          <a:xfrm>
            <a:off x="7390556" y="4558902"/>
            <a:ext cx="792088" cy="864095"/>
          </a:xfrm>
          <a:prstGeom prst="down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800"/>
          </a:p>
        </p:txBody>
      </p:sp>
    </p:spTree>
    <p:extLst>
      <p:ext uri="{BB962C8B-B14F-4D97-AF65-F5344CB8AC3E}">
        <p14:creationId xmlns:p14="http://schemas.microsoft.com/office/powerpoint/2010/main" val="42668164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C6370D4-E973-D55D-C6DC-ADF3A91D4C1E}"/>
              </a:ext>
            </a:extLst>
          </p:cNvPr>
          <p:cNvSpPr txBox="1"/>
          <p:nvPr/>
        </p:nvSpPr>
        <p:spPr>
          <a:xfrm>
            <a:off x="1053852" y="260648"/>
            <a:ext cx="7200800" cy="646331"/>
          </a:xfrm>
          <a:prstGeom prst="rect">
            <a:avLst/>
          </a:prstGeom>
          <a:noFill/>
        </p:spPr>
        <p:txBody>
          <a:bodyPr wrap="square" rtlCol="0">
            <a:spAutoFit/>
          </a:bodyPr>
          <a:lstStyle/>
          <a:p>
            <a:r>
              <a:rPr lang="en-IN" sz="3600" dirty="0">
                <a:solidFill>
                  <a:schemeClr val="accent2"/>
                </a:solidFill>
                <a:latin typeface="Arial Black" panose="020B0A04020102020204" pitchFamily="34" charset="0"/>
              </a:rPr>
              <a:t>Output:</a:t>
            </a:r>
          </a:p>
        </p:txBody>
      </p:sp>
      <p:pic>
        <p:nvPicPr>
          <p:cNvPr id="4" name="Picture 3">
            <a:extLst>
              <a:ext uri="{FF2B5EF4-FFF2-40B4-BE49-F238E27FC236}">
                <a16:creationId xmlns:a16="http://schemas.microsoft.com/office/drawing/2014/main" id="{BAD73D3D-ACEB-F99E-E921-CB76CB7E0CF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0810" y="1071546"/>
            <a:ext cx="5715040" cy="3724981"/>
          </a:xfrm>
          <a:prstGeom prst="rect">
            <a:avLst/>
          </a:prstGeom>
        </p:spPr>
      </p:pic>
      <p:pic>
        <p:nvPicPr>
          <p:cNvPr id="7" name="Picture 6" descr="WhatsApp Image 2023-02-13 at 10.51.38 PM.jpeg"/>
          <p:cNvPicPr>
            <a:picLocks noChangeAspect="1"/>
          </p:cNvPicPr>
          <p:nvPr/>
        </p:nvPicPr>
        <p:blipFill>
          <a:blip r:embed="rId3"/>
          <a:stretch>
            <a:fillRect/>
          </a:stretch>
        </p:blipFill>
        <p:spPr>
          <a:xfrm>
            <a:off x="6165850" y="3286076"/>
            <a:ext cx="5929354" cy="3571924"/>
          </a:xfrm>
          <a:prstGeom prst="rect">
            <a:avLst/>
          </a:prstGeom>
        </p:spPr>
      </p:pic>
    </p:spTree>
    <p:extLst>
      <p:ext uri="{BB962C8B-B14F-4D97-AF65-F5344CB8AC3E}">
        <p14:creationId xmlns:p14="http://schemas.microsoft.com/office/powerpoint/2010/main" val="103414189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WhatsApp Image 2023-02-13 at 10.50.25 PM.jpeg"/>
          <p:cNvPicPr>
            <a:picLocks noChangeAspect="1"/>
          </p:cNvPicPr>
          <p:nvPr/>
        </p:nvPicPr>
        <p:blipFill>
          <a:blip r:embed="rId2"/>
          <a:stretch>
            <a:fillRect/>
          </a:stretch>
        </p:blipFill>
        <p:spPr>
          <a:xfrm>
            <a:off x="2165322" y="1428736"/>
            <a:ext cx="8509061" cy="4786346"/>
          </a:xfrm>
          <a:prstGeom prst="rect">
            <a:avLst/>
          </a:prstGeom>
        </p:spPr>
      </p:pic>
      <p:sp>
        <p:nvSpPr>
          <p:cNvPr id="5" name="TextBox 4"/>
          <p:cNvSpPr txBox="1"/>
          <p:nvPr/>
        </p:nvSpPr>
        <p:spPr>
          <a:xfrm>
            <a:off x="1022314" y="428604"/>
            <a:ext cx="4214842" cy="523220"/>
          </a:xfrm>
          <a:prstGeom prst="rect">
            <a:avLst/>
          </a:prstGeom>
          <a:noFill/>
        </p:spPr>
        <p:txBody>
          <a:bodyPr wrap="square" rtlCol="0">
            <a:spAutoFit/>
          </a:bodyPr>
          <a:lstStyle/>
          <a:p>
            <a:r>
              <a:rPr lang="en-US" sz="2800" b="1" dirty="0">
                <a:solidFill>
                  <a:srgbClr val="00B0F0"/>
                </a:solidFill>
              </a:rPr>
              <a:t>User’s Login Data:</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236628" y="642918"/>
            <a:ext cx="3857652" cy="523220"/>
          </a:xfrm>
          <a:prstGeom prst="rect">
            <a:avLst/>
          </a:prstGeom>
          <a:noFill/>
        </p:spPr>
        <p:txBody>
          <a:bodyPr wrap="square" rtlCol="0">
            <a:spAutoFit/>
          </a:bodyPr>
          <a:lstStyle/>
          <a:p>
            <a:r>
              <a:rPr lang="en-US" sz="2800" b="1" dirty="0">
                <a:solidFill>
                  <a:srgbClr val="00B0F0"/>
                </a:solidFill>
              </a:rPr>
              <a:t>Dash Board:</a:t>
            </a:r>
          </a:p>
        </p:txBody>
      </p:sp>
      <p:pic>
        <p:nvPicPr>
          <p:cNvPr id="3" name="Picture 2">
            <a:extLst>
              <a:ext uri="{FF2B5EF4-FFF2-40B4-BE49-F238E27FC236}">
                <a16:creationId xmlns:a16="http://schemas.microsoft.com/office/drawing/2014/main" id="{F7C12CA5-439D-6B57-3AC5-B75FB132DB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3932" y="1166138"/>
            <a:ext cx="9334773" cy="525081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ech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TF02787990.potx" id="{BDB9CD5E-36EC-45F3-B87D-6D062B8A3823}" vid="{51682E2F-7C85-4D6F-AD40-072EFC83910D}"/>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0C67BEE-D13F-4BD2-98A5-34D8A0977F68}">
  <ds:schemaRefs>
    <ds:schemaRef ds:uri="4873beb7-5857-4685-be1f-d57550cc96cc"/>
    <ds:schemaRef ds:uri="http://schemas.openxmlformats.org/package/2006/metadata/core-properties"/>
    <ds:schemaRef ds:uri="http://purl.org/dc/terms/"/>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3836F65B-1B07-41EE-A0E8-BC6EF3855225}">
  <ds:schemaRefs>
    <ds:schemaRef ds:uri="http://schemas.microsoft.com/sharepoint/v3/contenttype/forms"/>
  </ds:schemaRefs>
</ds:datastoreItem>
</file>

<file path=customXml/itemProps3.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Triple circuit lines presentation (widescreen)</Template>
  <TotalTime>391</TotalTime>
  <Words>464</Words>
  <Application>Microsoft Office PowerPoint</Application>
  <PresentationFormat>Custom</PresentationFormat>
  <Paragraphs>41</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Arial Black</vt:lpstr>
      <vt:lpstr>Calibri</vt:lpstr>
      <vt:lpstr>Times New Roman</vt:lpstr>
      <vt:lpstr>Tech 16x9</vt:lpstr>
      <vt:lpstr>TECHSAKSHAM CAPSTONE PROJECT</vt:lpstr>
      <vt:lpstr>Introduction:</vt:lpstr>
      <vt:lpstr>Problem Definition: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Dr.B.R.Ambedkar Univeristy,Srikakulam</dc:title>
  <dc:creator>jyo darling</dc:creator>
  <cp:lastModifiedBy>Haritha Duppatla</cp:lastModifiedBy>
  <cp:revision>11</cp:revision>
  <dcterms:created xsi:type="dcterms:W3CDTF">2022-12-22T12:19:54Z</dcterms:created>
  <dcterms:modified xsi:type="dcterms:W3CDTF">2023-03-28T17:44:25Z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