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8" r:id="rId2"/>
    <p:sldId id="270" r:id="rId3"/>
    <p:sldId id="284" r:id="rId4"/>
    <p:sldId id="263" r:id="rId5"/>
    <p:sldId id="285" r:id="rId6"/>
    <p:sldId id="264" r:id="rId7"/>
    <p:sldId id="267" r:id="rId8"/>
    <p:sldId id="286" r:id="rId9"/>
    <p:sldId id="279" r:id="rId10"/>
    <p:sldId id="269" r:id="rId11"/>
    <p:sldId id="287" r:id="rId12"/>
    <p:sldId id="288" r:id="rId13"/>
    <p:sldId id="28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0C0A"/>
    <a:srgbClr val="049745"/>
    <a:srgbClr val="ED84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53" autoAdjust="0"/>
    <p:restoredTop sz="85704" autoAdjust="0"/>
  </p:normalViewPr>
  <p:slideViewPr>
    <p:cSldViewPr snapToGrid="0">
      <p:cViewPr varScale="1">
        <p:scale>
          <a:sx n="81" d="100"/>
          <a:sy n="81" d="100"/>
        </p:scale>
        <p:origin x="200"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4445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4090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89256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872061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834659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A80E5AE-B997-9242-9A17-4F1399983472}" type="datetime1">
              <a:rPr lang="en-US" smtClean="0"/>
              <a:t>5/27/21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3D587B-CCF4-3141-9576-2434D3717A7C}" type="datetime1">
              <a:rPr lang="en-US" smtClean="0"/>
              <a:t>5/27/21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D0084DB-E2BD-1D40-9E40-E279C608DB56}" type="datetime1">
              <a:rPr lang="en-US" smtClean="0"/>
              <a:t>5/27/21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A88E28-6940-AE40-8AF6-156BB88A2907}" type="datetime1">
              <a:rPr lang="en-US" smtClean="0"/>
              <a:t>5/27/21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86295EC-57D1-B64D-B3A0-2042150BA1CA}" type="datetime1">
              <a:rPr lang="en-US" smtClean="0"/>
              <a:t>5/27/21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720DF-3FD2-7E45-B1D3-E4F37B865EE3}" type="datetime1">
              <a:rPr lang="en-US" smtClean="0"/>
              <a:t>5/27/21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1A0F72-F6FA-524B-A2BF-B33064D6A175}" type="datetime1">
              <a:rPr lang="en-US" smtClean="0"/>
              <a:t>5/27/21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4E665A-C467-634C-9E4F-68B535C0EB03}" type="datetime1">
              <a:rPr lang="en-US" smtClean="0"/>
              <a:t>5/27/21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11288-5A3E-624A-BB97-A848FD359455}" type="datetime1">
              <a:rPr lang="en-US" smtClean="0"/>
              <a:t>5/27/21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A43DD67-5FD9-AF4D-9E62-86ACF2DE5C02}" type="datetime1">
              <a:rPr lang="en-US" smtClean="0"/>
              <a:t>5/27/21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B0776-CF83-DB4C-853B-BF33C31FAA9F}" type="datetime1">
              <a:rPr lang="en-US" smtClean="0"/>
              <a:t>5/27/21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3B9399E-D89D-874D-A734-350CD584B51A}" type="datetime1">
              <a:rPr lang="en-US" smtClean="0"/>
              <a:t>5/27/21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51237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7231784" cy="3654081"/>
          </a:xfrm>
        </p:spPr>
        <p:txBody>
          <a:bodyPr anchor="ctr">
            <a:normAutofit/>
          </a:bodyPr>
          <a:lstStyle/>
          <a:p>
            <a:pPr algn="ctr"/>
            <a:r>
              <a:rPr lang="en-US" dirty="0">
                <a:solidFill>
                  <a:schemeClr val="tx2"/>
                </a:solidFill>
              </a:rPr>
              <a:t>Saving your Ass-</a:t>
            </a:r>
            <a:r>
              <a:rPr lang="en-US" dirty="0" err="1">
                <a:solidFill>
                  <a:schemeClr val="tx2"/>
                </a:solidFill>
              </a:rPr>
              <a:t>ets</a:t>
            </a:r>
            <a:br>
              <a:rPr lang="en-US" dirty="0">
                <a:solidFill>
                  <a:schemeClr val="tx2"/>
                </a:solidFill>
              </a:rPr>
            </a:br>
            <a:r>
              <a:rPr lang="en-US" dirty="0">
                <a:solidFill>
                  <a:schemeClr val="tx2"/>
                </a:solidFill>
              </a:rPr>
              <a:t>through investment diversification</a:t>
            </a:r>
          </a:p>
        </p:txBody>
      </p:sp>
      <p:sp>
        <p:nvSpPr>
          <p:cNvPr id="3" name="Content Placeholder 2"/>
          <p:cNvSpPr>
            <a:spLocks noGrp="1"/>
          </p:cNvSpPr>
          <p:nvPr>
            <p:ph type="subTitle" idx="1"/>
          </p:nvPr>
        </p:nvSpPr>
        <p:spPr>
          <a:xfrm>
            <a:off x="8124850" y="1686509"/>
            <a:ext cx="3835502" cy="3080563"/>
          </a:xfrm>
        </p:spPr>
        <p:txBody>
          <a:bodyPr anchor="ctr">
            <a:normAutofit/>
          </a:bodyPr>
          <a:lstStyle/>
          <a:p>
            <a:endParaRPr lang="en-US" sz="2800" dirty="0"/>
          </a:p>
          <a:p>
            <a:r>
              <a:rPr lang="en-US" sz="2800" dirty="0"/>
              <a:t>Matthew </a:t>
            </a:r>
            <a:r>
              <a:rPr lang="en-US" sz="2800" dirty="0" err="1"/>
              <a:t>DupreE</a:t>
            </a:r>
            <a:endParaRPr lang="en-US" sz="2800" dirty="0"/>
          </a:p>
          <a:p>
            <a:r>
              <a:rPr lang="en-US" sz="2800" dirty="0"/>
              <a:t>Presented : 5/28/2021</a:t>
            </a:r>
          </a:p>
          <a:p>
            <a:endParaRPr sz="32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9298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Future Work</a:t>
            </a:r>
          </a:p>
        </p:txBody>
      </p:sp>
      <p:sp>
        <p:nvSpPr>
          <p:cNvPr id="3" name="Content Placeholder 2"/>
          <p:cNvSpPr>
            <a:spLocks noGrp="1"/>
          </p:cNvSpPr>
          <p:nvPr>
            <p:ph type="body" idx="1"/>
          </p:nvPr>
        </p:nvSpPr>
        <p:spPr>
          <a:xfrm>
            <a:off x="5155905" y="1935479"/>
            <a:ext cx="6108179" cy="3483919"/>
          </a:xfrm>
        </p:spPr>
        <p:txBody>
          <a:bodyPr anchor="ctr">
            <a:normAutofit/>
          </a:bodyPr>
          <a:lstStyle/>
          <a:p>
            <a:r>
              <a:rPr lang="en-US" sz="2400" dirty="0">
                <a:latin typeface="Arial" panose="020B0604020202020204" pitchFamily="34" charset="0"/>
                <a:cs typeface="Arial" panose="020B0604020202020204" pitchFamily="34" charset="0"/>
              </a:rPr>
              <a:t>Collect more transcripts per company</a:t>
            </a:r>
          </a:p>
          <a:p>
            <a:r>
              <a:rPr lang="en-US" sz="2400" dirty="0">
                <a:latin typeface="Arial" panose="020B0604020202020204" pitchFamily="34" charset="0"/>
                <a:cs typeface="Arial" panose="020B0604020202020204" pitchFamily="34" charset="0"/>
              </a:rPr>
              <a:t>Compare sector clusters to real sectors</a:t>
            </a:r>
          </a:p>
        </p:txBody>
      </p:sp>
      <p:sp>
        <p:nvSpPr>
          <p:cNvPr id="8" name="Slide Number Placeholder 3">
            <a:extLst>
              <a:ext uri="{FF2B5EF4-FFF2-40B4-BE49-F238E27FC236}">
                <a16:creationId xmlns:a16="http://schemas.microsoft.com/office/drawing/2014/main" id="{37D70C7C-E50E-6247-B4F5-04CAB2311D6A}"/>
              </a:ext>
            </a:extLst>
          </p:cNvPr>
          <p:cNvSpPr txBox="1">
            <a:spLocks/>
          </p:cNvSpPr>
          <p:nvPr/>
        </p:nvSpPr>
        <p:spPr>
          <a:xfrm>
            <a:off x="10710700" y="6108537"/>
            <a:ext cx="1052508"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D57F1E4F-1CFF-5643-939E-217C01CDF565}" type="slidenum">
              <a:rPr lang="en-US" sz="1200" smtClean="0">
                <a:solidFill>
                  <a:schemeClr val="accent4"/>
                </a:solidFill>
                <a:latin typeface="Arial" panose="020B0604020202020204" pitchFamily="34" charset="0"/>
                <a:cs typeface="Arial" panose="020B0604020202020204" pitchFamily="34" charset="0"/>
              </a:rPr>
              <a:pPr>
                <a:spcAft>
                  <a:spcPts val="600"/>
                </a:spcAft>
              </a:pPr>
              <a:t>10</a:t>
            </a:fld>
            <a:endParaRPr lang="en-US" sz="1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888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0E1-73C5-3D4A-B647-03CBE9A96929}"/>
              </a:ext>
            </a:extLst>
          </p:cNvPr>
          <p:cNvSpPr>
            <a:spLocks noGrp="1"/>
          </p:cNvSpPr>
          <p:nvPr>
            <p:ph type="title"/>
          </p:nvPr>
        </p:nvSpPr>
        <p:spPr/>
        <p:txBody>
          <a:bodyPr/>
          <a:lstStyle/>
          <a:p>
            <a:r>
              <a:rPr lang="en-US" dirty="0"/>
              <a:t>Sectors by Percentage</a:t>
            </a:r>
          </a:p>
        </p:txBody>
      </p:sp>
      <p:pic>
        <p:nvPicPr>
          <p:cNvPr id="6" name="Content Placeholder 5" descr="Graphical user interface, text&#10;&#10;Description automatically generated">
            <a:extLst>
              <a:ext uri="{FF2B5EF4-FFF2-40B4-BE49-F238E27FC236}">
                <a16:creationId xmlns:a16="http://schemas.microsoft.com/office/drawing/2014/main" id="{AB76CAA5-36FF-BE47-A868-0A2B51C18F82}"/>
              </a:ext>
            </a:extLst>
          </p:cNvPr>
          <p:cNvPicPr>
            <a:picLocks noGrp="1" noChangeAspect="1"/>
          </p:cNvPicPr>
          <p:nvPr>
            <p:ph idx="1"/>
          </p:nvPr>
        </p:nvPicPr>
        <p:blipFill>
          <a:blip r:embed="rId2"/>
          <a:stretch>
            <a:fillRect/>
          </a:stretch>
        </p:blipFill>
        <p:spPr>
          <a:xfrm>
            <a:off x="581192" y="2589345"/>
            <a:ext cx="5816600" cy="2552700"/>
          </a:xfrm>
        </p:spPr>
      </p:pic>
      <p:sp>
        <p:nvSpPr>
          <p:cNvPr id="4" name="Slide Number Placeholder 3">
            <a:extLst>
              <a:ext uri="{FF2B5EF4-FFF2-40B4-BE49-F238E27FC236}">
                <a16:creationId xmlns:a16="http://schemas.microsoft.com/office/drawing/2014/main" id="{FF03DD0B-76D8-A445-A342-5EE9248D8978}"/>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8" name="Picture 7" descr="A picture containing text, bird, plant&#10;&#10;Description automatically generated">
            <a:extLst>
              <a:ext uri="{FF2B5EF4-FFF2-40B4-BE49-F238E27FC236}">
                <a16:creationId xmlns:a16="http://schemas.microsoft.com/office/drawing/2014/main" id="{869F9D18-A467-4941-A601-4332E43273DF}"/>
              </a:ext>
            </a:extLst>
          </p:cNvPr>
          <p:cNvPicPr>
            <a:picLocks noChangeAspect="1"/>
          </p:cNvPicPr>
          <p:nvPr/>
        </p:nvPicPr>
        <p:blipFill>
          <a:blip r:embed="rId3"/>
          <a:stretch>
            <a:fillRect/>
          </a:stretch>
        </p:blipFill>
        <p:spPr>
          <a:xfrm>
            <a:off x="6238708" y="2572396"/>
            <a:ext cx="5372100" cy="2527300"/>
          </a:xfrm>
          <a:prstGeom prst="rect">
            <a:avLst/>
          </a:prstGeom>
        </p:spPr>
      </p:pic>
      <p:sp>
        <p:nvSpPr>
          <p:cNvPr id="9" name="Content Placeholder 2">
            <a:extLst>
              <a:ext uri="{FF2B5EF4-FFF2-40B4-BE49-F238E27FC236}">
                <a16:creationId xmlns:a16="http://schemas.microsoft.com/office/drawing/2014/main" id="{46D16FCA-D97C-414F-A1FA-C0747B4F9BEF}"/>
              </a:ext>
            </a:extLst>
          </p:cNvPr>
          <p:cNvSpPr txBox="1">
            <a:spLocks/>
          </p:cNvSpPr>
          <p:nvPr/>
        </p:nvSpPr>
        <p:spPr>
          <a:xfrm>
            <a:off x="1684777" y="2093162"/>
            <a:ext cx="1988588" cy="49618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dirty="0">
                <a:latin typeface="Arial" panose="020B0604020202020204" pitchFamily="34" charset="0"/>
                <a:cs typeface="Arial" panose="020B0604020202020204" pitchFamily="34" charset="0"/>
              </a:rPr>
              <a:t>Diversified</a:t>
            </a:r>
          </a:p>
        </p:txBody>
      </p:sp>
      <p:sp>
        <p:nvSpPr>
          <p:cNvPr id="10" name="Content Placeholder 2">
            <a:extLst>
              <a:ext uri="{FF2B5EF4-FFF2-40B4-BE49-F238E27FC236}">
                <a16:creationId xmlns:a16="http://schemas.microsoft.com/office/drawing/2014/main" id="{6901AB7D-E8D3-EA4C-9A8C-3E16D55F029D}"/>
              </a:ext>
            </a:extLst>
          </p:cNvPr>
          <p:cNvSpPr txBox="1">
            <a:spLocks/>
          </p:cNvSpPr>
          <p:nvPr/>
        </p:nvSpPr>
        <p:spPr>
          <a:xfrm>
            <a:off x="7930464" y="2094176"/>
            <a:ext cx="1988588" cy="49618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dirty="0">
                <a:latin typeface="Arial" panose="020B0604020202020204" pitchFamily="34" charset="0"/>
                <a:cs typeface="Arial" panose="020B0604020202020204" pitchFamily="34" charset="0"/>
              </a:rPr>
              <a:t>2x Tech</a:t>
            </a:r>
          </a:p>
        </p:txBody>
      </p:sp>
    </p:spTree>
    <p:extLst>
      <p:ext uri="{BB962C8B-B14F-4D97-AF65-F5344CB8AC3E}">
        <p14:creationId xmlns:p14="http://schemas.microsoft.com/office/powerpoint/2010/main" val="400524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0E1-73C5-3D4A-B647-03CBE9A96929}"/>
              </a:ext>
            </a:extLst>
          </p:cNvPr>
          <p:cNvSpPr>
            <a:spLocks noGrp="1"/>
          </p:cNvSpPr>
          <p:nvPr>
            <p:ph type="title"/>
          </p:nvPr>
        </p:nvSpPr>
        <p:spPr/>
        <p:txBody>
          <a:bodyPr/>
          <a:lstStyle/>
          <a:p>
            <a:r>
              <a:rPr lang="en-US" dirty="0"/>
              <a:t>Sectors by Percentage</a:t>
            </a:r>
          </a:p>
        </p:txBody>
      </p:sp>
      <p:sp>
        <p:nvSpPr>
          <p:cNvPr id="4" name="Slide Number Placeholder 3">
            <a:extLst>
              <a:ext uri="{FF2B5EF4-FFF2-40B4-BE49-F238E27FC236}">
                <a16:creationId xmlns:a16="http://schemas.microsoft.com/office/drawing/2014/main" id="{FF03DD0B-76D8-A445-A342-5EE9248D8978}"/>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9" name="Content Placeholder 2">
            <a:extLst>
              <a:ext uri="{FF2B5EF4-FFF2-40B4-BE49-F238E27FC236}">
                <a16:creationId xmlns:a16="http://schemas.microsoft.com/office/drawing/2014/main" id="{46D16FCA-D97C-414F-A1FA-C0747B4F9BEF}"/>
              </a:ext>
            </a:extLst>
          </p:cNvPr>
          <p:cNvSpPr txBox="1">
            <a:spLocks/>
          </p:cNvSpPr>
          <p:nvPr/>
        </p:nvSpPr>
        <p:spPr>
          <a:xfrm>
            <a:off x="1858197" y="2094176"/>
            <a:ext cx="1988588" cy="49618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dirty="0">
                <a:latin typeface="Arial" panose="020B0604020202020204" pitchFamily="34" charset="0"/>
                <a:cs typeface="Arial" panose="020B0604020202020204" pitchFamily="34" charset="0"/>
              </a:rPr>
              <a:t>Income</a:t>
            </a:r>
          </a:p>
        </p:txBody>
      </p:sp>
      <p:sp>
        <p:nvSpPr>
          <p:cNvPr id="10" name="Content Placeholder 2">
            <a:extLst>
              <a:ext uri="{FF2B5EF4-FFF2-40B4-BE49-F238E27FC236}">
                <a16:creationId xmlns:a16="http://schemas.microsoft.com/office/drawing/2014/main" id="{6901AB7D-E8D3-EA4C-9A8C-3E16D55F029D}"/>
              </a:ext>
            </a:extLst>
          </p:cNvPr>
          <p:cNvSpPr txBox="1">
            <a:spLocks/>
          </p:cNvSpPr>
          <p:nvPr/>
        </p:nvSpPr>
        <p:spPr>
          <a:xfrm>
            <a:off x="7930464" y="2094176"/>
            <a:ext cx="1988588" cy="49618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dirty="0">
                <a:latin typeface="Arial" panose="020B0604020202020204" pitchFamily="34" charset="0"/>
                <a:cs typeface="Arial" panose="020B0604020202020204" pitchFamily="34" charset="0"/>
              </a:rPr>
              <a:t>Inflation</a:t>
            </a:r>
          </a:p>
        </p:txBody>
      </p:sp>
      <p:pic>
        <p:nvPicPr>
          <p:cNvPr id="12" name="Picture 11" descr="Graphical user interface, text, application&#10;&#10;Description automatically generated">
            <a:extLst>
              <a:ext uri="{FF2B5EF4-FFF2-40B4-BE49-F238E27FC236}">
                <a16:creationId xmlns:a16="http://schemas.microsoft.com/office/drawing/2014/main" id="{BE138474-AF84-2D43-AD04-9DF424A8860F}"/>
              </a:ext>
            </a:extLst>
          </p:cNvPr>
          <p:cNvPicPr>
            <a:picLocks noChangeAspect="1"/>
          </p:cNvPicPr>
          <p:nvPr/>
        </p:nvPicPr>
        <p:blipFill>
          <a:blip r:embed="rId2"/>
          <a:stretch>
            <a:fillRect/>
          </a:stretch>
        </p:blipFill>
        <p:spPr>
          <a:xfrm>
            <a:off x="419100" y="2716345"/>
            <a:ext cx="5676900" cy="2425700"/>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3CDFE01E-293D-D240-86BC-EAD45AD36598}"/>
              </a:ext>
            </a:extLst>
          </p:cNvPr>
          <p:cNvPicPr>
            <a:picLocks noChangeAspect="1"/>
          </p:cNvPicPr>
          <p:nvPr/>
        </p:nvPicPr>
        <p:blipFill>
          <a:blip r:embed="rId3"/>
          <a:stretch>
            <a:fillRect/>
          </a:stretch>
        </p:blipFill>
        <p:spPr>
          <a:xfrm>
            <a:off x="6237014" y="2716345"/>
            <a:ext cx="5740400" cy="2451100"/>
          </a:xfrm>
          <a:prstGeom prst="rect">
            <a:avLst/>
          </a:prstGeom>
        </p:spPr>
      </p:pic>
    </p:spTree>
    <p:extLst>
      <p:ext uri="{BB962C8B-B14F-4D97-AF65-F5344CB8AC3E}">
        <p14:creationId xmlns:p14="http://schemas.microsoft.com/office/powerpoint/2010/main" val="129889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0E1-73C5-3D4A-B647-03CBE9A96929}"/>
              </a:ext>
            </a:extLst>
          </p:cNvPr>
          <p:cNvSpPr>
            <a:spLocks noGrp="1"/>
          </p:cNvSpPr>
          <p:nvPr>
            <p:ph type="title"/>
          </p:nvPr>
        </p:nvSpPr>
        <p:spPr/>
        <p:txBody>
          <a:bodyPr/>
          <a:lstStyle/>
          <a:p>
            <a:r>
              <a:rPr lang="en-US" dirty="0"/>
              <a:t>Diversified Yield and P/E</a:t>
            </a:r>
          </a:p>
        </p:txBody>
      </p:sp>
      <p:sp>
        <p:nvSpPr>
          <p:cNvPr id="4" name="Slide Number Placeholder 3">
            <a:extLst>
              <a:ext uri="{FF2B5EF4-FFF2-40B4-BE49-F238E27FC236}">
                <a16:creationId xmlns:a16="http://schemas.microsoft.com/office/drawing/2014/main" id="{FF03DD0B-76D8-A445-A342-5EE9248D8978}"/>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Picture 4" descr="Table&#10;&#10;Description automatically generated">
            <a:extLst>
              <a:ext uri="{FF2B5EF4-FFF2-40B4-BE49-F238E27FC236}">
                <a16:creationId xmlns:a16="http://schemas.microsoft.com/office/drawing/2014/main" id="{760C07B3-BA2C-474F-8BBE-FE01EF104D49}"/>
              </a:ext>
            </a:extLst>
          </p:cNvPr>
          <p:cNvPicPr>
            <a:picLocks noChangeAspect="1"/>
          </p:cNvPicPr>
          <p:nvPr/>
        </p:nvPicPr>
        <p:blipFill>
          <a:blip r:embed="rId2"/>
          <a:stretch>
            <a:fillRect/>
          </a:stretch>
        </p:blipFill>
        <p:spPr>
          <a:xfrm>
            <a:off x="1054158" y="2244244"/>
            <a:ext cx="6680200" cy="3911600"/>
          </a:xfrm>
          <a:prstGeom prst="rect">
            <a:avLst/>
          </a:prstGeom>
        </p:spPr>
      </p:pic>
    </p:spTree>
    <p:extLst>
      <p:ext uri="{BB962C8B-B14F-4D97-AF65-F5344CB8AC3E}">
        <p14:creationId xmlns:p14="http://schemas.microsoft.com/office/powerpoint/2010/main" val="1113544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3383280" y="2011680"/>
            <a:ext cx="8105608" cy="2072640"/>
          </a:xfrm>
        </p:spPr>
        <p:txBody>
          <a:bodyPr anchor="ctr">
            <a:normAutofit/>
          </a:bodyPr>
          <a:lstStyle/>
          <a:p>
            <a:pPr marL="0" indent="0">
              <a:buNone/>
            </a:pPr>
            <a:r>
              <a:rPr lang="en-US" sz="2400" b="1" dirty="0">
                <a:latin typeface="Arial" panose="020B0604020202020204" pitchFamily="34" charset="0"/>
                <a:cs typeface="Arial" panose="020B0604020202020204" pitchFamily="34" charset="0"/>
              </a:rPr>
              <a:t>To re-think market sector separation using Natural Language Processing (NLP) of earnings call transcripts.</a:t>
            </a:r>
          </a:p>
        </p:txBody>
      </p:sp>
      <p:sp>
        <p:nvSpPr>
          <p:cNvPr id="8" name="Title 1">
            <a:extLst>
              <a:ext uri="{FF2B5EF4-FFF2-40B4-BE49-F238E27FC236}">
                <a16:creationId xmlns:a16="http://schemas.microsoft.com/office/drawing/2014/main" id="{03BF7883-95AC-F74A-B72E-E44E495B12BA}"/>
              </a:ext>
            </a:extLst>
          </p:cNvPr>
          <p:cNvSpPr txBox="1">
            <a:spLocks/>
          </p:cNvSpPr>
          <p:nvPr/>
        </p:nvSpPr>
        <p:spPr>
          <a:xfrm>
            <a:off x="581193" y="640080"/>
            <a:ext cx="5773890" cy="11160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solidFill>
                  <a:schemeClr val="accent2"/>
                </a:solidFill>
              </a:rPr>
              <a:t>Introduction</a:t>
            </a:r>
          </a:p>
        </p:txBody>
      </p:sp>
      <p:sp>
        <p:nvSpPr>
          <p:cNvPr id="5" name="Content Placeholder 2">
            <a:extLst>
              <a:ext uri="{FF2B5EF4-FFF2-40B4-BE49-F238E27FC236}">
                <a16:creationId xmlns:a16="http://schemas.microsoft.com/office/drawing/2014/main" id="{94D09A74-CC84-B14A-9640-46BC20984B93}"/>
              </a:ext>
            </a:extLst>
          </p:cNvPr>
          <p:cNvSpPr txBox="1">
            <a:spLocks/>
          </p:cNvSpPr>
          <p:nvPr/>
        </p:nvSpPr>
        <p:spPr>
          <a:xfrm>
            <a:off x="428792" y="2552700"/>
            <a:ext cx="2756368" cy="9906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3200" b="1" dirty="0">
                <a:latin typeface="Arial" panose="020B0604020202020204" pitchFamily="34" charset="0"/>
                <a:cs typeface="Arial" panose="020B0604020202020204" pitchFamily="34" charset="0"/>
              </a:rPr>
              <a:t>Project Goal:</a:t>
            </a:r>
            <a:endParaRPr lang="en-US" sz="2400" b="1"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0E0B87A1-8C5E-1A4C-B7C7-A704DBB65D32}"/>
              </a:ext>
            </a:extLst>
          </p:cNvPr>
          <p:cNvSpPr txBox="1">
            <a:spLocks/>
          </p:cNvSpPr>
          <p:nvPr/>
        </p:nvSpPr>
        <p:spPr>
          <a:xfrm>
            <a:off x="3383280" y="3892468"/>
            <a:ext cx="8105608" cy="168893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400" b="1" dirty="0">
                <a:latin typeface="Arial" panose="020B0604020202020204" pitchFamily="34" charset="0"/>
                <a:cs typeface="Arial" panose="020B0604020202020204" pitchFamily="34" charset="0"/>
              </a:rPr>
              <a:t>To provide new sector separations based on company and investor priorities to new investors to assist them in market diversification.</a:t>
            </a:r>
          </a:p>
        </p:txBody>
      </p:sp>
      <p:sp>
        <p:nvSpPr>
          <p:cNvPr id="7" name="Content Placeholder 2">
            <a:extLst>
              <a:ext uri="{FF2B5EF4-FFF2-40B4-BE49-F238E27FC236}">
                <a16:creationId xmlns:a16="http://schemas.microsoft.com/office/drawing/2014/main" id="{A07D2CC1-253A-1E42-AF9A-292799323F6E}"/>
              </a:ext>
            </a:extLst>
          </p:cNvPr>
          <p:cNvSpPr txBox="1">
            <a:spLocks/>
          </p:cNvSpPr>
          <p:nvPr/>
        </p:nvSpPr>
        <p:spPr>
          <a:xfrm>
            <a:off x="428792" y="4241637"/>
            <a:ext cx="2756368" cy="9906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3200" b="1" dirty="0">
                <a:latin typeface="Arial" panose="020B0604020202020204" pitchFamily="34" charset="0"/>
                <a:cs typeface="Arial" panose="020B0604020202020204" pitchFamily="34" charset="0"/>
              </a:rPr>
              <a:t>Objectives:</a:t>
            </a:r>
            <a:endParaRPr lang="en-US" sz="2400" b="1" dirty="0">
              <a:latin typeface="Arial" panose="020B0604020202020204" pitchFamily="34" charset="0"/>
              <a:cs typeface="Arial" panose="020B0604020202020204" pitchFamily="34" charset="0"/>
            </a:endParaRPr>
          </a:p>
        </p:txBody>
      </p:sp>
      <p:sp>
        <p:nvSpPr>
          <p:cNvPr id="9" name="Slide Number Placeholder 3">
            <a:extLst>
              <a:ext uri="{FF2B5EF4-FFF2-40B4-BE49-F238E27FC236}">
                <a16:creationId xmlns:a16="http://schemas.microsoft.com/office/drawing/2014/main" id="{34BD2620-95F6-354E-936D-7E7A267DB851}"/>
              </a:ext>
            </a:extLst>
          </p:cNvPr>
          <p:cNvSpPr txBox="1">
            <a:spLocks/>
          </p:cNvSpPr>
          <p:nvPr/>
        </p:nvSpPr>
        <p:spPr>
          <a:xfrm>
            <a:off x="10710700" y="6108537"/>
            <a:ext cx="1052508"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D57F1E4F-1CFF-5643-939E-217C01CDF565}" type="slidenum">
              <a:rPr lang="en-US" sz="1200" smtClean="0">
                <a:solidFill>
                  <a:schemeClr val="accent4"/>
                </a:solidFill>
                <a:latin typeface="Arial" panose="020B0604020202020204" pitchFamily="34" charset="0"/>
                <a:cs typeface="Arial" panose="020B0604020202020204" pitchFamily="34" charset="0"/>
              </a:rPr>
              <a:pPr>
                <a:spcAft>
                  <a:spcPts val="600"/>
                </a:spcAft>
              </a:pPr>
              <a:t>2</a:t>
            </a:fld>
            <a:endParaRPr lang="en-US" sz="1200"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2749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3BF7883-95AC-F74A-B72E-E44E495B12BA}"/>
              </a:ext>
            </a:extLst>
          </p:cNvPr>
          <p:cNvSpPr txBox="1">
            <a:spLocks/>
          </p:cNvSpPr>
          <p:nvPr/>
        </p:nvSpPr>
        <p:spPr>
          <a:xfrm>
            <a:off x="581193" y="640080"/>
            <a:ext cx="5773890" cy="11160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solidFill>
                  <a:schemeClr val="accent2"/>
                </a:solidFill>
              </a:rPr>
              <a:t>Why Invest?</a:t>
            </a:r>
          </a:p>
        </p:txBody>
      </p:sp>
      <p:sp>
        <p:nvSpPr>
          <p:cNvPr id="6" name="Slide Number Placeholder 3">
            <a:extLst>
              <a:ext uri="{FF2B5EF4-FFF2-40B4-BE49-F238E27FC236}">
                <a16:creationId xmlns:a16="http://schemas.microsoft.com/office/drawing/2014/main" id="{E63C99DD-D344-7047-9EB6-3AEA82FE5AEA}"/>
              </a:ext>
            </a:extLst>
          </p:cNvPr>
          <p:cNvSpPr txBox="1">
            <a:spLocks/>
          </p:cNvSpPr>
          <p:nvPr/>
        </p:nvSpPr>
        <p:spPr>
          <a:xfrm>
            <a:off x="10710700" y="6108537"/>
            <a:ext cx="1052508"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D57F1E4F-1CFF-5643-939E-217C01CDF565}" type="slidenum">
              <a:rPr lang="en-US" sz="1200" smtClean="0">
                <a:solidFill>
                  <a:schemeClr val="accent4"/>
                </a:solidFill>
                <a:latin typeface="Arial" panose="020B0604020202020204" pitchFamily="34" charset="0"/>
                <a:cs typeface="Arial" panose="020B0604020202020204" pitchFamily="34" charset="0"/>
              </a:rPr>
              <a:pPr>
                <a:spcAft>
                  <a:spcPts val="600"/>
                </a:spcAft>
              </a:pPr>
              <a:t>3</a:t>
            </a:fld>
            <a:endParaRPr lang="en-US" sz="1200" dirty="0">
              <a:solidFill>
                <a:schemeClr val="accent4"/>
              </a:solidFill>
              <a:latin typeface="Arial" panose="020B0604020202020204" pitchFamily="34" charset="0"/>
              <a:cs typeface="Arial" panose="020B0604020202020204" pitchFamily="34" charset="0"/>
            </a:endParaRPr>
          </a:p>
        </p:txBody>
      </p:sp>
      <p:pic>
        <p:nvPicPr>
          <p:cNvPr id="10" name="Picture 9" descr="A person wearing glasses&#10;&#10;Description automatically generated with low confidence">
            <a:extLst>
              <a:ext uri="{FF2B5EF4-FFF2-40B4-BE49-F238E27FC236}">
                <a16:creationId xmlns:a16="http://schemas.microsoft.com/office/drawing/2014/main" id="{378FDFD1-51F4-2C4B-85DA-EA4FD8EC9E54}"/>
              </a:ext>
            </a:extLst>
          </p:cNvPr>
          <p:cNvPicPr>
            <a:picLocks noChangeAspect="1"/>
          </p:cNvPicPr>
          <p:nvPr/>
        </p:nvPicPr>
        <p:blipFill>
          <a:blip r:embed="rId3"/>
          <a:stretch>
            <a:fillRect/>
          </a:stretch>
        </p:blipFill>
        <p:spPr>
          <a:xfrm>
            <a:off x="581193" y="2498240"/>
            <a:ext cx="4271223" cy="2847482"/>
          </a:xfrm>
          <a:prstGeom prst="rect">
            <a:avLst/>
          </a:prstGeom>
        </p:spPr>
      </p:pic>
      <p:sp>
        <p:nvSpPr>
          <p:cNvPr id="12" name="Content Placeholder 2">
            <a:extLst>
              <a:ext uri="{FF2B5EF4-FFF2-40B4-BE49-F238E27FC236}">
                <a16:creationId xmlns:a16="http://schemas.microsoft.com/office/drawing/2014/main" id="{8CDE423F-CAC8-5C4C-9A9A-D5A765BEA377}"/>
              </a:ext>
            </a:extLst>
          </p:cNvPr>
          <p:cNvSpPr txBox="1">
            <a:spLocks/>
          </p:cNvSpPr>
          <p:nvPr/>
        </p:nvSpPr>
        <p:spPr>
          <a:xfrm>
            <a:off x="5071872" y="2886629"/>
            <a:ext cx="6691336" cy="242844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dirty="0">
                <a:latin typeface="Arial" panose="020B0604020202020204" pitchFamily="34" charset="0"/>
                <a:cs typeface="Arial" panose="020B0604020202020204" pitchFamily="34" charset="0"/>
              </a:rPr>
              <a:t>“In the long run, it’s not just how much money you make that will determine your future prosperity. It’s how much of that money you put to work by saving it and investing it.” </a:t>
            </a:r>
          </a:p>
          <a:p>
            <a:pPr marL="0" indent="0" algn="ctr">
              <a:buNone/>
            </a:pPr>
            <a:r>
              <a:rPr lang="en-US" sz="2000" dirty="0">
                <a:latin typeface="Arial" panose="020B0604020202020204" pitchFamily="34" charset="0"/>
                <a:cs typeface="Arial" panose="020B0604020202020204" pitchFamily="34" charset="0"/>
              </a:rPr>
              <a:t> - Peter Lynch</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900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581193" y="1836926"/>
            <a:ext cx="7489912" cy="2380997"/>
          </a:xfrm>
        </p:spPr>
        <p:txBody>
          <a:bodyPr anchor="ctr">
            <a:normAutofit lnSpcReduction="10000"/>
          </a:bodyPr>
          <a:lstStyle/>
          <a:p>
            <a:pPr marL="0" indent="0">
              <a:buNone/>
            </a:pPr>
            <a:r>
              <a:rPr lang="en-US" sz="2800" dirty="0">
                <a:latin typeface="Arial" panose="020B0604020202020204" pitchFamily="34" charset="0"/>
                <a:cs typeface="Arial" panose="020B0604020202020204" pitchFamily="34" charset="0"/>
              </a:rPr>
              <a:t>Preliminary Action</a:t>
            </a:r>
          </a:p>
          <a:p>
            <a:pPr lvl="1"/>
            <a:r>
              <a:rPr lang="en-US" sz="2400" dirty="0">
                <a:latin typeface="Arial" panose="020B0604020202020204" pitchFamily="34" charset="0"/>
                <a:cs typeface="Arial" panose="020B0604020202020204" pitchFamily="34" charset="0"/>
              </a:rPr>
              <a:t>Scrape earnings call transcripts from </a:t>
            </a:r>
            <a:r>
              <a:rPr lang="en-US" sz="2400" dirty="0" err="1">
                <a:latin typeface="Arial" panose="020B0604020202020204" pitchFamily="34" charset="0"/>
                <a:cs typeface="Arial" panose="020B0604020202020204" pitchFamily="34" charset="0"/>
              </a:rPr>
              <a:t>seekingalpha.com</a:t>
            </a:r>
            <a:endParaRPr lang="en-US"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Scrape stock data from </a:t>
            </a:r>
            <a:r>
              <a:rPr lang="en-US" sz="2400" dirty="0" err="1">
                <a:latin typeface="Arial" panose="020B0604020202020204" pitchFamily="34" charset="0"/>
                <a:cs typeface="Arial" panose="020B0604020202020204" pitchFamily="34" charset="0"/>
              </a:rPr>
              <a:t>stockanalysis.com</a:t>
            </a:r>
            <a:endParaRPr lang="en-US"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Text cleaning</a:t>
            </a:r>
          </a:p>
        </p:txBody>
      </p:sp>
      <p:sp>
        <p:nvSpPr>
          <p:cNvPr id="8" name="Title 1">
            <a:extLst>
              <a:ext uri="{FF2B5EF4-FFF2-40B4-BE49-F238E27FC236}">
                <a16:creationId xmlns:a16="http://schemas.microsoft.com/office/drawing/2014/main" id="{03BF7883-95AC-F74A-B72E-E44E495B12BA}"/>
              </a:ext>
            </a:extLst>
          </p:cNvPr>
          <p:cNvSpPr txBox="1">
            <a:spLocks/>
          </p:cNvSpPr>
          <p:nvPr/>
        </p:nvSpPr>
        <p:spPr>
          <a:xfrm>
            <a:off x="581193" y="640080"/>
            <a:ext cx="5773890" cy="11160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solidFill>
                  <a:schemeClr val="accent2"/>
                </a:solidFill>
              </a:rPr>
              <a:t>Methodology</a:t>
            </a:r>
          </a:p>
        </p:txBody>
      </p:sp>
      <p:sp>
        <p:nvSpPr>
          <p:cNvPr id="11" name="Content Placeholder 2">
            <a:extLst>
              <a:ext uri="{FF2B5EF4-FFF2-40B4-BE49-F238E27FC236}">
                <a16:creationId xmlns:a16="http://schemas.microsoft.com/office/drawing/2014/main" id="{4BE2D962-73B6-7044-A263-F13526DCF6A4}"/>
              </a:ext>
            </a:extLst>
          </p:cNvPr>
          <p:cNvSpPr txBox="1">
            <a:spLocks/>
          </p:cNvSpPr>
          <p:nvPr/>
        </p:nvSpPr>
        <p:spPr>
          <a:xfrm>
            <a:off x="581192" y="3910102"/>
            <a:ext cx="7180751" cy="283207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800" dirty="0">
                <a:latin typeface="Arial" panose="020B0604020202020204" pitchFamily="34" charset="0"/>
                <a:cs typeface="Arial" panose="020B0604020202020204" pitchFamily="34" charset="0"/>
              </a:rPr>
              <a:t>Sector Separation</a:t>
            </a:r>
          </a:p>
          <a:p>
            <a:pPr lvl="1"/>
            <a:r>
              <a:rPr lang="en-US" sz="2400" dirty="0" err="1">
                <a:latin typeface="Arial" panose="020B0604020202020204" pitchFamily="34" charset="0"/>
                <a:cs typeface="Arial" panose="020B0604020202020204" pitchFamily="34" charset="0"/>
              </a:rPr>
              <a:t>Tf-idf</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Vecortizer</a:t>
            </a:r>
            <a:endParaRPr lang="en-US"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NMF</a:t>
            </a:r>
          </a:p>
          <a:p>
            <a:pPr lvl="1"/>
            <a:r>
              <a:rPr lang="en-US" sz="2400" dirty="0">
                <a:latin typeface="Arial" panose="020B0604020202020204" pitchFamily="34" charset="0"/>
                <a:cs typeface="Arial" panose="020B0604020202020204" pitchFamily="34" charset="0"/>
              </a:rPr>
              <a:t>Investment recommendations</a:t>
            </a:r>
          </a:p>
        </p:txBody>
      </p:sp>
      <p:sp>
        <p:nvSpPr>
          <p:cNvPr id="6" name="Slide Number Placeholder 3">
            <a:extLst>
              <a:ext uri="{FF2B5EF4-FFF2-40B4-BE49-F238E27FC236}">
                <a16:creationId xmlns:a16="http://schemas.microsoft.com/office/drawing/2014/main" id="{E63C99DD-D344-7047-9EB6-3AEA82FE5AEA}"/>
              </a:ext>
            </a:extLst>
          </p:cNvPr>
          <p:cNvSpPr txBox="1">
            <a:spLocks/>
          </p:cNvSpPr>
          <p:nvPr/>
        </p:nvSpPr>
        <p:spPr>
          <a:xfrm>
            <a:off x="10710700" y="6108537"/>
            <a:ext cx="1052508"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D57F1E4F-1CFF-5643-939E-217C01CDF565}" type="slidenum">
              <a:rPr lang="en-US" sz="1200" smtClean="0">
                <a:solidFill>
                  <a:schemeClr val="accent4"/>
                </a:solidFill>
                <a:latin typeface="Arial" panose="020B0604020202020204" pitchFamily="34" charset="0"/>
                <a:cs typeface="Arial" panose="020B0604020202020204" pitchFamily="34" charset="0"/>
              </a:rPr>
              <a:pPr>
                <a:spcAft>
                  <a:spcPts val="600"/>
                </a:spcAft>
              </a:pPr>
              <a:t>4</a:t>
            </a:fld>
            <a:endParaRPr lang="en-US" sz="1200" dirty="0">
              <a:solidFill>
                <a:schemeClr val="accent4"/>
              </a:solidFill>
              <a:latin typeface="Arial" panose="020B0604020202020204" pitchFamily="34" charset="0"/>
              <a:cs typeface="Arial" panose="020B0604020202020204" pitchFamily="34" charset="0"/>
            </a:endParaRPr>
          </a:p>
        </p:txBody>
      </p:sp>
      <p:pic>
        <p:nvPicPr>
          <p:cNvPr id="4" name="Picture 3" descr="Logo, company name&#10;&#10;Description automatically generated">
            <a:extLst>
              <a:ext uri="{FF2B5EF4-FFF2-40B4-BE49-F238E27FC236}">
                <a16:creationId xmlns:a16="http://schemas.microsoft.com/office/drawing/2014/main" id="{7C63F972-EECC-9E43-981F-4472075B5BED}"/>
              </a:ext>
            </a:extLst>
          </p:cNvPr>
          <p:cNvPicPr>
            <a:picLocks noChangeAspect="1"/>
          </p:cNvPicPr>
          <p:nvPr/>
        </p:nvPicPr>
        <p:blipFill>
          <a:blip r:embed="rId3"/>
          <a:stretch>
            <a:fillRect/>
          </a:stretch>
        </p:blipFill>
        <p:spPr>
          <a:xfrm>
            <a:off x="7761944" y="1964940"/>
            <a:ext cx="3523488" cy="2348992"/>
          </a:xfrm>
          <a:prstGeom prst="rect">
            <a:avLst/>
          </a:prstGeom>
        </p:spPr>
      </p:pic>
      <p:pic>
        <p:nvPicPr>
          <p:cNvPr id="10" name="Picture 9" descr="A picture containing icon&#10;&#10;Description automatically generated">
            <a:extLst>
              <a:ext uri="{FF2B5EF4-FFF2-40B4-BE49-F238E27FC236}">
                <a16:creationId xmlns:a16="http://schemas.microsoft.com/office/drawing/2014/main" id="{7757A65C-8DB0-1946-B8EF-5717812580EB}"/>
              </a:ext>
            </a:extLst>
          </p:cNvPr>
          <p:cNvPicPr>
            <a:picLocks noChangeAspect="1"/>
          </p:cNvPicPr>
          <p:nvPr/>
        </p:nvPicPr>
        <p:blipFill>
          <a:blip r:embed="rId4"/>
          <a:stretch>
            <a:fillRect/>
          </a:stretch>
        </p:blipFill>
        <p:spPr>
          <a:xfrm>
            <a:off x="7761943" y="4441946"/>
            <a:ext cx="3523489" cy="773850"/>
          </a:xfrm>
          <a:prstGeom prst="rect">
            <a:avLst/>
          </a:prstGeom>
        </p:spPr>
      </p:pic>
    </p:spTree>
    <p:extLst>
      <p:ext uri="{BB962C8B-B14F-4D97-AF65-F5344CB8AC3E}">
        <p14:creationId xmlns:p14="http://schemas.microsoft.com/office/powerpoint/2010/main" val="227340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7BDE1A-72E8-C545-83C3-6C608BDCFA9E}"/>
              </a:ext>
            </a:extLst>
          </p:cNvPr>
          <p:cNvSpPr txBox="1">
            <a:spLocks/>
          </p:cNvSpPr>
          <p:nvPr/>
        </p:nvSpPr>
        <p:spPr>
          <a:xfrm>
            <a:off x="581192" y="640080"/>
            <a:ext cx="9977107" cy="11160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solidFill>
                  <a:schemeClr val="accent2"/>
                </a:solidFill>
              </a:rPr>
              <a:t>Sector Separation</a:t>
            </a:r>
          </a:p>
        </p:txBody>
      </p:sp>
      <p:sp>
        <p:nvSpPr>
          <p:cNvPr id="12" name="Rectangle 11">
            <a:extLst>
              <a:ext uri="{FF2B5EF4-FFF2-40B4-BE49-F238E27FC236}">
                <a16:creationId xmlns:a16="http://schemas.microsoft.com/office/drawing/2014/main" id="{AF098E4A-FCA0-7B48-A7CA-A10F2D14AD9A}"/>
              </a:ext>
            </a:extLst>
          </p:cNvPr>
          <p:cNvSpPr/>
          <p:nvPr/>
        </p:nvSpPr>
        <p:spPr>
          <a:xfrm>
            <a:off x="6402570" y="1949674"/>
            <a:ext cx="1207008" cy="2161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lide Number Placeholder 3">
            <a:extLst>
              <a:ext uri="{FF2B5EF4-FFF2-40B4-BE49-F238E27FC236}">
                <a16:creationId xmlns:a16="http://schemas.microsoft.com/office/drawing/2014/main" id="{112B4661-B32F-1A45-90D9-D1EE9764935B}"/>
              </a:ext>
            </a:extLst>
          </p:cNvPr>
          <p:cNvSpPr txBox="1">
            <a:spLocks/>
          </p:cNvSpPr>
          <p:nvPr/>
        </p:nvSpPr>
        <p:spPr>
          <a:xfrm>
            <a:off x="10710700" y="6108537"/>
            <a:ext cx="1052508"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D57F1E4F-1CFF-5643-939E-217C01CDF565}" type="slidenum">
              <a:rPr lang="en-US" sz="1200" smtClean="0">
                <a:solidFill>
                  <a:schemeClr val="accent4"/>
                </a:solidFill>
                <a:latin typeface="Arial" panose="020B0604020202020204" pitchFamily="34" charset="0"/>
                <a:cs typeface="Arial" panose="020B0604020202020204" pitchFamily="34" charset="0"/>
              </a:rPr>
              <a:pPr>
                <a:spcAft>
                  <a:spcPts val="600"/>
                </a:spcAft>
              </a:pPr>
              <a:t>5</a:t>
            </a:fld>
            <a:endParaRPr lang="en-US" sz="1200" dirty="0">
              <a:solidFill>
                <a:schemeClr val="accent4"/>
              </a:solidFill>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72B60E81-B502-864D-B58D-1D9505544555}"/>
              </a:ext>
            </a:extLst>
          </p:cNvPr>
          <p:cNvGrpSpPr/>
          <p:nvPr/>
        </p:nvGrpSpPr>
        <p:grpSpPr>
          <a:xfrm>
            <a:off x="24384" y="1483155"/>
            <a:ext cx="7407664" cy="5309616"/>
            <a:chOff x="3100828" y="1417320"/>
            <a:chExt cx="7407664" cy="5440680"/>
          </a:xfrm>
        </p:grpSpPr>
        <p:pic>
          <p:nvPicPr>
            <p:cNvPr id="4" name="Picture 3" descr="Chart, pie chart&#10;&#10;Description automatically generated">
              <a:extLst>
                <a:ext uri="{FF2B5EF4-FFF2-40B4-BE49-F238E27FC236}">
                  <a16:creationId xmlns:a16="http://schemas.microsoft.com/office/drawing/2014/main" id="{4F08F324-9028-A242-857A-D8DD3ED44BA4}"/>
                </a:ext>
              </a:extLst>
            </p:cNvPr>
            <p:cNvPicPr>
              <a:picLocks noChangeAspect="1"/>
            </p:cNvPicPr>
            <p:nvPr/>
          </p:nvPicPr>
          <p:blipFill>
            <a:blip r:embed="rId3"/>
            <a:stretch>
              <a:fillRect/>
            </a:stretch>
          </p:blipFill>
          <p:spPr>
            <a:xfrm>
              <a:off x="4084320" y="1417320"/>
              <a:ext cx="5440680" cy="5440680"/>
            </a:xfrm>
            <a:prstGeom prst="rect">
              <a:avLst/>
            </a:prstGeom>
          </p:spPr>
        </p:pic>
        <p:pic>
          <p:nvPicPr>
            <p:cNvPr id="6" name="Picture 5" descr="Text&#10;&#10;Description automatically generated">
              <a:extLst>
                <a:ext uri="{FF2B5EF4-FFF2-40B4-BE49-F238E27FC236}">
                  <a16:creationId xmlns:a16="http://schemas.microsoft.com/office/drawing/2014/main" id="{9A1DDA2A-49C0-4148-BEC9-3A8D8E0664C5}"/>
                </a:ext>
              </a:extLst>
            </p:cNvPr>
            <p:cNvPicPr>
              <a:picLocks noChangeAspect="1"/>
            </p:cNvPicPr>
            <p:nvPr/>
          </p:nvPicPr>
          <p:blipFill>
            <a:blip r:embed="rId4"/>
            <a:stretch>
              <a:fillRect/>
            </a:stretch>
          </p:blipFill>
          <p:spPr>
            <a:xfrm>
              <a:off x="3100828" y="2533396"/>
              <a:ext cx="2336804" cy="331723"/>
            </a:xfrm>
            <a:prstGeom prst="rect">
              <a:avLst/>
            </a:prstGeom>
          </p:spPr>
        </p:pic>
        <p:pic>
          <p:nvPicPr>
            <p:cNvPr id="8" name="Picture 7" descr="Logo&#10;&#10;Description automatically generated with medium confidence">
              <a:extLst>
                <a:ext uri="{FF2B5EF4-FFF2-40B4-BE49-F238E27FC236}">
                  <a16:creationId xmlns:a16="http://schemas.microsoft.com/office/drawing/2014/main" id="{7B0FB2CF-18CB-1440-882C-15613032ED51}"/>
                </a:ext>
              </a:extLst>
            </p:cNvPr>
            <p:cNvPicPr>
              <a:picLocks noChangeAspect="1"/>
            </p:cNvPicPr>
            <p:nvPr/>
          </p:nvPicPr>
          <p:blipFill>
            <a:blip r:embed="rId5"/>
            <a:stretch>
              <a:fillRect/>
            </a:stretch>
          </p:blipFill>
          <p:spPr>
            <a:xfrm>
              <a:off x="8727908" y="3429000"/>
              <a:ext cx="1780584" cy="260755"/>
            </a:xfrm>
            <a:prstGeom prst="rect">
              <a:avLst/>
            </a:prstGeom>
          </p:spPr>
        </p:pic>
      </p:grpSp>
      <p:sp>
        <p:nvSpPr>
          <p:cNvPr id="18" name="Content Placeholder 2">
            <a:extLst>
              <a:ext uri="{FF2B5EF4-FFF2-40B4-BE49-F238E27FC236}">
                <a16:creationId xmlns:a16="http://schemas.microsoft.com/office/drawing/2014/main" id="{EA08F148-D807-0C46-870F-5DF5748D7D1F}"/>
              </a:ext>
            </a:extLst>
          </p:cNvPr>
          <p:cNvSpPr txBox="1">
            <a:spLocks/>
          </p:cNvSpPr>
          <p:nvPr/>
        </p:nvSpPr>
        <p:spPr>
          <a:xfrm>
            <a:off x="7236444" y="2165853"/>
            <a:ext cx="4606806" cy="4626918"/>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800" dirty="0">
                <a:latin typeface="Arial" panose="020B0604020202020204" pitchFamily="34" charset="0"/>
                <a:cs typeface="Arial" panose="020B0604020202020204" pitchFamily="34" charset="0"/>
              </a:rPr>
              <a:t>9 Sectors:</a:t>
            </a:r>
          </a:p>
          <a:p>
            <a:pPr lvl="1"/>
            <a:r>
              <a:rPr lang="en-US" sz="2400" dirty="0">
                <a:latin typeface="Arial" panose="020B0604020202020204" pitchFamily="34" charset="0"/>
                <a:cs typeface="Arial" panose="020B0604020202020204" pitchFamily="34" charset="0"/>
              </a:rPr>
              <a:t>Manufacturing</a:t>
            </a:r>
          </a:p>
          <a:p>
            <a:pPr lvl="1"/>
            <a:r>
              <a:rPr lang="en-US" sz="2400" dirty="0">
                <a:latin typeface="Arial" panose="020B0604020202020204" pitchFamily="34" charset="0"/>
                <a:cs typeface="Arial" panose="020B0604020202020204" pitchFamily="34" charset="0"/>
              </a:rPr>
              <a:t>Pharma/Medical</a:t>
            </a:r>
          </a:p>
          <a:p>
            <a:pPr lvl="1"/>
            <a:r>
              <a:rPr lang="en-US" sz="2400" dirty="0">
                <a:latin typeface="Arial" panose="020B0604020202020204" pitchFamily="34" charset="0"/>
                <a:cs typeface="Arial" panose="020B0604020202020204" pitchFamily="34" charset="0"/>
              </a:rPr>
              <a:t>Banking</a:t>
            </a:r>
          </a:p>
          <a:p>
            <a:pPr lvl="1"/>
            <a:r>
              <a:rPr lang="en-US" sz="2400" dirty="0">
                <a:latin typeface="Arial" panose="020B0604020202020204" pitchFamily="34" charset="0"/>
                <a:cs typeface="Arial" panose="020B0604020202020204" pitchFamily="34" charset="0"/>
              </a:rPr>
              <a:t>Energy</a:t>
            </a:r>
          </a:p>
          <a:p>
            <a:pPr lvl="1"/>
            <a:r>
              <a:rPr lang="en-US" sz="2400" dirty="0">
                <a:latin typeface="Arial" panose="020B0604020202020204" pitchFamily="34" charset="0"/>
                <a:cs typeface="Arial" panose="020B0604020202020204" pitchFamily="34" charset="0"/>
              </a:rPr>
              <a:t>Retail/Services</a:t>
            </a:r>
          </a:p>
          <a:p>
            <a:pPr lvl="1"/>
            <a:r>
              <a:rPr lang="en-US" sz="2400" dirty="0">
                <a:latin typeface="Arial" panose="020B0604020202020204" pitchFamily="34" charset="0"/>
                <a:cs typeface="Arial" panose="020B0604020202020204" pitchFamily="34" charset="0"/>
              </a:rPr>
              <a:t>Real Estate</a:t>
            </a:r>
          </a:p>
          <a:p>
            <a:pPr lvl="1"/>
            <a:r>
              <a:rPr lang="en-US" sz="2400" dirty="0">
                <a:latin typeface="Arial" panose="020B0604020202020204" pitchFamily="34" charset="0"/>
                <a:cs typeface="Arial" panose="020B0604020202020204" pitchFamily="34" charset="0"/>
              </a:rPr>
              <a:t>Tech Services</a:t>
            </a:r>
          </a:p>
          <a:p>
            <a:pPr lvl="1"/>
            <a:r>
              <a:rPr lang="en-US" sz="2400" dirty="0">
                <a:latin typeface="Arial" panose="020B0604020202020204" pitchFamily="34" charset="0"/>
                <a:cs typeface="Arial" panose="020B0604020202020204" pitchFamily="34" charset="0"/>
              </a:rPr>
              <a:t>Business Services</a:t>
            </a:r>
          </a:p>
          <a:p>
            <a:pPr lvl="1"/>
            <a:r>
              <a:rPr lang="en-US" sz="2400" dirty="0">
                <a:latin typeface="Arial" panose="020B0604020202020204" pitchFamily="34" charset="0"/>
                <a:cs typeface="Arial" panose="020B0604020202020204" pitchFamily="34" charset="0"/>
              </a:rPr>
              <a:t>Tech platforms/Entertainment</a:t>
            </a:r>
          </a:p>
          <a:p>
            <a:pPr lvl="1"/>
            <a:endParaRPr lang="en-US" sz="2400" dirty="0">
              <a:latin typeface="Arial" panose="020B0604020202020204" pitchFamily="34" charset="0"/>
              <a:cs typeface="Arial" panose="020B0604020202020204" pitchFamily="34" charset="0"/>
            </a:endParaRPr>
          </a:p>
          <a:p>
            <a:pPr lvl="1"/>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612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7BDE1A-72E8-C545-83C3-6C608BDCFA9E}"/>
              </a:ext>
            </a:extLst>
          </p:cNvPr>
          <p:cNvSpPr txBox="1">
            <a:spLocks/>
          </p:cNvSpPr>
          <p:nvPr/>
        </p:nvSpPr>
        <p:spPr>
          <a:xfrm>
            <a:off x="581192" y="640080"/>
            <a:ext cx="10818328" cy="11160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solidFill>
                  <a:schemeClr val="accent2"/>
                </a:solidFill>
              </a:rPr>
              <a:t>Sectors</a:t>
            </a:r>
          </a:p>
        </p:txBody>
      </p:sp>
      <p:sp>
        <p:nvSpPr>
          <p:cNvPr id="13" name="Slide Number Placeholder 3">
            <a:extLst>
              <a:ext uri="{FF2B5EF4-FFF2-40B4-BE49-F238E27FC236}">
                <a16:creationId xmlns:a16="http://schemas.microsoft.com/office/drawing/2014/main" id="{A5FAE559-C06E-784F-B8CD-310AED85FE2C}"/>
              </a:ext>
            </a:extLst>
          </p:cNvPr>
          <p:cNvSpPr txBox="1">
            <a:spLocks/>
          </p:cNvSpPr>
          <p:nvPr/>
        </p:nvSpPr>
        <p:spPr>
          <a:xfrm>
            <a:off x="10710700" y="6108537"/>
            <a:ext cx="1052508"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D57F1E4F-1CFF-5643-939E-217C01CDF565}" type="slidenum">
              <a:rPr lang="en-US" sz="1200" smtClean="0">
                <a:solidFill>
                  <a:schemeClr val="accent4"/>
                </a:solidFill>
                <a:latin typeface="Arial" panose="020B0604020202020204" pitchFamily="34" charset="0"/>
                <a:cs typeface="Arial" panose="020B0604020202020204" pitchFamily="34" charset="0"/>
              </a:rPr>
              <a:pPr>
                <a:spcAft>
                  <a:spcPts val="600"/>
                </a:spcAft>
              </a:pPr>
              <a:t>6</a:t>
            </a:fld>
            <a:endParaRPr lang="en-US" sz="1200" dirty="0">
              <a:solidFill>
                <a:schemeClr val="accent4"/>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CDF80086-AB81-3D48-B174-E0E67F5AC774}"/>
              </a:ext>
            </a:extLst>
          </p:cNvPr>
          <p:cNvGrpSpPr/>
          <p:nvPr/>
        </p:nvGrpSpPr>
        <p:grpSpPr>
          <a:xfrm>
            <a:off x="776265" y="1985183"/>
            <a:ext cx="2491191" cy="4545047"/>
            <a:chOff x="776265" y="1863263"/>
            <a:chExt cx="2491191" cy="4545047"/>
          </a:xfrm>
        </p:grpSpPr>
        <p:sp>
          <p:nvSpPr>
            <p:cNvPr id="11" name="Content Placeholder 2">
              <a:extLst>
                <a:ext uri="{FF2B5EF4-FFF2-40B4-BE49-F238E27FC236}">
                  <a16:creationId xmlns:a16="http://schemas.microsoft.com/office/drawing/2014/main" id="{19DC6903-30F0-6A4E-9C4E-BF1CBBAEECCF}"/>
                </a:ext>
              </a:extLst>
            </p:cNvPr>
            <p:cNvSpPr txBox="1">
              <a:spLocks/>
            </p:cNvSpPr>
            <p:nvPr/>
          </p:nvSpPr>
          <p:spPr>
            <a:xfrm>
              <a:off x="776265" y="1863263"/>
              <a:ext cx="2491191" cy="206908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800" dirty="0">
                  <a:latin typeface="Arial" panose="020B0604020202020204" pitchFamily="34" charset="0"/>
                  <a:cs typeface="Arial" panose="020B0604020202020204" pitchFamily="34" charset="0"/>
                </a:rPr>
                <a:t>Manufacturing</a:t>
              </a:r>
            </a:p>
            <a:p>
              <a:pPr lvl="1"/>
              <a:r>
                <a:rPr lang="en-US" sz="2400" dirty="0">
                  <a:latin typeface="Arial" panose="020B0604020202020204" pitchFamily="34" charset="0"/>
                  <a:cs typeface="Arial" panose="020B0604020202020204" pitchFamily="34" charset="0"/>
                </a:rPr>
                <a:t>DuPont</a:t>
              </a:r>
            </a:p>
            <a:p>
              <a:pPr lvl="1"/>
              <a:r>
                <a:rPr lang="en-US" sz="2400" dirty="0">
                  <a:latin typeface="Arial" panose="020B0604020202020204" pitchFamily="34" charset="0"/>
                  <a:cs typeface="Arial" panose="020B0604020202020204" pitchFamily="34" charset="0"/>
                </a:rPr>
                <a:t>Ford</a:t>
              </a:r>
            </a:p>
            <a:p>
              <a:pPr lvl="1"/>
              <a:r>
                <a:rPr lang="en-US" sz="2400" dirty="0">
                  <a:latin typeface="Arial" panose="020B0604020202020204" pitchFamily="34" charset="0"/>
                  <a:cs typeface="Arial" panose="020B0604020202020204" pitchFamily="34" charset="0"/>
                </a:rPr>
                <a:t>Qualcomm</a:t>
              </a:r>
            </a:p>
          </p:txBody>
        </p:sp>
        <p:sp>
          <p:nvSpPr>
            <p:cNvPr id="22" name="Content Placeholder 2">
              <a:extLst>
                <a:ext uri="{FF2B5EF4-FFF2-40B4-BE49-F238E27FC236}">
                  <a16:creationId xmlns:a16="http://schemas.microsoft.com/office/drawing/2014/main" id="{D07F676A-C648-BF46-A3AA-DE4E635B237B}"/>
                </a:ext>
              </a:extLst>
            </p:cNvPr>
            <p:cNvSpPr txBox="1">
              <a:spLocks/>
            </p:cNvSpPr>
            <p:nvPr/>
          </p:nvSpPr>
          <p:spPr>
            <a:xfrm>
              <a:off x="776265" y="4339227"/>
              <a:ext cx="2491191" cy="206908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US" sz="2400" dirty="0">
                  <a:latin typeface="Arial" panose="020B0604020202020204" pitchFamily="34" charset="0"/>
                  <a:cs typeface="Arial" panose="020B0604020202020204" pitchFamily="34" charset="0"/>
                </a:rPr>
                <a:t>‘supply’</a:t>
              </a:r>
            </a:p>
            <a:p>
              <a:pPr lvl="1"/>
              <a:r>
                <a:rPr lang="en-US" sz="2400" dirty="0">
                  <a:latin typeface="Arial" panose="020B0604020202020204" pitchFamily="34" charset="0"/>
                  <a:cs typeface="Arial" panose="020B0604020202020204" pitchFamily="34" charset="0"/>
                </a:rPr>
                <a:t>‘products’</a:t>
              </a:r>
            </a:p>
            <a:p>
              <a:pPr lvl="1"/>
              <a:r>
                <a:rPr lang="en-US" sz="2400" dirty="0">
                  <a:latin typeface="Arial" panose="020B0604020202020204" pitchFamily="34" charset="0"/>
                  <a:cs typeface="Arial" panose="020B0604020202020204" pitchFamily="34" charset="0"/>
                </a:rPr>
                <a:t>‘orders’</a:t>
              </a:r>
            </a:p>
          </p:txBody>
        </p:sp>
      </p:grpSp>
      <p:grpSp>
        <p:nvGrpSpPr>
          <p:cNvPr id="5" name="Group 4">
            <a:extLst>
              <a:ext uri="{FF2B5EF4-FFF2-40B4-BE49-F238E27FC236}">
                <a16:creationId xmlns:a16="http://schemas.microsoft.com/office/drawing/2014/main" id="{A0EE65F1-A27D-154F-98CC-F7553A9A114F}"/>
              </a:ext>
            </a:extLst>
          </p:cNvPr>
          <p:cNvGrpSpPr/>
          <p:nvPr/>
        </p:nvGrpSpPr>
        <p:grpSpPr>
          <a:xfrm>
            <a:off x="4564928" y="1948607"/>
            <a:ext cx="2850855" cy="4577723"/>
            <a:chOff x="4564928" y="1863263"/>
            <a:chExt cx="2850855" cy="4577723"/>
          </a:xfrm>
        </p:grpSpPr>
        <p:sp>
          <p:nvSpPr>
            <p:cNvPr id="12" name="Content Placeholder 2">
              <a:extLst>
                <a:ext uri="{FF2B5EF4-FFF2-40B4-BE49-F238E27FC236}">
                  <a16:creationId xmlns:a16="http://schemas.microsoft.com/office/drawing/2014/main" id="{448AD1D0-06EF-B54D-92B6-B82D838162DE}"/>
                </a:ext>
              </a:extLst>
            </p:cNvPr>
            <p:cNvSpPr txBox="1">
              <a:spLocks/>
            </p:cNvSpPr>
            <p:nvPr/>
          </p:nvSpPr>
          <p:spPr>
            <a:xfrm>
              <a:off x="4564928" y="1863263"/>
              <a:ext cx="2850855" cy="206908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800" dirty="0">
                  <a:latin typeface="Arial" panose="020B0604020202020204" pitchFamily="34" charset="0"/>
                  <a:cs typeface="Arial" panose="020B0604020202020204" pitchFamily="34" charset="0"/>
                </a:rPr>
                <a:t>Pharma/Medical</a:t>
              </a:r>
            </a:p>
            <a:p>
              <a:pPr lvl="1"/>
              <a:r>
                <a:rPr lang="en-US" sz="2400" dirty="0">
                  <a:latin typeface="Arial" panose="020B0604020202020204" pitchFamily="34" charset="0"/>
                  <a:cs typeface="Arial" panose="020B0604020202020204" pitchFamily="34" charset="0"/>
                </a:rPr>
                <a:t>J&amp;J</a:t>
              </a:r>
            </a:p>
            <a:p>
              <a:pPr lvl="1"/>
              <a:r>
                <a:rPr lang="en-US" sz="2400" dirty="0">
                  <a:latin typeface="Arial" panose="020B0604020202020204" pitchFamily="34" charset="0"/>
                  <a:cs typeface="Arial" panose="020B0604020202020204" pitchFamily="34" charset="0"/>
                </a:rPr>
                <a:t>Pfizer</a:t>
              </a:r>
            </a:p>
            <a:p>
              <a:pPr lvl="1"/>
              <a:r>
                <a:rPr lang="en-US" sz="2400" dirty="0">
                  <a:latin typeface="Arial" panose="020B0604020202020204" pitchFamily="34" charset="0"/>
                  <a:cs typeface="Arial" panose="020B0604020202020204" pitchFamily="34" charset="0"/>
                </a:rPr>
                <a:t>AMD</a:t>
              </a:r>
            </a:p>
          </p:txBody>
        </p:sp>
        <p:sp>
          <p:nvSpPr>
            <p:cNvPr id="23" name="Content Placeholder 2">
              <a:extLst>
                <a:ext uri="{FF2B5EF4-FFF2-40B4-BE49-F238E27FC236}">
                  <a16:creationId xmlns:a16="http://schemas.microsoft.com/office/drawing/2014/main" id="{A1E7C4DE-57EF-EB41-9BF3-5FCC68BD42D9}"/>
                </a:ext>
              </a:extLst>
            </p:cNvPr>
            <p:cNvSpPr txBox="1">
              <a:spLocks/>
            </p:cNvSpPr>
            <p:nvPr/>
          </p:nvSpPr>
          <p:spPr>
            <a:xfrm>
              <a:off x="4564928" y="4371903"/>
              <a:ext cx="2850855" cy="206908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US" sz="2400" dirty="0">
                  <a:latin typeface="Arial" panose="020B0604020202020204" pitchFamily="34" charset="0"/>
                  <a:cs typeface="Arial" panose="020B0604020202020204" pitchFamily="34" charset="0"/>
                </a:rPr>
                <a:t>‘patient’</a:t>
              </a:r>
            </a:p>
            <a:p>
              <a:pPr lvl="1"/>
              <a:r>
                <a:rPr lang="en-US" sz="2400" dirty="0">
                  <a:latin typeface="Arial" panose="020B0604020202020204" pitchFamily="34" charset="0"/>
                  <a:cs typeface="Arial" panose="020B0604020202020204" pitchFamily="34" charset="0"/>
                </a:rPr>
                <a:t>‘treatment’</a:t>
              </a:r>
            </a:p>
            <a:p>
              <a:pPr lvl="1"/>
              <a:r>
                <a:rPr lang="en-US" sz="2400" dirty="0">
                  <a:latin typeface="Arial" panose="020B0604020202020204" pitchFamily="34" charset="0"/>
                  <a:cs typeface="Arial" panose="020B0604020202020204" pitchFamily="34" charset="0"/>
                </a:rPr>
                <a:t>‘trial’</a:t>
              </a:r>
            </a:p>
          </p:txBody>
        </p:sp>
      </p:grpSp>
      <p:grpSp>
        <p:nvGrpSpPr>
          <p:cNvPr id="7" name="Group 6">
            <a:extLst>
              <a:ext uri="{FF2B5EF4-FFF2-40B4-BE49-F238E27FC236}">
                <a16:creationId xmlns:a16="http://schemas.microsoft.com/office/drawing/2014/main" id="{238880C5-F7D6-AF47-AE1F-C7C7A4EBB406}"/>
              </a:ext>
            </a:extLst>
          </p:cNvPr>
          <p:cNvGrpSpPr/>
          <p:nvPr/>
        </p:nvGrpSpPr>
        <p:grpSpPr>
          <a:xfrm>
            <a:off x="8237723" y="1948607"/>
            <a:ext cx="2999231" cy="4788887"/>
            <a:chOff x="8237723" y="1863263"/>
            <a:chExt cx="2999231" cy="4788887"/>
          </a:xfrm>
        </p:grpSpPr>
        <p:sp>
          <p:nvSpPr>
            <p:cNvPr id="14" name="Content Placeholder 2">
              <a:extLst>
                <a:ext uri="{FF2B5EF4-FFF2-40B4-BE49-F238E27FC236}">
                  <a16:creationId xmlns:a16="http://schemas.microsoft.com/office/drawing/2014/main" id="{57B536DE-0EAE-9F47-82B5-BBE6AF6F9608}"/>
                </a:ext>
              </a:extLst>
            </p:cNvPr>
            <p:cNvSpPr txBox="1">
              <a:spLocks/>
            </p:cNvSpPr>
            <p:nvPr/>
          </p:nvSpPr>
          <p:spPr>
            <a:xfrm>
              <a:off x="8335259" y="1863263"/>
              <a:ext cx="2472977" cy="231292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800" dirty="0">
                  <a:latin typeface="Arial" panose="020B0604020202020204" pitchFamily="34" charset="0"/>
                  <a:cs typeface="Arial" panose="020B0604020202020204" pitchFamily="34" charset="0"/>
                </a:rPr>
                <a:t>Banking</a:t>
              </a:r>
            </a:p>
            <a:p>
              <a:pPr lvl="1"/>
              <a:r>
                <a:rPr lang="en-US" sz="2400" dirty="0">
                  <a:latin typeface="Arial" panose="020B0604020202020204" pitchFamily="34" charset="0"/>
                  <a:cs typeface="Arial" panose="020B0604020202020204" pitchFamily="34" charset="0"/>
                </a:rPr>
                <a:t>JP Morgan</a:t>
              </a:r>
            </a:p>
            <a:p>
              <a:pPr lvl="1"/>
              <a:r>
                <a:rPr lang="en-US" sz="2400" dirty="0">
                  <a:latin typeface="Arial" panose="020B0604020202020204" pitchFamily="34" charset="0"/>
                  <a:cs typeface="Arial" panose="020B0604020202020204" pitchFamily="34" charset="0"/>
                </a:rPr>
                <a:t>Bank of America</a:t>
              </a:r>
            </a:p>
            <a:p>
              <a:pPr lvl="1"/>
              <a:endParaRPr lang="en-US" sz="2400" dirty="0">
                <a:latin typeface="Arial" panose="020B0604020202020204" pitchFamily="34" charset="0"/>
                <a:cs typeface="Arial" panose="020B0604020202020204" pitchFamily="34" charset="0"/>
              </a:endParaRPr>
            </a:p>
          </p:txBody>
        </p:sp>
        <p:sp>
          <p:nvSpPr>
            <p:cNvPr id="25" name="Content Placeholder 2">
              <a:extLst>
                <a:ext uri="{FF2B5EF4-FFF2-40B4-BE49-F238E27FC236}">
                  <a16:creationId xmlns:a16="http://schemas.microsoft.com/office/drawing/2014/main" id="{2EC1B9AF-11DA-3646-AE55-BA1B35F25660}"/>
                </a:ext>
              </a:extLst>
            </p:cNvPr>
            <p:cNvSpPr txBox="1">
              <a:spLocks/>
            </p:cNvSpPr>
            <p:nvPr/>
          </p:nvSpPr>
          <p:spPr>
            <a:xfrm>
              <a:off x="8237723" y="4339227"/>
              <a:ext cx="2999231" cy="231292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US" sz="2400" dirty="0">
                  <a:latin typeface="Arial" panose="020B0604020202020204" pitchFamily="34" charset="0"/>
                  <a:cs typeface="Arial" panose="020B0604020202020204" pitchFamily="34" charset="0"/>
                </a:rPr>
                <a:t>‘loan’</a:t>
              </a:r>
            </a:p>
            <a:p>
              <a:pPr lvl="1"/>
              <a:r>
                <a:rPr lang="en-US" sz="2400" dirty="0">
                  <a:latin typeface="Arial" panose="020B0604020202020204" pitchFamily="34" charset="0"/>
                  <a:cs typeface="Arial" panose="020B0604020202020204" pitchFamily="34" charset="0"/>
                </a:rPr>
                <a:t>‘mortgage’</a:t>
              </a:r>
            </a:p>
            <a:p>
              <a:pPr lvl="1"/>
              <a:r>
                <a:rPr lang="en-US" sz="2400" dirty="0">
                  <a:latin typeface="Arial" panose="020B0604020202020204" pitchFamily="34" charset="0"/>
                  <a:cs typeface="Arial" panose="020B0604020202020204" pitchFamily="34" charset="0"/>
                </a:rPr>
                <a:t>‘credit’</a:t>
              </a:r>
            </a:p>
          </p:txBody>
        </p:sp>
      </p:grpSp>
    </p:spTree>
    <p:extLst>
      <p:ext uri="{BB962C8B-B14F-4D97-AF65-F5344CB8AC3E}">
        <p14:creationId xmlns:p14="http://schemas.microsoft.com/office/powerpoint/2010/main" val="101730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7BDE1A-72E8-C545-83C3-6C608BDCFA9E}"/>
              </a:ext>
            </a:extLst>
          </p:cNvPr>
          <p:cNvSpPr txBox="1">
            <a:spLocks/>
          </p:cNvSpPr>
          <p:nvPr/>
        </p:nvSpPr>
        <p:spPr>
          <a:xfrm>
            <a:off x="581192" y="640080"/>
            <a:ext cx="9977107" cy="11160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solidFill>
                  <a:schemeClr val="accent2"/>
                </a:solidFill>
              </a:rPr>
              <a:t>Sectors</a:t>
            </a:r>
          </a:p>
        </p:txBody>
      </p:sp>
      <p:sp>
        <p:nvSpPr>
          <p:cNvPr id="11" name="Rectangle 10">
            <a:extLst>
              <a:ext uri="{FF2B5EF4-FFF2-40B4-BE49-F238E27FC236}">
                <a16:creationId xmlns:a16="http://schemas.microsoft.com/office/drawing/2014/main" id="{10A01F86-D399-4646-B2C8-F9035BD0C92D}"/>
              </a:ext>
            </a:extLst>
          </p:cNvPr>
          <p:cNvSpPr/>
          <p:nvPr/>
        </p:nvSpPr>
        <p:spPr>
          <a:xfrm>
            <a:off x="792452" y="1885382"/>
            <a:ext cx="1207008" cy="2161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F098E4A-FCA0-7B48-A7CA-A10F2D14AD9A}"/>
              </a:ext>
            </a:extLst>
          </p:cNvPr>
          <p:cNvSpPr/>
          <p:nvPr/>
        </p:nvSpPr>
        <p:spPr>
          <a:xfrm>
            <a:off x="6402570" y="1949674"/>
            <a:ext cx="1207008" cy="2161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lide Number Placeholder 3">
            <a:extLst>
              <a:ext uri="{FF2B5EF4-FFF2-40B4-BE49-F238E27FC236}">
                <a16:creationId xmlns:a16="http://schemas.microsoft.com/office/drawing/2014/main" id="{112B4661-B32F-1A45-90D9-D1EE9764935B}"/>
              </a:ext>
            </a:extLst>
          </p:cNvPr>
          <p:cNvSpPr txBox="1">
            <a:spLocks/>
          </p:cNvSpPr>
          <p:nvPr/>
        </p:nvSpPr>
        <p:spPr>
          <a:xfrm>
            <a:off x="10710700" y="6108537"/>
            <a:ext cx="1052508"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D57F1E4F-1CFF-5643-939E-217C01CDF565}" type="slidenum">
              <a:rPr lang="en-US" sz="1200" smtClean="0">
                <a:solidFill>
                  <a:schemeClr val="accent4"/>
                </a:solidFill>
                <a:latin typeface="Arial" panose="020B0604020202020204" pitchFamily="34" charset="0"/>
                <a:cs typeface="Arial" panose="020B0604020202020204" pitchFamily="34" charset="0"/>
              </a:rPr>
              <a:pPr>
                <a:spcAft>
                  <a:spcPts val="600"/>
                </a:spcAft>
              </a:pPr>
              <a:t>7</a:t>
            </a:fld>
            <a:endParaRPr lang="en-US" sz="1200" dirty="0">
              <a:solidFill>
                <a:schemeClr val="accent4"/>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A1CB7382-5652-CE43-94E4-9B485F518702}"/>
              </a:ext>
            </a:extLst>
          </p:cNvPr>
          <p:cNvGrpSpPr/>
          <p:nvPr/>
        </p:nvGrpSpPr>
        <p:grpSpPr>
          <a:xfrm>
            <a:off x="525396" y="1990092"/>
            <a:ext cx="2753320" cy="4483570"/>
            <a:chOff x="525396" y="1990092"/>
            <a:chExt cx="2753320" cy="4483570"/>
          </a:xfrm>
        </p:grpSpPr>
        <p:sp>
          <p:nvSpPr>
            <p:cNvPr id="19" name="Content Placeholder 2">
              <a:extLst>
                <a:ext uri="{FF2B5EF4-FFF2-40B4-BE49-F238E27FC236}">
                  <a16:creationId xmlns:a16="http://schemas.microsoft.com/office/drawing/2014/main" id="{C9521CD4-0693-084E-B919-1BFA3B6291AF}"/>
                </a:ext>
              </a:extLst>
            </p:cNvPr>
            <p:cNvSpPr txBox="1">
              <a:spLocks/>
            </p:cNvSpPr>
            <p:nvPr/>
          </p:nvSpPr>
          <p:spPr>
            <a:xfrm>
              <a:off x="618035" y="1990092"/>
              <a:ext cx="2083692" cy="206908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800" dirty="0">
                  <a:latin typeface="Arial" panose="020B0604020202020204" pitchFamily="34" charset="0"/>
                  <a:cs typeface="Arial" panose="020B0604020202020204" pitchFamily="34" charset="0"/>
                </a:rPr>
                <a:t>Energy</a:t>
              </a:r>
            </a:p>
            <a:p>
              <a:pPr lvl="1"/>
              <a:r>
                <a:rPr lang="en-US" sz="2400" dirty="0">
                  <a:latin typeface="Arial" panose="020B0604020202020204" pitchFamily="34" charset="0"/>
                  <a:cs typeface="Arial" panose="020B0604020202020204" pitchFamily="34" charset="0"/>
                </a:rPr>
                <a:t>Exxon</a:t>
              </a:r>
            </a:p>
            <a:p>
              <a:pPr lvl="1"/>
              <a:r>
                <a:rPr lang="en-US" sz="2400" dirty="0">
                  <a:latin typeface="Arial" panose="020B0604020202020204" pitchFamily="34" charset="0"/>
                  <a:cs typeface="Arial" panose="020B0604020202020204" pitchFamily="34" charset="0"/>
                </a:rPr>
                <a:t>Tesla</a:t>
              </a:r>
            </a:p>
            <a:p>
              <a:pPr lvl="1"/>
              <a:r>
                <a:rPr lang="en-US" sz="2400" dirty="0">
                  <a:latin typeface="Arial" panose="020B0604020202020204" pitchFamily="34" charset="0"/>
                  <a:cs typeface="Arial" panose="020B0604020202020204" pitchFamily="34" charset="0"/>
                </a:rPr>
                <a:t>Airlines</a:t>
              </a:r>
            </a:p>
          </p:txBody>
        </p:sp>
        <p:sp>
          <p:nvSpPr>
            <p:cNvPr id="20" name="Content Placeholder 2">
              <a:extLst>
                <a:ext uri="{FF2B5EF4-FFF2-40B4-BE49-F238E27FC236}">
                  <a16:creationId xmlns:a16="http://schemas.microsoft.com/office/drawing/2014/main" id="{BF90BCF8-C926-B24A-8795-FE037F293F32}"/>
                </a:ext>
              </a:extLst>
            </p:cNvPr>
            <p:cNvSpPr txBox="1">
              <a:spLocks/>
            </p:cNvSpPr>
            <p:nvPr/>
          </p:nvSpPr>
          <p:spPr>
            <a:xfrm>
              <a:off x="525396" y="4404579"/>
              <a:ext cx="2753320" cy="206908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US" sz="2400" dirty="0">
                  <a:latin typeface="Arial" panose="020B0604020202020204" pitchFamily="34" charset="0"/>
                  <a:cs typeface="Arial" panose="020B0604020202020204" pitchFamily="34" charset="0"/>
                </a:rPr>
                <a:t>‘gas’</a:t>
              </a:r>
            </a:p>
            <a:p>
              <a:pPr lvl="1"/>
              <a:r>
                <a:rPr lang="en-US" sz="2400" dirty="0">
                  <a:latin typeface="Arial" panose="020B0604020202020204" pitchFamily="34" charset="0"/>
                  <a:cs typeface="Arial" panose="020B0604020202020204" pitchFamily="34" charset="0"/>
                </a:rPr>
                <a:t>‘energy’</a:t>
              </a:r>
            </a:p>
            <a:p>
              <a:pPr lvl="1"/>
              <a:r>
                <a:rPr lang="en-US" sz="2400" dirty="0">
                  <a:latin typeface="Arial" panose="020B0604020202020204" pitchFamily="34" charset="0"/>
                  <a:cs typeface="Arial" panose="020B0604020202020204" pitchFamily="34" charset="0"/>
                </a:rPr>
                <a:t>‘production’</a:t>
              </a:r>
            </a:p>
          </p:txBody>
        </p:sp>
      </p:grpSp>
      <p:grpSp>
        <p:nvGrpSpPr>
          <p:cNvPr id="4" name="Group 3">
            <a:extLst>
              <a:ext uri="{FF2B5EF4-FFF2-40B4-BE49-F238E27FC236}">
                <a16:creationId xmlns:a16="http://schemas.microsoft.com/office/drawing/2014/main" id="{EF92F079-DB32-4546-A156-BFD9CE52FF00}"/>
              </a:ext>
            </a:extLst>
          </p:cNvPr>
          <p:cNvGrpSpPr/>
          <p:nvPr/>
        </p:nvGrpSpPr>
        <p:grpSpPr>
          <a:xfrm>
            <a:off x="3607922" y="1993471"/>
            <a:ext cx="2698456" cy="4480191"/>
            <a:chOff x="3607922" y="1993471"/>
            <a:chExt cx="2698456" cy="4480191"/>
          </a:xfrm>
        </p:grpSpPr>
        <p:sp>
          <p:nvSpPr>
            <p:cNvPr id="13" name="Content Placeholder 2">
              <a:extLst>
                <a:ext uri="{FF2B5EF4-FFF2-40B4-BE49-F238E27FC236}">
                  <a16:creationId xmlns:a16="http://schemas.microsoft.com/office/drawing/2014/main" id="{C27C9A2F-DE76-0341-9C08-7035309D2565}"/>
                </a:ext>
              </a:extLst>
            </p:cNvPr>
            <p:cNvSpPr txBox="1">
              <a:spLocks/>
            </p:cNvSpPr>
            <p:nvPr/>
          </p:nvSpPr>
          <p:spPr>
            <a:xfrm>
              <a:off x="3607922" y="1993471"/>
              <a:ext cx="2698456" cy="206908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800" dirty="0">
                  <a:latin typeface="Arial" panose="020B0604020202020204" pitchFamily="34" charset="0"/>
                  <a:cs typeface="Arial" panose="020B0604020202020204" pitchFamily="34" charset="0"/>
                </a:rPr>
                <a:t>Retail/Services</a:t>
              </a:r>
            </a:p>
            <a:p>
              <a:pPr lvl="1"/>
              <a:r>
                <a:rPr lang="en-US" sz="2400" dirty="0">
                  <a:latin typeface="Arial" panose="020B0604020202020204" pitchFamily="34" charset="0"/>
                  <a:cs typeface="Arial" panose="020B0604020202020204" pitchFamily="34" charset="0"/>
                </a:rPr>
                <a:t>TJ Max</a:t>
              </a:r>
            </a:p>
            <a:p>
              <a:pPr lvl="1"/>
              <a:r>
                <a:rPr lang="en-US" sz="2400" dirty="0">
                  <a:latin typeface="Arial" panose="020B0604020202020204" pitchFamily="34" charset="0"/>
                  <a:cs typeface="Arial" panose="020B0604020202020204" pitchFamily="34" charset="0"/>
                </a:rPr>
                <a:t>Home Depot</a:t>
              </a:r>
            </a:p>
            <a:p>
              <a:pPr lvl="1"/>
              <a:r>
                <a:rPr lang="en-US" sz="2400" dirty="0">
                  <a:latin typeface="Arial" panose="020B0604020202020204" pitchFamily="34" charset="0"/>
                  <a:cs typeface="Arial" panose="020B0604020202020204" pitchFamily="34" charset="0"/>
                </a:rPr>
                <a:t>UPS</a:t>
              </a:r>
            </a:p>
          </p:txBody>
        </p:sp>
        <p:sp>
          <p:nvSpPr>
            <p:cNvPr id="22" name="Content Placeholder 2">
              <a:extLst>
                <a:ext uri="{FF2B5EF4-FFF2-40B4-BE49-F238E27FC236}">
                  <a16:creationId xmlns:a16="http://schemas.microsoft.com/office/drawing/2014/main" id="{F8F38AB9-70A7-234F-AC42-7EF4B96DDE9C}"/>
                </a:ext>
              </a:extLst>
            </p:cNvPr>
            <p:cNvSpPr txBox="1">
              <a:spLocks/>
            </p:cNvSpPr>
            <p:nvPr/>
          </p:nvSpPr>
          <p:spPr>
            <a:xfrm>
              <a:off x="3607922" y="4404579"/>
              <a:ext cx="2698456" cy="206908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US" sz="2400" dirty="0">
                  <a:latin typeface="Arial" panose="020B0604020202020204" pitchFamily="34" charset="0"/>
                  <a:cs typeface="Arial" panose="020B0604020202020204" pitchFamily="34" charset="0"/>
                </a:rPr>
                <a:t>‘store’</a:t>
              </a:r>
            </a:p>
            <a:p>
              <a:pPr lvl="1"/>
              <a:r>
                <a:rPr lang="en-US" sz="2400" dirty="0">
                  <a:latin typeface="Arial" panose="020B0604020202020204" pitchFamily="34" charset="0"/>
                  <a:cs typeface="Arial" panose="020B0604020202020204" pitchFamily="34" charset="0"/>
                </a:rPr>
                <a:t>‘brand’</a:t>
              </a:r>
            </a:p>
            <a:p>
              <a:pPr lvl="1"/>
              <a:r>
                <a:rPr lang="en-US" sz="2400" dirty="0">
                  <a:latin typeface="Arial" panose="020B0604020202020204" pitchFamily="34" charset="0"/>
                  <a:cs typeface="Arial" panose="020B0604020202020204" pitchFamily="34" charset="0"/>
                </a:rPr>
                <a:t>‘inventory’</a:t>
              </a:r>
            </a:p>
          </p:txBody>
        </p:sp>
      </p:grpSp>
      <p:grpSp>
        <p:nvGrpSpPr>
          <p:cNvPr id="5" name="Group 4">
            <a:extLst>
              <a:ext uri="{FF2B5EF4-FFF2-40B4-BE49-F238E27FC236}">
                <a16:creationId xmlns:a16="http://schemas.microsoft.com/office/drawing/2014/main" id="{789EDFEF-7EAA-7B4D-9046-BA29DC111458}"/>
              </a:ext>
            </a:extLst>
          </p:cNvPr>
          <p:cNvGrpSpPr/>
          <p:nvPr/>
        </p:nvGrpSpPr>
        <p:grpSpPr>
          <a:xfrm>
            <a:off x="7212573" y="1847106"/>
            <a:ext cx="3345726" cy="4786576"/>
            <a:chOff x="7212573" y="1847106"/>
            <a:chExt cx="3345726" cy="4786576"/>
          </a:xfrm>
        </p:grpSpPr>
        <p:sp>
          <p:nvSpPr>
            <p:cNvPr id="18" name="Content Placeholder 2">
              <a:extLst>
                <a:ext uri="{FF2B5EF4-FFF2-40B4-BE49-F238E27FC236}">
                  <a16:creationId xmlns:a16="http://schemas.microsoft.com/office/drawing/2014/main" id="{E899E46B-6F8A-5C40-B73B-1E50610EE568}"/>
                </a:ext>
              </a:extLst>
            </p:cNvPr>
            <p:cNvSpPr txBox="1">
              <a:spLocks/>
            </p:cNvSpPr>
            <p:nvPr/>
          </p:nvSpPr>
          <p:spPr>
            <a:xfrm>
              <a:off x="7212573" y="1847106"/>
              <a:ext cx="3345726" cy="238912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800" dirty="0">
                  <a:latin typeface="Arial" panose="020B0604020202020204" pitchFamily="34" charset="0"/>
                  <a:cs typeface="Arial" panose="020B0604020202020204" pitchFamily="34" charset="0"/>
                </a:rPr>
                <a:t>Real Estate</a:t>
              </a:r>
            </a:p>
            <a:p>
              <a:pPr lvl="1"/>
              <a:r>
                <a:rPr lang="en-US" sz="2400" dirty="0">
                  <a:latin typeface="Arial" panose="020B0604020202020204" pitchFamily="34" charset="0"/>
                  <a:cs typeface="Arial" panose="020B0604020202020204" pitchFamily="34" charset="0"/>
                </a:rPr>
                <a:t>American Campus Communities</a:t>
              </a:r>
            </a:p>
            <a:p>
              <a:pPr lvl="1"/>
              <a:r>
                <a:rPr lang="en-US" sz="2400" dirty="0">
                  <a:latin typeface="Arial" panose="020B0604020202020204" pitchFamily="34" charset="0"/>
                  <a:cs typeface="Arial" panose="020B0604020202020204" pitchFamily="34" charset="0"/>
                </a:rPr>
                <a:t>American Tower Corp</a:t>
              </a:r>
            </a:p>
          </p:txBody>
        </p:sp>
        <p:sp>
          <p:nvSpPr>
            <p:cNvPr id="23" name="Content Placeholder 2">
              <a:extLst>
                <a:ext uri="{FF2B5EF4-FFF2-40B4-BE49-F238E27FC236}">
                  <a16:creationId xmlns:a16="http://schemas.microsoft.com/office/drawing/2014/main" id="{FD13A785-A78A-B54E-BB93-08C8A55C0D1C}"/>
                </a:ext>
              </a:extLst>
            </p:cNvPr>
            <p:cNvSpPr txBox="1">
              <a:spLocks/>
            </p:cNvSpPr>
            <p:nvPr/>
          </p:nvSpPr>
          <p:spPr>
            <a:xfrm>
              <a:off x="7212573" y="4244558"/>
              <a:ext cx="3345726" cy="238912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US" sz="2400" dirty="0">
                  <a:latin typeface="Arial" panose="020B0604020202020204" pitchFamily="34" charset="0"/>
                  <a:cs typeface="Arial" panose="020B0604020202020204" pitchFamily="34" charset="0"/>
                </a:rPr>
                <a:t>‘tenant’</a:t>
              </a:r>
            </a:p>
            <a:p>
              <a:pPr lvl="1"/>
              <a:r>
                <a:rPr lang="en-US" sz="2400" dirty="0">
                  <a:latin typeface="Arial" panose="020B0604020202020204" pitchFamily="34" charset="0"/>
                  <a:cs typeface="Arial" panose="020B0604020202020204" pitchFamily="34" charset="0"/>
                </a:rPr>
                <a:t>‘lease’</a:t>
              </a:r>
            </a:p>
            <a:p>
              <a:pPr lvl="1"/>
              <a:r>
                <a:rPr lang="en-US" sz="2400" dirty="0">
                  <a:latin typeface="Arial" panose="020B0604020202020204" pitchFamily="34" charset="0"/>
                  <a:cs typeface="Arial" panose="020B0604020202020204" pitchFamily="34" charset="0"/>
                </a:rPr>
                <a:t>‘occupancy’</a:t>
              </a:r>
            </a:p>
          </p:txBody>
        </p:sp>
      </p:grpSp>
    </p:spTree>
    <p:extLst>
      <p:ext uri="{BB962C8B-B14F-4D97-AF65-F5344CB8AC3E}">
        <p14:creationId xmlns:p14="http://schemas.microsoft.com/office/powerpoint/2010/main" val="387360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7BDE1A-72E8-C545-83C3-6C608BDCFA9E}"/>
              </a:ext>
            </a:extLst>
          </p:cNvPr>
          <p:cNvSpPr txBox="1">
            <a:spLocks/>
          </p:cNvSpPr>
          <p:nvPr/>
        </p:nvSpPr>
        <p:spPr>
          <a:xfrm>
            <a:off x="581192" y="640080"/>
            <a:ext cx="10818328" cy="11160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solidFill>
                  <a:schemeClr val="accent2"/>
                </a:solidFill>
              </a:rPr>
              <a:t>Sectors</a:t>
            </a:r>
          </a:p>
        </p:txBody>
      </p:sp>
      <p:sp>
        <p:nvSpPr>
          <p:cNvPr id="13" name="Slide Number Placeholder 3">
            <a:extLst>
              <a:ext uri="{FF2B5EF4-FFF2-40B4-BE49-F238E27FC236}">
                <a16:creationId xmlns:a16="http://schemas.microsoft.com/office/drawing/2014/main" id="{A5FAE559-C06E-784F-B8CD-310AED85FE2C}"/>
              </a:ext>
            </a:extLst>
          </p:cNvPr>
          <p:cNvSpPr txBox="1">
            <a:spLocks/>
          </p:cNvSpPr>
          <p:nvPr/>
        </p:nvSpPr>
        <p:spPr>
          <a:xfrm>
            <a:off x="10710700" y="6108537"/>
            <a:ext cx="1052508"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D57F1E4F-1CFF-5643-939E-217C01CDF565}" type="slidenum">
              <a:rPr lang="en-US" sz="1200" smtClean="0">
                <a:solidFill>
                  <a:schemeClr val="accent4"/>
                </a:solidFill>
                <a:latin typeface="Arial" panose="020B0604020202020204" pitchFamily="34" charset="0"/>
                <a:cs typeface="Arial" panose="020B0604020202020204" pitchFamily="34" charset="0"/>
              </a:rPr>
              <a:pPr>
                <a:spcAft>
                  <a:spcPts val="600"/>
                </a:spcAft>
              </a:pPr>
              <a:t>8</a:t>
            </a:fld>
            <a:endParaRPr lang="en-US" sz="1200" dirty="0">
              <a:solidFill>
                <a:schemeClr val="accent4"/>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16B8B43D-07C1-4E40-8CFC-89CDA0CA5722}"/>
              </a:ext>
            </a:extLst>
          </p:cNvPr>
          <p:cNvGrpSpPr/>
          <p:nvPr/>
        </p:nvGrpSpPr>
        <p:grpSpPr>
          <a:xfrm>
            <a:off x="581192" y="1915941"/>
            <a:ext cx="2767496" cy="4778248"/>
            <a:chOff x="581192" y="1915941"/>
            <a:chExt cx="2767496" cy="4778248"/>
          </a:xfrm>
        </p:grpSpPr>
        <p:sp>
          <p:nvSpPr>
            <p:cNvPr id="8" name="Content Placeholder 2">
              <a:extLst>
                <a:ext uri="{FF2B5EF4-FFF2-40B4-BE49-F238E27FC236}">
                  <a16:creationId xmlns:a16="http://schemas.microsoft.com/office/drawing/2014/main" id="{373B7A00-ABAB-7345-9E41-977A3DC42D3D}"/>
                </a:ext>
              </a:extLst>
            </p:cNvPr>
            <p:cNvSpPr txBox="1">
              <a:spLocks/>
            </p:cNvSpPr>
            <p:nvPr/>
          </p:nvSpPr>
          <p:spPr>
            <a:xfrm>
              <a:off x="581192" y="1915941"/>
              <a:ext cx="2767496" cy="238912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800" dirty="0">
                  <a:latin typeface="Arial" panose="020B0604020202020204" pitchFamily="34" charset="0"/>
                  <a:cs typeface="Arial" panose="020B0604020202020204" pitchFamily="34" charset="0"/>
                </a:rPr>
                <a:t>Tech Services</a:t>
              </a:r>
            </a:p>
            <a:p>
              <a:pPr lvl="1"/>
              <a:r>
                <a:rPr lang="en-US" sz="2400" dirty="0">
                  <a:latin typeface="Arial" panose="020B0604020202020204" pitchFamily="34" charset="0"/>
                  <a:cs typeface="Arial" panose="020B0604020202020204" pitchFamily="34" charset="0"/>
                </a:rPr>
                <a:t>MSFT</a:t>
              </a:r>
              <a:r>
                <a:rPr lang="en-US" sz="2400" dirty="0"/>
                <a:t> </a:t>
              </a:r>
            </a:p>
            <a:p>
              <a:pPr lvl="1"/>
              <a:r>
                <a:rPr lang="en-US" sz="2400" dirty="0">
                  <a:latin typeface="Arial" panose="020B0604020202020204" pitchFamily="34" charset="0"/>
                  <a:cs typeface="Arial" panose="020B0604020202020204" pitchFamily="34" charset="0"/>
                </a:rPr>
                <a:t>IBM</a:t>
              </a:r>
            </a:p>
            <a:p>
              <a:pPr lvl="1"/>
              <a:r>
                <a:rPr lang="en-US" sz="2400" dirty="0">
                  <a:latin typeface="Arial" panose="020B0604020202020204" pitchFamily="34" charset="0"/>
                  <a:cs typeface="Arial" panose="020B0604020202020204" pitchFamily="34" charset="0"/>
                </a:rPr>
                <a:t>Cisco</a:t>
              </a:r>
            </a:p>
          </p:txBody>
        </p:sp>
        <p:sp>
          <p:nvSpPr>
            <p:cNvPr id="17" name="Content Placeholder 2">
              <a:extLst>
                <a:ext uri="{FF2B5EF4-FFF2-40B4-BE49-F238E27FC236}">
                  <a16:creationId xmlns:a16="http://schemas.microsoft.com/office/drawing/2014/main" id="{4A128B14-E3B4-BA49-BB4C-AA592622B7FD}"/>
                </a:ext>
              </a:extLst>
            </p:cNvPr>
            <p:cNvSpPr txBox="1">
              <a:spLocks/>
            </p:cNvSpPr>
            <p:nvPr/>
          </p:nvSpPr>
          <p:spPr>
            <a:xfrm>
              <a:off x="581192" y="4305065"/>
              <a:ext cx="2767496" cy="238912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US" sz="2400" dirty="0">
                  <a:latin typeface="Arial" panose="020B0604020202020204" pitchFamily="34" charset="0"/>
                  <a:cs typeface="Arial" panose="020B0604020202020204" pitchFamily="34" charset="0"/>
                </a:rPr>
                <a:t>‘cloud’</a:t>
              </a:r>
              <a:r>
                <a:rPr lang="en-US" sz="2400" dirty="0"/>
                <a:t> </a:t>
              </a:r>
            </a:p>
            <a:p>
              <a:pPr lvl="1"/>
              <a:r>
                <a:rPr lang="en-US" sz="2400" dirty="0">
                  <a:latin typeface="Arial" panose="020B0604020202020204" pitchFamily="34" charset="0"/>
                  <a:cs typeface="Arial" panose="020B0604020202020204" pitchFamily="34" charset="0"/>
                </a:rPr>
                <a:t>‘software’</a:t>
              </a:r>
            </a:p>
            <a:p>
              <a:pPr lvl="1"/>
              <a:r>
                <a:rPr lang="en-US" sz="2400" dirty="0">
                  <a:latin typeface="Arial" panose="020B0604020202020204" pitchFamily="34" charset="0"/>
                  <a:cs typeface="Arial" panose="020B0604020202020204" pitchFamily="34" charset="0"/>
                </a:rPr>
                <a:t>‘security’</a:t>
              </a:r>
            </a:p>
          </p:txBody>
        </p:sp>
      </p:grpSp>
      <p:grpSp>
        <p:nvGrpSpPr>
          <p:cNvPr id="3" name="Group 2">
            <a:extLst>
              <a:ext uri="{FF2B5EF4-FFF2-40B4-BE49-F238E27FC236}">
                <a16:creationId xmlns:a16="http://schemas.microsoft.com/office/drawing/2014/main" id="{268C43CF-4794-3745-8CB9-4F471DA1E5EE}"/>
              </a:ext>
            </a:extLst>
          </p:cNvPr>
          <p:cNvGrpSpPr/>
          <p:nvPr/>
        </p:nvGrpSpPr>
        <p:grpSpPr>
          <a:xfrm>
            <a:off x="3976362" y="1915941"/>
            <a:ext cx="3096536" cy="4778248"/>
            <a:chOff x="3976362" y="1915941"/>
            <a:chExt cx="3096536" cy="4778248"/>
          </a:xfrm>
        </p:grpSpPr>
        <p:sp>
          <p:nvSpPr>
            <p:cNvPr id="9" name="Content Placeholder 2">
              <a:extLst>
                <a:ext uri="{FF2B5EF4-FFF2-40B4-BE49-F238E27FC236}">
                  <a16:creationId xmlns:a16="http://schemas.microsoft.com/office/drawing/2014/main" id="{73422F84-ABCC-AE49-BFBE-85B6C68ABA85}"/>
                </a:ext>
              </a:extLst>
            </p:cNvPr>
            <p:cNvSpPr txBox="1">
              <a:spLocks/>
            </p:cNvSpPr>
            <p:nvPr/>
          </p:nvSpPr>
          <p:spPr>
            <a:xfrm>
              <a:off x="3976362" y="1915941"/>
              <a:ext cx="3096536" cy="238912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800" dirty="0">
                  <a:latin typeface="Arial" panose="020B0604020202020204" pitchFamily="34" charset="0"/>
                  <a:cs typeface="Arial" panose="020B0604020202020204" pitchFamily="34" charset="0"/>
                </a:rPr>
                <a:t>Business Services</a:t>
              </a:r>
            </a:p>
            <a:p>
              <a:pPr lvl="1"/>
              <a:r>
                <a:rPr lang="en-US" sz="2400" dirty="0" err="1">
                  <a:latin typeface="Arial" panose="020B0604020202020204" pitchFamily="34" charset="0"/>
                  <a:cs typeface="Arial" panose="020B0604020202020204" pitchFamily="34" charset="0"/>
                </a:rPr>
                <a:t>Paypal</a:t>
              </a:r>
              <a:r>
                <a:rPr lang="en-US" sz="2400" dirty="0">
                  <a:latin typeface="Arial" panose="020B0604020202020204" pitchFamily="34" charset="0"/>
                  <a:cs typeface="Arial" panose="020B0604020202020204" pitchFamily="34" charset="0"/>
                </a:rPr>
                <a:t> </a:t>
              </a:r>
            </a:p>
            <a:p>
              <a:pPr lvl="1"/>
              <a:r>
                <a:rPr lang="en-US" sz="2400" dirty="0">
                  <a:latin typeface="Arial" panose="020B0604020202020204" pitchFamily="34" charset="0"/>
                  <a:cs typeface="Arial" panose="020B0604020202020204" pitchFamily="34" charset="0"/>
                </a:rPr>
                <a:t>Visa</a:t>
              </a:r>
            </a:p>
            <a:p>
              <a:pPr lvl="1"/>
              <a:r>
                <a:rPr lang="en-US" sz="2400" dirty="0">
                  <a:latin typeface="Arial" panose="020B0604020202020204" pitchFamily="34" charset="0"/>
                  <a:cs typeface="Arial" panose="020B0604020202020204" pitchFamily="34" charset="0"/>
                </a:rPr>
                <a:t>Charles Schwab</a:t>
              </a:r>
            </a:p>
          </p:txBody>
        </p:sp>
        <p:sp>
          <p:nvSpPr>
            <p:cNvPr id="18" name="Content Placeholder 2">
              <a:extLst>
                <a:ext uri="{FF2B5EF4-FFF2-40B4-BE49-F238E27FC236}">
                  <a16:creationId xmlns:a16="http://schemas.microsoft.com/office/drawing/2014/main" id="{8DC1868B-EA5C-9747-A610-03CF4CFD84CD}"/>
                </a:ext>
              </a:extLst>
            </p:cNvPr>
            <p:cNvSpPr txBox="1">
              <a:spLocks/>
            </p:cNvSpPr>
            <p:nvPr/>
          </p:nvSpPr>
          <p:spPr>
            <a:xfrm>
              <a:off x="3976362" y="4305065"/>
              <a:ext cx="3096536" cy="238912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US" sz="2400" dirty="0">
                  <a:latin typeface="Arial" panose="020B0604020202020204" pitchFamily="34" charset="0"/>
                  <a:cs typeface="Arial" panose="020B0604020202020204" pitchFamily="34" charset="0"/>
                </a:rPr>
                <a:t>‘insurance’</a:t>
              </a:r>
            </a:p>
            <a:p>
              <a:pPr lvl="1"/>
              <a:r>
                <a:rPr lang="en-US" sz="2400" dirty="0">
                  <a:latin typeface="Arial" panose="020B0604020202020204" pitchFamily="34" charset="0"/>
                  <a:cs typeface="Arial" panose="020B0604020202020204" pitchFamily="34" charset="0"/>
                </a:rPr>
                <a:t>‘client’</a:t>
              </a:r>
            </a:p>
            <a:p>
              <a:pPr lvl="1"/>
              <a:r>
                <a:rPr lang="en-US" sz="2400" dirty="0">
                  <a:latin typeface="Arial" panose="020B0604020202020204" pitchFamily="34" charset="0"/>
                  <a:cs typeface="Arial" panose="020B0604020202020204" pitchFamily="34" charset="0"/>
                </a:rPr>
                <a:t>‘services’</a:t>
              </a:r>
            </a:p>
          </p:txBody>
        </p:sp>
      </p:grpSp>
      <p:grpSp>
        <p:nvGrpSpPr>
          <p:cNvPr id="4" name="Group 3">
            <a:extLst>
              <a:ext uri="{FF2B5EF4-FFF2-40B4-BE49-F238E27FC236}">
                <a16:creationId xmlns:a16="http://schemas.microsoft.com/office/drawing/2014/main" id="{44035DA3-C58D-A84E-A22C-2A48D813D8C8}"/>
              </a:ext>
            </a:extLst>
          </p:cNvPr>
          <p:cNvGrpSpPr/>
          <p:nvPr/>
        </p:nvGrpSpPr>
        <p:grpSpPr>
          <a:xfrm>
            <a:off x="8063023" y="1915941"/>
            <a:ext cx="3336497" cy="4778248"/>
            <a:chOff x="8063023" y="1915941"/>
            <a:chExt cx="3336497" cy="4778248"/>
          </a:xfrm>
        </p:grpSpPr>
        <p:sp>
          <p:nvSpPr>
            <p:cNvPr id="16" name="Content Placeholder 2">
              <a:extLst>
                <a:ext uri="{FF2B5EF4-FFF2-40B4-BE49-F238E27FC236}">
                  <a16:creationId xmlns:a16="http://schemas.microsoft.com/office/drawing/2014/main" id="{B62F319F-FC75-9545-BB2A-22223B0543ED}"/>
                </a:ext>
              </a:extLst>
            </p:cNvPr>
            <p:cNvSpPr txBox="1">
              <a:spLocks/>
            </p:cNvSpPr>
            <p:nvPr/>
          </p:nvSpPr>
          <p:spPr>
            <a:xfrm>
              <a:off x="8063023" y="1915941"/>
              <a:ext cx="3336497" cy="238912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800" dirty="0">
                  <a:latin typeface="Arial" panose="020B0604020202020204" pitchFamily="34" charset="0"/>
                  <a:cs typeface="Arial" panose="020B0604020202020204" pitchFamily="34" charset="0"/>
                </a:rPr>
                <a:t>Entertainment/Tech</a:t>
              </a:r>
            </a:p>
            <a:p>
              <a:pPr lvl="1"/>
              <a:r>
                <a:rPr lang="en-US" sz="2400" dirty="0">
                  <a:latin typeface="Arial" panose="020B0604020202020204" pitchFamily="34" charset="0"/>
                  <a:cs typeface="Arial" panose="020B0604020202020204" pitchFamily="34" charset="0"/>
                </a:rPr>
                <a:t>Apple/Google</a:t>
              </a:r>
            </a:p>
            <a:p>
              <a:pPr lvl="1"/>
              <a:r>
                <a:rPr lang="en-US" sz="2400" dirty="0">
                  <a:latin typeface="Arial" panose="020B0604020202020204" pitchFamily="34" charset="0"/>
                  <a:cs typeface="Arial" panose="020B0604020202020204" pitchFamily="34" charset="0"/>
                </a:rPr>
                <a:t>Netflix</a:t>
              </a:r>
            </a:p>
            <a:p>
              <a:pPr lvl="1"/>
              <a:r>
                <a:rPr lang="en-US" sz="2400" dirty="0">
                  <a:latin typeface="Arial" panose="020B0604020202020204" pitchFamily="34" charset="0"/>
                  <a:cs typeface="Arial" panose="020B0604020202020204" pitchFamily="34" charset="0"/>
                </a:rPr>
                <a:t>Gaming</a:t>
              </a:r>
            </a:p>
          </p:txBody>
        </p:sp>
        <p:sp>
          <p:nvSpPr>
            <p:cNvPr id="19" name="Content Placeholder 2">
              <a:extLst>
                <a:ext uri="{FF2B5EF4-FFF2-40B4-BE49-F238E27FC236}">
                  <a16:creationId xmlns:a16="http://schemas.microsoft.com/office/drawing/2014/main" id="{C126E315-BCCD-9C4A-B848-06E89A019471}"/>
                </a:ext>
              </a:extLst>
            </p:cNvPr>
            <p:cNvSpPr txBox="1">
              <a:spLocks/>
            </p:cNvSpPr>
            <p:nvPr/>
          </p:nvSpPr>
          <p:spPr>
            <a:xfrm>
              <a:off x="8063023" y="4305065"/>
              <a:ext cx="3336497" cy="238912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US" sz="2400" dirty="0">
                  <a:latin typeface="Arial" panose="020B0604020202020204" pitchFamily="34" charset="0"/>
                  <a:cs typeface="Arial" panose="020B0604020202020204" pitchFamily="34" charset="0"/>
                </a:rPr>
                <a:t>‘content’</a:t>
              </a:r>
            </a:p>
            <a:p>
              <a:pPr lvl="1"/>
              <a:r>
                <a:rPr lang="en-US" sz="2400" dirty="0">
                  <a:latin typeface="Arial" panose="020B0604020202020204" pitchFamily="34" charset="0"/>
                  <a:cs typeface="Arial" panose="020B0604020202020204" pitchFamily="34" charset="0"/>
                </a:rPr>
                <a:t>‘streaming’</a:t>
              </a:r>
            </a:p>
            <a:p>
              <a:pPr lvl="1"/>
              <a:r>
                <a:rPr lang="en-US" sz="2400" dirty="0">
                  <a:latin typeface="Arial" panose="020B0604020202020204" pitchFamily="34" charset="0"/>
                  <a:cs typeface="Arial" panose="020B0604020202020204" pitchFamily="34" charset="0"/>
                </a:rPr>
                <a:t>‘advertising’</a:t>
              </a:r>
            </a:p>
          </p:txBody>
        </p:sp>
      </p:grpSp>
    </p:spTree>
    <p:extLst>
      <p:ext uri="{BB962C8B-B14F-4D97-AF65-F5344CB8AC3E}">
        <p14:creationId xmlns:p14="http://schemas.microsoft.com/office/powerpoint/2010/main" val="351448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1F0086-6FF1-4849-8039-61EB128D5BFF}"/>
              </a:ext>
            </a:extLst>
          </p:cNvPr>
          <p:cNvSpPr txBox="1">
            <a:spLocks/>
          </p:cNvSpPr>
          <p:nvPr/>
        </p:nvSpPr>
        <p:spPr>
          <a:xfrm>
            <a:off x="581192" y="640080"/>
            <a:ext cx="9977107" cy="1116077"/>
          </a:xfrm>
          <a:prstGeom prst="rect">
            <a:avLst/>
          </a:prstGeom>
        </p:spPr>
        <p:txBody>
          <a:bodyPr vert="horz" lIns="91440" tIns="45720" rIns="91440" bIns="45720" rtlCol="0" anchor="ctr">
            <a:normAutofit fontScale="85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solidFill>
                  <a:schemeClr val="accent2"/>
                </a:solidFill>
              </a:rPr>
              <a:t>Investment Recommendations</a:t>
            </a:r>
          </a:p>
        </p:txBody>
      </p:sp>
      <p:sp>
        <p:nvSpPr>
          <p:cNvPr id="6" name="Slide Number Placeholder 3">
            <a:extLst>
              <a:ext uri="{FF2B5EF4-FFF2-40B4-BE49-F238E27FC236}">
                <a16:creationId xmlns:a16="http://schemas.microsoft.com/office/drawing/2014/main" id="{F3F4BCD8-544E-7B45-AFA8-B7A4A7A8799B}"/>
              </a:ext>
            </a:extLst>
          </p:cNvPr>
          <p:cNvSpPr txBox="1">
            <a:spLocks/>
          </p:cNvSpPr>
          <p:nvPr/>
        </p:nvSpPr>
        <p:spPr>
          <a:xfrm>
            <a:off x="10710700" y="6108537"/>
            <a:ext cx="1052508"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D57F1E4F-1CFF-5643-939E-217C01CDF565}" type="slidenum">
              <a:rPr lang="en-US" sz="1200" smtClean="0">
                <a:solidFill>
                  <a:schemeClr val="accent4"/>
                </a:solidFill>
                <a:latin typeface="Arial" panose="020B0604020202020204" pitchFamily="34" charset="0"/>
                <a:cs typeface="Arial" panose="020B0604020202020204" pitchFamily="34" charset="0"/>
              </a:rPr>
              <a:pPr>
                <a:spcAft>
                  <a:spcPts val="600"/>
                </a:spcAft>
              </a:pPr>
              <a:t>9</a:t>
            </a:fld>
            <a:endParaRPr lang="en-US" sz="1200" dirty="0">
              <a:solidFill>
                <a:schemeClr val="accent4"/>
              </a:solidFill>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290EAE1A-5692-604F-A7B0-7E9666646C03}"/>
              </a:ext>
            </a:extLst>
          </p:cNvPr>
          <p:cNvGrpSpPr/>
          <p:nvPr/>
        </p:nvGrpSpPr>
        <p:grpSpPr>
          <a:xfrm>
            <a:off x="940675" y="1756157"/>
            <a:ext cx="9133492" cy="4915140"/>
            <a:chOff x="940675" y="1756157"/>
            <a:chExt cx="8358036" cy="4915140"/>
          </a:xfrm>
        </p:grpSpPr>
        <p:grpSp>
          <p:nvGrpSpPr>
            <p:cNvPr id="12" name="Group 11">
              <a:extLst>
                <a:ext uri="{FF2B5EF4-FFF2-40B4-BE49-F238E27FC236}">
                  <a16:creationId xmlns:a16="http://schemas.microsoft.com/office/drawing/2014/main" id="{C766602D-EF9F-3F46-84FA-3EC7FF769E1A}"/>
                </a:ext>
              </a:extLst>
            </p:cNvPr>
            <p:cNvGrpSpPr/>
            <p:nvPr/>
          </p:nvGrpSpPr>
          <p:grpSpPr>
            <a:xfrm>
              <a:off x="940675" y="1756157"/>
              <a:ext cx="8358036" cy="4915140"/>
              <a:chOff x="940675" y="1756157"/>
              <a:chExt cx="8358036" cy="4915140"/>
            </a:xfrm>
          </p:grpSpPr>
          <p:pic>
            <p:nvPicPr>
              <p:cNvPr id="4" name="Picture 3" descr="Chart&#10;&#10;Description automatically generated">
                <a:extLst>
                  <a:ext uri="{FF2B5EF4-FFF2-40B4-BE49-F238E27FC236}">
                    <a16:creationId xmlns:a16="http://schemas.microsoft.com/office/drawing/2014/main" id="{A2121DB3-9621-7A49-88AE-191114CADEC4}"/>
                  </a:ext>
                </a:extLst>
              </p:cNvPr>
              <p:cNvPicPr>
                <a:picLocks noChangeAspect="1"/>
              </p:cNvPicPr>
              <p:nvPr/>
            </p:nvPicPr>
            <p:blipFill rotWithShape="1">
              <a:blip r:embed="rId2"/>
              <a:srcRect b="11789"/>
              <a:stretch/>
            </p:blipFill>
            <p:spPr>
              <a:xfrm>
                <a:off x="940675" y="1756157"/>
                <a:ext cx="8358036" cy="4915140"/>
              </a:xfrm>
              <a:prstGeom prst="rect">
                <a:avLst/>
              </a:prstGeom>
            </p:spPr>
          </p:pic>
          <p:sp>
            <p:nvSpPr>
              <p:cNvPr id="8" name="Rectangle 7">
                <a:extLst>
                  <a:ext uri="{FF2B5EF4-FFF2-40B4-BE49-F238E27FC236}">
                    <a16:creationId xmlns:a16="http://schemas.microsoft.com/office/drawing/2014/main" id="{B626BA16-FFC3-2A4C-8C6A-0BDEE1E77094}"/>
                  </a:ext>
                </a:extLst>
              </p:cNvPr>
              <p:cNvSpPr/>
              <p:nvPr/>
            </p:nvSpPr>
            <p:spPr>
              <a:xfrm rot="16200000">
                <a:off x="1888153" y="5666160"/>
                <a:ext cx="1818564" cy="191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364FC8BF-3FD7-7C4D-9D11-B8E93B3F3357}"/>
                </a:ext>
              </a:extLst>
            </p:cNvPr>
            <p:cNvSpPr txBox="1"/>
            <p:nvPr/>
          </p:nvSpPr>
          <p:spPr>
            <a:xfrm rot="16200000">
              <a:off x="2150721" y="5298097"/>
              <a:ext cx="1293430"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Business Services</a:t>
              </a:r>
            </a:p>
          </p:txBody>
        </p:sp>
      </p:grpSp>
    </p:spTree>
    <p:extLst>
      <p:ext uri="{BB962C8B-B14F-4D97-AF65-F5344CB8AC3E}">
        <p14:creationId xmlns:p14="http://schemas.microsoft.com/office/powerpoint/2010/main" val="20917175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787</TotalTime>
  <Words>343</Words>
  <Application>Microsoft Macintosh PowerPoint</Application>
  <PresentationFormat>Widescreen</PresentationFormat>
  <Paragraphs>124</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Wingdings 2</vt:lpstr>
      <vt:lpstr>Dividend</vt:lpstr>
      <vt:lpstr>Saving your Ass-ets through investment diversification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Sectors by Percentage</vt:lpstr>
      <vt:lpstr>Sectors by Percentage</vt:lpstr>
      <vt:lpstr>Diversified Yield and 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Dupree, Matt J.</dc:creator>
  <cp:lastModifiedBy>Dupree, Matt J.</cp:lastModifiedBy>
  <cp:revision>90</cp:revision>
  <dcterms:created xsi:type="dcterms:W3CDTF">2021-04-02T03:42:06Z</dcterms:created>
  <dcterms:modified xsi:type="dcterms:W3CDTF">2021-05-28T06:32:05Z</dcterms:modified>
</cp:coreProperties>
</file>