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8" r:id="rId2"/>
    <p:sldId id="270" r:id="rId3"/>
    <p:sldId id="263" r:id="rId4"/>
    <p:sldId id="264" r:id="rId5"/>
    <p:sldId id="267" r:id="rId6"/>
    <p:sldId id="279" r:id="rId7"/>
    <p:sldId id="275" r:id="rId8"/>
    <p:sldId id="278" r:id="rId9"/>
    <p:sldId id="269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C0A"/>
    <a:srgbClr val="049745"/>
    <a:srgbClr val="ED8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5" autoAdjust="0"/>
    <p:restoredTop sz="85674" autoAdjust="0"/>
  </p:normalViewPr>
  <p:slideViewPr>
    <p:cSldViewPr snapToGrid="0">
      <p:cViewPr varScale="1">
        <p:scale>
          <a:sx n="103" d="100"/>
          <a:sy n="103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1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80E5AE-B997-9242-9A17-4F1399983472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87B-CCF4-3141-9576-2434D3717A7C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0084DB-E2BD-1D40-9E40-E279C608DB56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8E28-6940-AE40-8AF6-156BB88A2907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6295EC-57D1-B64D-B3A0-2042150BA1CA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20DF-3FD2-7E45-B1D3-E4F37B865EE3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F72-F6FA-524B-A2BF-B33064D6A175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665A-C467-634C-9E4F-68B535C0EB03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288-5A3E-624A-BB97-A848FD359455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43DD67-5FD9-AF4D-9E62-86ACF2DE5C02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776-CF83-DB4C-853B-BF33C31FAA9F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3B9399E-D89D-874D-A734-350CD584B51A}" type="datetime1">
              <a:rPr lang="en-US" smtClean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23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Rock-Type Classification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in Wells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4850" y="1686509"/>
            <a:ext cx="3835502" cy="3080563"/>
          </a:xfrm>
        </p:spPr>
        <p:txBody>
          <a:bodyPr anchor="ctr"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Matthew </a:t>
            </a:r>
            <a:r>
              <a:rPr lang="en-US" sz="2800" dirty="0" err="1"/>
              <a:t>DupreE</a:t>
            </a:r>
            <a:endParaRPr lang="en-US" sz="2800" dirty="0"/>
          </a:p>
          <a:p>
            <a:r>
              <a:rPr lang="en-US" sz="2800" dirty="0"/>
              <a:t>Presented : 5/14/2021</a:t>
            </a:r>
          </a:p>
          <a:p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98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Confusion Matrices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8C7DF330-84B3-CD4C-8784-8A371FE41FB3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9543D24-D2FF-A847-970B-04615BB8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69" y="1999155"/>
            <a:ext cx="3175168" cy="2435976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6E29D9D-F6BA-CF41-B345-85EDD85DE48B}"/>
              </a:ext>
            </a:extLst>
          </p:cNvPr>
          <p:cNvSpPr txBox="1">
            <a:spLocks/>
          </p:cNvSpPr>
          <p:nvPr/>
        </p:nvSpPr>
        <p:spPr>
          <a:xfrm>
            <a:off x="346369" y="2604397"/>
            <a:ext cx="2738037" cy="76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Forest 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086A98DF-EB1B-4B4D-8342-EBC106A2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725" y="4115217"/>
            <a:ext cx="3175168" cy="250217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589547B-9FCE-2746-B781-93733ED526A6}"/>
              </a:ext>
            </a:extLst>
          </p:cNvPr>
          <p:cNvSpPr txBox="1">
            <a:spLocks/>
          </p:cNvSpPr>
          <p:nvPr/>
        </p:nvSpPr>
        <p:spPr>
          <a:xfrm>
            <a:off x="5632243" y="4983569"/>
            <a:ext cx="1358378" cy="76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KNN 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9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Confusion Matrices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8C7DF330-84B3-CD4C-8784-8A371FE41FB3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6E29D9D-F6BA-CF41-B345-85EDD85DE48B}"/>
              </a:ext>
            </a:extLst>
          </p:cNvPr>
          <p:cNvSpPr txBox="1">
            <a:spLocks/>
          </p:cNvSpPr>
          <p:nvPr/>
        </p:nvSpPr>
        <p:spPr>
          <a:xfrm>
            <a:off x="568793" y="2512194"/>
            <a:ext cx="2407400" cy="76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Validation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56089FDE-169C-6640-ACE5-2E695C82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93" y="1892010"/>
            <a:ext cx="3154128" cy="255623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9EC84E9-EECF-2344-8594-BDC41432C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35" y="4015947"/>
            <a:ext cx="3291930" cy="265333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E17DA9A-1AA0-4848-B953-21E5B5D871CD}"/>
              </a:ext>
            </a:extLst>
          </p:cNvPr>
          <p:cNvSpPr txBox="1">
            <a:spLocks/>
          </p:cNvSpPr>
          <p:nvPr/>
        </p:nvSpPr>
        <p:spPr>
          <a:xfrm>
            <a:off x="5179264" y="4799162"/>
            <a:ext cx="1766471" cy="76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3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383280" y="2011680"/>
            <a:ext cx="8105608" cy="20726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create a model that performs basic rock type classification with minimal user input on new wells.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BF7883-95AC-F74A-B72E-E44E495B12BA}"/>
              </a:ext>
            </a:extLst>
          </p:cNvPr>
          <p:cNvSpPr txBox="1">
            <a:spLocks/>
          </p:cNvSpPr>
          <p:nvPr/>
        </p:nvSpPr>
        <p:spPr>
          <a:xfrm>
            <a:off x="581193" y="640080"/>
            <a:ext cx="5773890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D09A74-CC84-B14A-9640-46BC20984B93}"/>
              </a:ext>
            </a:extLst>
          </p:cNvPr>
          <p:cNvSpPr txBox="1">
            <a:spLocks/>
          </p:cNvSpPr>
          <p:nvPr/>
        </p:nvSpPr>
        <p:spPr>
          <a:xfrm>
            <a:off x="428792" y="2552700"/>
            <a:ext cx="275636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Goal: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0B87A1-8C5E-1A4C-B7C7-A704DBB65D32}"/>
              </a:ext>
            </a:extLst>
          </p:cNvPr>
          <p:cNvSpPr txBox="1">
            <a:spLocks/>
          </p:cNvSpPr>
          <p:nvPr/>
        </p:nvSpPr>
        <p:spPr>
          <a:xfrm>
            <a:off x="3383280" y="3892468"/>
            <a:ext cx="8105608" cy="168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provide a lithological model based on North Sea wells to petroleum geologists looking to perform a lithological investigation for free with minimal effort.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D2CC1-253A-1E42-AF9A-292799323F6E}"/>
              </a:ext>
            </a:extLst>
          </p:cNvPr>
          <p:cNvSpPr txBox="1">
            <a:spLocks/>
          </p:cNvSpPr>
          <p:nvPr/>
        </p:nvSpPr>
        <p:spPr>
          <a:xfrm>
            <a:off x="428792" y="4241637"/>
            <a:ext cx="2756368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4BD2620-95F6-354E-936D-7E7A267DB851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193" y="1836926"/>
            <a:ext cx="7489912" cy="2380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Preliminary Action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 data from Equinor Volve Dataset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Lasio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read petroleum-specific files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EDA and cleaning data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BF7883-95AC-F74A-B72E-E44E495B12BA}"/>
              </a:ext>
            </a:extLst>
          </p:cNvPr>
          <p:cNvSpPr txBox="1">
            <a:spLocks/>
          </p:cNvSpPr>
          <p:nvPr/>
        </p:nvSpPr>
        <p:spPr>
          <a:xfrm>
            <a:off x="581193" y="640080"/>
            <a:ext cx="5773890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E2D962-73B6-7044-A263-F13526DCF6A4}"/>
              </a:ext>
            </a:extLst>
          </p:cNvPr>
          <p:cNvSpPr txBox="1">
            <a:spLocks/>
          </p:cNvSpPr>
          <p:nvPr/>
        </p:nvSpPr>
        <p:spPr>
          <a:xfrm>
            <a:off x="581193" y="4079964"/>
            <a:ext cx="6063448" cy="238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KNN, Random Forest,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Lithology prediction visualizations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63C99DD-D344-7047-9EB6-3AEA82FE5AEA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71EFFB7-5416-504D-A2ED-75C2BF40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105" y="3936455"/>
            <a:ext cx="3382942" cy="2537207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C31AB439-6B01-0D46-BA0C-E0F2728DA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1" y="1914983"/>
            <a:ext cx="4539447" cy="20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7BDE1A-72E8-C545-83C3-6C608BDCFA9E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10818328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Data Source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B31D441-EB30-4E4D-8A75-55F8B6C99F66}"/>
              </a:ext>
            </a:extLst>
          </p:cNvPr>
          <p:cNvSpPr txBox="1">
            <a:spLocks/>
          </p:cNvSpPr>
          <p:nvPr/>
        </p:nvSpPr>
        <p:spPr>
          <a:xfrm>
            <a:off x="6205728" y="2450445"/>
            <a:ext cx="5026564" cy="285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Volve field: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Produced 2008-2016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~4 TB of data released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24 wells (3 of which are currently useable with all data present)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5FAE559-C06E-784F-B8CD-310AED85FE2C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E746DBA9-5856-4048-94A5-F55A8B9C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2" y="2283297"/>
            <a:ext cx="3984625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0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7BDE1A-72E8-C545-83C3-6C608BDCFA9E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Data Acquisition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01F86-D399-4646-B2C8-F9035BD0C92D}"/>
              </a:ext>
            </a:extLst>
          </p:cNvPr>
          <p:cNvSpPr/>
          <p:nvPr/>
        </p:nvSpPr>
        <p:spPr>
          <a:xfrm>
            <a:off x="792452" y="1885382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98E4A-FCA0-7B48-A7CA-A10F2D14AD9A}"/>
              </a:ext>
            </a:extLst>
          </p:cNvPr>
          <p:cNvSpPr/>
          <p:nvPr/>
        </p:nvSpPr>
        <p:spPr>
          <a:xfrm>
            <a:off x="6402570" y="1949674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12B4661-B32F-1A45-90D9-D1EE9764935B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ffshore Energy Clash Over Undersea Sound">
            <a:extLst>
              <a:ext uri="{FF2B5EF4-FFF2-40B4-BE49-F238E27FC236}">
                <a16:creationId xmlns:a16="http://schemas.microsoft.com/office/drawing/2014/main" id="{40D29BB2-ED2F-7C47-8B00-DB681ED6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3" y="2517808"/>
            <a:ext cx="4932405" cy="359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427374-338D-A54D-95EC-B60C242C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93" y="2601969"/>
            <a:ext cx="3689129" cy="3689129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0C7126-59EA-6043-A93D-B31C1F014AE6}"/>
              </a:ext>
            </a:extLst>
          </p:cNvPr>
          <p:cNvSpPr txBox="1">
            <a:spLocks/>
          </p:cNvSpPr>
          <p:nvPr/>
        </p:nvSpPr>
        <p:spPr>
          <a:xfrm>
            <a:off x="2283290" y="1949674"/>
            <a:ext cx="1348866" cy="67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Seismic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343680F-DB56-2548-8A1E-AB9E7BE997D7}"/>
              </a:ext>
            </a:extLst>
          </p:cNvPr>
          <p:cNvSpPr txBox="1">
            <a:spLocks/>
          </p:cNvSpPr>
          <p:nvPr/>
        </p:nvSpPr>
        <p:spPr>
          <a:xfrm>
            <a:off x="7893408" y="1888654"/>
            <a:ext cx="1348866" cy="67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0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1F0086-6FF1-4849-8039-61EB128D5BFF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Data Summary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3F4BCD8-544E-7B45-AFA8-B7A4A7A8799B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A1AA9A-8895-E541-930D-5CBD1A79E84A}"/>
              </a:ext>
            </a:extLst>
          </p:cNvPr>
          <p:cNvSpPr txBox="1">
            <a:spLocks/>
          </p:cNvSpPr>
          <p:nvPr/>
        </p:nvSpPr>
        <p:spPr>
          <a:xfrm>
            <a:off x="5927124" y="2310714"/>
            <a:ext cx="5934483" cy="3954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Logging Measurements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Gamma ray (GR): radioactive response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Neutron Porosity (NPHI): pore volume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Bulk Density (RHOB): rock density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Photoelectric (PEF): photo-electric absorption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Sonic Velocity (DT)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Rate of Penetration (ROP)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A0D0B796-61CF-7C43-9ACE-CFCA689B2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00"/>
          <a:stretch/>
        </p:blipFill>
        <p:spPr>
          <a:xfrm>
            <a:off x="330393" y="2368156"/>
            <a:ext cx="5604966" cy="39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Data Investigation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014066-E1D6-7647-890E-37F13D0C1869}"/>
              </a:ext>
            </a:extLst>
          </p:cNvPr>
          <p:cNvSpPr/>
          <p:nvPr/>
        </p:nvSpPr>
        <p:spPr>
          <a:xfrm>
            <a:off x="1109444" y="1982919"/>
            <a:ext cx="743740" cy="18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2C7086-97EC-8E48-8E88-088F6348EC4F}"/>
              </a:ext>
            </a:extLst>
          </p:cNvPr>
          <p:cNvSpPr/>
          <p:nvPr/>
        </p:nvSpPr>
        <p:spPr>
          <a:xfrm>
            <a:off x="6933224" y="6458137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5AA6456-D921-BF41-A678-859E7E1AE6D2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3B4A9A7-BD64-7E47-9684-E5B5ABED7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24"/>
          <a:stretch/>
        </p:blipFill>
        <p:spPr>
          <a:xfrm>
            <a:off x="581193" y="1878589"/>
            <a:ext cx="9032364" cy="479572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B9B3703-083E-0946-80A0-1CFB37F7EDE3}"/>
              </a:ext>
            </a:extLst>
          </p:cNvPr>
          <p:cNvSpPr txBox="1">
            <a:spLocks/>
          </p:cNvSpPr>
          <p:nvPr/>
        </p:nvSpPr>
        <p:spPr>
          <a:xfrm>
            <a:off x="9513047" y="3164743"/>
            <a:ext cx="829560" cy="330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F490314-88F9-2D4D-B466-DAAAC12754AC}"/>
              </a:ext>
            </a:extLst>
          </p:cNvPr>
          <p:cNvSpPr txBox="1">
            <a:spLocks/>
          </p:cNvSpPr>
          <p:nvPr/>
        </p:nvSpPr>
        <p:spPr>
          <a:xfrm>
            <a:off x="9513047" y="2496162"/>
            <a:ext cx="1408671" cy="330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Limestone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6DF04E6-67B2-FF49-9038-A81C6A7BD1D2}"/>
              </a:ext>
            </a:extLst>
          </p:cNvPr>
          <p:cNvSpPr txBox="1">
            <a:spLocks/>
          </p:cNvSpPr>
          <p:nvPr/>
        </p:nvSpPr>
        <p:spPr>
          <a:xfrm>
            <a:off x="9513047" y="4754128"/>
            <a:ext cx="1507525" cy="330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Sandstone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F4BBFF9-487F-D64A-8BC0-16B9E2646B67}"/>
              </a:ext>
            </a:extLst>
          </p:cNvPr>
          <p:cNvSpPr txBox="1">
            <a:spLocks/>
          </p:cNvSpPr>
          <p:nvPr/>
        </p:nvSpPr>
        <p:spPr>
          <a:xfrm rot="16200000">
            <a:off x="-74065" y="3944984"/>
            <a:ext cx="979713" cy="330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Depth, 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EEE8F6-9501-694D-ADE0-34BC75648FED}"/>
              </a:ext>
            </a:extLst>
          </p:cNvPr>
          <p:cNvGrpSpPr/>
          <p:nvPr/>
        </p:nvGrpSpPr>
        <p:grpSpPr>
          <a:xfrm>
            <a:off x="7661190" y="2075935"/>
            <a:ext cx="716692" cy="4397727"/>
            <a:chOff x="7661190" y="2075935"/>
            <a:chExt cx="716692" cy="439772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BFBE66-B82C-2F46-A94F-68F1860F0D9D}"/>
                </a:ext>
              </a:extLst>
            </p:cNvPr>
            <p:cNvCxnSpPr>
              <a:cxnSpLocks/>
            </p:cNvCxnSpPr>
            <p:nvPr/>
          </p:nvCxnSpPr>
          <p:spPr>
            <a:xfrm>
              <a:off x="7661190" y="2075935"/>
              <a:ext cx="716692" cy="4397727"/>
            </a:xfrm>
            <a:prstGeom prst="line">
              <a:avLst/>
            </a:prstGeom>
            <a:ln w="38100">
              <a:solidFill>
                <a:srgbClr val="CE0C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F567B2-40CC-E643-8841-63175D3B0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1190" y="2075935"/>
              <a:ext cx="716692" cy="4397727"/>
            </a:xfrm>
            <a:prstGeom prst="line">
              <a:avLst/>
            </a:prstGeom>
            <a:ln w="38100">
              <a:solidFill>
                <a:srgbClr val="CE0C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88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5E16E07-F19E-EC40-A243-29FED9E741B1}"/>
              </a:ext>
            </a:extLst>
          </p:cNvPr>
          <p:cNvSpPr txBox="1">
            <a:spLocks/>
          </p:cNvSpPr>
          <p:nvPr/>
        </p:nvSpPr>
        <p:spPr>
          <a:xfrm>
            <a:off x="581192" y="640080"/>
            <a:ext cx="9977107" cy="1116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Model Predictions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EE9CC-39A9-E740-8032-10371EFAFBB7}"/>
              </a:ext>
            </a:extLst>
          </p:cNvPr>
          <p:cNvSpPr/>
          <p:nvPr/>
        </p:nvSpPr>
        <p:spPr>
          <a:xfrm>
            <a:off x="6311432" y="6231434"/>
            <a:ext cx="1207008" cy="12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ABC09-9D1B-B543-B564-B408FF8222E1}"/>
              </a:ext>
            </a:extLst>
          </p:cNvPr>
          <p:cNvSpPr/>
          <p:nvPr/>
        </p:nvSpPr>
        <p:spPr>
          <a:xfrm>
            <a:off x="651973" y="1892011"/>
            <a:ext cx="1207008" cy="21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0AA48-26E6-7D43-9F34-9A58058E2BC3}"/>
              </a:ext>
            </a:extLst>
          </p:cNvPr>
          <p:cNvSpPr/>
          <p:nvPr/>
        </p:nvSpPr>
        <p:spPr>
          <a:xfrm>
            <a:off x="1292053" y="2081331"/>
            <a:ext cx="1207008" cy="12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8C7DF330-84B3-CD4C-8784-8A371FE41FB3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A03A7C-9AD5-5A48-980C-331778C086C7}"/>
              </a:ext>
            </a:extLst>
          </p:cNvPr>
          <p:cNvGrpSpPr/>
          <p:nvPr/>
        </p:nvGrpSpPr>
        <p:grpSpPr>
          <a:xfrm>
            <a:off x="724930" y="1882164"/>
            <a:ext cx="9590354" cy="4868108"/>
            <a:chOff x="724930" y="1882164"/>
            <a:chExt cx="9590354" cy="4868108"/>
          </a:xfrm>
        </p:grpSpPr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A4509F2C-6DA7-3845-8F16-16B60766D268}"/>
                </a:ext>
              </a:extLst>
            </p:cNvPr>
            <p:cNvSpPr txBox="1">
              <a:spLocks/>
            </p:cNvSpPr>
            <p:nvPr/>
          </p:nvSpPr>
          <p:spPr>
            <a:xfrm>
              <a:off x="3810600" y="6417322"/>
              <a:ext cx="1681978" cy="330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F1 Score: 0.811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71174543-E3A4-A243-8855-AD10736A271F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6419470"/>
              <a:ext cx="1681978" cy="330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F1 Score: 0.825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BB520663-0BAB-A348-9670-FCF575E53B31}"/>
                </a:ext>
              </a:extLst>
            </p:cNvPr>
            <p:cNvSpPr txBox="1">
              <a:spLocks/>
            </p:cNvSpPr>
            <p:nvPr/>
          </p:nvSpPr>
          <p:spPr>
            <a:xfrm>
              <a:off x="8400012" y="6417322"/>
              <a:ext cx="1681978" cy="330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F1 Score: 0.652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D45B46-F4DA-A74E-926E-BE6D376F8DAE}"/>
                </a:ext>
              </a:extLst>
            </p:cNvPr>
            <p:cNvGrpSpPr/>
            <p:nvPr/>
          </p:nvGrpSpPr>
          <p:grpSpPr>
            <a:xfrm>
              <a:off x="724930" y="1882164"/>
              <a:ext cx="9590354" cy="4542070"/>
              <a:chOff x="724930" y="1931592"/>
              <a:chExt cx="9590354" cy="4542070"/>
            </a:xfrm>
          </p:grpSpPr>
          <p:pic>
            <p:nvPicPr>
              <p:cNvPr id="4" name="Picture 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760E65D-01C3-5742-B1CB-68D14B4F06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3374"/>
              <a:stretch/>
            </p:blipFill>
            <p:spPr>
              <a:xfrm>
                <a:off x="1055731" y="2000100"/>
                <a:ext cx="9259553" cy="4473562"/>
              </a:xfrm>
              <a:prstGeom prst="rect">
                <a:avLst/>
              </a:prstGeom>
            </p:spPr>
          </p:pic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DC94D8F-67AD-9243-AFD3-9C56011A753B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400474" y="3920271"/>
                <a:ext cx="979713" cy="3308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Depth, m</a:t>
                </a:r>
              </a:p>
            </p:txBody>
          </p:sp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CA699F0-A4D9-D544-8A05-DCDC028A35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9217" y="1945374"/>
                <a:ext cx="726166" cy="216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True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BBAADC80-5E7F-C345-8C65-932C2655FA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7925" y="1982927"/>
                <a:ext cx="1867329" cy="178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Forest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D3D75EB-B1D1-004A-A7C9-8D439940C2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1431" y="1931592"/>
                <a:ext cx="1207009" cy="216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XGBoost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275853BB-7B7D-EA40-A350-7BDBA34696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94683" y="1949372"/>
                <a:ext cx="755946" cy="210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013AF6-4297-234A-8AF6-DF78DBA11D67}"/>
              </a:ext>
            </a:extLst>
          </p:cNvPr>
          <p:cNvGrpSpPr/>
          <p:nvPr/>
        </p:nvGrpSpPr>
        <p:grpSpPr>
          <a:xfrm>
            <a:off x="1433384" y="3113902"/>
            <a:ext cx="8736227" cy="906162"/>
            <a:chOff x="1433384" y="3113902"/>
            <a:chExt cx="8736227" cy="90616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C018C3F-B9B9-5344-AAD7-355E40BA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433384" y="3113902"/>
              <a:ext cx="87362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62612B-DBDC-4043-AE6D-AC69D762FA8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384" y="3624648"/>
              <a:ext cx="87362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51A249-CB79-5349-819E-A4697A1D4442}"/>
                </a:ext>
              </a:extLst>
            </p:cNvPr>
            <p:cNvCxnSpPr>
              <a:cxnSpLocks/>
            </p:cNvCxnSpPr>
            <p:nvPr/>
          </p:nvCxnSpPr>
          <p:spPr>
            <a:xfrm>
              <a:off x="1433384" y="4020064"/>
              <a:ext cx="87362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74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935479"/>
            <a:ext cx="6108179" cy="34839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Include other well file data such as .DLIS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Another model to classify fluid type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Expand the classification to include other lithologies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7D70C7C-E50E-6247-B4F5-04CAB2311D6A}"/>
              </a:ext>
            </a:extLst>
          </p:cNvPr>
          <p:cNvSpPr txBox="1">
            <a:spLocks/>
          </p:cNvSpPr>
          <p:nvPr/>
        </p:nvSpPr>
        <p:spPr>
          <a:xfrm>
            <a:off x="10710700" y="61085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217C01CDF565}" type="slidenum">
              <a:rPr lang="en-US" sz="120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878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543</TotalTime>
  <Words>240</Words>
  <Application>Microsoft Macintosh PowerPoint</Application>
  <PresentationFormat>Widescreen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Rock-Type Classification  in Wells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Dupree, Matt J.</dc:creator>
  <cp:lastModifiedBy>Dupree, Matt J.</cp:lastModifiedBy>
  <cp:revision>72</cp:revision>
  <dcterms:created xsi:type="dcterms:W3CDTF">2021-04-02T03:42:06Z</dcterms:created>
  <dcterms:modified xsi:type="dcterms:W3CDTF">2021-05-14T04:56:37Z</dcterms:modified>
</cp:coreProperties>
</file>