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63" r:id="rId4"/>
    <p:sldId id="273" r:id="rId5"/>
    <p:sldId id="264" r:id="rId6"/>
    <p:sldId id="267" r:id="rId7"/>
    <p:sldId id="275" r:id="rId8"/>
    <p:sldId id="278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745"/>
    <a:srgbClr val="ED8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5674" autoAdjust="0"/>
  </p:normalViewPr>
  <p:slideViewPr>
    <p:cSldViewPr snapToGrid="0">
      <p:cViewPr varScale="1">
        <p:scale>
          <a:sx n="105" d="100"/>
          <a:sy n="105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80E5AE-B997-9242-9A17-4F139998347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87B-CCF4-3141-9576-2434D3717A7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0084DB-E2BD-1D40-9E40-E279C608DB56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8E28-6940-AE40-8AF6-156BB88A2907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95EC-57D1-B64D-B3A0-2042150BA1CA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20DF-3FD2-7E45-B1D3-E4F37B865EE3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F72-F6FA-524B-A2BF-B33064D6A175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65A-C467-634C-9E4F-68B535C0EB03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288-5A3E-624A-BB97-A848FD359455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43DD67-5FD9-AF4D-9E62-86ACF2DE5C0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776-CF83-DB4C-853B-BF33C31FAA9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B9399E-D89D-874D-A734-350CD584B51A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2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Regression on Nonprofit Form 990 Tax-filings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4850" y="1686509"/>
            <a:ext cx="3835502" cy="3080563"/>
          </a:xfrm>
        </p:spPr>
        <p:txBody>
          <a:bodyPr anchor="ctr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Matthew </a:t>
            </a:r>
            <a:r>
              <a:rPr lang="en-US" sz="2800" dirty="0" err="1"/>
              <a:t>DupreE</a:t>
            </a:r>
            <a:endParaRPr lang="en-US" sz="2800" dirty="0"/>
          </a:p>
          <a:p>
            <a:r>
              <a:rPr lang="en-US" sz="2800" dirty="0"/>
              <a:t>Presented : 4/16/2021</a:t>
            </a:r>
          </a:p>
          <a:p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98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935479"/>
            <a:ext cx="6108179" cy="34839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 more data points and exclude more extreme outliers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Refine random forest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Preform regression on specific nonprofit types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F185848-5BC4-6A4F-94EA-27731CF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383280" y="2011680"/>
            <a:ext cx="8105608" cy="2072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create and optimize a regression model to predict nonprofit executive team compensation in small to medium-sized nonprofits.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95871-1021-C743-8E0B-DDCFF727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D09A74-CC84-B14A-9640-46BC20984B93}"/>
              </a:ext>
            </a:extLst>
          </p:cNvPr>
          <p:cNvSpPr txBox="1">
            <a:spLocks/>
          </p:cNvSpPr>
          <p:nvPr/>
        </p:nvSpPr>
        <p:spPr>
          <a:xfrm>
            <a:off x="428792" y="2552700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Goal: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0B87A1-8C5E-1A4C-B7C7-A704DBB65D32}"/>
              </a:ext>
            </a:extLst>
          </p:cNvPr>
          <p:cNvSpPr txBox="1">
            <a:spLocks/>
          </p:cNvSpPr>
          <p:nvPr/>
        </p:nvSpPr>
        <p:spPr>
          <a:xfrm>
            <a:off x="3383280" y="3892468"/>
            <a:ext cx="8105608" cy="168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provide a model to small to medium-sized nonprofit organizations looking to determine salaries for their executive teams.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D2CC1-253A-1E42-AF9A-292799323F6E}"/>
              </a:ext>
            </a:extLst>
          </p:cNvPr>
          <p:cNvSpPr txBox="1">
            <a:spLocks/>
          </p:cNvSpPr>
          <p:nvPr/>
        </p:nvSpPr>
        <p:spPr>
          <a:xfrm>
            <a:off x="428792" y="4241637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93" y="1977643"/>
            <a:ext cx="11029615" cy="2380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Preliminary Action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Scrape data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Propublica.org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Clean data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E2D962-73B6-7044-A263-F13526DCF6A4}"/>
              </a:ext>
            </a:extLst>
          </p:cNvPr>
          <p:cNvSpPr txBox="1">
            <a:spLocks/>
          </p:cNvSpPr>
          <p:nvPr/>
        </p:nvSpPr>
        <p:spPr>
          <a:xfrm>
            <a:off x="581192" y="4217923"/>
            <a:ext cx="11029615" cy="238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54FF6CF-910E-B34A-A8A7-E5648CF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28A634-FBBE-E749-8252-6216E9E30F8A}"/>
              </a:ext>
            </a:extLst>
          </p:cNvPr>
          <p:cNvGrpSpPr/>
          <p:nvPr/>
        </p:nvGrpSpPr>
        <p:grpSpPr>
          <a:xfrm>
            <a:off x="1958888" y="1891572"/>
            <a:ext cx="7404568" cy="4777936"/>
            <a:chOff x="581192" y="1891572"/>
            <a:chExt cx="7404568" cy="4777936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77105312-AE99-924E-A62E-04A22E2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2040488"/>
              <a:ext cx="7404568" cy="462902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900418-5FE9-6846-92E9-48047BD8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892" y="2161033"/>
              <a:ext cx="0" cy="3849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21E7C8-4DDF-1943-A880-7C909F02C896}"/>
                </a:ext>
              </a:extLst>
            </p:cNvPr>
            <p:cNvSpPr/>
            <p:nvPr/>
          </p:nvSpPr>
          <p:spPr>
            <a:xfrm>
              <a:off x="694916" y="1891572"/>
              <a:ext cx="1207008" cy="21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6B92B71-3AA4-0E4B-A67C-44039F8A476F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6319479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Cleaning the data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8C4094B9-EF77-6446-B182-BB2C3F938B5E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10818328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Key feature selection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ED85229-A455-954A-BB22-497E46A1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B31D441-EB30-4E4D-8A75-55F8B6C99F66}"/>
              </a:ext>
            </a:extLst>
          </p:cNvPr>
          <p:cNvSpPr txBox="1">
            <a:spLocks/>
          </p:cNvSpPr>
          <p:nvPr/>
        </p:nvSpPr>
        <p:spPr>
          <a:xfrm>
            <a:off x="7772488" y="2242529"/>
            <a:ext cx="3023616" cy="285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 employees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assets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Independent Audit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2D85BB-A903-424F-85AF-B8EEDBF68C1C}"/>
              </a:ext>
            </a:extLst>
          </p:cNvPr>
          <p:cNvGrpSpPr/>
          <p:nvPr/>
        </p:nvGrpSpPr>
        <p:grpSpPr>
          <a:xfrm>
            <a:off x="805757" y="1928826"/>
            <a:ext cx="6333645" cy="4561779"/>
            <a:chOff x="805757" y="1928826"/>
            <a:chExt cx="6333645" cy="4561779"/>
          </a:xfrm>
        </p:grpSpPr>
        <p:pic>
          <p:nvPicPr>
            <p:cNvPr id="6" name="Picture 5" descr="Chart, treemap chart&#10;&#10;Description automatically generated">
              <a:extLst>
                <a:ext uri="{FF2B5EF4-FFF2-40B4-BE49-F238E27FC236}">
                  <a16:creationId xmlns:a16="http://schemas.microsoft.com/office/drawing/2014/main" id="{5E52C547-9CF2-6744-84E4-55D8FEC1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757" y="1928826"/>
              <a:ext cx="6333645" cy="456177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62ABCA-C299-E34D-99D6-59A7522ADC42}"/>
                </a:ext>
              </a:extLst>
            </p:cNvPr>
            <p:cNvSpPr/>
            <p:nvPr/>
          </p:nvSpPr>
          <p:spPr>
            <a:xfrm>
              <a:off x="2238762" y="5101844"/>
              <a:ext cx="1126230" cy="301095"/>
            </a:xfrm>
            <a:prstGeom prst="rect">
              <a:avLst/>
            </a:prstGeom>
            <a:noFill/>
            <a:ln w="76200">
              <a:solidFill>
                <a:srgbClr val="049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82ECC2-E37F-C040-B765-AE20DF96033C}"/>
                </a:ext>
              </a:extLst>
            </p:cNvPr>
            <p:cNvSpPr/>
            <p:nvPr/>
          </p:nvSpPr>
          <p:spPr>
            <a:xfrm>
              <a:off x="3727842" y="5075606"/>
              <a:ext cx="355580" cy="315141"/>
            </a:xfrm>
            <a:prstGeom prst="rect">
              <a:avLst/>
            </a:prstGeom>
            <a:noFill/>
            <a:ln w="76200">
              <a:solidFill>
                <a:srgbClr val="049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9A0BE5-7914-7E4F-9C6B-686F75FFBE28}"/>
                </a:ext>
              </a:extLst>
            </p:cNvPr>
            <p:cNvSpPr/>
            <p:nvPr/>
          </p:nvSpPr>
          <p:spPr>
            <a:xfrm>
              <a:off x="4470656" y="5073752"/>
              <a:ext cx="1174240" cy="315141"/>
            </a:xfrm>
            <a:prstGeom prst="rect">
              <a:avLst/>
            </a:prstGeom>
            <a:noFill/>
            <a:ln w="76200">
              <a:solidFill>
                <a:srgbClr val="049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3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696B839-F715-094C-96F0-D9BEA50C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6" y="2086321"/>
            <a:ext cx="6035284" cy="37658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Baseline Model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CC9771-3AD9-9548-A4B6-8BD30C44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070152B-0E11-F649-9A30-1854ABB3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4" y="2010900"/>
            <a:ext cx="5589454" cy="39166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A01F86-D399-4646-B2C8-F9035BD0C92D}"/>
              </a:ext>
            </a:extLst>
          </p:cNvPr>
          <p:cNvSpPr/>
          <p:nvPr/>
        </p:nvSpPr>
        <p:spPr>
          <a:xfrm>
            <a:off x="792452" y="1885382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98E4A-FCA0-7B48-A7CA-A10F2D14AD9A}"/>
              </a:ext>
            </a:extLst>
          </p:cNvPr>
          <p:cNvSpPr/>
          <p:nvPr/>
        </p:nvSpPr>
        <p:spPr>
          <a:xfrm>
            <a:off x="6402570" y="1949674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D4B48-188D-4246-BCC5-DDE4BB0CA8BD}"/>
              </a:ext>
            </a:extLst>
          </p:cNvPr>
          <p:cNvGrpSpPr/>
          <p:nvPr/>
        </p:nvGrpSpPr>
        <p:grpSpPr>
          <a:xfrm>
            <a:off x="3886877" y="6128518"/>
            <a:ext cx="4219205" cy="577978"/>
            <a:chOff x="3886877" y="6128518"/>
            <a:chExt cx="4219205" cy="577978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D6FBC6E5-81EF-1540-AC5C-A3F11B4D6455}"/>
                </a:ext>
              </a:extLst>
            </p:cNvPr>
            <p:cNvSpPr txBox="1">
              <a:spLocks/>
            </p:cNvSpPr>
            <p:nvPr/>
          </p:nvSpPr>
          <p:spPr>
            <a:xfrm>
              <a:off x="3886877" y="6128519"/>
              <a:ext cx="2209123" cy="577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Train R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: 0.40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99A5FB9A-6C71-5547-A848-D357464CE2C7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6128518"/>
              <a:ext cx="2010082" cy="577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Test R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: 0.39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60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D8A3DBA-071D-FE4E-9DDE-1028D092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6570"/>
            <a:ext cx="7559040" cy="480431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9288E9-BC21-C849-B3FA-09133D1774DD}"/>
              </a:ext>
            </a:extLst>
          </p:cNvPr>
          <p:cNvGrpSpPr/>
          <p:nvPr/>
        </p:nvGrpSpPr>
        <p:grpSpPr>
          <a:xfrm>
            <a:off x="7849277" y="4288727"/>
            <a:ext cx="4219205" cy="577978"/>
            <a:chOff x="3886877" y="6128518"/>
            <a:chExt cx="4219205" cy="577978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357DBE53-C095-8B4B-AB86-401783658EBC}"/>
                </a:ext>
              </a:extLst>
            </p:cNvPr>
            <p:cNvSpPr txBox="1">
              <a:spLocks/>
            </p:cNvSpPr>
            <p:nvPr/>
          </p:nvSpPr>
          <p:spPr>
            <a:xfrm>
              <a:off x="3886877" y="6128519"/>
              <a:ext cx="2209123" cy="577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Train R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: 0.44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EDF4444D-24A5-AE46-A9E0-FE053F6A3E9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6128518"/>
              <a:ext cx="2010082" cy="577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Test R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: 0.38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Polynomial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14066-E1D6-7647-890E-37F13D0C1869}"/>
              </a:ext>
            </a:extLst>
          </p:cNvPr>
          <p:cNvSpPr/>
          <p:nvPr/>
        </p:nvSpPr>
        <p:spPr>
          <a:xfrm>
            <a:off x="1109444" y="1982919"/>
            <a:ext cx="743740" cy="18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C7086-97EC-8E48-8E88-088F6348EC4F}"/>
              </a:ext>
            </a:extLst>
          </p:cNvPr>
          <p:cNvSpPr/>
          <p:nvPr/>
        </p:nvSpPr>
        <p:spPr>
          <a:xfrm>
            <a:off x="6933224" y="6458137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5AA6456-D921-BF41-A678-859E7E1AE6D2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8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09D9BEA-8C12-674F-997B-8101D5DA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8" y="2032536"/>
            <a:ext cx="7307032" cy="451238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Random Forest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288E9-BC21-C849-B3FA-09133D1774DD}"/>
              </a:ext>
            </a:extLst>
          </p:cNvPr>
          <p:cNvGrpSpPr/>
          <p:nvPr/>
        </p:nvGrpSpPr>
        <p:grpSpPr>
          <a:xfrm>
            <a:off x="7788317" y="4288727"/>
            <a:ext cx="4219205" cy="577978"/>
            <a:chOff x="3886877" y="6128518"/>
            <a:chExt cx="4219205" cy="577978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357DBE53-C095-8B4B-AB86-401783658EBC}"/>
                </a:ext>
              </a:extLst>
            </p:cNvPr>
            <p:cNvSpPr txBox="1">
              <a:spLocks/>
            </p:cNvSpPr>
            <p:nvPr/>
          </p:nvSpPr>
          <p:spPr>
            <a:xfrm>
              <a:off x="3886877" y="6128519"/>
              <a:ext cx="2209123" cy="577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Train R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: 0.89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EDF4444D-24A5-AE46-A9E0-FE053F6A3E9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6128518"/>
              <a:ext cx="2010082" cy="577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Test R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: 0.53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EE9CC-39A9-E740-8032-10371EFAFBB7}"/>
              </a:ext>
            </a:extLst>
          </p:cNvPr>
          <p:cNvSpPr/>
          <p:nvPr/>
        </p:nvSpPr>
        <p:spPr>
          <a:xfrm>
            <a:off x="6311432" y="6231434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ABC09-9D1B-B543-B564-B408FF8222E1}"/>
              </a:ext>
            </a:extLst>
          </p:cNvPr>
          <p:cNvSpPr/>
          <p:nvPr/>
        </p:nvSpPr>
        <p:spPr>
          <a:xfrm>
            <a:off x="651973" y="1892011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0AA48-26E6-7D43-9F34-9A58058E2BC3}"/>
              </a:ext>
            </a:extLst>
          </p:cNvPr>
          <p:cNvSpPr/>
          <p:nvPr/>
        </p:nvSpPr>
        <p:spPr>
          <a:xfrm>
            <a:off x="1292053" y="2081331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4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8593288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C74AEB-FCD2-AC44-8C17-13929DA6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B40164-5A32-1B47-B537-2D2AD360E887}"/>
              </a:ext>
            </a:extLst>
          </p:cNvPr>
          <p:cNvGrpSpPr/>
          <p:nvPr/>
        </p:nvGrpSpPr>
        <p:grpSpPr>
          <a:xfrm>
            <a:off x="1695764" y="2806465"/>
            <a:ext cx="6946766" cy="2313159"/>
            <a:chOff x="1025204" y="2580645"/>
            <a:chExt cx="6946766" cy="23131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C73D70-00B5-9542-8EB2-733D2DF90389}"/>
                </a:ext>
              </a:extLst>
            </p:cNvPr>
            <p:cNvGrpSpPr/>
            <p:nvPr/>
          </p:nvGrpSpPr>
          <p:grpSpPr>
            <a:xfrm>
              <a:off x="3752765" y="2580646"/>
              <a:ext cx="4219205" cy="577978"/>
              <a:chOff x="3886877" y="6128518"/>
              <a:chExt cx="4219205" cy="577978"/>
            </a:xfrm>
          </p:grpSpPr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81D80B1-4E07-F149-B8BB-6D40D96BA2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6877" y="6128519"/>
                <a:ext cx="2209123" cy="577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Train R</a:t>
                </a:r>
                <a:r>
                  <a:rPr lang="en-US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0.40</a:t>
                </a:r>
              </a:p>
            </p:txBody>
          </p:sp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BDE88A3-E7CD-1941-96EE-49903FC650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6128518"/>
                <a:ext cx="2010082" cy="577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 R</a:t>
                </a:r>
                <a:r>
                  <a:rPr lang="en-US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0.39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72D443-F080-F143-B75D-9123377CE627}"/>
                </a:ext>
              </a:extLst>
            </p:cNvPr>
            <p:cNvGrpSpPr/>
            <p:nvPr/>
          </p:nvGrpSpPr>
          <p:grpSpPr>
            <a:xfrm>
              <a:off x="3752765" y="3429000"/>
              <a:ext cx="4219205" cy="577978"/>
              <a:chOff x="3886877" y="6128518"/>
              <a:chExt cx="4219205" cy="577978"/>
            </a:xfrm>
          </p:grpSpPr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337BB57-D42F-7F43-9FA4-CB78827354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6877" y="6128519"/>
                <a:ext cx="2209123" cy="577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Train R</a:t>
                </a:r>
                <a:r>
                  <a:rPr lang="en-US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0.44</a:t>
                </a: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BD1FFE5-5984-B543-9178-5D87F0BEC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6128518"/>
                <a:ext cx="2010082" cy="577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 R</a:t>
                </a:r>
                <a:r>
                  <a:rPr lang="en-US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0.38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D12756-1C3E-0C4A-BC77-6144CC4906EE}"/>
                </a:ext>
              </a:extLst>
            </p:cNvPr>
            <p:cNvGrpSpPr/>
            <p:nvPr/>
          </p:nvGrpSpPr>
          <p:grpSpPr>
            <a:xfrm>
              <a:off x="3752765" y="4307325"/>
              <a:ext cx="4219205" cy="577978"/>
              <a:chOff x="3886877" y="6128518"/>
              <a:chExt cx="4219205" cy="577978"/>
            </a:xfrm>
          </p:grpSpPr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8C3A737B-812B-3D4D-A22F-3A6B06EA0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6877" y="6128519"/>
                <a:ext cx="2209123" cy="577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Train R</a:t>
                </a:r>
                <a:r>
                  <a:rPr lang="en-US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0.89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AC180E21-0629-CB48-8A22-98694BA36E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6128518"/>
                <a:ext cx="2010082" cy="577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 R</a:t>
                </a:r>
                <a:r>
                  <a:rPr lang="en-US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0.53</a:t>
                </a:r>
              </a:p>
            </p:txBody>
          </p:sp>
        </p:grp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81208BE-E1D6-6A43-913D-B0BB0C38CF50}"/>
                </a:ext>
              </a:extLst>
            </p:cNvPr>
            <p:cNvSpPr txBox="1">
              <a:spLocks/>
            </p:cNvSpPr>
            <p:nvPr/>
          </p:nvSpPr>
          <p:spPr>
            <a:xfrm>
              <a:off x="1990524" y="2580645"/>
              <a:ext cx="1762241" cy="57797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Baseline - 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BC8025B7-D7BC-C740-AA0A-045F4CBF57F5}"/>
                </a:ext>
              </a:extLst>
            </p:cNvPr>
            <p:cNvSpPr txBox="1">
              <a:spLocks/>
            </p:cNvSpPr>
            <p:nvPr/>
          </p:nvSpPr>
          <p:spPr>
            <a:xfrm>
              <a:off x="1630584" y="3405133"/>
              <a:ext cx="2122181" cy="57797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Polynomial - 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052E662E-044B-9E42-9418-A18B511A4669}"/>
                </a:ext>
              </a:extLst>
            </p:cNvPr>
            <p:cNvSpPr txBox="1">
              <a:spLocks/>
            </p:cNvSpPr>
            <p:nvPr/>
          </p:nvSpPr>
          <p:spPr>
            <a:xfrm>
              <a:off x="1025204" y="4315827"/>
              <a:ext cx="2685165" cy="57797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 Forest -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6346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255</TotalTime>
  <Words>190</Words>
  <Application>Microsoft Macintosh PowerPoint</Application>
  <PresentationFormat>Widescreen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Regression on Nonprofit Form 990 Tax-filings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Dupree, Matt J.</dc:creator>
  <cp:lastModifiedBy>Dupree, Matt J.</cp:lastModifiedBy>
  <cp:revision>33</cp:revision>
  <dcterms:created xsi:type="dcterms:W3CDTF">2021-04-02T03:42:06Z</dcterms:created>
  <dcterms:modified xsi:type="dcterms:W3CDTF">2021-04-16T05:40:25Z</dcterms:modified>
</cp:coreProperties>
</file>