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63" r:id="rId4"/>
    <p:sldId id="264" r:id="rId5"/>
    <p:sldId id="279" r:id="rId6"/>
    <p:sldId id="267" r:id="rId7"/>
    <p:sldId id="275" r:id="rId8"/>
    <p:sldId id="278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745"/>
    <a:srgbClr val="ED8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674" autoAdjust="0"/>
  </p:normalViewPr>
  <p:slideViewPr>
    <p:cSldViewPr snapToGrid="0">
      <p:cViewPr varScale="1">
        <p:scale>
          <a:sx n="105" d="100"/>
          <a:sy n="105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80E5AE-B997-9242-9A17-4F1399983472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87B-CCF4-3141-9576-2434D3717A7C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0084DB-E2BD-1D40-9E40-E279C608DB56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8E28-6940-AE40-8AF6-156BB88A2907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95EC-57D1-B64D-B3A0-2042150BA1CA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20DF-3FD2-7E45-B1D3-E4F37B865EE3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F72-F6FA-524B-A2BF-B33064D6A175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65A-C467-634C-9E4F-68B535C0EB03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288-5A3E-624A-BB97-A848FD359455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43DD67-5FD9-AF4D-9E62-86ACF2DE5C02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776-CF83-DB4C-853B-BF33C31FAA9F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B9399E-D89D-874D-A734-350CD584B51A}" type="datetime1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2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Alaska Oilfield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pipeline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4850" y="1686509"/>
            <a:ext cx="3835502" cy="3080563"/>
          </a:xfrm>
        </p:spPr>
        <p:txBody>
          <a:bodyPr anchor="ctr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Matthew </a:t>
            </a:r>
            <a:r>
              <a:rPr lang="en-US" sz="2800" dirty="0" err="1"/>
              <a:t>DupreE</a:t>
            </a:r>
            <a:endParaRPr lang="en-US" sz="2800" dirty="0"/>
          </a:p>
          <a:p>
            <a:r>
              <a:rPr lang="en-US" sz="2800" dirty="0"/>
              <a:t>Presented : 4/30/2021</a:t>
            </a:r>
          </a:p>
          <a:p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98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935479"/>
            <a:ext cx="6108179" cy="34839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Finish decline forecast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Refine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 interaction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Auto-update SQL database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7D70C7C-E50E-6247-B4F5-04CAB2311D6A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383280" y="2011680"/>
            <a:ext cx="8105608" cy="2072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create a web application that performs basic oilfield investigation with minimal user input.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D09A74-CC84-B14A-9640-46BC20984B93}"/>
              </a:ext>
            </a:extLst>
          </p:cNvPr>
          <p:cNvSpPr txBox="1">
            <a:spLocks/>
          </p:cNvSpPr>
          <p:nvPr/>
        </p:nvSpPr>
        <p:spPr>
          <a:xfrm>
            <a:off x="428792" y="2552700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Goal: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0B87A1-8C5E-1A4C-B7C7-A704DBB65D32}"/>
              </a:ext>
            </a:extLst>
          </p:cNvPr>
          <p:cNvSpPr txBox="1">
            <a:spLocks/>
          </p:cNvSpPr>
          <p:nvPr/>
        </p:nvSpPr>
        <p:spPr>
          <a:xfrm>
            <a:off x="3383280" y="3892468"/>
            <a:ext cx="8105608" cy="168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provide a data pipeline based on Alaskan public data to petroleum engineers and small companies looking to perform an oilfield investigation for free.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D2CC1-253A-1E42-AF9A-292799323F6E}"/>
              </a:ext>
            </a:extLst>
          </p:cNvPr>
          <p:cNvSpPr txBox="1">
            <a:spLocks/>
          </p:cNvSpPr>
          <p:nvPr/>
        </p:nvSpPr>
        <p:spPr>
          <a:xfrm>
            <a:off x="428792" y="4241637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4BD2620-95F6-354E-936D-7E7A267DB851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93" y="1836926"/>
            <a:ext cx="7489912" cy="2380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Preliminary Action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 data from public Alaskan oilfield database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a SQL database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Clean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E2D962-73B6-7044-A263-F13526DCF6A4}"/>
              </a:ext>
            </a:extLst>
          </p:cNvPr>
          <p:cNvSpPr txBox="1">
            <a:spLocks/>
          </p:cNvSpPr>
          <p:nvPr/>
        </p:nvSpPr>
        <p:spPr>
          <a:xfrm>
            <a:off x="581193" y="4079964"/>
            <a:ext cx="6063448" cy="238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Pipeline Outputs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Production: rates,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cumulatives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ratios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Production: a setup for forecasting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Injection: rates,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cumulatives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63C99DD-D344-7047-9EB6-3AEA82FE5AEA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40D9BAF-3E67-D34B-9E66-1DFBD804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38" y="4632959"/>
            <a:ext cx="3317608" cy="198278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CF0860E-F44C-E14B-8AD0-0191E963C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642" y="2081274"/>
            <a:ext cx="2514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10818328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Pipeline Optimization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B31D441-EB30-4E4D-8A75-55F8B6C99F66}"/>
              </a:ext>
            </a:extLst>
          </p:cNvPr>
          <p:cNvSpPr txBox="1">
            <a:spLocks/>
          </p:cNvSpPr>
          <p:nvPr/>
        </p:nvSpPr>
        <p:spPr>
          <a:xfrm>
            <a:off x="6205728" y="2450445"/>
            <a:ext cx="4246840" cy="285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Techniques: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querying to minimize data imports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Lazy Evaluation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039C85-3562-0F48-B386-3EB87ED9B812}"/>
              </a:ext>
            </a:extLst>
          </p:cNvPr>
          <p:cNvSpPr txBox="1">
            <a:spLocks/>
          </p:cNvSpPr>
          <p:nvPr/>
        </p:nvSpPr>
        <p:spPr>
          <a:xfrm>
            <a:off x="581193" y="2450445"/>
            <a:ext cx="4246840" cy="285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~1.6 Million data points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7,500 wells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Earliest wells from ~1920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5FAE559-C06E-784F-B8CD-310AED85FE2C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0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1F0086-6FF1-4849-8039-61EB128D5BFF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PRUDHOE BAY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F4BCD8-544E-7B45-AFA8-B7A4A7A8799B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FC23991-5F4C-BD42-B17B-51B5F677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87" y="1962622"/>
            <a:ext cx="3451753" cy="46786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A1AA9A-8895-E541-930D-5CBD1A79E84A}"/>
              </a:ext>
            </a:extLst>
          </p:cNvPr>
          <p:cNvSpPr txBox="1">
            <a:spLocks/>
          </p:cNvSpPr>
          <p:nvPr/>
        </p:nvSpPr>
        <p:spPr>
          <a:xfrm>
            <a:off x="6769608" y="2569170"/>
            <a:ext cx="4246840" cy="285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Production start: ~1980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OIL: 13.5 billion STB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GAS: 110.8 trillion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Water: 14.2 billion STB</a:t>
            </a:r>
          </a:p>
        </p:txBody>
      </p:sp>
      <p:pic>
        <p:nvPicPr>
          <p:cNvPr id="12" name="Picture 11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55CBC1B2-862B-384A-84BF-F8CCD3F93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2055475"/>
            <a:ext cx="1905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Production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01F86-D399-4646-B2C8-F9035BD0C92D}"/>
              </a:ext>
            </a:extLst>
          </p:cNvPr>
          <p:cNvSpPr/>
          <p:nvPr/>
        </p:nvSpPr>
        <p:spPr>
          <a:xfrm>
            <a:off x="792452" y="1885382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98E4A-FCA0-7B48-A7CA-A10F2D14AD9A}"/>
              </a:ext>
            </a:extLst>
          </p:cNvPr>
          <p:cNvSpPr/>
          <p:nvPr/>
        </p:nvSpPr>
        <p:spPr>
          <a:xfrm>
            <a:off x="6402570" y="1949674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0BB52A-AC66-7347-82CA-C2A4B575FE34}"/>
              </a:ext>
            </a:extLst>
          </p:cNvPr>
          <p:cNvSpPr txBox="1">
            <a:spLocks/>
          </p:cNvSpPr>
          <p:nvPr/>
        </p:nvSpPr>
        <p:spPr>
          <a:xfrm>
            <a:off x="10082812" y="3282630"/>
            <a:ext cx="1316736" cy="162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49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38BA43-7BE8-E846-A1F3-6E632CAF9541}"/>
              </a:ext>
            </a:extLst>
          </p:cNvPr>
          <p:cNvGrpSpPr/>
          <p:nvPr/>
        </p:nvGrpSpPr>
        <p:grpSpPr>
          <a:xfrm>
            <a:off x="792452" y="2295078"/>
            <a:ext cx="9028114" cy="3596640"/>
            <a:chOff x="792452" y="2295078"/>
            <a:chExt cx="9028114" cy="3596640"/>
          </a:xfrm>
        </p:grpSpPr>
        <p:pic>
          <p:nvPicPr>
            <p:cNvPr id="4" name="Picture 3" descr="Graphical user interface, chart, line chart&#10;&#10;Description automatically generated">
              <a:extLst>
                <a:ext uri="{FF2B5EF4-FFF2-40B4-BE49-F238E27FC236}">
                  <a16:creationId xmlns:a16="http://schemas.microsoft.com/office/drawing/2014/main" id="{3599C3E4-84D1-3D4B-8E77-9BBE9618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452" y="2295078"/>
              <a:ext cx="9028114" cy="359664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B88DBF-A919-9741-A536-25BDF26D1246}"/>
                </a:ext>
              </a:extLst>
            </p:cNvPr>
            <p:cNvCxnSpPr>
              <a:cxnSpLocks/>
            </p:cNvCxnSpPr>
            <p:nvPr/>
          </p:nvCxnSpPr>
          <p:spPr>
            <a:xfrm>
              <a:off x="3486912" y="2568161"/>
              <a:ext cx="3535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D48299-F6A7-7045-A127-4EDE5E4C51B3}"/>
                </a:ext>
              </a:extLst>
            </p:cNvPr>
            <p:cNvSpPr/>
            <p:nvPr/>
          </p:nvSpPr>
          <p:spPr>
            <a:xfrm>
              <a:off x="1682496" y="2450592"/>
              <a:ext cx="1743456" cy="377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 17.5 MMSTB/day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B34A1F-55A1-9B43-B669-568903148C51}"/>
                </a:ext>
              </a:extLst>
            </p:cNvPr>
            <p:cNvSpPr/>
            <p:nvPr/>
          </p:nvSpPr>
          <p:spPr>
            <a:xfrm>
              <a:off x="7863840" y="4526214"/>
              <a:ext cx="1537962" cy="377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 178 MSTB/day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54AA2D7-25B7-A248-85E5-87B7D00E3BA8}"/>
                </a:ext>
              </a:extLst>
            </p:cNvPr>
            <p:cNvCxnSpPr>
              <a:cxnSpLocks/>
            </p:cNvCxnSpPr>
            <p:nvPr/>
          </p:nvCxnSpPr>
          <p:spPr>
            <a:xfrm>
              <a:off x="8729472" y="4904166"/>
              <a:ext cx="377952" cy="1935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12B4661-B32F-1A45-90D9-D1EE9764935B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DBB168-5930-354C-B80B-3B9922CC2C54}"/>
              </a:ext>
            </a:extLst>
          </p:cNvPr>
          <p:cNvSpPr txBox="1">
            <a:spLocks/>
          </p:cNvSpPr>
          <p:nvPr/>
        </p:nvSpPr>
        <p:spPr>
          <a:xfrm>
            <a:off x="1805465" y="6308261"/>
            <a:ext cx="7596337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178 MSTB/day,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8.8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Bcf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/day,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13.3 MMSTB/day </a:t>
            </a:r>
          </a:p>
        </p:txBody>
      </p:sp>
    </p:spTree>
    <p:extLst>
      <p:ext uri="{BB962C8B-B14F-4D97-AF65-F5344CB8AC3E}">
        <p14:creationId xmlns:p14="http://schemas.microsoft.com/office/powerpoint/2010/main" val="387360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Decline Forecasting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14066-E1D6-7647-890E-37F13D0C1869}"/>
              </a:ext>
            </a:extLst>
          </p:cNvPr>
          <p:cNvSpPr/>
          <p:nvPr/>
        </p:nvSpPr>
        <p:spPr>
          <a:xfrm>
            <a:off x="1109444" y="1982919"/>
            <a:ext cx="743740" cy="18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C7086-97EC-8E48-8E88-088F6348EC4F}"/>
              </a:ext>
            </a:extLst>
          </p:cNvPr>
          <p:cNvSpPr/>
          <p:nvPr/>
        </p:nvSpPr>
        <p:spPr>
          <a:xfrm>
            <a:off x="6933224" y="6458137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5AA6456-D921-BF41-A678-859E7E1AE6D2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09341C-317C-374A-A13A-3A0FB347BF11}"/>
              </a:ext>
            </a:extLst>
          </p:cNvPr>
          <p:cNvGrpSpPr/>
          <p:nvPr/>
        </p:nvGrpSpPr>
        <p:grpSpPr>
          <a:xfrm>
            <a:off x="955046" y="2396937"/>
            <a:ext cx="8258008" cy="3711600"/>
            <a:chOff x="581193" y="2396938"/>
            <a:chExt cx="8258008" cy="37116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D7EF50E4-B404-4041-880A-D46FB02FA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93" y="2396938"/>
              <a:ext cx="8258008" cy="3711600"/>
            </a:xfrm>
            <a:prstGeom prst="rect">
              <a:avLst/>
            </a:prstGeom>
          </p:spPr>
        </p:pic>
        <p:pic>
          <p:nvPicPr>
            <p:cNvPr id="15" name="Picture 14" descr="Chart, line chart&#10;&#10;Description automatically generated">
              <a:extLst>
                <a:ext uri="{FF2B5EF4-FFF2-40B4-BE49-F238E27FC236}">
                  <a16:creationId xmlns:a16="http://schemas.microsoft.com/office/drawing/2014/main" id="{F0939D46-5495-6B46-A521-7B65EEBC9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200" t="45967" r="2501" b="12334"/>
            <a:stretch/>
          </p:blipFill>
          <p:spPr>
            <a:xfrm>
              <a:off x="5145024" y="2789577"/>
              <a:ext cx="3352800" cy="1278846"/>
            </a:xfrm>
            <a:prstGeom prst="rect">
              <a:avLst/>
            </a:prstGeom>
          </p:spPr>
        </p:pic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BD5DF3A-01D9-6346-8E14-87B4663A61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417" t="31703" r="17691" b="7926"/>
          <a:stretch/>
        </p:blipFill>
        <p:spPr>
          <a:xfrm>
            <a:off x="9757698" y="3883835"/>
            <a:ext cx="1479256" cy="125088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894127-1BA5-B44D-AD9C-46007CE59B12}"/>
              </a:ext>
            </a:extLst>
          </p:cNvPr>
          <p:cNvSpPr txBox="1">
            <a:spLocks/>
          </p:cNvSpPr>
          <p:nvPr/>
        </p:nvSpPr>
        <p:spPr>
          <a:xfrm>
            <a:off x="9420318" y="3429000"/>
            <a:ext cx="2190489" cy="3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Decline Equation</a:t>
            </a:r>
          </a:p>
        </p:txBody>
      </p:sp>
    </p:spTree>
    <p:extLst>
      <p:ext uri="{BB962C8B-B14F-4D97-AF65-F5344CB8AC3E}">
        <p14:creationId xmlns:p14="http://schemas.microsoft.com/office/powerpoint/2010/main" val="162788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Injection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EE9CC-39A9-E740-8032-10371EFAFBB7}"/>
              </a:ext>
            </a:extLst>
          </p:cNvPr>
          <p:cNvSpPr/>
          <p:nvPr/>
        </p:nvSpPr>
        <p:spPr>
          <a:xfrm>
            <a:off x="6311432" y="6231434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ABC09-9D1B-B543-B564-B408FF8222E1}"/>
              </a:ext>
            </a:extLst>
          </p:cNvPr>
          <p:cNvSpPr/>
          <p:nvPr/>
        </p:nvSpPr>
        <p:spPr>
          <a:xfrm>
            <a:off x="651973" y="1892011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0AA48-26E6-7D43-9F34-9A58058E2BC3}"/>
              </a:ext>
            </a:extLst>
          </p:cNvPr>
          <p:cNvSpPr/>
          <p:nvPr/>
        </p:nvSpPr>
        <p:spPr>
          <a:xfrm>
            <a:off x="1292053" y="2081331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B69A388-1114-464F-9CA6-B4334E71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8" y="2000100"/>
            <a:ext cx="9385251" cy="398617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50C35A9-D9C1-7641-86E1-C97F59A578F4}"/>
              </a:ext>
            </a:extLst>
          </p:cNvPr>
          <p:cNvSpPr txBox="1">
            <a:spLocks/>
          </p:cNvSpPr>
          <p:nvPr/>
        </p:nvSpPr>
        <p:spPr>
          <a:xfrm>
            <a:off x="10082812" y="3282630"/>
            <a:ext cx="1316736" cy="162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49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12311A-852C-FF4D-9F6A-26604A01CFB8}"/>
              </a:ext>
            </a:extLst>
          </p:cNvPr>
          <p:cNvSpPr txBox="1">
            <a:spLocks/>
          </p:cNvSpPr>
          <p:nvPr/>
        </p:nvSpPr>
        <p:spPr>
          <a:xfrm>
            <a:off x="2642689" y="6291099"/>
            <a:ext cx="4875751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7.4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Bcf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/day,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LIQUIDS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2 MMSTB/day </a:t>
            </a:r>
          </a:p>
        </p:txBody>
      </p:sp>
    </p:spTree>
    <p:extLst>
      <p:ext uri="{BB962C8B-B14F-4D97-AF65-F5344CB8AC3E}">
        <p14:creationId xmlns:p14="http://schemas.microsoft.com/office/powerpoint/2010/main" val="61074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7514296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>
                <a:solidFill>
                  <a:schemeClr val="accent2"/>
                </a:solidFill>
              </a:rPr>
              <a:t>Streamlit</a:t>
            </a:r>
            <a:r>
              <a:rPr lang="en-US" sz="5400" dirty="0">
                <a:solidFill>
                  <a:schemeClr val="accent2"/>
                </a:solidFill>
              </a:rPr>
              <a:t> APPLICATION 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88051D4E-7745-3E4D-9756-14DEA77D12DB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98DD06-2B2C-054F-A9BB-E190117BBE7B}"/>
              </a:ext>
            </a:extLst>
          </p:cNvPr>
          <p:cNvSpPr txBox="1">
            <a:spLocks/>
          </p:cNvSpPr>
          <p:nvPr/>
        </p:nvSpPr>
        <p:spPr>
          <a:xfrm>
            <a:off x="898111" y="2331720"/>
            <a:ext cx="2088929" cy="61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Click Here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346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336</TotalTime>
  <Words>227</Words>
  <Application>Microsoft Macintosh PowerPoint</Application>
  <PresentationFormat>Widescreen</PresentationFormat>
  <Paragraphs>65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Alaska Oilfield pipeline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Dupree, Matt J.</dc:creator>
  <cp:lastModifiedBy>Dupree, Matt J.</cp:lastModifiedBy>
  <cp:revision>49</cp:revision>
  <dcterms:created xsi:type="dcterms:W3CDTF">2021-04-02T03:42:06Z</dcterms:created>
  <dcterms:modified xsi:type="dcterms:W3CDTF">2021-04-30T05:24:54Z</dcterms:modified>
</cp:coreProperties>
</file>