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82" r:id="rId6"/>
    <p:sldId id="290" r:id="rId7"/>
    <p:sldId id="292" r:id="rId8"/>
    <p:sldId id="268" r:id="rId9"/>
    <p:sldId id="289" r:id="rId10"/>
    <p:sldId id="29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10265B0-2B3D-4D3B-BCD2-88D64C3A6EB9}">
          <p14:sldIdLst>
            <p14:sldId id="256"/>
            <p14:sldId id="257"/>
            <p14:sldId id="258"/>
            <p14:sldId id="287"/>
            <p14:sldId id="282"/>
            <p14:sldId id="290"/>
            <p14:sldId id="292"/>
            <p14:sldId id="268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>
        <p:scale>
          <a:sx n="50" d="100"/>
          <a:sy n="50" d="100"/>
        </p:scale>
        <p:origin x="16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06C7A-B9EE-B391-E87E-42D1A149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E94C-EF46-C960-60B9-F89C939C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AB4A2-C794-A258-D14B-F690EF3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F28B-2236-8F20-8658-2EC66B9F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860E-4FC9-AE14-67EC-E54BDCF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809F-B4D4-AE32-2295-9EB003C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B5160-F7D9-99EB-CE26-59A26AAD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85F68-73B5-444B-A54E-5DA58F6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CCD0E-05A0-FE25-B303-542BFEA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7D504-BA16-1282-AEB6-EC1B6BD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3438F-D634-CCA3-A2DD-D7DE1E05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8EE5D-A91C-97B1-D3C1-AEBF6B61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12167-909C-6413-F8DB-EB6C1E8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12D74-171B-655E-C2DB-97666028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3963F-8380-27E0-E4C3-56A53FD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37156-183E-B8BB-FCAF-8B3063C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9198-3645-05E9-6812-DB717092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43B7F-12F2-A5E6-9344-0B264CB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2FE67-6115-81C1-81BE-C6746A3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11F99-8AC4-DEC3-3861-B3F4BFEC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3376-1715-1744-4184-7A8FC994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653AF-1764-D450-F41B-9F3AF5AB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2AF6D-04D8-7596-34CC-BD0FF0FF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863E5-DC42-5C0B-E3CE-EC9BE7F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3CFD5-5095-81CB-111B-F79E3D8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EEE7B-1D40-15CC-8AF3-98912C58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C8FD2-540F-E203-E8EA-D1E37190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50333-1560-77FA-2F2C-300340CDF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03FB0-3B86-CF54-5080-3511D39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8CC94-B1BE-0A1F-A3C1-42DDE42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B90E3-9A61-F8AC-BB20-853F596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BE182-66C2-843C-00A4-B22485D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A8CEA-B8E4-21D7-8CD3-AFB96D2D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F8DA54-36BB-410F-613C-0C854983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8FE489-52A9-6409-FAA8-45AD6665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9CDF5-31A7-3F8D-930E-D9AE061E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9796E2-B9BA-D173-1217-E1B760F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7008A-CA21-85CC-AAC1-7955A4F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FEE15-51EF-9410-A9A6-14D9716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6F4F3-AAEE-0C60-8389-7B0E8E8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2DBCA3-8C62-3738-3F40-27636AA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7947C-E43C-EF84-B5CF-F192E1B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61BC9-7E4A-B4B9-DC65-121EFE1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9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257DB2-FF39-C643-9472-0FA7A4D4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B68498-BA30-AA6B-7FED-314E1034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5A94-F043-F5D0-A3AA-C832FF7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4A967-7547-2F9B-FA77-01642616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A6457-AE52-3A9A-D245-63BCCBBF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042AB-5EB5-17C1-6B40-48C8824D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A126F-E80A-AD13-D082-690F602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0CD33-A81D-C04F-C40A-412A082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C0B7E-402D-DC97-9010-2A23E47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95CB3-4126-788D-1B85-0241B1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031CB-A239-8056-A3CD-C8134DFDE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76AFD-1616-2E5D-05F3-3E3ECE1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2BF1F-EBF9-D752-8A36-84D9432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55C94-59D7-7DCC-413B-FC173179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1ADDD-4835-CBF7-451E-3611816B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70560-2B55-340A-6B7D-27DB353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CC77A-F2F7-7A53-8127-BE0595AE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B8B2-7BCF-9258-691A-A1503E92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81CE-38C5-42E5-A5DC-1B136192FA63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F11FC-E9E9-993D-3583-E15A3D5C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D3D2F-DF51-874D-0F32-5CAE3267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0A2E-C733-C920-1761-30E7F1B4C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Microcalcification </a:t>
            </a:r>
            <a:r>
              <a:rPr lang="fr-FR" b="1" dirty="0" err="1"/>
              <a:t>detection</a:t>
            </a:r>
            <a:r>
              <a:rPr lang="fr-FR" b="1" dirty="0"/>
              <a:t>, clustering and </a:t>
            </a:r>
            <a:r>
              <a:rPr lang="fr-FR" b="1" dirty="0" err="1"/>
              <a:t>features</a:t>
            </a:r>
            <a:r>
              <a:rPr lang="fr-FR" b="1" dirty="0"/>
              <a:t> extraction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1A517A-33F1-D0F9-CFEE-BF71B1980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21/08/2023</a:t>
            </a:r>
          </a:p>
        </p:txBody>
      </p:sp>
    </p:spTree>
    <p:extLst>
      <p:ext uri="{BB962C8B-B14F-4D97-AF65-F5344CB8AC3E}">
        <p14:creationId xmlns:p14="http://schemas.microsoft.com/office/powerpoint/2010/main" val="158152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A78F24-DE27-0C9C-3081-7707C748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27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Score </a:t>
            </a:r>
            <a:r>
              <a:rPr lang="fr-FR" dirty="0" err="1"/>
              <a:t>function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Threshold</a:t>
            </a:r>
            <a:r>
              <a:rPr lang="fr-FR" dirty="0"/>
              <a:t> (</a:t>
            </a:r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but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convincing</a:t>
            </a:r>
            <a:r>
              <a:rPr lang="fr-FR" dirty="0"/>
              <a:t>) ?</a:t>
            </a:r>
          </a:p>
          <a:p>
            <a:pPr>
              <a:buFontTx/>
              <a:buChar char="-"/>
            </a:pPr>
            <a:r>
              <a:rPr lang="fr-FR" dirty="0" err="1"/>
              <a:t>Metadata</a:t>
            </a:r>
            <a:r>
              <a:rPr lang="fr-FR" dirty="0"/>
              <a:t> DDSM</a:t>
            </a:r>
          </a:p>
          <a:p>
            <a:pPr>
              <a:buFontTx/>
              <a:buChar char="-"/>
            </a:pPr>
            <a:r>
              <a:rPr lang="fr-FR" dirty="0"/>
              <a:t>Finish </a:t>
            </a:r>
            <a:r>
              <a:rPr lang="fr-FR" dirty="0" err="1"/>
              <a:t>with</a:t>
            </a:r>
            <a:r>
              <a:rPr lang="fr-FR" dirty="0"/>
              <a:t> MATLAB </a:t>
            </a:r>
            <a:r>
              <a:rPr lang="fr-FR" dirty="0" err="1"/>
              <a:t>features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Order</a:t>
            </a:r>
            <a:r>
              <a:rPr lang="fr-FR" dirty="0"/>
              <a:t> the code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90F40EF-BF59-286E-9526-E8853F01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V) </a:t>
            </a:r>
            <a:r>
              <a:rPr lang="fr-FR" b="1" u="sng" dirty="0" err="1">
                <a:solidFill>
                  <a:srgbClr val="FF0000"/>
                </a:solidFill>
              </a:rPr>
              <a:t>Opening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6CB7C-55FF-D2AF-7859-B81F9B7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250723"/>
            <a:ext cx="1160698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fr-FR" b="1" u="sng" dirty="0" err="1">
                <a:solidFill>
                  <a:srgbClr val="FF0000"/>
                </a:solidFill>
              </a:rPr>
              <a:t>Specific</a:t>
            </a:r>
            <a:r>
              <a:rPr lang="fr-FR" b="1" u="sng" dirty="0">
                <a:solidFill>
                  <a:srgbClr val="FF0000"/>
                </a:solidFill>
              </a:rPr>
              <a:t> csv table for </a:t>
            </a:r>
            <a:r>
              <a:rPr lang="fr-FR" b="1" u="sng" dirty="0" err="1">
                <a:solidFill>
                  <a:srgbClr val="FF0000"/>
                </a:solidFill>
              </a:rPr>
              <a:t>Elisaveth</a:t>
            </a:r>
            <a:r>
              <a:rPr lang="fr-FR" b="1" u="sng" dirty="0">
                <a:solidFill>
                  <a:srgbClr val="FF0000"/>
                </a:solidFill>
              </a:rPr>
              <a:t> and George</a:t>
            </a: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en-US" b="1" u="sng" dirty="0">
                <a:solidFill>
                  <a:srgbClr val="FF0000"/>
                </a:solidFill>
              </a:rPr>
              <a:t>Datasets, </a:t>
            </a:r>
            <a:r>
              <a:rPr lang="en-US" b="1" u="sng" dirty="0" err="1">
                <a:solidFill>
                  <a:srgbClr val="FF0000"/>
                </a:solidFill>
              </a:rPr>
              <a:t>matlab</a:t>
            </a:r>
            <a:r>
              <a:rPr lang="en-US" b="1" u="sng" dirty="0">
                <a:solidFill>
                  <a:srgbClr val="FF0000"/>
                </a:solidFill>
              </a:rPr>
              <a:t> features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000" b="1" u="sng" dirty="0" err="1"/>
              <a:t>INbreast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/>
              <a:t>DDSM</a:t>
            </a:r>
          </a:p>
          <a:p>
            <a:pPr marL="514350" indent="-514350">
              <a:buAutoNum type="arabicParenR"/>
            </a:pPr>
            <a:r>
              <a:rPr lang="fr-FR" sz="2000" b="1" u="sng" dirty="0"/>
              <a:t>Matlab </a:t>
            </a:r>
            <a:r>
              <a:rPr lang="fr-FR" sz="2000" b="1" u="sng" dirty="0" err="1"/>
              <a:t>features</a:t>
            </a:r>
            <a:r>
              <a:rPr lang="fr-FR" sz="2000" b="1" u="sng" dirty="0"/>
              <a:t>, clusters</a:t>
            </a:r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IV) Compare </a:t>
            </a:r>
            <a:r>
              <a:rPr lang="fr-FR" b="1" u="sng" dirty="0" err="1">
                <a:solidFill>
                  <a:srgbClr val="FF0000"/>
                </a:solidFill>
              </a:rPr>
              <a:t>with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INbreast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ground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truth</a:t>
            </a:r>
            <a:r>
              <a:rPr lang="fr-FR" b="1" u="sng" dirty="0">
                <a:solidFill>
                  <a:srgbClr val="FF0000"/>
                </a:solidFill>
              </a:rPr>
              <a:t> (XML file)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200" b="1" u="sng" dirty="0"/>
              <a:t>XML and ROI file</a:t>
            </a:r>
          </a:p>
          <a:p>
            <a:pPr marL="514350" indent="-514350">
              <a:buAutoNum type="arabicParenR"/>
            </a:pPr>
            <a:r>
              <a:rPr lang="fr-FR" sz="2200" b="1" u="sng" dirty="0" err="1"/>
              <a:t>Results</a:t>
            </a:r>
            <a:endParaRPr lang="fr-FR" sz="2200" b="1" u="sng" dirty="0"/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IV) </a:t>
            </a:r>
            <a:r>
              <a:rPr lang="fr-FR" b="1" u="sng" dirty="0" err="1">
                <a:solidFill>
                  <a:srgbClr val="FF0000"/>
                </a:solidFill>
              </a:rPr>
              <a:t>Opening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6E993-E8C9-6D14-0CC1-812AD8AD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09" y="173396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A003F-0587-0423-616E-C954BF07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7" y="1253330"/>
            <a:ext cx="8202562" cy="543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Last time :</a:t>
            </a:r>
          </a:p>
          <a:p>
            <a:pPr>
              <a:buFontTx/>
              <a:buChar char="-"/>
            </a:pPr>
            <a:r>
              <a:rPr lang="fr-FR" sz="2200" dirty="0"/>
              <a:t>Try on </a:t>
            </a:r>
            <a:r>
              <a:rPr lang="fr-FR" sz="2200" dirty="0" err="1"/>
              <a:t>INbreast</a:t>
            </a:r>
            <a:r>
              <a:rPr lang="fr-FR" sz="2200" dirty="0"/>
              <a:t> </a:t>
            </a:r>
            <a:r>
              <a:rPr lang="fr-FR" sz="2200" dirty="0" err="1"/>
              <a:t>dataset</a:t>
            </a:r>
            <a:endParaRPr lang="fr-FR" sz="2200" dirty="0"/>
          </a:p>
          <a:p>
            <a:pPr>
              <a:buFontTx/>
              <a:buChar char="-"/>
            </a:pPr>
            <a:r>
              <a:rPr lang="fr-FR" sz="2200" dirty="0" err="1"/>
              <a:t>Extract</a:t>
            </a:r>
            <a:r>
              <a:rPr lang="fr-FR" sz="2200" dirty="0"/>
              <a:t> </a:t>
            </a:r>
            <a:r>
              <a:rPr lang="fr-FR" sz="2200" dirty="0" err="1"/>
              <a:t>functions</a:t>
            </a:r>
            <a:endParaRPr lang="fr-FR" sz="2200" dirty="0"/>
          </a:p>
          <a:p>
            <a:pPr>
              <a:buFontTx/>
              <a:buChar char="-"/>
            </a:pPr>
            <a:r>
              <a:rPr lang="fr-FR" sz="2200" dirty="0" err="1"/>
              <a:t>Problems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DDSM </a:t>
            </a:r>
            <a:r>
              <a:rPr lang="fr-FR" sz="2200" dirty="0" err="1"/>
              <a:t>dataset</a:t>
            </a:r>
            <a:r>
              <a:rPr lang="fr-FR" sz="2200" dirty="0"/>
              <a:t> loader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Settled objectives :</a:t>
            </a:r>
          </a:p>
          <a:p>
            <a:pPr algn="l">
              <a:buFontTx/>
              <a:buChar char="-"/>
            </a:pP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Smalls change on the saving function for the table, send a table with 5 patients to George </a:t>
            </a:r>
          </a:p>
          <a:p>
            <a:pPr algn="l">
              <a:buFontTx/>
              <a:buChar char="-"/>
            </a:pP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Estimate accuracy with ground truth (</a:t>
            </a:r>
            <a:r>
              <a:rPr lang="en-US" sz="2200" b="0" i="0" dirty="0" err="1">
                <a:solidFill>
                  <a:srgbClr val="1F2328"/>
                </a:solidFill>
                <a:effectLst/>
                <a:latin typeface="-apple-system"/>
              </a:rPr>
              <a:t>INbreast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 xml file)</a:t>
            </a:r>
          </a:p>
          <a:p>
            <a:pPr algn="l">
              <a:buFontTx/>
              <a:buChar char="-"/>
            </a:pP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Receive a part of DDSM dataset loaded by </a:t>
            </a:r>
            <a:r>
              <a:rPr lang="en-US" sz="2200" b="0" i="0" dirty="0" err="1">
                <a:solidFill>
                  <a:srgbClr val="1F2328"/>
                </a:solidFill>
                <a:effectLst/>
                <a:latin typeface="-apple-system"/>
              </a:rPr>
              <a:t>Grigorios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 and try it</a:t>
            </a:r>
          </a:p>
          <a:p>
            <a:pPr algn="l">
              <a:buFontTx/>
              <a:buChar char="-"/>
            </a:pP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Breath density </a:t>
            </a:r>
            <a:r>
              <a:rPr lang="en-US" sz="2200" dirty="0" err="1">
                <a:solidFill>
                  <a:srgbClr val="1F2328"/>
                </a:solidFill>
                <a:latin typeface="-apple-system"/>
              </a:rPr>
              <a:t>INb</a:t>
            </a:r>
            <a:r>
              <a:rPr lang="en-US" sz="2200" b="0" i="0" dirty="0" err="1">
                <a:solidFill>
                  <a:srgbClr val="1F2328"/>
                </a:solidFill>
                <a:effectLst/>
                <a:latin typeface="-apple-system"/>
              </a:rPr>
              <a:t>reast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 -&gt; threshold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F15E6F-E421-7CA2-AF94-3BC9098C9FA6}"/>
              </a:ext>
            </a:extLst>
          </p:cNvPr>
          <p:cNvSpPr txBox="1"/>
          <p:nvPr/>
        </p:nvSpPr>
        <p:spPr>
          <a:xfrm>
            <a:off x="9629437" y="5586873"/>
            <a:ext cx="235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Inbreast</a:t>
            </a:r>
            <a:r>
              <a:rPr lang="fr-FR" i="1" dirty="0"/>
              <a:t> </a:t>
            </a:r>
            <a:r>
              <a:rPr lang="fr-FR" i="1" dirty="0" err="1"/>
              <a:t>mammogram</a:t>
            </a:r>
            <a:r>
              <a:rPr lang="fr-FR" i="1" dirty="0"/>
              <a:t>, </a:t>
            </a:r>
            <a:r>
              <a:rPr lang="fr-FR" i="1" dirty="0" err="1"/>
              <a:t>detection</a:t>
            </a:r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898673-1FBB-4AEB-6D1C-380D3234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916" y="311252"/>
            <a:ext cx="1466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0BEAB-746A-E331-9A6B-83F935E9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5" y="8817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-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completed</a:t>
            </a:r>
            <a:r>
              <a:rPr lang="fr-FR" dirty="0"/>
              <a:t>, can </a:t>
            </a:r>
            <a:r>
              <a:rPr lang="fr-FR" dirty="0" err="1"/>
              <a:t>write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MC_table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or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INbreast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C801478-64E3-A5D5-A817-7A155498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1323848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FF0000"/>
                </a:solidFill>
              </a:rPr>
            </a:br>
            <a:r>
              <a:rPr lang="en-US" b="1" u="sng" dirty="0">
                <a:solidFill>
                  <a:srgbClr val="FF0000"/>
                </a:solidFill>
              </a:rPr>
              <a:t>II) </a:t>
            </a:r>
            <a:r>
              <a:rPr lang="fr-FR" b="1" u="sng" dirty="0" err="1">
                <a:solidFill>
                  <a:srgbClr val="FF0000"/>
                </a:solidFill>
              </a:rPr>
              <a:t>Specific</a:t>
            </a:r>
            <a:r>
              <a:rPr lang="fr-FR" b="1" u="sng" dirty="0">
                <a:solidFill>
                  <a:srgbClr val="FF0000"/>
                </a:solidFill>
              </a:rPr>
              <a:t> csv table for </a:t>
            </a:r>
            <a:r>
              <a:rPr lang="fr-FR" b="1" u="sng" dirty="0" err="1">
                <a:solidFill>
                  <a:srgbClr val="FF0000"/>
                </a:solidFill>
              </a:rPr>
              <a:t>Elisaveth</a:t>
            </a:r>
            <a:r>
              <a:rPr lang="fr-FR" b="1" u="sng" dirty="0">
                <a:solidFill>
                  <a:srgbClr val="FF0000"/>
                </a:solidFill>
              </a:rPr>
              <a:t> and George</a:t>
            </a:r>
            <a:br>
              <a:rPr lang="en-US" b="1" u="sng" dirty="0">
                <a:solidFill>
                  <a:srgbClr val="FF0000"/>
                </a:solidFill>
              </a:rPr>
            </a:b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689761-580B-C226-6A42-4ED5228847A3}"/>
              </a:ext>
            </a:extLst>
          </p:cNvPr>
          <p:cNvSpPr txBox="1"/>
          <p:nvPr/>
        </p:nvSpPr>
        <p:spPr>
          <a:xfrm>
            <a:off x="825910" y="6027994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csv table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B3EE4-698B-C7AB-71EF-94A954AB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" y="1837499"/>
            <a:ext cx="9011265" cy="3916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E7EC95-9A0D-E886-C2A6-FC52D370C36F}"/>
              </a:ext>
            </a:extLst>
          </p:cNvPr>
          <p:cNvSpPr txBox="1"/>
          <p:nvPr/>
        </p:nvSpPr>
        <p:spPr>
          <a:xfrm>
            <a:off x="7477432" y="6096539"/>
            <a:ext cx="38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table has been made </a:t>
            </a:r>
            <a:r>
              <a:rPr lang="fr-FR" dirty="0" err="1"/>
              <a:t>with</a:t>
            </a:r>
            <a:r>
              <a:rPr lang="fr-FR" dirty="0"/>
              <a:t> 6 </a:t>
            </a:r>
            <a:r>
              <a:rPr lang="fr-FR" dirty="0" err="1"/>
              <a:t>INbreast</a:t>
            </a:r>
            <a:r>
              <a:rPr lang="fr-FR" dirty="0"/>
              <a:t> </a:t>
            </a:r>
            <a:r>
              <a:rPr lang="fr-FR" dirty="0" err="1"/>
              <a:t>mammograms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05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fr-FR" b="1" u="sng" dirty="0" err="1">
                <a:solidFill>
                  <a:srgbClr val="FF0000"/>
                </a:solidFill>
              </a:rPr>
              <a:t>Datasets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97A573-C3A1-B216-7F5C-148C146059B5}"/>
              </a:ext>
            </a:extLst>
          </p:cNvPr>
          <p:cNvSpPr txBox="1"/>
          <p:nvPr/>
        </p:nvSpPr>
        <p:spPr>
          <a:xfrm>
            <a:off x="6520014" y="811099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</a:t>
            </a:r>
            <a:r>
              <a:rPr lang="fr-FR" i="1" dirty="0" err="1">
                <a:solidFill>
                  <a:schemeClr val="accent1"/>
                </a:solidFill>
              </a:rPr>
              <a:t>saved</a:t>
            </a:r>
            <a:r>
              <a:rPr lang="fr-FR" i="1" dirty="0">
                <a:solidFill>
                  <a:schemeClr val="accent1"/>
                </a:solidFill>
              </a:rPr>
              <a:t> images in folder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2CA7805-E670-2261-7A65-FD17A060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06" y="995765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</a:t>
            </a:r>
            <a:r>
              <a:rPr lang="fr-FR" sz="2800" b="1" u="sng" dirty="0" err="1"/>
              <a:t>INbreast</a:t>
            </a:r>
            <a:endParaRPr lang="fr-FR" sz="2800" b="1" u="sng" dirty="0"/>
          </a:p>
          <a:p>
            <a:pPr marL="0" indent="0">
              <a:buNone/>
            </a:pPr>
            <a:endParaRPr lang="fr-FR" sz="2800" b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B14F8B-4A69-6CD5-8617-BB1FA1DC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716695"/>
            <a:ext cx="2682765" cy="48840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8195BE0-332E-6B3B-1689-493D86CA6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206" y="1714990"/>
            <a:ext cx="2458893" cy="48857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584C50-64B5-FB66-8285-0AC4C70D8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489" y="1714990"/>
            <a:ext cx="1441164" cy="48977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A3F01A-A9DF-9322-D288-E3E1E23F5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1" y="1483262"/>
            <a:ext cx="1584834" cy="511744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B07D0FE-B5E6-F8AA-B18F-4867D3B6C8F0}"/>
              </a:ext>
            </a:extLst>
          </p:cNvPr>
          <p:cNvSpPr txBox="1"/>
          <p:nvPr/>
        </p:nvSpPr>
        <p:spPr>
          <a:xfrm>
            <a:off x="6095999" y="3557681"/>
            <a:ext cx="235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2 </a:t>
            </a:r>
            <a:r>
              <a:rPr lang="fr-FR" i="1" dirty="0" err="1"/>
              <a:t>Inbreast</a:t>
            </a:r>
            <a:r>
              <a:rPr lang="fr-FR" i="1" dirty="0"/>
              <a:t> </a:t>
            </a:r>
            <a:r>
              <a:rPr lang="fr-FR" i="1" dirty="0" err="1"/>
              <a:t>mammograms</a:t>
            </a:r>
            <a:r>
              <a:rPr lang="fr-FR" i="1" dirty="0"/>
              <a:t>, and </a:t>
            </a:r>
            <a:r>
              <a:rPr lang="fr-FR" i="1" dirty="0" err="1"/>
              <a:t>their</a:t>
            </a:r>
            <a:r>
              <a:rPr lang="fr-FR" i="1" dirty="0"/>
              <a:t> </a:t>
            </a:r>
            <a:r>
              <a:rPr lang="fr-FR" i="1" dirty="0" err="1"/>
              <a:t>corresponding</a:t>
            </a:r>
            <a:r>
              <a:rPr lang="fr-FR" i="1" dirty="0"/>
              <a:t> </a:t>
            </a:r>
            <a:r>
              <a:rPr lang="fr-FR" i="1" dirty="0" err="1"/>
              <a:t>detection</a:t>
            </a:r>
            <a:r>
              <a:rPr lang="fr-FR" i="1" dirty="0"/>
              <a:t> </a:t>
            </a:r>
            <a:r>
              <a:rPr lang="fr-FR" i="1" dirty="0" err="1"/>
              <a:t>mask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95515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A098A2E-C234-A0D0-10C0-04BFA839D129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939718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/>
              <a:t>2) DDSM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267A31-65D2-FCF2-EF69-75D3C70258DF}"/>
              </a:ext>
            </a:extLst>
          </p:cNvPr>
          <p:cNvSpPr txBox="1"/>
          <p:nvPr/>
        </p:nvSpPr>
        <p:spPr>
          <a:xfrm>
            <a:off x="323850" y="819150"/>
            <a:ext cx="10344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</a:t>
            </a:r>
            <a:r>
              <a:rPr lang="fr-FR" sz="2400" dirty="0" err="1"/>
              <a:t>Seems</a:t>
            </a:r>
            <a:r>
              <a:rPr lang="fr-FR" sz="2400" dirty="0"/>
              <a:t> performant </a:t>
            </a:r>
            <a:r>
              <a:rPr lang="fr-FR" sz="2400" dirty="0" err="1"/>
              <a:t>overall</a:t>
            </a:r>
            <a:r>
              <a:rPr lang="fr-FR" sz="2400" dirty="0"/>
              <a:t>, no </a:t>
            </a:r>
            <a:r>
              <a:rPr lang="fr-FR" sz="2400" dirty="0" err="1"/>
              <a:t>saved</a:t>
            </a:r>
            <a:r>
              <a:rPr lang="fr-FR" sz="2400" dirty="0"/>
              <a:t> images and no more ressources at the moment (</a:t>
            </a:r>
            <a:r>
              <a:rPr lang="fr-FR" sz="2400" dirty="0" err="1"/>
              <a:t>used</a:t>
            </a:r>
            <a:r>
              <a:rPr lang="fr-FR" sz="2400" dirty="0"/>
              <a:t> 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much</a:t>
            </a:r>
            <a:r>
              <a:rPr lang="fr-FR" sz="2400" dirty="0"/>
              <a:t> on Collab and a GPU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required</a:t>
            </a:r>
            <a:r>
              <a:rPr lang="fr-FR" sz="24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72561B-4A3F-13AA-348A-9A390FA24A0A}"/>
              </a:ext>
            </a:extLst>
          </p:cNvPr>
          <p:cNvSpPr txBox="1"/>
          <p:nvPr/>
        </p:nvSpPr>
        <p:spPr>
          <a:xfrm>
            <a:off x="323850" y="1851675"/>
            <a:ext cx="10344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</a:t>
            </a:r>
            <a:r>
              <a:rPr lang="fr-FR" sz="2400" dirty="0" err="1"/>
              <a:t>Problems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metadata</a:t>
            </a:r>
            <a:r>
              <a:rPr lang="fr-FR" sz="2400" dirty="0"/>
              <a:t>:</a:t>
            </a:r>
          </a:p>
          <a:p>
            <a:endParaRPr lang="fr-FR" sz="2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C3067F-6FC2-BFC0-C485-A045F369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5" y="2495551"/>
            <a:ext cx="8926457" cy="327171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CD828C6-9D15-B22E-49AB-FD5AC61F7697}"/>
              </a:ext>
            </a:extLst>
          </p:cNvPr>
          <p:cNvSpPr txBox="1"/>
          <p:nvPr/>
        </p:nvSpPr>
        <p:spPr>
          <a:xfrm>
            <a:off x="7891614" y="6041813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csv file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067ECEC-61B8-C8BA-B7F3-9602C7643279}"/>
              </a:ext>
            </a:extLst>
          </p:cNvPr>
          <p:cNvSpPr txBox="1"/>
          <p:nvPr/>
        </p:nvSpPr>
        <p:spPr>
          <a:xfrm>
            <a:off x="2866687" y="5857147"/>
            <a:ext cx="235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DDSM </a:t>
            </a:r>
            <a:r>
              <a:rPr lang="fr-FR" i="1" dirty="0" err="1"/>
              <a:t>metadata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3437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A098A2E-C234-A0D0-10C0-04BFA839D129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939718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/>
              <a:t>3) Matlab </a:t>
            </a:r>
            <a:r>
              <a:rPr lang="fr-FR" b="1" u="sng" dirty="0" err="1"/>
              <a:t>Features</a:t>
            </a:r>
            <a:endParaRPr lang="fr-FR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EA497B-6654-FE07-9760-E99BC1478751}"/>
              </a:ext>
            </a:extLst>
          </p:cNvPr>
          <p:cNvSpPr txBox="1"/>
          <p:nvPr/>
        </p:nvSpPr>
        <p:spPr>
          <a:xfrm>
            <a:off x="8811545" y="325971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MATLAB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624AFD-BDB9-3EF3-CEE4-A149AF1E5910}"/>
              </a:ext>
            </a:extLst>
          </p:cNvPr>
          <p:cNvSpPr txBox="1"/>
          <p:nvPr/>
        </p:nvSpPr>
        <p:spPr>
          <a:xfrm>
            <a:off x="323850" y="819150"/>
            <a:ext cx="1116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- 4 variables </a:t>
            </a:r>
            <a:r>
              <a:rPr lang="fr-FR" sz="2400" dirty="0" err="1"/>
              <a:t>I’m</a:t>
            </a:r>
            <a:r>
              <a:rPr lang="fr-FR" sz="2400" dirty="0"/>
              <a:t> </a:t>
            </a:r>
            <a:r>
              <a:rPr lang="fr-FR" sz="2400" dirty="0" err="1"/>
              <a:t>interested</a:t>
            </a:r>
            <a:r>
              <a:rPr lang="fr-FR" sz="2400" dirty="0"/>
              <a:t> in : </a:t>
            </a:r>
            <a:r>
              <a:rPr lang="fr-FR" sz="2400" b="1" i="1" dirty="0" err="1"/>
              <a:t>clustCent</a:t>
            </a:r>
            <a:r>
              <a:rPr lang="fr-FR" sz="2400" dirty="0"/>
              <a:t>, </a:t>
            </a:r>
            <a:r>
              <a:rPr lang="fr-FR" sz="2400" b="1" i="1" dirty="0"/>
              <a:t>data2cluster</a:t>
            </a:r>
            <a:r>
              <a:rPr lang="fr-FR" sz="2400" dirty="0"/>
              <a:t> (cluster locations and information) and </a:t>
            </a:r>
            <a:r>
              <a:rPr lang="fr-FR" sz="2400" b="1" i="1" dirty="0" err="1"/>
              <a:t>set_feature</a:t>
            </a:r>
            <a:r>
              <a:rPr lang="fr-FR" sz="2400" dirty="0"/>
              <a:t>, </a:t>
            </a:r>
            <a:r>
              <a:rPr lang="fr-FR" sz="2400" b="1" i="1" dirty="0" err="1"/>
              <a:t>set_feature_name</a:t>
            </a:r>
            <a:r>
              <a:rPr lang="fr-FR" sz="2400" b="1" i="1" dirty="0"/>
              <a:t> </a:t>
            </a:r>
            <a:r>
              <a:rPr lang="fr-FR" sz="2400" dirty="0"/>
              <a:t>:</a:t>
            </a:r>
            <a:endParaRPr lang="fr-FR" sz="2400" b="1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47677AC-AE5A-6E86-C464-7717D27FB2BF}"/>
              </a:ext>
            </a:extLst>
          </p:cNvPr>
          <p:cNvSpPr txBox="1"/>
          <p:nvPr/>
        </p:nvSpPr>
        <p:spPr>
          <a:xfrm>
            <a:off x="131506" y="2267174"/>
            <a:ext cx="70312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b="1" i="1" dirty="0" err="1"/>
              <a:t>set_feature</a:t>
            </a:r>
            <a:r>
              <a:rPr lang="fr-FR" sz="2200" b="1" i="1" dirty="0"/>
              <a:t> </a:t>
            </a:r>
            <a:r>
              <a:rPr lang="fr-FR" sz="2200" dirty="0"/>
              <a:t>-&gt; The values</a:t>
            </a:r>
            <a:endParaRPr lang="fr-FR" sz="2200" b="1" i="1" dirty="0"/>
          </a:p>
          <a:p>
            <a:r>
              <a:rPr lang="fr-FR" sz="2200" b="1" i="1" dirty="0" err="1"/>
              <a:t>set_feature_name</a:t>
            </a:r>
            <a:r>
              <a:rPr lang="fr-FR" sz="2200" b="1" i="1" dirty="0"/>
              <a:t> </a:t>
            </a:r>
            <a:r>
              <a:rPr lang="fr-FR" sz="2200" dirty="0"/>
              <a:t>-&gt; The </a:t>
            </a:r>
            <a:r>
              <a:rPr lang="fr-FR" sz="2200" dirty="0" err="1"/>
              <a:t>corresponding</a:t>
            </a:r>
            <a:r>
              <a:rPr lang="fr-FR" sz="2200" dirty="0"/>
              <a:t> </a:t>
            </a:r>
            <a:r>
              <a:rPr lang="fr-FR" sz="2200" dirty="0" err="1"/>
              <a:t>names</a:t>
            </a:r>
            <a:endParaRPr lang="fr-FR" sz="2200" dirty="0"/>
          </a:p>
          <a:p>
            <a:r>
              <a:rPr lang="fr-FR" sz="2200" b="1" dirty="0"/>
              <a:t>219 </a:t>
            </a:r>
            <a:r>
              <a:rPr lang="fr-FR" sz="2200" b="1" dirty="0" err="1"/>
              <a:t>features</a:t>
            </a:r>
            <a:r>
              <a:rPr lang="fr-FR" sz="2200" b="1" dirty="0"/>
              <a:t> !!</a:t>
            </a:r>
          </a:p>
          <a:p>
            <a:endParaRPr lang="fr-FR" sz="2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1AF1F5-E9D4-A843-CE77-E2066D5B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1" y="1537530"/>
            <a:ext cx="4176864" cy="38792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C5B3A2-EE7C-E193-5A9E-EF3A97281751}"/>
              </a:ext>
            </a:extLst>
          </p:cNvPr>
          <p:cNvSpPr txBox="1"/>
          <p:nvPr/>
        </p:nvSpPr>
        <p:spPr>
          <a:xfrm>
            <a:off x="8402277" y="5509500"/>
            <a:ext cx="34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Corresponding</a:t>
            </a:r>
            <a:r>
              <a:rPr lang="fr-FR" i="1" dirty="0"/>
              <a:t> variables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3ADFA6-5307-B85E-B5D0-F5131BE36BEE}"/>
              </a:ext>
            </a:extLst>
          </p:cNvPr>
          <p:cNvSpPr txBox="1"/>
          <p:nvPr/>
        </p:nvSpPr>
        <p:spPr>
          <a:xfrm>
            <a:off x="131506" y="3724396"/>
            <a:ext cx="70312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200" dirty="0" err="1"/>
              <a:t>Already</a:t>
            </a:r>
            <a:r>
              <a:rPr lang="fr-FR" sz="2200" dirty="0"/>
              <a:t> a </a:t>
            </a:r>
            <a:r>
              <a:rPr lang="fr-FR" sz="2200" dirty="0" err="1"/>
              <a:t>function</a:t>
            </a:r>
            <a:r>
              <a:rPr lang="fr-FR" sz="2200" dirty="0"/>
              <a:t> in the </a:t>
            </a:r>
            <a:r>
              <a:rPr lang="fr-FR" sz="2200" dirty="0" err="1"/>
              <a:t>making</a:t>
            </a:r>
            <a:r>
              <a:rPr lang="fr-FR" sz="2200" dirty="0"/>
              <a:t>, the question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which</a:t>
            </a:r>
            <a:r>
              <a:rPr lang="fr-FR" sz="2200" dirty="0"/>
              <a:t> </a:t>
            </a:r>
            <a:r>
              <a:rPr lang="fr-FR" sz="2200" dirty="0" err="1"/>
              <a:t>features</a:t>
            </a:r>
            <a:r>
              <a:rPr lang="fr-FR" sz="2200" dirty="0"/>
              <a:t> </a:t>
            </a:r>
            <a:r>
              <a:rPr lang="fr-FR" sz="2200" dirty="0" err="1"/>
              <a:t>should</a:t>
            </a:r>
            <a:r>
              <a:rPr lang="fr-FR" sz="2200" dirty="0"/>
              <a:t> I </a:t>
            </a:r>
            <a:r>
              <a:rPr lang="fr-FR" sz="2200" dirty="0" err="1"/>
              <a:t>keep</a:t>
            </a:r>
            <a:r>
              <a:rPr lang="fr-FR" sz="2200" dirty="0"/>
              <a:t> ?</a:t>
            </a:r>
          </a:p>
          <a:p>
            <a:pPr marL="342900" indent="-342900">
              <a:buFontTx/>
              <a:buChar char="-"/>
            </a:pPr>
            <a:r>
              <a:rPr lang="fr-FR" sz="2200" dirty="0" err="1"/>
              <a:t>Should</a:t>
            </a:r>
            <a:r>
              <a:rPr lang="fr-FR" sz="2200" dirty="0"/>
              <a:t> the clusters locations and </a:t>
            </a:r>
            <a:r>
              <a:rPr lang="fr-FR" sz="2200" dirty="0" err="1"/>
              <a:t>features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the </a:t>
            </a:r>
            <a:r>
              <a:rPr lang="fr-FR" sz="2200" dirty="0" err="1"/>
              <a:t>same</a:t>
            </a:r>
            <a:r>
              <a:rPr lang="fr-FR" sz="2200" dirty="0"/>
              <a:t> csv table as the </a:t>
            </a:r>
            <a:r>
              <a:rPr lang="fr-FR" sz="2200" dirty="0" err="1"/>
              <a:t>metadata</a:t>
            </a:r>
            <a:r>
              <a:rPr lang="fr-FR" sz="2200" dirty="0"/>
              <a:t> and MC locations and </a:t>
            </a:r>
            <a:r>
              <a:rPr lang="fr-FR" sz="2200" dirty="0" err="1"/>
              <a:t>features</a:t>
            </a:r>
            <a:r>
              <a:rPr lang="fr-FR" sz="2200" dirty="0"/>
              <a:t>. Or in a csv table </a:t>
            </a:r>
            <a:r>
              <a:rPr lang="fr-FR" sz="2200" dirty="0" err="1"/>
              <a:t>apart</a:t>
            </a:r>
            <a:r>
              <a:rPr lang="fr-FR" sz="2200" dirty="0"/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DF5A50-48E2-F5D3-2DA8-0E4019271F25}"/>
              </a:ext>
            </a:extLst>
          </p:cNvPr>
          <p:cNvSpPr txBox="1"/>
          <p:nvPr/>
        </p:nvSpPr>
        <p:spPr>
          <a:xfrm>
            <a:off x="666750" y="6055712"/>
            <a:ext cx="7429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 err="1">
                <a:effectLst/>
                <a:latin typeface="Menlo"/>
              </a:rPr>
              <a:t>HPV_extract_cluster_features</a:t>
            </a:r>
            <a:r>
              <a:rPr lang="en-US" sz="1800" b="1" i="1" dirty="0">
                <a:effectLst/>
                <a:latin typeface="Menlo"/>
              </a:rPr>
              <a:t> </a:t>
            </a:r>
            <a:r>
              <a:rPr lang="en-US" sz="1800" dirty="0">
                <a:effectLst/>
                <a:latin typeface="Menlo"/>
              </a:rPr>
              <a:t>and</a:t>
            </a:r>
            <a:r>
              <a:rPr lang="en-US" sz="1800" b="1" i="1" dirty="0">
                <a:effectLst/>
                <a:latin typeface="Menlo"/>
              </a:rPr>
              <a:t> </a:t>
            </a:r>
            <a:r>
              <a:rPr lang="fr-FR" sz="1800" b="1" i="1" dirty="0" err="1">
                <a:effectLst/>
                <a:latin typeface="Menlo"/>
              </a:rPr>
              <a:t>HPV_exporting_matlab_csv_tables</a:t>
            </a:r>
            <a:endParaRPr lang="fr-FR" sz="1800" b="1" i="1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9213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5" y="157129"/>
            <a:ext cx="11899491" cy="1325563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IV) Compare </a:t>
            </a:r>
            <a:r>
              <a:rPr lang="fr-FR" b="1" u="sng" dirty="0" err="1">
                <a:solidFill>
                  <a:srgbClr val="FF0000"/>
                </a:solidFill>
              </a:rPr>
              <a:t>with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INbreast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ground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truth</a:t>
            </a:r>
            <a:r>
              <a:rPr lang="fr-FR" b="1" u="sng" dirty="0">
                <a:solidFill>
                  <a:srgbClr val="FF0000"/>
                </a:solidFill>
              </a:rPr>
              <a:t> (XML file)</a:t>
            </a:r>
            <a:br>
              <a:rPr lang="fr-FR" b="1" u="sng" dirty="0">
                <a:solidFill>
                  <a:srgbClr val="FF0000"/>
                </a:solidFill>
              </a:rPr>
            </a:br>
            <a:br>
              <a:rPr lang="en-US" b="1" u="sng" dirty="0">
                <a:solidFill>
                  <a:srgbClr val="FF0000"/>
                </a:solidFill>
              </a:rPr>
            </a:b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4" y="747688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XML and ROI file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F98130-F5FF-F038-ACD7-AC2B7D4654EC}"/>
              </a:ext>
            </a:extLst>
          </p:cNvPr>
          <p:cNvSpPr txBox="1"/>
          <p:nvPr/>
        </p:nvSpPr>
        <p:spPr>
          <a:xfrm>
            <a:off x="807472" y="3429000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XML on </a:t>
            </a:r>
            <a:r>
              <a:rPr lang="fr-FR" i="1" dirty="0" err="1">
                <a:solidFill>
                  <a:schemeClr val="accent1"/>
                </a:solidFill>
              </a:rPr>
              <a:t>vscode</a:t>
            </a:r>
            <a:endParaRPr lang="fr-FR" i="1" dirty="0">
              <a:solidFill>
                <a:schemeClr val="accent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6746DD-87B2-AD44-AAC5-BD8D3E3777E3}"/>
              </a:ext>
            </a:extLst>
          </p:cNvPr>
          <p:cNvSpPr txBox="1"/>
          <p:nvPr/>
        </p:nvSpPr>
        <p:spPr>
          <a:xfrm>
            <a:off x="294968" y="1482692"/>
            <a:ext cx="952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-I first </a:t>
            </a:r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ROI file and «  </a:t>
            </a:r>
            <a:r>
              <a:rPr lang="fr-FR" dirty="0" err="1"/>
              <a:t>Osirix</a:t>
            </a:r>
            <a:r>
              <a:rPr lang="fr-FR" dirty="0"/>
              <a:t> » but </a:t>
            </a:r>
            <a:r>
              <a:rPr lang="fr-FR" dirty="0" err="1"/>
              <a:t>didn’t</a:t>
            </a:r>
            <a:r>
              <a:rPr lang="fr-FR" dirty="0"/>
              <a:t> </a:t>
            </a:r>
            <a:r>
              <a:rPr lang="fr-FR" dirty="0" err="1"/>
              <a:t>succeed</a:t>
            </a:r>
            <a:r>
              <a:rPr lang="fr-FR" dirty="0"/>
              <a:t> in </a:t>
            </a:r>
            <a:r>
              <a:rPr lang="fr-FR" dirty="0" err="1"/>
              <a:t>opening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I </a:t>
            </a:r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XML file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4A5C3E-0012-9B2B-A816-2EFE548B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1994831"/>
            <a:ext cx="8877300" cy="914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91F4AAA-DE82-7EE2-0C5C-D63D8A49518B}"/>
              </a:ext>
            </a:extLst>
          </p:cNvPr>
          <p:cNvSpPr txBox="1"/>
          <p:nvPr/>
        </p:nvSpPr>
        <p:spPr>
          <a:xfrm>
            <a:off x="8942440" y="2539899"/>
            <a:ext cx="820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Extract</a:t>
            </a:r>
            <a:r>
              <a:rPr lang="fr-FR" i="1" dirty="0"/>
              <a:t> of </a:t>
            </a:r>
            <a:r>
              <a:rPr lang="fr-FR" i="1" dirty="0" err="1"/>
              <a:t>READme</a:t>
            </a:r>
            <a:r>
              <a:rPr lang="fr-FR" i="1" dirty="0"/>
              <a:t> </a:t>
            </a:r>
            <a:r>
              <a:rPr lang="fr-FR" i="1" dirty="0" err="1"/>
              <a:t>INbreast</a:t>
            </a:r>
            <a:endParaRPr lang="fr-FR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34A5BA8-A1AC-EA64-143B-961522FEDBBC}"/>
              </a:ext>
            </a:extLst>
          </p:cNvPr>
          <p:cNvSpPr txBox="1"/>
          <p:nvPr/>
        </p:nvSpPr>
        <p:spPr>
          <a:xfrm>
            <a:off x="294967" y="4688008"/>
            <a:ext cx="1122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 err="1"/>
              <a:t>Problems</a:t>
            </a:r>
            <a:r>
              <a:rPr lang="fr-FR" dirty="0"/>
              <a:t> to compare (=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dimensions and transformations as the </a:t>
            </a:r>
            <a:r>
              <a:rPr lang="fr-FR" dirty="0" err="1"/>
              <a:t>transformed</a:t>
            </a:r>
            <a:r>
              <a:rPr lang="fr-FR" dirty="0"/>
              <a:t> </a:t>
            </a:r>
            <a:r>
              <a:rPr lang="fr-FR" dirty="0" err="1"/>
              <a:t>mammogram</a:t>
            </a:r>
            <a:r>
              <a:rPr lang="fr-FR" dirty="0"/>
              <a:t> ):</a:t>
            </a:r>
          </a:p>
          <a:p>
            <a:r>
              <a:rPr lang="fr-FR" dirty="0"/>
              <a:t>-&gt; </a:t>
            </a:r>
            <a:r>
              <a:rPr lang="fr-FR" dirty="0" err="1"/>
              <a:t>Probably</a:t>
            </a:r>
            <a:r>
              <a:rPr lang="fr-FR" dirty="0"/>
              <a:t> a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tailored</a:t>
            </a:r>
            <a:r>
              <a:rPr lang="fr-FR" dirty="0"/>
              <a:t> for MATLAB (</a:t>
            </a:r>
            <a:r>
              <a:rPr lang="fr-FR" dirty="0" err="1"/>
              <a:t>inversed</a:t>
            </a:r>
            <a:r>
              <a:rPr lang="fr-FR" dirty="0"/>
              <a:t> x and y in </a:t>
            </a:r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python)</a:t>
            </a:r>
          </a:p>
          <a:p>
            <a:r>
              <a:rPr lang="fr-FR" dirty="0"/>
              <a:t>-&gt; </a:t>
            </a:r>
            <a:r>
              <a:rPr lang="fr-FR" dirty="0" err="1"/>
              <a:t>Modified</a:t>
            </a:r>
            <a:r>
              <a:rPr lang="fr-FR" dirty="0"/>
              <a:t> output of </a:t>
            </a:r>
            <a:r>
              <a:rPr lang="fr-FR" b="1" i="1" dirty="0" err="1"/>
              <a:t>mamms_preprocess</a:t>
            </a:r>
            <a:r>
              <a:rPr lang="fr-FR" b="1" i="1" dirty="0"/>
              <a:t> .</a:t>
            </a:r>
            <a:r>
              <a:rPr lang="fr-FR" dirty="0" err="1"/>
              <a:t>py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A65EAED-A9C1-F072-C8B6-17BB7329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79" y="5976221"/>
            <a:ext cx="3446730" cy="3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2C955BA-C03C-F912-3422-D62CE3D5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147" y="413624"/>
            <a:ext cx="2749961" cy="56534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84CF61-D894-7025-ACE2-44E62420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6" y="1919633"/>
            <a:ext cx="1885950" cy="3905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E4FC99-B61D-032A-8D1C-2D75B51C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79" y="1933921"/>
            <a:ext cx="1876425" cy="3876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67A974-1E7F-BF3E-80B5-A887FBB2F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587" y="1933921"/>
            <a:ext cx="1857375" cy="3876675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1086147-2D2E-2FA2-8623-DE161B560886}"/>
              </a:ext>
            </a:extLst>
          </p:cNvPr>
          <p:cNvSpPr txBox="1">
            <a:spLocks/>
          </p:cNvSpPr>
          <p:nvPr/>
        </p:nvSpPr>
        <p:spPr>
          <a:xfrm>
            <a:off x="116757" y="128256"/>
            <a:ext cx="939718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/>
              <a:t>2) </a:t>
            </a:r>
            <a:r>
              <a:rPr lang="fr-FR" b="1" u="sng" dirty="0" err="1"/>
              <a:t>Results</a:t>
            </a:r>
            <a:endParaRPr lang="fr-FR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7C6EBF-6D1D-D714-EDD0-CAA3C0D9421C}"/>
              </a:ext>
            </a:extLst>
          </p:cNvPr>
          <p:cNvSpPr txBox="1"/>
          <p:nvPr/>
        </p:nvSpPr>
        <p:spPr>
          <a:xfrm>
            <a:off x="116757" y="707923"/>
            <a:ext cx="859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-For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subplot</a:t>
            </a:r>
            <a:r>
              <a:rPr lang="fr-FR" dirty="0"/>
              <a:t>, </a:t>
            </a:r>
            <a:r>
              <a:rPr lang="fr-FR" dirty="0" err="1"/>
              <a:t>later</a:t>
            </a:r>
            <a:r>
              <a:rPr lang="fr-FR" dirty="0"/>
              <a:t> on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thinking</a:t>
            </a:r>
            <a:r>
              <a:rPr lang="fr-FR" dirty="0"/>
              <a:t> of </a:t>
            </a:r>
            <a:r>
              <a:rPr lang="fr-FR" dirty="0" err="1"/>
              <a:t>making</a:t>
            </a:r>
            <a:r>
              <a:rPr lang="fr-FR" dirty="0"/>
              <a:t> a « score-</a:t>
            </a:r>
            <a:r>
              <a:rPr lang="fr-FR" dirty="0" err="1"/>
              <a:t>function</a:t>
            </a:r>
            <a:r>
              <a:rPr lang="fr-FR" dirty="0"/>
              <a:t> »</a:t>
            </a:r>
          </a:p>
          <a:p>
            <a:r>
              <a:rPr lang="fr-FR" dirty="0"/>
              <a:t>- </a:t>
            </a:r>
            <a:r>
              <a:rPr lang="fr-FR" dirty="0" err="1"/>
              <a:t>Overall</a:t>
            </a:r>
            <a:r>
              <a:rPr lang="fr-FR" dirty="0"/>
              <a:t> good-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zoom but </a:t>
            </a:r>
            <a:r>
              <a:rPr lang="fr-FR" dirty="0" err="1"/>
              <a:t>some</a:t>
            </a:r>
            <a:r>
              <a:rPr lang="fr-FR" dirty="0"/>
              <a:t> case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78ACFB-FDFB-7381-3229-C50C0105CC9B}"/>
              </a:ext>
            </a:extLst>
          </p:cNvPr>
          <p:cNvSpPr txBox="1"/>
          <p:nvPr/>
        </p:nvSpPr>
        <p:spPr>
          <a:xfrm>
            <a:off x="203026" y="5826911"/>
            <a:ext cx="271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Ground </a:t>
            </a:r>
            <a:r>
              <a:rPr lang="fr-FR" i="1" dirty="0" err="1"/>
              <a:t>truth</a:t>
            </a:r>
            <a:r>
              <a:rPr lang="fr-FR" i="1" dirty="0"/>
              <a:t> </a:t>
            </a:r>
            <a:r>
              <a:rPr lang="fr-FR" i="1" dirty="0" err="1"/>
              <a:t>subplot</a:t>
            </a:r>
            <a:r>
              <a:rPr lang="fr-FR" i="1" dirty="0"/>
              <a:t> on </a:t>
            </a:r>
            <a:r>
              <a:rPr lang="fr-FR" i="1" dirty="0" err="1"/>
              <a:t>mamm</a:t>
            </a:r>
            <a:endParaRPr lang="fr-FR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9EC1BF-D451-57AA-071B-E016D4FC089C}"/>
              </a:ext>
            </a:extLst>
          </p:cNvPr>
          <p:cNvSpPr txBox="1"/>
          <p:nvPr/>
        </p:nvSpPr>
        <p:spPr>
          <a:xfrm>
            <a:off x="3293427" y="5810596"/>
            <a:ext cx="271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Ground </a:t>
            </a:r>
            <a:r>
              <a:rPr lang="fr-FR" i="1" dirty="0" err="1"/>
              <a:t>truth</a:t>
            </a:r>
            <a:r>
              <a:rPr lang="fr-FR" i="1" dirty="0"/>
              <a:t> </a:t>
            </a:r>
            <a:r>
              <a:rPr lang="fr-FR" i="1" dirty="0" err="1"/>
              <a:t>mask</a:t>
            </a:r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7C986-30C0-C31C-5A7F-F4D2362408A2}"/>
              </a:ext>
            </a:extLst>
          </p:cNvPr>
          <p:cNvSpPr txBox="1"/>
          <p:nvPr/>
        </p:nvSpPr>
        <p:spPr>
          <a:xfrm>
            <a:off x="5925012" y="5743932"/>
            <a:ext cx="2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Detection</a:t>
            </a:r>
            <a:r>
              <a:rPr lang="fr-FR" i="1" dirty="0"/>
              <a:t> </a:t>
            </a:r>
            <a:r>
              <a:rPr lang="fr-FR" i="1" dirty="0" err="1"/>
              <a:t>mask</a:t>
            </a:r>
            <a:r>
              <a:rPr lang="fr-FR" i="1" dirty="0"/>
              <a:t> (</a:t>
            </a:r>
            <a:r>
              <a:rPr lang="fr-FR" i="1" dirty="0" err="1"/>
              <a:t>probably</a:t>
            </a:r>
            <a:r>
              <a:rPr lang="fr-FR" i="1" dirty="0"/>
              <a:t> th </a:t>
            </a:r>
            <a:r>
              <a:rPr lang="fr-FR" i="1" dirty="0" err="1"/>
              <a:t>too</a:t>
            </a:r>
            <a:r>
              <a:rPr lang="fr-FR" i="1" dirty="0"/>
              <a:t> high </a:t>
            </a:r>
            <a:r>
              <a:rPr lang="fr-FR" i="1" dirty="0" err="1"/>
              <a:t>there</a:t>
            </a:r>
            <a:r>
              <a:rPr lang="fr-FR" i="1" dirty="0"/>
              <a:t>)</a:t>
            </a:r>
          </a:p>
          <a:p>
            <a:pPr algn="ctr"/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12C9D8-93FD-9885-8439-34482A582FFD}"/>
              </a:ext>
            </a:extLst>
          </p:cNvPr>
          <p:cNvSpPr txBox="1"/>
          <p:nvPr/>
        </p:nvSpPr>
        <p:spPr>
          <a:xfrm>
            <a:off x="8871147" y="6025239"/>
            <a:ext cx="2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Mamm</a:t>
            </a:r>
            <a:r>
              <a:rPr lang="fr-FR" i="1" dirty="0"/>
              <a:t> + </a:t>
            </a:r>
            <a:r>
              <a:rPr lang="fr-FR" i="1" dirty="0" err="1"/>
              <a:t>ground</a:t>
            </a:r>
            <a:r>
              <a:rPr lang="fr-FR" i="1" dirty="0"/>
              <a:t> </a:t>
            </a:r>
            <a:r>
              <a:rPr lang="fr-FR" i="1" dirty="0" err="1"/>
              <a:t>truth</a:t>
            </a:r>
            <a:r>
              <a:rPr lang="fr-FR" i="1" dirty="0"/>
              <a:t> (</a:t>
            </a:r>
            <a:r>
              <a:rPr lang="fr-FR" i="1" dirty="0" err="1"/>
              <a:t>red</a:t>
            </a:r>
            <a:r>
              <a:rPr lang="fr-FR" i="1" dirty="0"/>
              <a:t>) + </a:t>
            </a:r>
            <a:r>
              <a:rPr lang="fr-FR" i="1" dirty="0" err="1"/>
              <a:t>detection</a:t>
            </a:r>
            <a:r>
              <a:rPr lang="fr-FR" i="1" dirty="0"/>
              <a:t> (green)</a:t>
            </a:r>
          </a:p>
          <a:p>
            <a:pPr algn="ctr"/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478270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Grand écran</PresentationFormat>
  <Paragraphs>75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Menlo</vt:lpstr>
      <vt:lpstr>Thème Office</vt:lpstr>
      <vt:lpstr>Microcalcification detection, clustering and features extraction</vt:lpstr>
      <vt:lpstr>Présentation PowerPoint</vt:lpstr>
      <vt:lpstr>I) Background, reminder of last meeting </vt:lpstr>
      <vt:lpstr> II) Specific csv table for Elisaveth and George  </vt:lpstr>
      <vt:lpstr>III) Datasets </vt:lpstr>
      <vt:lpstr>Présentation PowerPoint</vt:lpstr>
      <vt:lpstr>Présentation PowerPoint</vt:lpstr>
      <vt:lpstr>IV) Compare with INbreast ground truth (XML file)  </vt:lpstr>
      <vt:lpstr>Présentation PowerPoint</vt:lpstr>
      <vt:lpstr>V) Opening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Microcalcification detection, cluserisation and </dc:title>
  <dc:creator>Telio Dupuis</dc:creator>
  <cp:lastModifiedBy>Telio Dupuis</cp:lastModifiedBy>
  <cp:revision>52</cp:revision>
  <dcterms:created xsi:type="dcterms:W3CDTF">2023-06-28T16:04:58Z</dcterms:created>
  <dcterms:modified xsi:type="dcterms:W3CDTF">2023-08-21T10:00:21Z</dcterms:modified>
</cp:coreProperties>
</file>