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06C7A-B9EE-B391-E87E-42D1A1496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76E94C-EF46-C960-60B9-F89C939C3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CAB4A2-C794-A258-D14B-F690EF3F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27F28B-2236-8F20-8658-2EC66B9F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24860E-4FC9-AE14-67EC-E54BDCF8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03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A809F-B4D4-AE32-2295-9EB003CD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0B5160-F7D9-99EB-CE26-59A26AAD5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785F68-73B5-444B-A54E-5DA58F63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9CCD0E-05A0-FE25-B303-542BFEA39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E7D504-BA16-1282-AEB6-EC1B6BD6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85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F3438F-D634-CCA3-A2DD-D7DE1E05C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18EE5D-A91C-97B1-D3C1-AEBF6B61F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F12167-909C-6413-F8DB-EB6C1E8B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612D74-171B-655E-C2DB-97666028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43963F-8380-27E0-E4C3-56A53FDF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2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737156-183E-B8BB-FCAF-8B3063C9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9198-3645-05E9-6812-DB717092B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E43B7F-12F2-A5E6-9344-0B264CB4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A2FE67-6115-81C1-81BE-C6746A34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511F99-8AC4-DEC3-3861-B3F4BFEC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12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EF3376-1715-1744-4184-7A8FC994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E653AF-1764-D450-F41B-9F3AF5AB4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E2AF6D-04D8-7596-34CC-BD0FF0FF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1863E5-DC42-5C0B-E3CE-EC9BE7F2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E3CFD5-5095-81CB-111B-F79E3D83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03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EEE7B-1D40-15CC-8AF3-98912C58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3C8FD2-540F-E203-E8EA-D1E371901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A50333-1560-77FA-2F2C-300340CDF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803FB0-3B86-CF54-5080-3511D39D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18CC94-B1BE-0A1F-A3C1-42DDE426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9B90E3-9A61-F8AC-BB20-853F596E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76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BE182-66C2-843C-00A4-B22485D5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3A8CEA-B8E4-21D7-8CD3-AFB96D2D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F8DA54-36BB-410F-613C-0C854983F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8FE489-52A9-6409-FAA8-45AD66659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F9CDF5-31A7-3F8D-930E-D9AE061E3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9796E2-B9BA-D173-1217-E1B760F0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67008A-CA21-85CC-AAC1-7955A4F5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C8FEE15-51EF-9410-A9A6-14D97168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27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16F4F3-AAEE-0C60-8389-7B0E8E8B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F2DBCA3-8C62-3738-3F40-27636AA7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F7947C-E43C-EF84-B5CF-F192E1BD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C61BC9-7E4A-B4B9-DC65-121EFE18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29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C257DB2-FF39-C643-9472-0FA7A4D4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5B68498-BA30-AA6B-7FED-314E1034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465A94-F043-F5D0-A3AA-C832FF7B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90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74A967-7547-2F9B-FA77-016426160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3A6457-AE52-3A9A-D245-63BCCBBFD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3042AB-5EB5-17C1-6B40-48C8824D5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2A126F-E80A-AD13-D082-690F6020C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D0CD33-A81D-C04F-C40A-412A082C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BC0B7E-402D-DC97-9010-2A23E475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24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95CB3-4126-788D-1B85-0241B1CE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92031CB-A239-8056-A3CD-C8134DFDE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476AFD-1616-2E5D-05F3-3E3ECE131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D2BF1F-EBF9-D752-8A36-84D9432C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055C94-59D7-7DCC-413B-FC173179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71ADDD-4835-CBF7-451E-3611816B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69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70560-2B55-340A-6B7D-27DB3539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FCC77A-F2F7-7A53-8127-BE0595AE2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7EB8B2-7BCF-9258-691A-A1503E927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81CE-38C5-42E5-A5DC-1B136192FA63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EF11FC-E9E9-993D-3583-E15A3D5C3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3D3D2F-DF51-874D-0F32-5CAE3267A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18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C50A2E-C733-C920-1761-30E7F1B4C4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Microcalcification </a:t>
            </a:r>
            <a:r>
              <a:rPr lang="fr-FR" b="1" dirty="0" err="1"/>
              <a:t>detection</a:t>
            </a:r>
            <a:r>
              <a:rPr lang="fr-FR" b="1" dirty="0"/>
              <a:t>, clustering and </a:t>
            </a:r>
            <a:r>
              <a:rPr lang="fr-FR" b="1" dirty="0" err="1"/>
              <a:t>features</a:t>
            </a:r>
            <a:r>
              <a:rPr lang="fr-FR" b="1" dirty="0"/>
              <a:t> extraction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1A517A-33F1-D0F9-CFEE-BF71B1980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Presentation</a:t>
            </a:r>
            <a:r>
              <a:rPr lang="fr-FR" dirty="0"/>
              <a:t> of 03/07/2023</a:t>
            </a:r>
          </a:p>
        </p:txBody>
      </p:sp>
    </p:spTree>
    <p:extLst>
      <p:ext uri="{BB962C8B-B14F-4D97-AF65-F5344CB8AC3E}">
        <p14:creationId xmlns:p14="http://schemas.microsoft.com/office/powerpoint/2010/main" val="1581526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B1C005-0B7E-173A-3FA0-98C6F779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74" y="129151"/>
            <a:ext cx="10515600" cy="1325563"/>
          </a:xfrm>
        </p:spPr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IV) Conclusion and </a:t>
            </a:r>
            <a:r>
              <a:rPr lang="fr-FR" b="1" u="sng" dirty="0" err="1">
                <a:solidFill>
                  <a:srgbClr val="FF0000"/>
                </a:solidFill>
              </a:rPr>
              <a:t>opening</a:t>
            </a:r>
            <a:br>
              <a:rPr lang="fr-FR" b="1" u="sng" dirty="0">
                <a:solidFill>
                  <a:srgbClr val="FF0000"/>
                </a:solidFill>
              </a:rPr>
            </a:br>
            <a:endParaRPr lang="fr-FR" dirty="0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DC384464-7456-0663-9772-AEC1BC255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76621"/>
              </p:ext>
            </p:extLst>
          </p:nvPr>
        </p:nvGraphicFramePr>
        <p:xfrm>
          <a:off x="324465" y="1238865"/>
          <a:ext cx="11533240" cy="533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648">
                  <a:extLst>
                    <a:ext uri="{9D8B030D-6E8A-4147-A177-3AD203B41FA5}">
                      <a16:colId xmlns:a16="http://schemas.microsoft.com/office/drawing/2014/main" val="1012392005"/>
                    </a:ext>
                  </a:extLst>
                </a:gridCol>
                <a:gridCol w="2306648">
                  <a:extLst>
                    <a:ext uri="{9D8B030D-6E8A-4147-A177-3AD203B41FA5}">
                      <a16:colId xmlns:a16="http://schemas.microsoft.com/office/drawing/2014/main" val="1486317946"/>
                    </a:ext>
                  </a:extLst>
                </a:gridCol>
                <a:gridCol w="2306648">
                  <a:extLst>
                    <a:ext uri="{9D8B030D-6E8A-4147-A177-3AD203B41FA5}">
                      <a16:colId xmlns:a16="http://schemas.microsoft.com/office/drawing/2014/main" val="1267436451"/>
                    </a:ext>
                  </a:extLst>
                </a:gridCol>
                <a:gridCol w="2306648">
                  <a:extLst>
                    <a:ext uri="{9D8B030D-6E8A-4147-A177-3AD203B41FA5}">
                      <a16:colId xmlns:a16="http://schemas.microsoft.com/office/drawing/2014/main" val="1404764315"/>
                    </a:ext>
                  </a:extLst>
                </a:gridCol>
                <a:gridCol w="2306648">
                  <a:extLst>
                    <a:ext uri="{9D8B030D-6E8A-4147-A177-3AD203B41FA5}">
                      <a16:colId xmlns:a16="http://schemas.microsoft.com/office/drawing/2014/main" val="1735307954"/>
                    </a:ext>
                  </a:extLst>
                </a:gridCol>
              </a:tblGrid>
              <a:tr h="2215535">
                <a:tc>
                  <a:txBody>
                    <a:bodyPr/>
                    <a:lstStyle/>
                    <a:p>
                      <a:r>
                        <a:rPr lang="fr-FR" dirty="0"/>
                        <a:t>Method </a:t>
                      </a:r>
                      <a:r>
                        <a:rPr lang="fr-FR" dirty="0" err="1"/>
                        <a:t>considered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Issues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Shortcomings</a:t>
                      </a:r>
                      <a:r>
                        <a:rPr lang="fr-FR" dirty="0"/>
                        <a:t> 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Advantages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state of the code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Opportunities for improvement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67497"/>
                  </a:ext>
                </a:extLst>
              </a:tr>
              <a:tr h="1384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u="sng" dirty="0"/>
                        <a:t>Merge on </a:t>
                      </a:r>
                      <a:r>
                        <a:rPr lang="fr-FR" u="sng" dirty="0" err="1"/>
                        <a:t>Step</a:t>
                      </a:r>
                      <a:r>
                        <a:rPr lang="fr-FR" u="sng" dirty="0"/>
                        <a:t> 1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 </a:t>
                      </a:r>
                      <a:r>
                        <a:rPr lang="fr-FR" dirty="0" err="1"/>
                        <a:t>Watershed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morphology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algorithm</a:t>
                      </a:r>
                      <a:r>
                        <a:rPr lang="fr-FR" dirty="0"/>
                        <a:t>  -&gt; </a:t>
                      </a:r>
                      <a:r>
                        <a:rPr lang="fr-FR" dirty="0" err="1"/>
                        <a:t>parameters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tailored</a:t>
                      </a:r>
                      <a:r>
                        <a:rPr lang="fr-FR" dirty="0"/>
                        <a:t> for </a:t>
                      </a:r>
                      <a:r>
                        <a:rPr lang="fr-FR" dirty="0" err="1"/>
                        <a:t>nuclei</a:t>
                      </a:r>
                      <a:r>
                        <a:rPr lang="fr-FR" dirty="0"/>
                        <a:t> </a:t>
                      </a:r>
                    </a:p>
                    <a:p>
                      <a:r>
                        <a:rPr lang="fr-FR" dirty="0"/>
                        <a:t>- </a:t>
                      </a:r>
                      <a:r>
                        <a:rPr lang="fr-FR" dirty="0" err="1"/>
                        <a:t>Adapt</a:t>
                      </a:r>
                      <a:r>
                        <a:rPr lang="fr-FR" dirty="0"/>
                        <a:t> output of </a:t>
                      </a:r>
                      <a:r>
                        <a:rPr lang="fr-FR" b="1" i="1" dirty="0"/>
                        <a:t>CALC1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 </a:t>
                      </a:r>
                      <a:r>
                        <a:rPr lang="en-US" dirty="0"/>
                        <a:t>Impossible if strong </a:t>
                      </a:r>
                      <a:r>
                        <a:rPr lang="en-US" dirty="0" err="1"/>
                        <a:t>apriori</a:t>
                      </a:r>
                      <a:r>
                        <a:rPr lang="en-US" dirty="0"/>
                        <a:t> in step 1</a:t>
                      </a:r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+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characteristic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coherence</a:t>
                      </a:r>
                      <a:endParaRPr lang="fr-F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 </a:t>
                      </a:r>
                      <a:r>
                        <a:rPr lang="fr-FR" dirty="0" err="1"/>
                        <a:t>Tried</a:t>
                      </a:r>
                      <a:r>
                        <a:rPr lang="fr-FR" dirty="0"/>
                        <a:t> to </a:t>
                      </a:r>
                      <a:r>
                        <a:rPr lang="fr-FR" dirty="0" err="1"/>
                        <a:t>adapt</a:t>
                      </a:r>
                      <a:r>
                        <a:rPr lang="fr-FR" dirty="0"/>
                        <a:t> the output of CALC1 </a:t>
                      </a:r>
                    </a:p>
                    <a:p>
                      <a:r>
                        <a:rPr lang="fr-FR" dirty="0"/>
                        <a:t>- Not </a:t>
                      </a:r>
                      <a:r>
                        <a:rPr lang="fr-FR" dirty="0" err="1"/>
                        <a:t>yet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delve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into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Watershed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paramaters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Try to </a:t>
                      </a:r>
                      <a:r>
                        <a:rPr lang="fr-FR" dirty="0" err="1"/>
                        <a:t>adapt</a:t>
                      </a:r>
                      <a:r>
                        <a:rPr lang="fr-FR" dirty="0"/>
                        <a:t> the </a:t>
                      </a:r>
                      <a:r>
                        <a:rPr lang="fr-FR" dirty="0" err="1"/>
                        <a:t>parameters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watershed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912780"/>
                  </a:ext>
                </a:extLst>
              </a:tr>
              <a:tr h="1384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u="sng" dirty="0"/>
                        <a:t>Merge on </a:t>
                      </a:r>
                      <a:r>
                        <a:rPr lang="fr-FR" u="sng" dirty="0" err="1"/>
                        <a:t>Step</a:t>
                      </a:r>
                      <a:r>
                        <a:rPr lang="fr-FR" u="sng" dirty="0"/>
                        <a:t> 2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 Hard to </a:t>
                      </a:r>
                      <a:r>
                        <a:rPr lang="fr-FR" dirty="0" err="1"/>
                        <a:t>get</a:t>
                      </a:r>
                      <a:r>
                        <a:rPr lang="fr-FR" dirty="0"/>
                        <a:t> the </a:t>
                      </a:r>
                      <a:r>
                        <a:rPr lang="fr-FR" dirty="0" err="1"/>
                        <a:t>properties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list</a:t>
                      </a:r>
                      <a:r>
                        <a:rPr lang="fr-FR" dirty="0"/>
                        <a:t> by the </a:t>
                      </a:r>
                      <a:r>
                        <a:rPr lang="fr-FR" dirty="0" err="1"/>
                        <a:t>same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way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+ </a:t>
                      </a:r>
                      <a:r>
                        <a:rPr lang="fr-FR" dirty="0" err="1"/>
                        <a:t>avoiding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detection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error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from</a:t>
                      </a:r>
                      <a:r>
                        <a:rPr lang="fr-FR" dirty="0"/>
                        <a:t> step1, </a:t>
                      </a:r>
                    </a:p>
                    <a:p>
                      <a:r>
                        <a:rPr lang="fr-FR" dirty="0"/>
                        <a:t>- </a:t>
                      </a:r>
                      <a:r>
                        <a:rPr lang="fr-FR" dirty="0" err="1"/>
                        <a:t>Less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coherence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 Not </a:t>
                      </a:r>
                      <a:r>
                        <a:rPr lang="fr-FR" dirty="0" err="1"/>
                        <a:t>implemented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200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416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DF65415F-D6C5-9B4F-7966-C72CE6B38439}"/>
              </a:ext>
            </a:extLst>
          </p:cNvPr>
          <p:cNvSpPr txBox="1">
            <a:spLocks/>
          </p:cNvSpPr>
          <p:nvPr/>
        </p:nvSpPr>
        <p:spPr>
          <a:xfrm>
            <a:off x="263013" y="244372"/>
            <a:ext cx="10515600" cy="87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/>
              <a:t>3</a:t>
            </a:r>
            <a:r>
              <a:rPr lang="fr-FR" sz="2800" b="1" u="sng" dirty="0"/>
              <a:t>) </a:t>
            </a:r>
            <a:r>
              <a:rPr lang="fr-FR" sz="2800" b="1" u="sng" dirty="0" err="1"/>
              <a:t>Adapt</a:t>
            </a:r>
            <a:r>
              <a:rPr lang="fr-FR" sz="2800" b="1" u="sng" dirty="0"/>
              <a:t> to second </a:t>
            </a:r>
            <a:r>
              <a:rPr lang="fr-FR" sz="2800" b="1" u="sng" dirty="0" err="1"/>
              <a:t>step</a:t>
            </a:r>
            <a:r>
              <a:rPr lang="fr-FR" sz="2800" b="1" u="sng" dirty="0"/>
              <a:t> of </a:t>
            </a:r>
            <a:r>
              <a:rPr lang="fr-FR" sz="2800" b="1" i="1" u="sng" dirty="0"/>
              <a:t>HPV</a:t>
            </a:r>
          </a:p>
          <a:p>
            <a:pPr marL="0" indent="0">
              <a:buNone/>
            </a:pPr>
            <a:endParaRPr lang="fr-FR" sz="2800" b="1" u="sng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8C9D4E6-AE21-D30E-0CDE-05DB41BE2BBF}"/>
              </a:ext>
            </a:extLst>
          </p:cNvPr>
          <p:cNvSpPr txBox="1"/>
          <p:nvPr/>
        </p:nvSpPr>
        <p:spPr>
          <a:xfrm>
            <a:off x="737419" y="1117702"/>
            <a:ext cx="535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not </a:t>
            </a:r>
            <a:r>
              <a:rPr lang="fr-FR" dirty="0" err="1"/>
              <a:t>implemented</a:t>
            </a:r>
            <a:r>
              <a:rPr lang="fr-FR" dirty="0"/>
              <a:t> </a:t>
            </a:r>
            <a:r>
              <a:rPr lang="fr-FR" dirty="0" err="1"/>
              <a:t>yet</a:t>
            </a:r>
            <a:endParaRPr lang="fr-FR" dirty="0"/>
          </a:p>
          <a:p>
            <a:r>
              <a:rPr lang="fr-FR" dirty="0"/>
              <a:t>-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C1EF76D-FDED-414B-2AD7-82AB79748CA7}"/>
              </a:ext>
            </a:extLst>
          </p:cNvPr>
          <p:cNvSpPr txBox="1"/>
          <p:nvPr/>
        </p:nvSpPr>
        <p:spPr>
          <a:xfrm>
            <a:off x="1371600" y="2637363"/>
            <a:ext cx="98961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- This slide </a:t>
            </a:r>
            <a:r>
              <a:rPr lang="fr-FR" sz="3600" b="1" dirty="0" err="1"/>
              <a:t>hasn’t</a:t>
            </a:r>
            <a:r>
              <a:rPr lang="fr-FR" sz="3600" b="1" dirty="0"/>
              <a:t> been </a:t>
            </a:r>
            <a:r>
              <a:rPr lang="fr-FR" sz="3600" b="1" dirty="0" err="1"/>
              <a:t>used</a:t>
            </a:r>
            <a:r>
              <a:rPr lang="fr-FR" sz="3600" b="1" dirty="0"/>
              <a:t> in 03/07 meeting, </a:t>
            </a:r>
            <a:r>
              <a:rPr lang="fr-FR" sz="3600" b="1" dirty="0" err="1"/>
              <a:t>because</a:t>
            </a:r>
            <a:r>
              <a:rPr lang="fr-FR" sz="3600" b="1" dirty="0"/>
              <a:t> not sure of </a:t>
            </a:r>
            <a:r>
              <a:rPr lang="fr-FR" sz="3600" b="1" dirty="0" err="1"/>
              <a:t>this</a:t>
            </a:r>
            <a:r>
              <a:rPr lang="fr-FR" sz="3600" b="1" dirty="0"/>
              <a:t> time-</a:t>
            </a:r>
            <a:r>
              <a:rPr lang="fr-FR" sz="3600" b="1" dirty="0" err="1"/>
              <a:t>consuming</a:t>
            </a:r>
            <a:r>
              <a:rPr lang="fr-FR" sz="3600" b="1" dirty="0"/>
              <a:t> (time-</a:t>
            </a:r>
            <a:r>
              <a:rPr lang="fr-FR" sz="3600" b="1" dirty="0" err="1"/>
              <a:t>consuming</a:t>
            </a:r>
            <a:r>
              <a:rPr lang="fr-FR" sz="3600" b="1" dirty="0"/>
              <a:t> to </a:t>
            </a:r>
            <a:r>
              <a:rPr lang="fr-FR" sz="3600" b="1" dirty="0" err="1"/>
              <a:t>implement</a:t>
            </a:r>
            <a:r>
              <a:rPr lang="fr-FR" sz="3600" b="1" dirty="0"/>
              <a:t>) </a:t>
            </a:r>
            <a:r>
              <a:rPr lang="fr-FR" sz="3600" b="1" dirty="0" err="1"/>
              <a:t>method</a:t>
            </a:r>
            <a:r>
              <a:rPr lang="fr-FR" sz="3600" b="1" dirty="0"/>
              <a:t> (anyway I </a:t>
            </a:r>
            <a:r>
              <a:rPr lang="fr-FR" sz="3600" b="1" dirty="0" err="1"/>
              <a:t>probably</a:t>
            </a:r>
            <a:r>
              <a:rPr lang="fr-FR" sz="3600" b="1" dirty="0"/>
              <a:t> </a:t>
            </a:r>
            <a:r>
              <a:rPr lang="fr-FR" sz="3600" b="1" dirty="0" err="1"/>
              <a:t>wouldn’t</a:t>
            </a:r>
            <a:r>
              <a:rPr lang="fr-FR" sz="3600" b="1" dirty="0"/>
              <a:t> have </a:t>
            </a:r>
            <a:r>
              <a:rPr lang="fr-FR" sz="3600" b="1" dirty="0" err="1"/>
              <a:t>succeed</a:t>
            </a:r>
            <a:r>
              <a:rPr lang="fr-FR" sz="3600" b="1" dirty="0"/>
              <a:t> in </a:t>
            </a:r>
            <a:r>
              <a:rPr lang="fr-FR" sz="3600" b="1" dirty="0" err="1"/>
              <a:t>implementing</a:t>
            </a:r>
            <a:r>
              <a:rPr lang="fr-FR" sz="3600" b="1" dirty="0"/>
              <a:t> the second solution </a:t>
            </a:r>
            <a:r>
              <a:rPr lang="fr-FR" sz="3600" b="1" dirty="0" err="1"/>
              <a:t>before</a:t>
            </a:r>
            <a:r>
              <a:rPr lang="fr-FR" sz="3600" b="1" dirty="0"/>
              <a:t> the meeting) and </a:t>
            </a:r>
            <a:r>
              <a:rPr lang="fr-FR" sz="3600" b="1" dirty="0" err="1"/>
              <a:t>wanted</a:t>
            </a:r>
            <a:r>
              <a:rPr lang="fr-FR" sz="3600" b="1" dirty="0"/>
              <a:t> to have the opinions of </a:t>
            </a:r>
            <a:r>
              <a:rPr lang="fr-FR" sz="3600" b="1" dirty="0" err="1"/>
              <a:t>our</a:t>
            </a:r>
            <a:r>
              <a:rPr lang="fr-FR" sz="3600" b="1" dirty="0"/>
              <a:t> </a:t>
            </a:r>
            <a:r>
              <a:rPr lang="fr-FR" sz="3600" b="1" dirty="0" err="1"/>
              <a:t>supervisors</a:t>
            </a:r>
            <a:r>
              <a:rPr lang="fr-FR" sz="3600" b="1" dirty="0"/>
              <a:t> </a:t>
            </a:r>
            <a:r>
              <a:rPr lang="fr-FR" sz="3600" b="1" dirty="0" err="1"/>
              <a:t>before</a:t>
            </a:r>
            <a:r>
              <a:rPr lang="fr-FR" sz="3600" b="1" dirty="0"/>
              <a:t> </a:t>
            </a:r>
            <a:r>
              <a:rPr lang="fr-FR" sz="3600" b="1" dirty="0" err="1"/>
              <a:t>pursuing</a:t>
            </a:r>
            <a:r>
              <a:rPr lang="fr-FR" sz="3600" b="1" dirty="0"/>
              <a:t> </a:t>
            </a:r>
            <a:r>
              <a:rPr lang="fr-FR" sz="3600" b="1" dirty="0" err="1"/>
              <a:t>further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117368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96CB7C-55FF-D2AF-7859-B81F9B748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250723"/>
            <a:ext cx="1160698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I) Background, reminder of last meeting</a:t>
            </a:r>
          </a:p>
          <a:p>
            <a:pPr marL="0" indent="0">
              <a:buNone/>
            </a:pPr>
            <a:endParaRPr lang="fr-FR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b="1" u="sng" dirty="0">
                <a:solidFill>
                  <a:srgbClr val="FF0000"/>
                </a:solidFill>
              </a:rPr>
              <a:t>II) Run the codes, inputs and outputs</a:t>
            </a:r>
          </a:p>
          <a:p>
            <a:pPr marL="514350" indent="-514350">
              <a:buAutoNum type="arabicParenR"/>
            </a:pPr>
            <a:r>
              <a:rPr lang="fr-FR" sz="2000" b="1" u="sng" dirty="0"/>
              <a:t>Microcalcifications </a:t>
            </a:r>
            <a:r>
              <a:rPr lang="fr-FR" sz="2000" b="1" u="sng" dirty="0" err="1"/>
              <a:t>detection</a:t>
            </a:r>
            <a:r>
              <a:rPr lang="fr-FR" sz="2000" b="1" u="sng" dirty="0"/>
              <a:t> (</a:t>
            </a:r>
            <a:r>
              <a:rPr lang="fr-FR" sz="2000" b="1" i="1" u="sng" dirty="0"/>
              <a:t>CALC1</a:t>
            </a:r>
            <a:r>
              <a:rPr lang="fr-FR" sz="2000" b="1" u="sng" dirty="0"/>
              <a:t>) </a:t>
            </a:r>
            <a:r>
              <a:rPr lang="fr-FR" sz="2000" b="1" u="sng" dirty="0" err="1"/>
              <a:t>using</a:t>
            </a:r>
            <a:r>
              <a:rPr lang="fr-FR" sz="2000" b="1" u="sng" dirty="0"/>
              <a:t> </a:t>
            </a:r>
            <a:r>
              <a:rPr lang="fr-FR" sz="2000" b="1" u="sng" dirty="0" err="1"/>
              <a:t>deep-learning</a:t>
            </a:r>
            <a:r>
              <a:rPr lang="fr-FR" sz="2000" b="1" u="sng" dirty="0"/>
              <a:t> </a:t>
            </a:r>
          </a:p>
          <a:p>
            <a:pPr marL="514350" indent="-514350">
              <a:buAutoNum type="arabicParenR"/>
            </a:pPr>
            <a:r>
              <a:rPr lang="fr-FR" sz="2000" b="1" u="sng" dirty="0" err="1"/>
              <a:t>Cancerous</a:t>
            </a:r>
            <a:r>
              <a:rPr lang="fr-FR" sz="2000" b="1" u="sng" dirty="0"/>
              <a:t> </a:t>
            </a:r>
            <a:r>
              <a:rPr lang="fr-FR" sz="2000" b="1" u="sng" dirty="0" err="1"/>
              <a:t>cell</a:t>
            </a:r>
            <a:r>
              <a:rPr lang="fr-FR" sz="2000" b="1" u="sng" dirty="0"/>
              <a:t> </a:t>
            </a:r>
            <a:r>
              <a:rPr lang="fr-FR" sz="2000" b="1" u="sng" dirty="0" err="1"/>
              <a:t>nuclei</a:t>
            </a:r>
            <a:r>
              <a:rPr lang="fr-FR" sz="2000" b="1" u="sng" dirty="0"/>
              <a:t> segmentation (</a:t>
            </a:r>
            <a:r>
              <a:rPr lang="fr-FR" sz="2000" b="1" i="1" u="sng" dirty="0"/>
              <a:t>HPV</a:t>
            </a:r>
            <a:r>
              <a:rPr lang="fr-FR" sz="2000" b="1" u="sng" dirty="0"/>
              <a:t>) and </a:t>
            </a:r>
            <a:r>
              <a:rPr lang="fr-FR" sz="2000" b="1" u="sng" dirty="0" err="1"/>
              <a:t>features</a:t>
            </a:r>
            <a:r>
              <a:rPr lang="fr-FR" sz="2000" b="1" u="sng" dirty="0"/>
              <a:t> extraction</a:t>
            </a:r>
          </a:p>
          <a:p>
            <a:pPr marL="514350" indent="-514350">
              <a:buAutoNum type="arabicParenR"/>
            </a:pPr>
            <a:r>
              <a:rPr lang="fr-FR" sz="2000" b="1" u="sng" dirty="0"/>
              <a:t>Inputs and </a:t>
            </a:r>
            <a:r>
              <a:rPr lang="fr-FR" sz="2000" b="1" u="sng" dirty="0" err="1"/>
              <a:t>Ouptus</a:t>
            </a:r>
            <a:endParaRPr lang="fr-FR" sz="2000" b="1" u="sng" dirty="0"/>
          </a:p>
          <a:p>
            <a:pPr marL="514350" indent="-514350">
              <a:buAutoNum type="arabicParenR"/>
            </a:pPr>
            <a:endParaRPr lang="fr-FR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b="1" u="sng" dirty="0">
                <a:solidFill>
                  <a:srgbClr val="FF0000"/>
                </a:solidFill>
              </a:rPr>
              <a:t>III) </a:t>
            </a:r>
            <a:r>
              <a:rPr lang="fr-FR" b="1" u="sng" dirty="0" err="1">
                <a:solidFill>
                  <a:srgbClr val="FF0000"/>
                </a:solidFill>
              </a:rPr>
              <a:t>Proposed</a:t>
            </a:r>
            <a:r>
              <a:rPr lang="fr-FR" b="1" u="sng" dirty="0">
                <a:solidFill>
                  <a:srgbClr val="FF0000"/>
                </a:solidFill>
              </a:rPr>
              <a:t> solutions </a:t>
            </a:r>
            <a:endParaRPr lang="fr-FR" sz="2000" b="1" u="sng" dirty="0"/>
          </a:p>
          <a:p>
            <a:pPr marL="514350" indent="-514350">
              <a:buAutoNum type="arabicParenR"/>
            </a:pPr>
            <a:r>
              <a:rPr lang="fr-FR" sz="2000" b="1" u="sng" dirty="0" err="1"/>
              <a:t>Summary</a:t>
            </a:r>
            <a:endParaRPr lang="fr-FR" sz="2000" b="1" u="sng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fr-FR" sz="2000" b="1" u="sng" dirty="0"/>
              <a:t>Direct on first </a:t>
            </a:r>
            <a:r>
              <a:rPr lang="fr-FR" sz="2000" b="1" u="sng" dirty="0" err="1"/>
              <a:t>step</a:t>
            </a:r>
            <a:r>
              <a:rPr lang="fr-FR" sz="2000" b="1" u="sng" dirty="0"/>
              <a:t> of HPV</a:t>
            </a:r>
          </a:p>
          <a:p>
            <a:pPr marL="514350" indent="-514350">
              <a:buAutoNum type="arabicParenR"/>
            </a:pPr>
            <a:r>
              <a:rPr lang="fr-FR" sz="2000" b="1" u="sng" dirty="0" err="1"/>
              <a:t>Adapt</a:t>
            </a:r>
            <a:r>
              <a:rPr lang="fr-FR" sz="2000" b="1" u="sng" dirty="0"/>
              <a:t> to second </a:t>
            </a:r>
            <a:r>
              <a:rPr lang="fr-FR" sz="2000" b="1" u="sng" dirty="0" err="1"/>
              <a:t>step</a:t>
            </a:r>
            <a:r>
              <a:rPr lang="fr-FR" sz="2000" b="1" u="sng" dirty="0"/>
              <a:t> of HPV</a:t>
            </a:r>
          </a:p>
          <a:p>
            <a:pPr marL="0" indent="0">
              <a:buNone/>
            </a:pPr>
            <a:endParaRPr lang="fr-FR" sz="2000" b="1" u="sng" dirty="0"/>
          </a:p>
          <a:p>
            <a:pPr marL="0" indent="0">
              <a:buNone/>
            </a:pPr>
            <a:r>
              <a:rPr lang="fr-FR" b="1" u="sng" dirty="0">
                <a:solidFill>
                  <a:srgbClr val="FF0000"/>
                </a:solidFill>
              </a:rPr>
              <a:t>IV) Conclusion and </a:t>
            </a:r>
            <a:r>
              <a:rPr lang="fr-FR" b="1" u="sng" dirty="0" err="1">
                <a:solidFill>
                  <a:srgbClr val="FF0000"/>
                </a:solidFill>
              </a:rPr>
              <a:t>opening</a:t>
            </a:r>
            <a:endParaRPr lang="fr-FR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33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B6E993-E8C9-6D14-0CC1-812AD8ADB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09" y="173396"/>
            <a:ext cx="10515600" cy="1325563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I) Background, reminder of last meeting</a:t>
            </a:r>
            <a:br>
              <a:rPr lang="en-US" b="1" u="sng" dirty="0">
                <a:solidFill>
                  <a:srgbClr val="FF0000"/>
                </a:solidFill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8A003F-0587-0423-616E-C954BF075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484" y="125333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1" u="sng" dirty="0"/>
              <a:t>Last time :</a:t>
            </a:r>
          </a:p>
          <a:p>
            <a:pPr marL="0" indent="0">
              <a:buNone/>
            </a:pPr>
            <a:r>
              <a:rPr lang="fr-FR" sz="2200" dirty="0"/>
              <a:t>-</a:t>
            </a:r>
            <a:r>
              <a:rPr lang="en-US" sz="2200" dirty="0"/>
              <a:t>   Study of different publications about microcalcification detection, state of the art, only one was selected for its aforementioned characteristics (small point shape, speed, numbers of parameters, pre-trained models, and accessible code and dataset): </a:t>
            </a:r>
            <a:r>
              <a:rPr lang="fr-FR" sz="2200" b="1" i="1" dirty="0"/>
              <a:t>CALC1</a:t>
            </a:r>
            <a:endParaRPr lang="fr-FR" sz="2200" dirty="0"/>
          </a:p>
          <a:p>
            <a:pPr marL="0" indent="0">
              <a:buNone/>
            </a:pPr>
            <a:r>
              <a:rPr lang="fr-FR" sz="2200" dirty="0"/>
              <a:t>-  </a:t>
            </a:r>
            <a:r>
              <a:rPr lang="en-US" sz="2200" dirty="0"/>
              <a:t> New publication (</a:t>
            </a:r>
            <a:r>
              <a:rPr lang="fr-FR" sz="2200" b="1" i="1" dirty="0"/>
              <a:t>HPV)</a:t>
            </a:r>
            <a:r>
              <a:rPr lang="en-US" sz="2200" dirty="0"/>
              <a:t> about cancer cell nuclei segmentation (of similar shape of our microcalcifications) and statistics extraction</a:t>
            </a:r>
            <a:endParaRPr lang="fr-FR" sz="2200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r>
              <a:rPr lang="fr-FR" b="1" u="sng" dirty="0"/>
              <a:t>Settled objectives :</a:t>
            </a:r>
          </a:p>
          <a:p>
            <a:pPr>
              <a:buFontTx/>
              <a:buChar char="-"/>
            </a:pPr>
            <a:r>
              <a:rPr lang="fr-FR" sz="2200" dirty="0"/>
              <a:t>Run and understand both codes </a:t>
            </a:r>
          </a:p>
          <a:p>
            <a:pPr>
              <a:buFontTx/>
              <a:buChar char="-"/>
            </a:pPr>
            <a:r>
              <a:rPr lang="en-US" sz="2200" dirty="0"/>
              <a:t>Try to apply the statistics extraction part at the end of </a:t>
            </a:r>
            <a:r>
              <a:rPr lang="fr-FR" sz="2200" b="1" i="1" dirty="0"/>
              <a:t>HPV  </a:t>
            </a:r>
            <a:r>
              <a:rPr lang="en-US" sz="2200" dirty="0"/>
              <a:t>code to the calcification image detected at the output of </a:t>
            </a:r>
            <a:r>
              <a:rPr lang="fr-FR" sz="2200" b="1" i="1" dirty="0"/>
              <a:t>CALC1 </a:t>
            </a:r>
            <a:r>
              <a:rPr lang="en-US" sz="2200" dirty="0"/>
              <a:t>code</a:t>
            </a:r>
            <a:endParaRPr lang="fr-FR" sz="2200" dirty="0"/>
          </a:p>
          <a:p>
            <a:pPr>
              <a:buFontTx/>
              <a:buChar char="-"/>
            </a:pPr>
            <a:endParaRPr lang="fr-FR" sz="2000" dirty="0"/>
          </a:p>
          <a:p>
            <a:pPr>
              <a:buFontTx/>
              <a:buChar char="-"/>
            </a:pPr>
            <a:endParaRPr lang="fr-FR" sz="2000" dirty="0"/>
          </a:p>
          <a:p>
            <a:pPr marL="0" indent="0">
              <a:buNone/>
            </a:pP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368445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28050-86A5-FC6B-2CFC-BA25666A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71" y="217641"/>
            <a:ext cx="10515600" cy="1325563"/>
          </a:xfrm>
        </p:spPr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II) Run the codes, inputs and outputs</a:t>
            </a:r>
            <a:br>
              <a:rPr lang="fr-FR" b="1" u="sng" dirty="0">
                <a:solidFill>
                  <a:srgbClr val="FF0000"/>
                </a:solidFill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8C5A59-CBE2-A0AC-327C-915380714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755" y="1073457"/>
            <a:ext cx="9397180" cy="873330"/>
          </a:xfrm>
        </p:spPr>
        <p:txBody>
          <a:bodyPr/>
          <a:lstStyle/>
          <a:p>
            <a:pPr marL="0" indent="0">
              <a:buNone/>
            </a:pPr>
            <a:r>
              <a:rPr lang="fr-FR" sz="2800" b="1" u="sng" dirty="0"/>
              <a:t>1) Microcalcifications </a:t>
            </a:r>
            <a:r>
              <a:rPr lang="fr-FR" sz="2800" b="1" u="sng" dirty="0" err="1"/>
              <a:t>detection</a:t>
            </a:r>
            <a:r>
              <a:rPr lang="fr-FR" sz="2800" b="1" u="sng" dirty="0"/>
              <a:t> (</a:t>
            </a:r>
            <a:r>
              <a:rPr lang="fr-FR" sz="2800" b="1" i="1" u="sng" dirty="0"/>
              <a:t>CALC1</a:t>
            </a:r>
            <a:r>
              <a:rPr lang="fr-FR" sz="2800" b="1" u="sng" dirty="0"/>
              <a:t>) </a:t>
            </a:r>
            <a:r>
              <a:rPr lang="fr-FR" sz="2800" b="1" u="sng" dirty="0" err="1"/>
              <a:t>using</a:t>
            </a:r>
            <a:r>
              <a:rPr lang="fr-FR" sz="2800" b="1" u="sng" dirty="0"/>
              <a:t> </a:t>
            </a:r>
            <a:r>
              <a:rPr lang="fr-FR" sz="2800" b="1" u="sng" dirty="0" err="1"/>
              <a:t>deep-learning</a:t>
            </a:r>
            <a:r>
              <a:rPr lang="fr-FR" sz="2800" b="1" u="sng" dirty="0"/>
              <a:t> </a:t>
            </a:r>
          </a:p>
        </p:txBody>
      </p:sp>
      <p:pic>
        <p:nvPicPr>
          <p:cNvPr id="5" name="Image 4" descr="Une image contenant lune, objet astronomique, planète, Espace lointain&#10;&#10;Description générée automatiquement">
            <a:extLst>
              <a:ext uri="{FF2B5EF4-FFF2-40B4-BE49-F238E27FC236}">
                <a16:creationId xmlns:a16="http://schemas.microsoft.com/office/drawing/2014/main" id="{680BAFD5-817C-E1A2-EBF3-B32DEEF3F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08"/>
          <a:stretch/>
        </p:blipFill>
        <p:spPr>
          <a:xfrm flipH="1">
            <a:off x="425309" y="1667059"/>
            <a:ext cx="1768951" cy="4518658"/>
          </a:xfrm>
          <a:prstGeom prst="rect">
            <a:avLst/>
          </a:prstGeom>
        </p:spPr>
      </p:pic>
      <p:pic>
        <p:nvPicPr>
          <p:cNvPr id="7" name="Image 6" descr="Une image contenant astronomie, planète, Univers, Espace lointain&#10;&#10;Description générée automatiquement">
            <a:extLst>
              <a:ext uri="{FF2B5EF4-FFF2-40B4-BE49-F238E27FC236}">
                <a16:creationId xmlns:a16="http://schemas.microsoft.com/office/drawing/2014/main" id="{7070835D-3D18-566F-4870-428D78425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27" y="1667060"/>
            <a:ext cx="1386283" cy="451865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F099490-CD16-05DF-D212-51E53CA3E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436" y="2171778"/>
            <a:ext cx="3877256" cy="396108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72C99B4-218B-16F3-F72B-9DB3FCD17E6B}"/>
              </a:ext>
            </a:extLst>
          </p:cNvPr>
          <p:cNvSpPr txBox="1"/>
          <p:nvPr/>
        </p:nvSpPr>
        <p:spPr>
          <a:xfrm>
            <a:off x="4173794" y="1672825"/>
            <a:ext cx="478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Ran </a:t>
            </a:r>
            <a:r>
              <a:rPr lang="fr-FR" dirty="0" err="1"/>
              <a:t>with</a:t>
            </a:r>
            <a:r>
              <a:rPr lang="fr-FR" dirty="0"/>
              <a:t> the image </a:t>
            </a:r>
            <a:r>
              <a:rPr lang="fr-FR" dirty="0" err="1"/>
              <a:t>furnished</a:t>
            </a:r>
            <a:r>
              <a:rPr lang="fr-FR" dirty="0"/>
              <a:t> on the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ACB4684-F182-EA29-6633-9CCD563AE784}"/>
              </a:ext>
            </a:extLst>
          </p:cNvPr>
          <p:cNvSpPr txBox="1"/>
          <p:nvPr/>
        </p:nvSpPr>
        <p:spPr>
          <a:xfrm>
            <a:off x="275740" y="6132866"/>
            <a:ext cx="3837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The original image, and the output, in </a:t>
            </a:r>
            <a:r>
              <a:rPr lang="fr-FR" i="1" dirty="0" err="1"/>
              <a:t>red</a:t>
            </a:r>
            <a:r>
              <a:rPr lang="fr-FR" i="1" dirty="0"/>
              <a:t> the microcalcifications </a:t>
            </a:r>
            <a:r>
              <a:rPr lang="fr-FR" i="1" dirty="0" err="1"/>
              <a:t>detected</a:t>
            </a:r>
            <a:endParaRPr lang="fr-FR" i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B713F5E-0380-54A1-A238-ADA4A1A99B8B}"/>
              </a:ext>
            </a:extLst>
          </p:cNvPr>
          <p:cNvSpPr txBox="1"/>
          <p:nvPr/>
        </p:nvSpPr>
        <p:spPr>
          <a:xfrm>
            <a:off x="7889436" y="6194888"/>
            <a:ext cx="383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Zoom on microcalcifications area</a:t>
            </a:r>
          </a:p>
        </p:txBody>
      </p:sp>
    </p:spTree>
    <p:extLst>
      <p:ext uri="{BB962C8B-B14F-4D97-AF65-F5344CB8AC3E}">
        <p14:creationId xmlns:p14="http://schemas.microsoft.com/office/powerpoint/2010/main" val="210465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90B0FC-EFEF-92F2-51B4-60BBE845C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49" y="80980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fr-FR" sz="2000" dirty="0"/>
              <a:t>Ran the Matlab script </a:t>
            </a:r>
            <a:r>
              <a:rPr lang="fr-FR" sz="2000" b="1" i="1" dirty="0"/>
              <a:t>show_example_v2 </a:t>
            </a:r>
            <a:r>
              <a:rPr lang="fr-FR" sz="2000" dirty="0" err="1"/>
              <a:t>with</a:t>
            </a:r>
            <a:r>
              <a:rPr lang="fr-FR" sz="2000" dirty="0"/>
              <a:t> the </a:t>
            </a:r>
            <a:r>
              <a:rPr lang="fr-FR" sz="2000" dirty="0" err="1"/>
              <a:t>pre-fixed</a:t>
            </a:r>
            <a:r>
              <a:rPr lang="fr-FR" sz="2000" dirty="0"/>
              <a:t> </a:t>
            </a:r>
            <a:r>
              <a:rPr lang="fr-FR" sz="2000" dirty="0" err="1"/>
              <a:t>parameters</a:t>
            </a:r>
            <a:r>
              <a:rPr lang="fr-FR" sz="2000" dirty="0"/>
              <a:t> and </a:t>
            </a:r>
            <a:r>
              <a:rPr lang="fr-FR" sz="2000" dirty="0" err="1"/>
              <a:t>dataset</a:t>
            </a:r>
            <a:r>
              <a:rPr lang="fr-FR" sz="2000" dirty="0"/>
              <a:t> </a:t>
            </a:r>
            <a:r>
              <a:rPr lang="fr-FR" sz="2000" b="1" i="1" dirty="0"/>
              <a:t>:</a:t>
            </a:r>
            <a:endParaRPr lang="fr-FR" sz="20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4F6EC72-3671-7CDB-C88A-EC1687BCED22}"/>
              </a:ext>
            </a:extLst>
          </p:cNvPr>
          <p:cNvSpPr txBox="1">
            <a:spLocks/>
          </p:cNvSpPr>
          <p:nvPr/>
        </p:nvSpPr>
        <p:spPr>
          <a:xfrm>
            <a:off x="189271" y="184623"/>
            <a:ext cx="10515600" cy="87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b="1" u="sng" dirty="0"/>
              <a:t>2) </a:t>
            </a:r>
            <a:r>
              <a:rPr lang="fr-FR" sz="2800" b="1" u="sng" dirty="0" err="1"/>
              <a:t>Cancerous</a:t>
            </a:r>
            <a:r>
              <a:rPr lang="fr-FR" sz="2800" b="1" u="sng" dirty="0"/>
              <a:t> </a:t>
            </a:r>
            <a:r>
              <a:rPr lang="fr-FR" sz="2800" b="1" u="sng" dirty="0" err="1"/>
              <a:t>cell</a:t>
            </a:r>
            <a:r>
              <a:rPr lang="fr-FR" sz="2800" b="1" u="sng" dirty="0"/>
              <a:t> </a:t>
            </a:r>
            <a:r>
              <a:rPr lang="fr-FR" sz="2800" b="1" u="sng" dirty="0" err="1"/>
              <a:t>nuclei</a:t>
            </a:r>
            <a:r>
              <a:rPr lang="fr-FR" sz="2800" b="1" u="sng" dirty="0"/>
              <a:t> segmentation (</a:t>
            </a:r>
            <a:r>
              <a:rPr lang="fr-FR" sz="2800" b="1" i="1" u="sng" dirty="0"/>
              <a:t>HPV</a:t>
            </a:r>
            <a:r>
              <a:rPr lang="fr-FR" sz="2800" b="1" u="sng" dirty="0"/>
              <a:t>) and </a:t>
            </a:r>
            <a:r>
              <a:rPr lang="fr-FR" sz="2800" b="1" u="sng" dirty="0" err="1"/>
              <a:t>features</a:t>
            </a:r>
            <a:r>
              <a:rPr lang="fr-FR" sz="2800" b="1" u="sng" dirty="0"/>
              <a:t> extraction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0865244-F716-6E0A-3B90-3CCD2E223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16" y="1381118"/>
            <a:ext cx="4752662" cy="391836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FDA5798-CEF3-AF73-1E29-32FBBA8E3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589" y="1397033"/>
            <a:ext cx="4752662" cy="385628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715DEBF-E670-03D9-D867-DF1DB51F2373}"/>
              </a:ext>
            </a:extLst>
          </p:cNvPr>
          <p:cNvSpPr txBox="1"/>
          <p:nvPr/>
        </p:nvSpPr>
        <p:spPr>
          <a:xfrm>
            <a:off x="319016" y="5253319"/>
            <a:ext cx="475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Segmentation of the HPV </a:t>
            </a:r>
            <a:r>
              <a:rPr lang="fr-FR" i="1" dirty="0" err="1"/>
              <a:t>cell</a:t>
            </a:r>
            <a:r>
              <a:rPr lang="fr-FR" i="1" dirty="0"/>
              <a:t> </a:t>
            </a:r>
            <a:r>
              <a:rPr lang="fr-FR" i="1" dirty="0" err="1"/>
              <a:t>nuclei</a:t>
            </a:r>
            <a:endParaRPr lang="fr-FR" i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BCD8C9E-6FAF-3EC4-747C-0CAD18B9144C}"/>
              </a:ext>
            </a:extLst>
          </p:cNvPr>
          <p:cNvSpPr txBox="1"/>
          <p:nvPr/>
        </p:nvSpPr>
        <p:spPr>
          <a:xfrm>
            <a:off x="6967076" y="5219634"/>
            <a:ext cx="4829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/>
              <a:t>Clusterisation</a:t>
            </a:r>
            <a:r>
              <a:rPr lang="fr-FR" i="1" dirty="0"/>
              <a:t> and extraction of the </a:t>
            </a:r>
            <a:r>
              <a:rPr lang="fr-FR" i="1" dirty="0" err="1"/>
              <a:t>features</a:t>
            </a:r>
            <a:r>
              <a:rPr lang="fr-FR" i="1" dirty="0"/>
              <a:t> </a:t>
            </a:r>
            <a:r>
              <a:rPr lang="fr-FR" i="1" dirty="0" err="1"/>
              <a:t>from</a:t>
            </a:r>
            <a:r>
              <a:rPr lang="fr-FR" i="1" dirty="0"/>
              <a:t> </a:t>
            </a:r>
            <a:r>
              <a:rPr lang="fr-FR" i="1" dirty="0" err="1"/>
              <a:t>those</a:t>
            </a:r>
            <a:r>
              <a:rPr lang="fr-FR" i="1" dirty="0"/>
              <a:t> </a:t>
            </a:r>
            <a:r>
              <a:rPr lang="fr-FR" i="1" dirty="0" err="1"/>
              <a:t>segmented</a:t>
            </a:r>
            <a:r>
              <a:rPr lang="fr-FR" i="1" dirty="0"/>
              <a:t> </a:t>
            </a:r>
            <a:r>
              <a:rPr lang="fr-FR" i="1" dirty="0" err="1"/>
              <a:t>nuclei</a:t>
            </a:r>
            <a:endParaRPr lang="fr-FR" i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27B5FAE-A6BB-4137-11F4-0B135047E76A}"/>
              </a:ext>
            </a:extLst>
          </p:cNvPr>
          <p:cNvSpPr txBox="1"/>
          <p:nvPr/>
        </p:nvSpPr>
        <p:spPr>
          <a:xfrm>
            <a:off x="1238865" y="5924457"/>
            <a:ext cx="9672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fr-FR" dirty="0"/>
              <a:t>Indeed the </a:t>
            </a:r>
            <a:r>
              <a:rPr lang="fr-FR" dirty="0" err="1"/>
              <a:t>segmented</a:t>
            </a:r>
            <a:r>
              <a:rPr lang="fr-FR" dirty="0"/>
              <a:t> </a:t>
            </a:r>
            <a:r>
              <a:rPr lang="fr-FR" dirty="0" err="1"/>
              <a:t>nuclei</a:t>
            </a:r>
            <a:r>
              <a:rPr lang="fr-FR" dirty="0"/>
              <a:t> are </a:t>
            </a:r>
            <a:r>
              <a:rPr lang="en-US" sz="1800" dirty="0"/>
              <a:t>of similar shape of our microcalcifications</a:t>
            </a:r>
          </a:p>
          <a:p>
            <a:pPr marL="285750" indent="-285750" algn="ctr">
              <a:buFontTx/>
              <a:buChar char="-"/>
            </a:pPr>
            <a:r>
              <a:rPr lang="en-US" sz="1800" b="1" dirty="0">
                <a:solidFill>
                  <a:srgbClr val="FF0000"/>
                </a:solidFill>
              </a:rPr>
              <a:t>This code works in 2 steps</a:t>
            </a:r>
            <a:r>
              <a:rPr lang="en-US" sz="1800" dirty="0"/>
              <a:t>: Segmentation and </a:t>
            </a:r>
            <a:r>
              <a:rPr lang="en-US" sz="1800" dirty="0" err="1"/>
              <a:t>Clusterisation</a:t>
            </a:r>
            <a:endParaRPr lang="en-US" sz="1800" dirty="0"/>
          </a:p>
          <a:p>
            <a:pPr algn="ctr"/>
            <a:r>
              <a:rPr lang="en-US" dirty="0"/>
              <a:t>- Need to study the inputs and outputs in order to combine both codes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908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CB30F1C-0AC1-CD3D-1913-757400F7D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17" y="-221226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u="sng" dirty="0"/>
              <a:t>2) Inputs and Outputs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D543AF-A819-F461-279E-6BC4D3DF4765}"/>
              </a:ext>
            </a:extLst>
          </p:cNvPr>
          <p:cNvSpPr txBox="1"/>
          <p:nvPr/>
        </p:nvSpPr>
        <p:spPr>
          <a:xfrm>
            <a:off x="233516" y="840658"/>
            <a:ext cx="2022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/>
              <a:t>a) </a:t>
            </a:r>
            <a:r>
              <a:rPr lang="fr-FR" sz="2000" b="1" i="1" u="sng" dirty="0"/>
              <a:t>CALC1</a:t>
            </a:r>
            <a:r>
              <a:rPr lang="fr-FR" sz="2000" u="sng" dirty="0"/>
              <a:t> output: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7789D-D711-0EC5-8CB7-AA8DE9707BFC}"/>
              </a:ext>
            </a:extLst>
          </p:cNvPr>
          <p:cNvSpPr txBox="1"/>
          <p:nvPr/>
        </p:nvSpPr>
        <p:spPr>
          <a:xfrm>
            <a:off x="486697" y="1451198"/>
            <a:ext cx="435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« a </a:t>
            </a:r>
            <a:r>
              <a:rPr lang="fr-FR" dirty="0" err="1"/>
              <a:t>scalar</a:t>
            </a:r>
            <a:r>
              <a:rPr lang="fr-FR" dirty="0"/>
              <a:t> </a:t>
            </a:r>
            <a:r>
              <a:rPr lang="fr-FR" dirty="0" err="1"/>
              <a:t>prediction</a:t>
            </a:r>
            <a:r>
              <a:rPr lang="fr-FR" dirty="0"/>
              <a:t> score per-pixel»,</a:t>
            </a:r>
          </a:p>
        </p:txBody>
      </p:sp>
      <p:pic>
        <p:nvPicPr>
          <p:cNvPr id="9" name="Image 8" descr="image008">
            <a:extLst>
              <a:ext uri="{FF2B5EF4-FFF2-40B4-BE49-F238E27FC236}">
                <a16:creationId xmlns:a16="http://schemas.microsoft.com/office/drawing/2014/main" id="{8C552170-B137-940D-FA84-8105EABD3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99" y="1980962"/>
            <a:ext cx="2226528" cy="2320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9" descr="image009">
            <a:extLst>
              <a:ext uri="{FF2B5EF4-FFF2-40B4-BE49-F238E27FC236}">
                <a16:creationId xmlns:a16="http://schemas.microsoft.com/office/drawing/2014/main" id="{2F85B450-272C-984F-C1F0-21D9DC840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53" y="4417398"/>
            <a:ext cx="2226528" cy="232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0A4AF41-6041-D922-8C83-BC6E20D2750F}"/>
              </a:ext>
            </a:extLst>
          </p:cNvPr>
          <p:cNvSpPr txBox="1"/>
          <p:nvPr/>
        </p:nvSpPr>
        <p:spPr>
          <a:xfrm>
            <a:off x="548562" y="2054154"/>
            <a:ext cx="1312607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C0C0C0"/>
                </a:highlight>
              </a:rPr>
              <a:t>Input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E032DA1-075C-CC21-E543-6B1CD5DE9255}"/>
              </a:ext>
            </a:extLst>
          </p:cNvPr>
          <p:cNvSpPr txBox="1"/>
          <p:nvPr/>
        </p:nvSpPr>
        <p:spPr>
          <a:xfrm>
            <a:off x="548563" y="4523828"/>
            <a:ext cx="1312607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C0C0C0"/>
                </a:highlight>
              </a:rPr>
              <a:t>Output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C90CC6-B140-B8E2-1073-0C8B39A9FC20}"/>
              </a:ext>
            </a:extLst>
          </p:cNvPr>
          <p:cNvSpPr/>
          <p:nvPr/>
        </p:nvSpPr>
        <p:spPr>
          <a:xfrm>
            <a:off x="2830201" y="5172511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</a:rPr>
              <a:t>~e-6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D4230-B841-5254-2A8F-9A77CB249EE0}"/>
              </a:ext>
            </a:extLst>
          </p:cNvPr>
          <p:cNvSpPr/>
          <p:nvPr/>
        </p:nvSpPr>
        <p:spPr>
          <a:xfrm>
            <a:off x="2878507" y="5660148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</a:rPr>
              <a:t>~1</a:t>
            </a:r>
            <a:endParaRPr lang="fr-FR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ACEF323-5A5E-4B1A-B764-651C0E5186D5}"/>
              </a:ext>
            </a:extLst>
          </p:cNvPr>
          <p:cNvCxnSpPr>
            <a:cxnSpLocks/>
          </p:cNvCxnSpPr>
          <p:nvPr/>
        </p:nvCxnSpPr>
        <p:spPr>
          <a:xfrm flipH="1">
            <a:off x="2256503" y="5430185"/>
            <a:ext cx="5733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6F7E9B4-4574-E3D2-7889-A58D0BAA41FE}"/>
              </a:ext>
            </a:extLst>
          </p:cNvPr>
          <p:cNvCxnSpPr>
            <a:cxnSpLocks/>
          </p:cNvCxnSpPr>
          <p:nvPr/>
        </p:nvCxnSpPr>
        <p:spPr>
          <a:xfrm flipH="1">
            <a:off x="1578317" y="5857680"/>
            <a:ext cx="1251884" cy="4546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C1CA4F6B-A087-B07C-81D3-ACF1FDE69079}"/>
              </a:ext>
            </a:extLst>
          </p:cNvPr>
          <p:cNvSpPr txBox="1"/>
          <p:nvPr/>
        </p:nvSpPr>
        <p:spPr>
          <a:xfrm>
            <a:off x="6491748" y="840658"/>
            <a:ext cx="325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/>
              <a:t>b) </a:t>
            </a:r>
            <a:r>
              <a:rPr lang="fr-FR" sz="2000" b="1" i="1" u="sng" dirty="0"/>
              <a:t>HPV </a:t>
            </a:r>
            <a:r>
              <a:rPr lang="fr-FR" sz="2000" u="sng" dirty="0"/>
              <a:t> </a:t>
            </a:r>
            <a:r>
              <a:rPr lang="fr-FR" sz="2000" u="sng" dirty="0" err="1"/>
              <a:t>step</a:t>
            </a:r>
            <a:r>
              <a:rPr lang="fr-FR" sz="2000" u="sng" dirty="0"/>
              <a:t> 1 input: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191F3F2-EA9C-C019-9D4F-9F6CA6261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239" y="2808335"/>
            <a:ext cx="4765708" cy="3931470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2A15736E-22F2-0A9B-33AD-A33C9214F19F}"/>
              </a:ext>
            </a:extLst>
          </p:cNvPr>
          <p:cNvSpPr txBox="1"/>
          <p:nvPr/>
        </p:nvSpPr>
        <p:spPr>
          <a:xfrm>
            <a:off x="6491748" y="1385091"/>
            <a:ext cx="546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Png format: value </a:t>
            </a:r>
            <a:r>
              <a:rPr lang="fr-FR" dirty="0" err="1"/>
              <a:t>between</a:t>
            </a:r>
            <a:r>
              <a:rPr lang="fr-FR" dirty="0"/>
              <a:t> 0-255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B836E83-309C-2147-C4C4-B6F8F34AE359}"/>
              </a:ext>
            </a:extLst>
          </p:cNvPr>
          <p:cNvSpPr txBox="1"/>
          <p:nvPr/>
        </p:nvSpPr>
        <p:spPr>
          <a:xfrm>
            <a:off x="6491748" y="1869488"/>
            <a:ext cx="4923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Point of </a:t>
            </a:r>
            <a:r>
              <a:rPr lang="fr-FR" dirty="0" err="1"/>
              <a:t>interest</a:t>
            </a:r>
            <a:r>
              <a:rPr lang="fr-FR" dirty="0"/>
              <a:t> </a:t>
            </a:r>
            <a:r>
              <a:rPr lang="fr-FR" dirty="0" err="1"/>
              <a:t>darker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background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D5D42CC-0796-D28B-13E4-68158596AA45}"/>
              </a:ext>
            </a:extLst>
          </p:cNvPr>
          <p:cNvSpPr txBox="1"/>
          <p:nvPr/>
        </p:nvSpPr>
        <p:spPr>
          <a:xfrm>
            <a:off x="2662084" y="1980962"/>
            <a:ext cx="29980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- Point of </a:t>
            </a:r>
            <a:r>
              <a:rPr lang="fr-FR" dirty="0" err="1"/>
              <a:t>interest</a:t>
            </a:r>
            <a:r>
              <a:rPr lang="fr-FR" dirty="0"/>
              <a:t> </a:t>
            </a:r>
            <a:r>
              <a:rPr lang="fr-FR" dirty="0" err="1"/>
              <a:t>ligther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background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463A0EF-14E4-6CC1-8847-7335D691150A}"/>
              </a:ext>
            </a:extLst>
          </p:cNvPr>
          <p:cNvSpPr txBox="1"/>
          <p:nvPr/>
        </p:nvSpPr>
        <p:spPr>
          <a:xfrm>
            <a:off x="2701427" y="4502319"/>
            <a:ext cx="2687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Value </a:t>
            </a:r>
            <a:r>
              <a:rPr lang="fr-FR" dirty="0" err="1"/>
              <a:t>between</a:t>
            </a:r>
            <a:r>
              <a:rPr lang="fr-FR" dirty="0"/>
              <a:t> 0-1 close to </a:t>
            </a:r>
            <a:r>
              <a:rPr lang="fr-FR" dirty="0" err="1"/>
              <a:t>binary</a:t>
            </a:r>
            <a:r>
              <a:rPr lang="fr-FR" dirty="0"/>
              <a:t> case:</a:t>
            </a:r>
          </a:p>
        </p:txBody>
      </p:sp>
    </p:spTree>
    <p:extLst>
      <p:ext uri="{BB962C8B-B14F-4D97-AF65-F5344CB8AC3E}">
        <p14:creationId xmlns:p14="http://schemas.microsoft.com/office/powerpoint/2010/main" val="1547683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3B2BB7C-3A60-C73F-4E6A-A3B41C09E8F1}"/>
              </a:ext>
            </a:extLst>
          </p:cNvPr>
          <p:cNvSpPr txBox="1"/>
          <p:nvPr/>
        </p:nvSpPr>
        <p:spPr>
          <a:xfrm>
            <a:off x="303810" y="321884"/>
            <a:ext cx="656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/>
              <a:t>c) </a:t>
            </a:r>
            <a:r>
              <a:rPr lang="fr-FR" sz="2000" b="1" i="1" u="sng" dirty="0"/>
              <a:t>HPV </a:t>
            </a:r>
            <a:r>
              <a:rPr lang="fr-FR" sz="2000" u="sng" dirty="0"/>
              <a:t> </a:t>
            </a:r>
            <a:r>
              <a:rPr lang="fr-FR" sz="2000" u="sng" dirty="0" err="1"/>
              <a:t>step</a:t>
            </a:r>
            <a:r>
              <a:rPr lang="fr-FR" sz="2000" u="sng" dirty="0"/>
              <a:t> 1 output and </a:t>
            </a:r>
            <a:r>
              <a:rPr lang="fr-FR" sz="2000" u="sng" dirty="0" err="1"/>
              <a:t>step</a:t>
            </a:r>
            <a:r>
              <a:rPr lang="fr-FR" sz="2000" u="sng" dirty="0"/>
              <a:t> 2 input:</a:t>
            </a:r>
          </a:p>
        </p:txBody>
      </p:sp>
      <p:pic>
        <p:nvPicPr>
          <p:cNvPr id="1026" name="Image 28">
            <a:extLst>
              <a:ext uri="{FF2B5EF4-FFF2-40B4-BE49-F238E27FC236}">
                <a16:creationId xmlns:a16="http://schemas.microsoft.com/office/drawing/2014/main" id="{5FEF5A55-CC5B-33B1-A791-9E8613047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82" y="2817117"/>
            <a:ext cx="2155972" cy="381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 29">
            <a:extLst>
              <a:ext uri="{FF2B5EF4-FFF2-40B4-BE49-F238E27FC236}">
                <a16:creationId xmlns:a16="http://schemas.microsoft.com/office/drawing/2014/main" id="{F1D35FE5-FA27-ADF6-0B89-9A2D93AE4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529" y="2805988"/>
            <a:ext cx="3004606" cy="373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7">
            <a:extLst>
              <a:ext uri="{FF2B5EF4-FFF2-40B4-BE49-F238E27FC236}">
                <a16:creationId xmlns:a16="http://schemas.microsoft.com/office/drawing/2014/main" id="{FE73C7C5-555A-0642-13B7-DC5EFA860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828" y="105083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5481BA-15B5-68F7-E014-607C7610EE00}"/>
              </a:ext>
            </a:extLst>
          </p:cNvPr>
          <p:cNvSpPr txBox="1"/>
          <p:nvPr/>
        </p:nvSpPr>
        <p:spPr>
          <a:xfrm>
            <a:off x="323994" y="950658"/>
            <a:ext cx="92624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i="1" u="sng" dirty="0" err="1"/>
              <a:t>nuclei</a:t>
            </a:r>
            <a:r>
              <a:rPr lang="fr-FR" dirty="0"/>
              <a:t> : </a:t>
            </a:r>
            <a:r>
              <a:rPr lang="fr-FR" dirty="0" err="1"/>
              <a:t>list</a:t>
            </a:r>
            <a:r>
              <a:rPr lang="fr-FR" dirty="0"/>
              <a:t> of </a:t>
            </a:r>
            <a:r>
              <a:rPr lang="fr-FR" dirty="0" err="1"/>
              <a:t>length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nuclei</a:t>
            </a:r>
            <a:endParaRPr lang="fr-FR" dirty="0"/>
          </a:p>
          <a:p>
            <a:r>
              <a:rPr lang="fr-FR" dirty="0" err="1"/>
              <a:t>nuclei</a:t>
            </a:r>
            <a:r>
              <a:rPr lang="fr-FR" dirty="0"/>
              <a:t>{k} corresponds to the </a:t>
            </a:r>
            <a:r>
              <a:rPr lang="en-US" dirty="0"/>
              <a:t>chained list of points forming the boundary of the nuclei number k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657F910-ECD8-0DFA-7DE8-E4D417092526}"/>
              </a:ext>
            </a:extLst>
          </p:cNvPr>
          <p:cNvSpPr txBox="1"/>
          <p:nvPr/>
        </p:nvSpPr>
        <p:spPr>
          <a:xfrm>
            <a:off x="323994" y="1753015"/>
            <a:ext cx="92624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i="1" u="sng" dirty="0" err="1"/>
              <a:t>properties</a:t>
            </a:r>
            <a:r>
              <a:rPr lang="fr-FR" dirty="0"/>
              <a:t> :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nuclei</a:t>
            </a:r>
            <a:r>
              <a:rPr lang="fr-FR" dirty="0"/>
              <a:t> * structure </a:t>
            </a:r>
            <a:r>
              <a:rPr lang="fr-FR" dirty="0" err="1"/>
              <a:t>array</a:t>
            </a:r>
            <a:endParaRPr lang="fr-FR" dirty="0"/>
          </a:p>
          <a:p>
            <a:r>
              <a:rPr lang="fr-FR" dirty="0" err="1"/>
              <a:t>properties</a:t>
            </a:r>
            <a:r>
              <a:rPr lang="fr-FR" dirty="0"/>
              <a:t>{k} corresponds to the </a:t>
            </a:r>
            <a:r>
              <a:rPr lang="fr-FR" dirty="0" err="1"/>
              <a:t>properties</a:t>
            </a:r>
            <a:r>
              <a:rPr lang="fr-FR" dirty="0"/>
              <a:t> of the </a:t>
            </a:r>
            <a:r>
              <a:rPr lang="fr-FR" dirty="0" err="1"/>
              <a:t>nuclei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k</a:t>
            </a:r>
          </a:p>
          <a:p>
            <a:r>
              <a:rPr lang="fr-FR" dirty="0"/>
              <a:t>Exemple of </a:t>
            </a:r>
            <a:r>
              <a:rPr lang="fr-FR" dirty="0" err="1"/>
              <a:t>struct</a:t>
            </a:r>
            <a:r>
              <a:rPr lang="fr-FR" dirty="0"/>
              <a:t> </a:t>
            </a:r>
            <a:r>
              <a:rPr lang="fr-FR" dirty="0" err="1"/>
              <a:t>properties</a:t>
            </a:r>
            <a:r>
              <a:rPr lang="fr-FR" dirty="0"/>
              <a:t>: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C07D7A4-CB12-A04A-A010-2EAAED34B15A}"/>
              </a:ext>
            </a:extLst>
          </p:cNvPr>
          <p:cNvSpPr txBox="1"/>
          <p:nvPr/>
        </p:nvSpPr>
        <p:spPr>
          <a:xfrm>
            <a:off x="6369135" y="5744889"/>
            <a:ext cx="5822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/>
              <a:t>Both</a:t>
            </a:r>
            <a:r>
              <a:rPr lang="fr-FR" dirty="0"/>
              <a:t> are </a:t>
            </a:r>
            <a:r>
              <a:rPr lang="fr-FR" dirty="0" err="1"/>
              <a:t>required</a:t>
            </a:r>
            <a:r>
              <a:rPr lang="fr-FR" dirty="0"/>
              <a:t> as an input of </a:t>
            </a:r>
            <a:r>
              <a:rPr lang="fr-FR" dirty="0" err="1"/>
              <a:t>step</a:t>
            </a:r>
            <a:r>
              <a:rPr lang="fr-FR" dirty="0"/>
              <a:t> 2, </a:t>
            </a:r>
            <a:r>
              <a:rPr lang="fr-FR" dirty="0" err="1"/>
              <a:t>especially</a:t>
            </a:r>
            <a:r>
              <a:rPr lang="fr-FR" dirty="0"/>
              <a:t> </a:t>
            </a:r>
            <a:r>
              <a:rPr lang="fr-FR" dirty="0" err="1"/>
              <a:t>getting</a:t>
            </a:r>
            <a:r>
              <a:rPr lang="fr-FR" dirty="0"/>
              <a:t> </a:t>
            </a:r>
            <a:r>
              <a:rPr lang="fr-FR" dirty="0" err="1"/>
              <a:t>properties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the main issue</a:t>
            </a:r>
          </a:p>
        </p:txBody>
      </p:sp>
    </p:spTree>
    <p:extLst>
      <p:ext uri="{BB962C8B-B14F-4D97-AF65-F5344CB8AC3E}">
        <p14:creationId xmlns:p14="http://schemas.microsoft.com/office/powerpoint/2010/main" val="3189284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47A5FC6-5173-42D9-41B9-03FF19F61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71" y="217641"/>
            <a:ext cx="10515600" cy="1325563"/>
          </a:xfrm>
        </p:spPr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II) </a:t>
            </a:r>
            <a:r>
              <a:rPr lang="fr-FR" b="1" u="sng" dirty="0" err="1">
                <a:solidFill>
                  <a:srgbClr val="FF0000"/>
                </a:solidFill>
              </a:rPr>
              <a:t>Proposed</a:t>
            </a:r>
            <a:r>
              <a:rPr lang="fr-FR" b="1" u="sng" dirty="0">
                <a:solidFill>
                  <a:srgbClr val="FF0000"/>
                </a:solidFill>
              </a:rPr>
              <a:t> solutions</a:t>
            </a:r>
            <a:br>
              <a:rPr lang="fr-FR" b="1" u="sng" dirty="0">
                <a:solidFill>
                  <a:srgbClr val="FF0000"/>
                </a:solidFill>
              </a:rPr>
            </a:b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7A8AC3F-2A90-EB64-170C-C8A43AA9A855}"/>
              </a:ext>
            </a:extLst>
          </p:cNvPr>
          <p:cNvSpPr txBox="1">
            <a:spLocks/>
          </p:cNvSpPr>
          <p:nvPr/>
        </p:nvSpPr>
        <p:spPr>
          <a:xfrm>
            <a:off x="189271" y="1106539"/>
            <a:ext cx="10515600" cy="87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/>
              <a:t>1</a:t>
            </a:r>
            <a:r>
              <a:rPr lang="fr-FR" sz="2800" b="1" u="sng" dirty="0"/>
              <a:t>) </a:t>
            </a:r>
            <a:r>
              <a:rPr lang="fr-FR" sz="2800" b="1" u="sng" dirty="0" err="1"/>
              <a:t>Summary</a:t>
            </a:r>
            <a:endParaRPr lang="fr-FR" sz="28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CEC1BB9-6476-C1FB-7660-954EF809B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129" y="1667793"/>
            <a:ext cx="1775527" cy="176120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CE8F842-1179-F168-B8F8-2DC77DB50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295" y="1667793"/>
            <a:ext cx="2087357" cy="176120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85E9A5D-6569-D84A-D8F7-3E150ADF6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449" y="5124778"/>
            <a:ext cx="1752207" cy="1428213"/>
          </a:xfrm>
          <a:prstGeom prst="rect">
            <a:avLst/>
          </a:prstGeom>
        </p:spPr>
      </p:pic>
      <p:sp>
        <p:nvSpPr>
          <p:cNvPr id="12" name="ZoneTexte 46">
            <a:extLst>
              <a:ext uri="{FF2B5EF4-FFF2-40B4-BE49-F238E27FC236}">
                <a16:creationId xmlns:a16="http://schemas.microsoft.com/office/drawing/2014/main" id="{70D0B860-1CD8-18C2-EAC2-E21EC1CE65EA}"/>
              </a:ext>
            </a:extLst>
          </p:cNvPr>
          <p:cNvSpPr txBox="1"/>
          <p:nvPr/>
        </p:nvSpPr>
        <p:spPr>
          <a:xfrm>
            <a:off x="9537586" y="5067439"/>
            <a:ext cx="26544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i="1" u="sng" dirty="0"/>
              <a:t>HPV </a:t>
            </a:r>
            <a:r>
              <a:rPr lang="fr-FR" sz="1600" dirty="0"/>
              <a:t>- </a:t>
            </a:r>
            <a:r>
              <a:rPr lang="fr-FR" sz="1600" dirty="0" err="1"/>
              <a:t>Step</a:t>
            </a:r>
            <a:r>
              <a:rPr lang="fr-FR" sz="1600" dirty="0"/>
              <a:t> 2</a:t>
            </a:r>
          </a:p>
          <a:p>
            <a:pPr algn="ctr"/>
            <a:r>
              <a:rPr lang="fr-FR" sz="1600" dirty="0" err="1"/>
              <a:t>Grouping</a:t>
            </a:r>
            <a:r>
              <a:rPr lang="fr-FR" sz="1600" dirty="0"/>
              <a:t> in cluster &amp; </a:t>
            </a:r>
            <a:r>
              <a:rPr lang="fr-FR" sz="1600" dirty="0" err="1"/>
              <a:t>computing</a:t>
            </a:r>
            <a:r>
              <a:rPr lang="fr-FR" sz="1600" dirty="0"/>
              <a:t> </a:t>
            </a:r>
            <a:r>
              <a:rPr lang="fr-FR" sz="1600" dirty="0" err="1"/>
              <a:t>characteristics</a:t>
            </a:r>
            <a:r>
              <a:rPr lang="fr-FR" sz="1600" dirty="0"/>
              <a:t> on clusters</a:t>
            </a:r>
          </a:p>
        </p:txBody>
      </p:sp>
      <p:sp>
        <p:nvSpPr>
          <p:cNvPr id="13" name="ZoneTexte 41">
            <a:extLst>
              <a:ext uri="{FF2B5EF4-FFF2-40B4-BE49-F238E27FC236}">
                <a16:creationId xmlns:a16="http://schemas.microsoft.com/office/drawing/2014/main" id="{5AE7D29D-F0BA-4A72-958F-F976B1E03F42}"/>
              </a:ext>
            </a:extLst>
          </p:cNvPr>
          <p:cNvSpPr txBox="1"/>
          <p:nvPr/>
        </p:nvSpPr>
        <p:spPr>
          <a:xfrm>
            <a:off x="3063736" y="5907914"/>
            <a:ext cx="24491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i="1" u="sng" dirty="0"/>
              <a:t>HPV </a:t>
            </a:r>
            <a:r>
              <a:rPr lang="fr-FR" sz="1600" dirty="0"/>
              <a:t>- </a:t>
            </a:r>
            <a:r>
              <a:rPr lang="fr-FR" sz="1600" dirty="0" err="1"/>
              <a:t>Step</a:t>
            </a:r>
            <a:r>
              <a:rPr lang="fr-FR" sz="1600" dirty="0"/>
              <a:t> 1</a:t>
            </a:r>
          </a:p>
          <a:p>
            <a:pPr algn="ctr"/>
            <a:r>
              <a:rPr lang="fr-FR" sz="1600" dirty="0"/>
              <a:t>Dots segmentation &amp; </a:t>
            </a:r>
            <a:r>
              <a:rPr lang="fr-FR" sz="1600" dirty="0" err="1"/>
              <a:t>Characterisitics</a:t>
            </a:r>
            <a:endParaRPr lang="fr-FR" sz="1600" dirty="0"/>
          </a:p>
          <a:p>
            <a:pPr algn="ctr"/>
            <a:endParaRPr lang="fr-FR" sz="1600" dirty="0"/>
          </a:p>
        </p:txBody>
      </p:sp>
      <p:sp>
        <p:nvSpPr>
          <p:cNvPr id="14" name="ZoneTexte 41">
            <a:extLst>
              <a:ext uri="{FF2B5EF4-FFF2-40B4-BE49-F238E27FC236}">
                <a16:creationId xmlns:a16="http://schemas.microsoft.com/office/drawing/2014/main" id="{6CABEA46-15FF-1B4F-34ED-BBB972459F8C}"/>
              </a:ext>
            </a:extLst>
          </p:cNvPr>
          <p:cNvSpPr txBox="1"/>
          <p:nvPr/>
        </p:nvSpPr>
        <p:spPr>
          <a:xfrm>
            <a:off x="3239336" y="1747032"/>
            <a:ext cx="24491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i="1" u="sng" dirty="0"/>
              <a:t>CALC1 </a:t>
            </a:r>
          </a:p>
          <a:p>
            <a:pPr algn="ctr"/>
            <a:r>
              <a:rPr lang="fr-FR" sz="1600" dirty="0"/>
              <a:t>Microcalcification </a:t>
            </a:r>
            <a:r>
              <a:rPr lang="fr-FR" sz="1600" dirty="0" err="1"/>
              <a:t>detection</a:t>
            </a:r>
            <a:endParaRPr lang="fr-FR" sz="1600" dirty="0"/>
          </a:p>
          <a:p>
            <a:pPr algn="ctr"/>
            <a:endParaRPr lang="fr-FR" sz="1600" dirty="0"/>
          </a:p>
        </p:txBody>
      </p:sp>
      <p:sp>
        <p:nvSpPr>
          <p:cNvPr id="15" name="ZoneTexte 41">
            <a:extLst>
              <a:ext uri="{FF2B5EF4-FFF2-40B4-BE49-F238E27FC236}">
                <a16:creationId xmlns:a16="http://schemas.microsoft.com/office/drawing/2014/main" id="{53C84EAB-A40B-2B3F-34F8-0B4B7276688D}"/>
              </a:ext>
            </a:extLst>
          </p:cNvPr>
          <p:cNvSpPr txBox="1"/>
          <p:nvPr/>
        </p:nvSpPr>
        <p:spPr>
          <a:xfrm>
            <a:off x="5396410" y="5384694"/>
            <a:ext cx="24491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>
                <a:solidFill>
                  <a:srgbClr val="FFC000"/>
                </a:solidFill>
              </a:rPr>
              <a:t>-List of compatible </a:t>
            </a:r>
            <a:r>
              <a:rPr lang="fr-FR" sz="2000" b="1" dirty="0" err="1">
                <a:solidFill>
                  <a:srgbClr val="FFC000"/>
                </a:solidFill>
              </a:rPr>
              <a:t>properties</a:t>
            </a:r>
            <a:r>
              <a:rPr lang="fr-FR" sz="2000" b="1" dirty="0">
                <a:solidFill>
                  <a:srgbClr val="FFC000"/>
                </a:solidFill>
              </a:rPr>
              <a:t> </a:t>
            </a:r>
          </a:p>
          <a:p>
            <a:pPr algn="ctr"/>
            <a:r>
              <a:rPr lang="fr-FR" sz="2000" b="1" dirty="0">
                <a:solidFill>
                  <a:srgbClr val="FFC000"/>
                </a:solidFill>
              </a:rPr>
              <a:t>-List of </a:t>
            </a:r>
            <a:r>
              <a:rPr lang="fr-FR" sz="2000" b="1" dirty="0" err="1">
                <a:solidFill>
                  <a:srgbClr val="FFC000"/>
                </a:solidFill>
              </a:rPr>
              <a:t>nuclei</a:t>
            </a:r>
            <a:endParaRPr lang="fr-FR" sz="2000" b="1" dirty="0">
              <a:solidFill>
                <a:srgbClr val="FFC000"/>
              </a:solidFill>
            </a:endParaRPr>
          </a:p>
          <a:p>
            <a:pPr algn="ctr"/>
            <a:endParaRPr lang="fr-FR" sz="2000" b="1" dirty="0"/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A28EA931-F313-D714-290F-89E91E5E2EEB}"/>
              </a:ext>
            </a:extLst>
          </p:cNvPr>
          <p:cNvCxnSpPr>
            <a:cxnSpLocks/>
          </p:cNvCxnSpPr>
          <p:nvPr/>
        </p:nvCxnSpPr>
        <p:spPr>
          <a:xfrm>
            <a:off x="3239336" y="2731230"/>
            <a:ext cx="23379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44E2277B-996B-17B8-7EB9-A77631D1E940}"/>
              </a:ext>
            </a:extLst>
          </p:cNvPr>
          <p:cNvCxnSpPr>
            <a:cxnSpLocks/>
          </p:cNvCxnSpPr>
          <p:nvPr/>
        </p:nvCxnSpPr>
        <p:spPr>
          <a:xfrm>
            <a:off x="3262656" y="5838884"/>
            <a:ext cx="22502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284AD4-010A-6C40-036A-6523A5249F8B}"/>
              </a:ext>
            </a:extLst>
          </p:cNvPr>
          <p:cNvCxnSpPr>
            <a:cxnSpLocks/>
          </p:cNvCxnSpPr>
          <p:nvPr/>
        </p:nvCxnSpPr>
        <p:spPr>
          <a:xfrm>
            <a:off x="7664652" y="5751461"/>
            <a:ext cx="18729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DE9861A-E2AB-DD38-DA09-9EFD0CCE735F}"/>
              </a:ext>
            </a:extLst>
          </p:cNvPr>
          <p:cNvCxnSpPr>
            <a:cxnSpLocks/>
          </p:cNvCxnSpPr>
          <p:nvPr/>
        </p:nvCxnSpPr>
        <p:spPr>
          <a:xfrm flipH="1">
            <a:off x="3063736" y="3466191"/>
            <a:ext cx="3431936" cy="1658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550DD95-5731-61FF-AD47-F2C1630E2EA1}"/>
              </a:ext>
            </a:extLst>
          </p:cNvPr>
          <p:cNvCxnSpPr>
            <a:cxnSpLocks/>
          </p:cNvCxnSpPr>
          <p:nvPr/>
        </p:nvCxnSpPr>
        <p:spPr>
          <a:xfrm>
            <a:off x="6495672" y="3488634"/>
            <a:ext cx="0" cy="16361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ZoneTexte 46">
            <a:extLst>
              <a:ext uri="{FF2B5EF4-FFF2-40B4-BE49-F238E27FC236}">
                <a16:creationId xmlns:a16="http://schemas.microsoft.com/office/drawing/2014/main" id="{392D9B23-4B5A-81E2-8FAC-D5145F138721}"/>
              </a:ext>
            </a:extLst>
          </p:cNvPr>
          <p:cNvSpPr txBox="1"/>
          <p:nvPr/>
        </p:nvSpPr>
        <p:spPr>
          <a:xfrm>
            <a:off x="1434814" y="3879985"/>
            <a:ext cx="26544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u="sng" dirty="0">
                <a:solidFill>
                  <a:srgbClr val="FF0000"/>
                </a:solidFill>
              </a:rPr>
              <a:t>First Solution:</a:t>
            </a:r>
            <a:endParaRPr lang="fr-FR" sz="1600" dirty="0">
              <a:solidFill>
                <a:srgbClr val="FF0000"/>
              </a:solidFill>
            </a:endParaRPr>
          </a:p>
          <a:p>
            <a:pPr algn="ctr"/>
            <a:r>
              <a:rPr lang="fr-FR" sz="1600" dirty="0" err="1"/>
              <a:t>Adapt</a:t>
            </a:r>
            <a:r>
              <a:rPr lang="fr-FR" sz="1600" dirty="0"/>
              <a:t> </a:t>
            </a:r>
            <a:r>
              <a:rPr lang="fr-FR" sz="1600" b="1" i="1" dirty="0"/>
              <a:t>CALC1</a:t>
            </a:r>
            <a:r>
              <a:rPr lang="fr-FR" sz="1600" dirty="0"/>
              <a:t> output and step1 code</a:t>
            </a:r>
            <a:endParaRPr lang="fr-FR" sz="1600" b="1" i="1" u="sng" dirty="0"/>
          </a:p>
          <a:p>
            <a:pPr algn="ctr"/>
            <a:endParaRPr lang="fr-FR" sz="1600" dirty="0"/>
          </a:p>
        </p:txBody>
      </p:sp>
      <p:sp>
        <p:nvSpPr>
          <p:cNvPr id="27" name="ZoneTexte 46">
            <a:extLst>
              <a:ext uri="{FF2B5EF4-FFF2-40B4-BE49-F238E27FC236}">
                <a16:creationId xmlns:a16="http://schemas.microsoft.com/office/drawing/2014/main" id="{B86EDC01-11CD-04AB-2C70-897E864CF23E}"/>
              </a:ext>
            </a:extLst>
          </p:cNvPr>
          <p:cNvSpPr txBox="1"/>
          <p:nvPr/>
        </p:nvSpPr>
        <p:spPr>
          <a:xfrm>
            <a:off x="6495672" y="3849700"/>
            <a:ext cx="2654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u="sng" dirty="0">
                <a:solidFill>
                  <a:srgbClr val="00B050"/>
                </a:solidFill>
              </a:rPr>
              <a:t>Second Solution:</a:t>
            </a:r>
            <a:endParaRPr lang="fr-FR" sz="1600" dirty="0">
              <a:solidFill>
                <a:srgbClr val="00B050"/>
              </a:solidFill>
            </a:endParaRPr>
          </a:p>
          <a:p>
            <a:pPr algn="ctr"/>
            <a:r>
              <a:rPr lang="fr-FR" sz="1600" dirty="0" err="1"/>
              <a:t>Obtaining</a:t>
            </a:r>
            <a:r>
              <a:rPr lang="fr-FR" sz="1600" dirty="0"/>
              <a:t> compatible </a:t>
            </a:r>
            <a:r>
              <a:rPr lang="fr-FR" sz="1600" dirty="0" err="1"/>
              <a:t>properties</a:t>
            </a:r>
            <a:r>
              <a:rPr lang="fr-FR" sz="1600" dirty="0"/>
              <a:t> and structures</a:t>
            </a:r>
          </a:p>
        </p:txBody>
      </p:sp>
    </p:spTree>
    <p:extLst>
      <p:ext uri="{BB962C8B-B14F-4D97-AF65-F5344CB8AC3E}">
        <p14:creationId xmlns:p14="http://schemas.microsoft.com/office/powerpoint/2010/main" val="283281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1A092E7-8FA9-B66C-B061-63A4D57955F0}"/>
              </a:ext>
            </a:extLst>
          </p:cNvPr>
          <p:cNvSpPr txBox="1">
            <a:spLocks/>
          </p:cNvSpPr>
          <p:nvPr/>
        </p:nvSpPr>
        <p:spPr>
          <a:xfrm>
            <a:off x="263013" y="244372"/>
            <a:ext cx="10515600" cy="87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b="1" u="sng" dirty="0"/>
              <a:t>2) Direct on first </a:t>
            </a:r>
            <a:r>
              <a:rPr lang="fr-FR" sz="2800" b="1" u="sng" dirty="0" err="1"/>
              <a:t>step</a:t>
            </a:r>
            <a:r>
              <a:rPr lang="fr-FR" sz="2800" b="1" u="sng" dirty="0"/>
              <a:t> of </a:t>
            </a:r>
            <a:r>
              <a:rPr lang="fr-FR" sz="2800" b="1" i="1" u="sng" dirty="0"/>
              <a:t>HPV</a:t>
            </a:r>
          </a:p>
          <a:p>
            <a:pPr marL="0" indent="0">
              <a:buNone/>
            </a:pPr>
            <a:endParaRPr lang="fr-FR" sz="2800" b="1" u="sng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D33ACC9-E43D-0464-346E-520893E2C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13" y="4283324"/>
            <a:ext cx="1648863" cy="205023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11B8EE64-A819-19E6-BC5E-C809D8223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277" y="4090564"/>
            <a:ext cx="1590675" cy="231457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11263DA4-35E5-6FD4-B622-6F3FE5E08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7645" y="4090564"/>
            <a:ext cx="1648863" cy="2230815"/>
          </a:xfrm>
          <a:prstGeom prst="rect">
            <a:avLst/>
          </a:prstGeom>
        </p:spPr>
      </p:pic>
      <p:graphicFrame>
        <p:nvGraphicFramePr>
          <p:cNvPr id="3" name="Tableau 5">
            <a:extLst>
              <a:ext uri="{FF2B5EF4-FFF2-40B4-BE49-F238E27FC236}">
                <a16:creationId xmlns:a16="http://schemas.microsoft.com/office/drawing/2014/main" id="{9B133633-6A94-1449-109D-6204154CD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164085"/>
              </p:ext>
            </p:extLst>
          </p:nvPr>
        </p:nvGraphicFramePr>
        <p:xfrm>
          <a:off x="393910" y="866204"/>
          <a:ext cx="9426532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7866">
                  <a:extLst>
                    <a:ext uri="{9D8B030D-6E8A-4147-A177-3AD203B41FA5}">
                      <a16:colId xmlns:a16="http://schemas.microsoft.com/office/drawing/2014/main" val="5206217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536237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67224230"/>
                    </a:ext>
                  </a:extLst>
                </a:gridCol>
              </a:tblGrid>
              <a:tr h="36043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65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Binarisation (</a:t>
                      </a:r>
                      <a:r>
                        <a:rPr lang="fr-FR" dirty="0" err="1"/>
                        <a:t>remove</a:t>
                      </a:r>
                      <a:r>
                        <a:rPr lang="fr-FR" dirty="0"/>
                        <a:t> background noise)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imout</a:t>
                      </a:r>
                      <a:r>
                        <a:rPr lang="fr-FR" dirty="0"/>
                        <a:t>[</a:t>
                      </a:r>
                      <a:r>
                        <a:rPr lang="fr-FR" dirty="0" err="1"/>
                        <a:t>imout</a:t>
                      </a:r>
                      <a:r>
                        <a:rPr lang="fr-FR" dirty="0"/>
                        <a:t>&lt;0.2] = 0</a:t>
                      </a:r>
                    </a:p>
                    <a:p>
                      <a:r>
                        <a:rPr lang="fr-FR" dirty="0" err="1"/>
                        <a:t>imout</a:t>
                      </a:r>
                      <a:r>
                        <a:rPr lang="fr-FR" dirty="0"/>
                        <a:t>[</a:t>
                      </a:r>
                      <a:r>
                        <a:rPr lang="fr-FR" dirty="0" err="1"/>
                        <a:t>imout</a:t>
                      </a:r>
                      <a:r>
                        <a:rPr lang="fr-FR" dirty="0"/>
                        <a:t>&gt;= 0.2] = 1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26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Non-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segmentation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imout</a:t>
                      </a:r>
                      <a:r>
                        <a:rPr lang="fr-FR" dirty="0"/>
                        <a:t> = </a:t>
                      </a:r>
                      <a:r>
                        <a:rPr lang="fr-FR" dirty="0" err="1"/>
                        <a:t>imout</a:t>
                      </a:r>
                      <a:r>
                        <a:rPr lang="fr-FR" dirty="0"/>
                        <a:t> * </a:t>
                      </a:r>
                      <a:r>
                        <a:rPr lang="fr-FR" dirty="0" err="1"/>
                        <a:t>imout_old</a:t>
                      </a:r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0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Adapt</a:t>
                      </a:r>
                      <a:r>
                        <a:rPr lang="fr-FR" dirty="0"/>
                        <a:t> the output of CALC1 to HPV: inversion and PNG format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imout</a:t>
                      </a:r>
                      <a:r>
                        <a:rPr lang="fr-FR" dirty="0"/>
                        <a:t> = 1 - </a:t>
                      </a:r>
                      <a:r>
                        <a:rPr lang="fr-FR" dirty="0" err="1"/>
                        <a:t>imout</a:t>
                      </a:r>
                      <a:endParaRPr lang="fr-FR" dirty="0"/>
                    </a:p>
                    <a:p>
                      <a:r>
                        <a:rPr lang="fr-FR" dirty="0" err="1"/>
                        <a:t>imout</a:t>
                      </a:r>
                      <a:r>
                        <a:rPr lang="fr-FR" dirty="0"/>
                        <a:t> = </a:t>
                      </a:r>
                      <a:r>
                        <a:rPr lang="fr-FR" dirty="0" err="1"/>
                        <a:t>imout</a:t>
                      </a:r>
                      <a:r>
                        <a:rPr lang="fr-FR" dirty="0"/>
                        <a:t> * 255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232332"/>
                  </a:ext>
                </a:extLst>
              </a:tr>
            </a:tbl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id="{03CBBE65-A785-DF9D-F55A-706F09AED9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302" t="18151" r="18868" b="23580"/>
          <a:stretch/>
        </p:blipFill>
        <p:spPr>
          <a:xfrm>
            <a:off x="8052619" y="1294909"/>
            <a:ext cx="722671" cy="79493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994135E-7D2B-324A-B30C-7154C1A2346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541" t="22239" r="14859" b="26393"/>
          <a:stretch/>
        </p:blipFill>
        <p:spPr>
          <a:xfrm>
            <a:off x="8052620" y="2267054"/>
            <a:ext cx="722670" cy="68262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D38769A-B7BE-6FA2-D6B9-C7F2149B593B}"/>
              </a:ext>
            </a:extLst>
          </p:cNvPr>
          <p:cNvSpPr txBox="1"/>
          <p:nvPr/>
        </p:nvSpPr>
        <p:spPr>
          <a:xfrm>
            <a:off x="393910" y="6436779"/>
            <a:ext cx="575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-outputs of </a:t>
            </a:r>
            <a:r>
              <a:rPr lang="fr-FR" b="1" i="1" dirty="0"/>
              <a:t>CALC1</a:t>
            </a:r>
            <a:r>
              <a:rPr lang="fr-FR" dirty="0"/>
              <a:t>, </a:t>
            </a:r>
            <a:r>
              <a:rPr lang="fr-FR" dirty="0" err="1"/>
              <a:t>step</a:t>
            </a:r>
            <a:r>
              <a:rPr lang="fr-FR" dirty="0"/>
              <a:t> 1 and step2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9ED06B2-0B7F-5C14-F33F-7ED4CE72DBB9}"/>
              </a:ext>
            </a:extLst>
          </p:cNvPr>
          <p:cNvSpPr txBox="1"/>
          <p:nvPr/>
        </p:nvSpPr>
        <p:spPr>
          <a:xfrm>
            <a:off x="7133303" y="6348129"/>
            <a:ext cx="505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-</a:t>
            </a:r>
            <a:r>
              <a:rPr lang="fr-FR" dirty="0" err="1"/>
              <a:t>little</a:t>
            </a:r>
            <a:r>
              <a:rPr lang="fr-FR" dirty="0"/>
              <a:t> zoom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78A77198-C633-51EB-2BBD-7D269CDCE1F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936"/>
          <a:stretch/>
        </p:blipFill>
        <p:spPr>
          <a:xfrm>
            <a:off x="10545097" y="4283324"/>
            <a:ext cx="1383890" cy="203805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2B1EF0C1-30CE-D421-62E1-3E166B942B5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007"/>
          <a:stretch/>
        </p:blipFill>
        <p:spPr>
          <a:xfrm>
            <a:off x="7522079" y="4453179"/>
            <a:ext cx="1383890" cy="1786267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B1307B47-9402-37E1-05E3-765191D0E9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56101" y="4453179"/>
            <a:ext cx="1320926" cy="1849297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985EA90A-4C8D-A2FE-FCAB-FF03BC3954F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" r="-6696" b="16067"/>
          <a:stretch/>
        </p:blipFill>
        <p:spPr>
          <a:xfrm>
            <a:off x="8054156" y="3161877"/>
            <a:ext cx="721134" cy="6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717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736</Words>
  <Application>Microsoft Office PowerPoint</Application>
  <PresentationFormat>Grand écran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Microcalcification detection, clustering and features extraction</vt:lpstr>
      <vt:lpstr>Présentation PowerPoint</vt:lpstr>
      <vt:lpstr>I) Background, reminder of last meeting </vt:lpstr>
      <vt:lpstr>II) Run the codes, inputs and outputs </vt:lpstr>
      <vt:lpstr>Présentation PowerPoint</vt:lpstr>
      <vt:lpstr>2) Inputs and Outputs</vt:lpstr>
      <vt:lpstr>Présentation PowerPoint</vt:lpstr>
      <vt:lpstr>II) Proposed solutions </vt:lpstr>
      <vt:lpstr>Présentation PowerPoint</vt:lpstr>
      <vt:lpstr>IV) Conclusion and opening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Microcalcification detection, cluserisation and </dc:title>
  <dc:creator>Telio Dupuis</dc:creator>
  <cp:lastModifiedBy>Telio Dupuis</cp:lastModifiedBy>
  <cp:revision>12</cp:revision>
  <dcterms:created xsi:type="dcterms:W3CDTF">2023-06-28T16:04:58Z</dcterms:created>
  <dcterms:modified xsi:type="dcterms:W3CDTF">2023-07-05T10:29:24Z</dcterms:modified>
</cp:coreProperties>
</file>