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7" r:id="rId6"/>
    <p:sldId id="268" r:id="rId7"/>
    <p:sldId id="270" r:id="rId8"/>
    <p:sldId id="269" r:id="rId9"/>
    <p:sldId id="273" r:id="rId10"/>
    <p:sldId id="275" r:id="rId11"/>
    <p:sldId id="271" r:id="rId12"/>
    <p:sldId id="272" r:id="rId13"/>
    <p:sldId id="274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06C7A-B9EE-B391-E87E-42D1A1496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76E94C-EF46-C960-60B9-F89C939C3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CAB4A2-C794-A258-D14B-F690EF3F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27F28B-2236-8F20-8658-2EC66B9F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24860E-4FC9-AE14-67EC-E54BDCF8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03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A809F-B4D4-AE32-2295-9EB003CD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0B5160-F7D9-99EB-CE26-59A26AAD5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785F68-73B5-444B-A54E-5DA58F63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9CCD0E-05A0-FE25-B303-542BFEA3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E7D504-BA16-1282-AEB6-EC1B6BD6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85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F3438F-D634-CCA3-A2DD-D7DE1E05C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18EE5D-A91C-97B1-D3C1-AEBF6B61F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F12167-909C-6413-F8DB-EB6C1E8B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612D74-171B-655E-C2DB-97666028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43963F-8380-27E0-E4C3-56A53FDF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2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737156-183E-B8BB-FCAF-8B3063C9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9198-3645-05E9-6812-DB717092B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E43B7F-12F2-A5E6-9344-0B264CB4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A2FE67-6115-81C1-81BE-C6746A34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511F99-8AC4-DEC3-3861-B3F4BFEC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12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F3376-1715-1744-4184-7A8FC994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653AF-1764-D450-F41B-9F3AF5AB4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E2AF6D-04D8-7596-34CC-BD0FF0FF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863E5-DC42-5C0B-E3CE-EC9BE7F2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E3CFD5-5095-81CB-111B-F79E3D83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03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EEE7B-1D40-15CC-8AF3-98912C58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3C8FD2-540F-E203-E8EA-D1E371901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A50333-1560-77FA-2F2C-300340CDF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803FB0-3B86-CF54-5080-3511D39D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18CC94-B1BE-0A1F-A3C1-42DDE426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9B90E3-9A61-F8AC-BB20-853F596E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76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BE182-66C2-843C-00A4-B22485D5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3A8CEA-B8E4-21D7-8CD3-AFB96D2D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F8DA54-36BB-410F-613C-0C854983F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8FE489-52A9-6409-FAA8-45AD66659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F9CDF5-31A7-3F8D-930E-D9AE061E3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9796E2-B9BA-D173-1217-E1B760F0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67008A-CA21-85CC-AAC1-7955A4F5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8FEE15-51EF-9410-A9A6-14D97168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27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16F4F3-AAEE-0C60-8389-7B0E8E8B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2DBCA3-8C62-3738-3F40-27636AA7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F7947C-E43C-EF84-B5CF-F192E1BD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C61BC9-7E4A-B4B9-DC65-121EFE18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29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C257DB2-FF39-C643-9472-0FA7A4D4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B68498-BA30-AA6B-7FED-314E1034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465A94-F043-F5D0-A3AA-C832FF7B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90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74A967-7547-2F9B-FA77-016426160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3A6457-AE52-3A9A-D245-63BCCBBFD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3042AB-5EB5-17C1-6B40-48C8824D5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2A126F-E80A-AD13-D082-690F6020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D0CD33-A81D-C04F-C40A-412A082C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BC0B7E-402D-DC97-9010-2A23E475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24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95CB3-4126-788D-1B85-0241B1CE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2031CB-A239-8056-A3CD-C8134DFDE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476AFD-1616-2E5D-05F3-3E3ECE131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D2BF1F-EBF9-D752-8A36-84D9432C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055C94-59D7-7DCC-413B-FC173179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71ADDD-4835-CBF7-451E-3611816B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69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70560-2B55-340A-6B7D-27DB3539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FCC77A-F2F7-7A53-8127-BE0595AE2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7EB8B2-7BCF-9258-691A-A1503E927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81CE-38C5-42E5-A5DC-1B136192FA63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EF11FC-E9E9-993D-3583-E15A3D5C3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3D3D2F-DF51-874D-0F32-5CAE3267A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18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C50A2E-C733-C920-1761-30E7F1B4C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Microcalcification </a:t>
            </a:r>
            <a:r>
              <a:rPr lang="fr-FR" b="1" dirty="0" err="1"/>
              <a:t>detection</a:t>
            </a:r>
            <a:r>
              <a:rPr lang="fr-FR" b="1" dirty="0"/>
              <a:t>, clustering and </a:t>
            </a:r>
            <a:r>
              <a:rPr lang="fr-FR" b="1" dirty="0" err="1"/>
              <a:t>features</a:t>
            </a:r>
            <a:r>
              <a:rPr lang="fr-FR" b="1" dirty="0"/>
              <a:t> extraction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1A517A-33F1-D0F9-CFEE-BF71B1980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Presentation</a:t>
            </a:r>
            <a:r>
              <a:rPr lang="fr-FR" dirty="0"/>
              <a:t> of 17/07/2023</a:t>
            </a:r>
          </a:p>
        </p:txBody>
      </p:sp>
    </p:spTree>
    <p:extLst>
      <p:ext uri="{BB962C8B-B14F-4D97-AF65-F5344CB8AC3E}">
        <p14:creationId xmlns:p14="http://schemas.microsoft.com/office/powerpoint/2010/main" val="158152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C661E32-FFCE-92D8-A410-301A80299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9" y="1909869"/>
            <a:ext cx="3504118" cy="366502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3A5C163-C5AD-9F8F-5E3D-5B20108DC6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2" b="45696"/>
          <a:stretch/>
        </p:blipFill>
        <p:spPr>
          <a:xfrm>
            <a:off x="3835361" y="1881931"/>
            <a:ext cx="3814300" cy="366502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B4EE1E1-98AE-DE76-AD65-937DD5EAE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665" y="1853993"/>
            <a:ext cx="4065270" cy="372089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FE7C8D0-39CD-788A-5AF0-136D2665A1AF}"/>
              </a:ext>
            </a:extLst>
          </p:cNvPr>
          <p:cNvSpPr txBox="1"/>
          <p:nvPr/>
        </p:nvSpPr>
        <p:spPr>
          <a:xfrm>
            <a:off x="7877665" y="5574891"/>
            <a:ext cx="4065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Microcalcifications </a:t>
            </a:r>
            <a:r>
              <a:rPr lang="fr-FR" i="1" dirty="0" err="1"/>
              <a:t>before</a:t>
            </a:r>
            <a:r>
              <a:rPr lang="fr-FR" i="1" dirty="0"/>
              <a:t> clustering in the </a:t>
            </a:r>
            <a:r>
              <a:rPr lang="fr-FR" i="1" dirty="0" err="1"/>
              <a:t>same</a:t>
            </a:r>
            <a:r>
              <a:rPr lang="fr-FR" i="1" dirty="0"/>
              <a:t> area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CABC214-13AE-3CC2-0065-A01DC87D6A30}"/>
              </a:ext>
            </a:extLst>
          </p:cNvPr>
          <p:cNvSpPr txBox="1"/>
          <p:nvPr/>
        </p:nvSpPr>
        <p:spPr>
          <a:xfrm>
            <a:off x="3835361" y="5546953"/>
            <a:ext cx="3814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Output of </a:t>
            </a:r>
            <a:r>
              <a:rPr lang="fr-FR" i="1" dirty="0" err="1"/>
              <a:t>step</a:t>
            </a:r>
            <a:r>
              <a:rPr lang="fr-FR" i="1" dirty="0"/>
              <a:t> 2 </a:t>
            </a:r>
            <a:r>
              <a:rPr lang="fr-FR" i="1" dirty="0" err="1"/>
              <a:t>with</a:t>
            </a:r>
            <a:r>
              <a:rPr lang="fr-FR" i="1" dirty="0"/>
              <a:t> </a:t>
            </a:r>
            <a:r>
              <a:rPr lang="fr-FR" i="1" dirty="0" err="1"/>
              <a:t>previous</a:t>
            </a:r>
            <a:r>
              <a:rPr lang="fr-FR" i="1" dirty="0"/>
              <a:t> </a:t>
            </a:r>
            <a:r>
              <a:rPr lang="fr-FR" i="1" dirty="0" err="1"/>
              <a:t>modified</a:t>
            </a:r>
            <a:r>
              <a:rPr lang="fr-FR" i="1" dirty="0"/>
              <a:t> output of CALC1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787F0C8-4A57-DB7F-080A-3B6BCA6D1C42}"/>
              </a:ext>
            </a:extLst>
          </p:cNvPr>
          <p:cNvSpPr txBox="1"/>
          <p:nvPr/>
        </p:nvSpPr>
        <p:spPr>
          <a:xfrm>
            <a:off x="103239" y="5574890"/>
            <a:ext cx="350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Output of </a:t>
            </a:r>
            <a:r>
              <a:rPr lang="fr-FR" i="1" dirty="0" err="1"/>
              <a:t>step</a:t>
            </a:r>
            <a:r>
              <a:rPr lang="fr-FR" i="1" dirty="0"/>
              <a:t> 2 </a:t>
            </a:r>
            <a:r>
              <a:rPr lang="fr-FR" i="1" dirty="0" err="1"/>
              <a:t>with</a:t>
            </a:r>
            <a:r>
              <a:rPr lang="fr-FR" i="1" dirty="0"/>
              <a:t> new </a:t>
            </a:r>
            <a:r>
              <a:rPr lang="fr-FR" i="1" dirty="0" err="1"/>
              <a:t>modified</a:t>
            </a:r>
            <a:r>
              <a:rPr lang="fr-FR" i="1" dirty="0"/>
              <a:t> output of CALC1</a:t>
            </a:r>
          </a:p>
        </p:txBody>
      </p:sp>
    </p:spTree>
    <p:extLst>
      <p:ext uri="{BB962C8B-B14F-4D97-AF65-F5344CB8AC3E}">
        <p14:creationId xmlns:p14="http://schemas.microsoft.com/office/powerpoint/2010/main" val="98547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B292344-58AD-031C-37FB-5A9AEEB2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5313"/>
            <a:ext cx="10515600" cy="1325563"/>
          </a:xfrm>
        </p:spPr>
        <p:txBody>
          <a:bodyPr/>
          <a:lstStyle/>
          <a:p>
            <a:r>
              <a:rPr lang="fr-FR" sz="2800" b="1" u="sng" dirty="0"/>
              <a:t>2) Simple </a:t>
            </a:r>
            <a:r>
              <a:rPr lang="fr-FR" sz="2800" b="1" u="sng" dirty="0" err="1"/>
              <a:t>way</a:t>
            </a:r>
            <a:r>
              <a:rPr lang="fr-FR" sz="2800" b="1" u="sng" dirty="0"/>
              <a:t> </a:t>
            </a:r>
            <a:r>
              <a:rPr lang="fr-FR" sz="2800" b="1" u="sng" dirty="0" err="1"/>
              <a:t>based</a:t>
            </a:r>
            <a:r>
              <a:rPr lang="fr-FR" sz="2800" b="1" u="sng" dirty="0"/>
              <a:t> on distance and </a:t>
            </a:r>
            <a:r>
              <a:rPr lang="fr-FR" sz="2800" b="1" u="sng" dirty="0" err="1"/>
              <a:t>pre-fixed</a:t>
            </a:r>
            <a:r>
              <a:rPr lang="fr-FR" sz="2800" b="1" u="sng" dirty="0"/>
              <a:t> </a:t>
            </a:r>
            <a:r>
              <a:rPr lang="fr-FR" sz="2800" b="1" u="sng" dirty="0" err="1"/>
              <a:t>numbers</a:t>
            </a:r>
            <a:r>
              <a:rPr lang="fr-FR" sz="2800" b="1" u="sng" dirty="0"/>
              <a:t> of clusters</a:t>
            </a:r>
            <a:br>
              <a:rPr lang="fr-FR" sz="2800" b="1" u="sng" dirty="0"/>
            </a:br>
            <a:endParaRPr lang="fr-FR" sz="2800" b="1" u="sn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5D452A-C658-E763-4D67-3DD5BCDB9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8" t="6951" r="41407" b="6341"/>
          <a:stretch/>
        </p:blipFill>
        <p:spPr bwMode="auto">
          <a:xfrm>
            <a:off x="2980065" y="980603"/>
            <a:ext cx="2607330" cy="582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B27BFD9-DE78-60A6-1B1F-17A4AABF3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9" t="6395" r="26149" b="6395"/>
          <a:stretch/>
        </p:blipFill>
        <p:spPr bwMode="auto">
          <a:xfrm>
            <a:off x="5960129" y="980602"/>
            <a:ext cx="2630819" cy="582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833A240-FB83-087F-8481-22A6D23C831C}"/>
              </a:ext>
            </a:extLst>
          </p:cNvPr>
          <p:cNvSpPr txBox="1"/>
          <p:nvPr/>
        </p:nvSpPr>
        <p:spPr>
          <a:xfrm>
            <a:off x="8590948" y="2967335"/>
            <a:ext cx="27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Mammogram image with calcifications to compare with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A0167D9-BDB6-D04D-FB37-555A75189ECE}"/>
              </a:ext>
            </a:extLst>
          </p:cNvPr>
          <p:cNvSpPr txBox="1"/>
          <p:nvPr/>
        </p:nvSpPr>
        <p:spPr>
          <a:xfrm>
            <a:off x="276333" y="2842736"/>
            <a:ext cx="273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Simple </a:t>
            </a:r>
            <a:r>
              <a:rPr lang="en-US" i="1" dirty="0" err="1"/>
              <a:t>clusterisation</a:t>
            </a:r>
            <a:r>
              <a:rPr lang="en-US" i="1" dirty="0"/>
              <a:t> of calcification regions based on distance and pre-defined numbers of clusters: 20</a:t>
            </a:r>
          </a:p>
        </p:txBody>
      </p:sp>
    </p:spTree>
    <p:extLst>
      <p:ext uri="{BB962C8B-B14F-4D97-AF65-F5344CB8AC3E}">
        <p14:creationId xmlns:p14="http://schemas.microsoft.com/office/powerpoint/2010/main" val="412917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0384CD4-0052-ADDF-D451-A63D050F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fr-FR" sz="2800" b="1" u="sng" dirty="0"/>
              <a:t>3) </a:t>
            </a:r>
            <a:r>
              <a:rPr lang="fr-FR" sz="2800" b="1" u="sng" dirty="0" err="1"/>
              <a:t>Advances</a:t>
            </a:r>
            <a:r>
              <a:rPr lang="fr-FR" sz="2800" b="1" u="sng" dirty="0"/>
              <a:t> on </a:t>
            </a:r>
            <a:r>
              <a:rPr lang="fr-FR" sz="2800" b="1" u="sng" dirty="0" err="1"/>
              <a:t>characteristic</a:t>
            </a:r>
            <a:r>
              <a:rPr lang="fr-FR" sz="2800" b="1" u="sng" dirty="0"/>
              <a:t> </a:t>
            </a:r>
            <a:r>
              <a:rPr lang="fr-FR" sz="2800" b="1" u="sng" dirty="0" err="1"/>
              <a:t>list</a:t>
            </a:r>
            <a:r>
              <a:rPr lang="fr-FR" sz="2800" b="1" u="sng" dirty="0"/>
              <a:t> for HPV </a:t>
            </a:r>
            <a:r>
              <a:rPr lang="fr-FR" sz="2800" b="1" u="sng" dirty="0" err="1"/>
              <a:t>step</a:t>
            </a:r>
            <a:r>
              <a:rPr lang="fr-FR" sz="2800" b="1" u="sng" dirty="0"/>
              <a:t> 2 (solution 2)</a:t>
            </a:r>
            <a:br>
              <a:rPr lang="fr-FR" sz="2800" b="1" u="sng" dirty="0"/>
            </a:br>
            <a:br>
              <a:rPr lang="fr-FR" sz="2800" b="1" u="sng" dirty="0"/>
            </a:br>
            <a:endParaRPr lang="fr-FR" sz="2800" b="1" u="sng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2984762-DC19-B0D6-C275-1F1BBD9EEFFA}"/>
              </a:ext>
            </a:extLst>
          </p:cNvPr>
          <p:cNvSpPr txBox="1"/>
          <p:nvPr/>
        </p:nvSpPr>
        <p:spPr>
          <a:xfrm>
            <a:off x="988142" y="2287715"/>
            <a:ext cx="762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-Show code and table</a:t>
            </a:r>
          </a:p>
        </p:txBody>
      </p:sp>
    </p:spTree>
    <p:extLst>
      <p:ext uri="{BB962C8B-B14F-4D97-AF65-F5344CB8AC3E}">
        <p14:creationId xmlns:p14="http://schemas.microsoft.com/office/powerpoint/2010/main" val="595717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591B6-DB30-8DB9-5E30-7C4A54E2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497"/>
            <a:ext cx="10515600" cy="1325563"/>
          </a:xfrm>
        </p:spPr>
        <p:txBody>
          <a:bodyPr/>
          <a:lstStyle/>
          <a:p>
            <a:pPr marL="0" indent="0"/>
            <a:r>
              <a:rPr lang="fr-FR" b="1" u="sng" dirty="0">
                <a:solidFill>
                  <a:srgbClr val="FF0000"/>
                </a:solidFill>
              </a:rPr>
              <a:t>IV) Conclusion and </a:t>
            </a:r>
            <a:r>
              <a:rPr lang="fr-FR" b="1" u="sng" dirty="0" err="1">
                <a:solidFill>
                  <a:srgbClr val="FF0000"/>
                </a:solidFill>
              </a:rPr>
              <a:t>opening</a:t>
            </a:r>
            <a:endParaRPr lang="fr-FR" b="1" u="sng" dirty="0">
              <a:solidFill>
                <a:srgbClr val="FF000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F88DC1A-98B8-772C-A5FA-A10DAF6D09B6}"/>
              </a:ext>
            </a:extLst>
          </p:cNvPr>
          <p:cNvSpPr txBox="1"/>
          <p:nvPr/>
        </p:nvSpPr>
        <p:spPr>
          <a:xfrm>
            <a:off x="1676400" y="2138515"/>
            <a:ext cx="9281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Threshold</a:t>
            </a:r>
            <a:r>
              <a:rPr lang="fr-FR" dirty="0"/>
              <a:t> value and </a:t>
            </a:r>
            <a:r>
              <a:rPr lang="fr-FR" dirty="0" err="1"/>
              <a:t>probability</a:t>
            </a:r>
            <a:r>
              <a:rPr lang="fr-FR" dirty="0"/>
              <a:t> of calcification of CALC1?</a:t>
            </a:r>
          </a:p>
          <a:p>
            <a:pPr marL="285750" indent="-285750">
              <a:buFontTx/>
              <a:buChar char="-"/>
            </a:pPr>
            <a:r>
              <a:rPr lang="fr-FR" dirty="0"/>
              <a:t>Is first solution not a good one?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Trying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clusters </a:t>
            </a:r>
            <a:r>
              <a:rPr lang="fr-FR" dirty="0" err="1"/>
              <a:t>only</a:t>
            </a:r>
            <a:r>
              <a:rPr lang="fr-FR" dirty="0"/>
              <a:t> on distance and not </a:t>
            </a:r>
            <a:r>
              <a:rPr lang="fr-FR" dirty="0" err="1"/>
              <a:t>numbers</a:t>
            </a:r>
            <a:r>
              <a:rPr lang="fr-FR" dirty="0"/>
              <a:t> of clusters + distance?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971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96CB7C-55FF-D2AF-7859-B81F9B748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250723"/>
            <a:ext cx="1160698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I) Background, reminder of last meeting</a:t>
            </a:r>
          </a:p>
          <a:p>
            <a:pPr marL="514350" indent="-514350">
              <a:buAutoNum type="arabicParenR"/>
            </a:pPr>
            <a:r>
              <a:rPr lang="fr-FR" sz="2000" b="1" u="sng" dirty="0" err="1"/>
              <a:t>Two</a:t>
            </a:r>
            <a:r>
              <a:rPr lang="fr-FR" sz="2000" b="1" u="sng" dirty="0"/>
              <a:t> solutions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fr-FR" sz="2000" b="1" u="sng" dirty="0"/>
              <a:t>Input of HPV, table of </a:t>
            </a:r>
            <a:r>
              <a:rPr lang="fr-FR" sz="2000" b="1" u="sng" dirty="0" err="1"/>
              <a:t>comparison</a:t>
            </a:r>
            <a:endParaRPr lang="fr-FR" sz="2000" b="1" u="sng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fr-FR" sz="2000" b="1" u="sng" dirty="0"/>
          </a:p>
          <a:p>
            <a:pPr marL="0" indent="0">
              <a:buNone/>
            </a:pPr>
            <a:r>
              <a:rPr lang="fr-FR" b="1" u="sng" dirty="0">
                <a:solidFill>
                  <a:srgbClr val="FF0000"/>
                </a:solidFill>
              </a:rPr>
              <a:t>II) </a:t>
            </a:r>
            <a:r>
              <a:rPr lang="en-US" b="1" u="sng" dirty="0">
                <a:solidFill>
                  <a:srgbClr val="FF0000"/>
                </a:solidFill>
              </a:rPr>
              <a:t>Superimposition and criticism of the model presented last time</a:t>
            </a:r>
          </a:p>
          <a:p>
            <a:pPr marL="0" indent="0">
              <a:buNone/>
            </a:pPr>
            <a:endParaRPr lang="fr-FR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b="1" u="sng" dirty="0">
                <a:solidFill>
                  <a:srgbClr val="FF0000"/>
                </a:solidFill>
              </a:rPr>
              <a:t>III) </a:t>
            </a:r>
            <a:r>
              <a:rPr lang="en-US" b="1" u="sng" dirty="0">
                <a:solidFill>
                  <a:srgbClr val="FF0000"/>
                </a:solidFill>
              </a:rPr>
              <a:t>Trying out a new, simple way of making clusters</a:t>
            </a:r>
            <a:endParaRPr lang="fr-FR" sz="2000" b="1" u="sng" dirty="0"/>
          </a:p>
          <a:p>
            <a:pPr marL="514350" indent="-514350">
              <a:buAutoNum type="arabicParenR"/>
            </a:pPr>
            <a:r>
              <a:rPr lang="fr-FR" sz="2000" b="1" u="sng" dirty="0"/>
              <a:t>New </a:t>
            </a:r>
            <a:r>
              <a:rPr lang="fr-FR" sz="2000" b="1" u="sng" dirty="0" err="1"/>
              <a:t>pre-treatment</a:t>
            </a:r>
            <a:endParaRPr lang="fr-FR" sz="2000" b="1" u="sng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fr-FR" sz="2000" b="1" u="sng" dirty="0"/>
              <a:t>Simple </a:t>
            </a:r>
            <a:r>
              <a:rPr lang="fr-FR" sz="2000" b="1" u="sng" dirty="0" err="1"/>
              <a:t>way</a:t>
            </a:r>
            <a:r>
              <a:rPr lang="fr-FR" sz="2000" b="1" u="sng" dirty="0"/>
              <a:t> </a:t>
            </a:r>
            <a:r>
              <a:rPr lang="fr-FR" sz="2000" b="1" u="sng" dirty="0" err="1"/>
              <a:t>based</a:t>
            </a:r>
            <a:r>
              <a:rPr lang="fr-FR" sz="2000" b="1" u="sng" dirty="0"/>
              <a:t> on distance and </a:t>
            </a:r>
            <a:r>
              <a:rPr lang="fr-FR" sz="2000" b="1" u="sng" dirty="0" err="1"/>
              <a:t>pre-fixed</a:t>
            </a:r>
            <a:r>
              <a:rPr lang="fr-FR" sz="2000" b="1" u="sng" dirty="0"/>
              <a:t> </a:t>
            </a:r>
            <a:r>
              <a:rPr lang="fr-FR" sz="2000" b="1" u="sng" dirty="0" err="1"/>
              <a:t>numbers</a:t>
            </a:r>
            <a:r>
              <a:rPr lang="fr-FR" sz="2000" b="1" u="sng" dirty="0"/>
              <a:t> of clusters</a:t>
            </a:r>
          </a:p>
          <a:p>
            <a:pPr marL="514350" indent="-514350">
              <a:buAutoNum type="arabicParenR"/>
            </a:pPr>
            <a:r>
              <a:rPr lang="fr-FR" sz="2000" b="1" u="sng" dirty="0" err="1"/>
              <a:t>Advances</a:t>
            </a:r>
            <a:r>
              <a:rPr lang="fr-FR" sz="2000" b="1" u="sng" dirty="0"/>
              <a:t> on </a:t>
            </a:r>
            <a:r>
              <a:rPr lang="fr-FR" sz="2000" b="1" u="sng" dirty="0" err="1"/>
              <a:t>characteristic</a:t>
            </a:r>
            <a:r>
              <a:rPr lang="fr-FR" sz="2000" b="1" u="sng" dirty="0"/>
              <a:t> </a:t>
            </a:r>
            <a:r>
              <a:rPr lang="fr-FR" sz="2000" b="1" u="sng" dirty="0" err="1"/>
              <a:t>list</a:t>
            </a:r>
            <a:r>
              <a:rPr lang="fr-FR" sz="2000" b="1" u="sng" dirty="0"/>
              <a:t> for HPV </a:t>
            </a:r>
            <a:r>
              <a:rPr lang="fr-FR" sz="2000" b="1" u="sng" dirty="0" err="1"/>
              <a:t>step</a:t>
            </a:r>
            <a:r>
              <a:rPr lang="fr-FR" sz="2000" b="1" u="sng" dirty="0"/>
              <a:t> 2 (solution 2)</a:t>
            </a:r>
          </a:p>
          <a:p>
            <a:pPr marL="514350" indent="-514350">
              <a:buAutoNum type="arabicParenR"/>
            </a:pPr>
            <a:endParaRPr lang="fr-FR" sz="2000" b="1" u="sng" dirty="0"/>
          </a:p>
          <a:p>
            <a:pPr marL="0" indent="0">
              <a:buNone/>
            </a:pPr>
            <a:r>
              <a:rPr lang="fr-FR" b="1" u="sng" dirty="0">
                <a:solidFill>
                  <a:srgbClr val="FF0000"/>
                </a:solidFill>
              </a:rPr>
              <a:t>IV) Conclusion and </a:t>
            </a:r>
            <a:r>
              <a:rPr lang="fr-FR" b="1" u="sng" dirty="0" err="1">
                <a:solidFill>
                  <a:srgbClr val="FF0000"/>
                </a:solidFill>
              </a:rPr>
              <a:t>opening</a:t>
            </a:r>
            <a:endParaRPr lang="fr-FR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3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6E993-E8C9-6D14-0CC1-812AD8AD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09" y="173396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I) Background, reminder of last meeting</a:t>
            </a:r>
            <a:br>
              <a:rPr lang="en-US" b="1" u="sng" dirty="0">
                <a:solidFill>
                  <a:srgbClr val="FF0000"/>
                </a:solidFill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8A003F-0587-0423-616E-C954BF075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484" y="1253331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b="1" u="sng" dirty="0"/>
              <a:t>Last time :</a:t>
            </a:r>
          </a:p>
          <a:p>
            <a:pPr>
              <a:buFontTx/>
              <a:buChar char="-"/>
            </a:pPr>
            <a:r>
              <a:rPr lang="fr-FR" sz="2200" dirty="0"/>
              <a:t>2 </a:t>
            </a:r>
            <a:r>
              <a:rPr lang="fr-FR" sz="2200" dirty="0" err="1"/>
              <a:t>Algorithms</a:t>
            </a:r>
            <a:r>
              <a:rPr lang="fr-FR" sz="2200" dirty="0"/>
              <a:t> : </a:t>
            </a:r>
            <a:r>
              <a:rPr lang="fr-FR" sz="2200" b="1" i="1" dirty="0"/>
              <a:t>CALC1 </a:t>
            </a:r>
            <a:r>
              <a:rPr lang="fr-FR" sz="2200" dirty="0"/>
              <a:t>and </a:t>
            </a:r>
            <a:r>
              <a:rPr lang="fr-FR" sz="2200" b="1" i="1" dirty="0"/>
              <a:t>HPV </a:t>
            </a:r>
            <a:r>
              <a:rPr lang="fr-FR" sz="2200" dirty="0"/>
              <a:t>(step1: segmentation and </a:t>
            </a:r>
            <a:r>
              <a:rPr lang="fr-FR" sz="2200" dirty="0" err="1"/>
              <a:t>step</a:t>
            </a:r>
            <a:r>
              <a:rPr lang="fr-FR" sz="2200" dirty="0"/>
              <a:t> 2: </a:t>
            </a:r>
            <a:r>
              <a:rPr lang="fr-FR" sz="2200" dirty="0" err="1"/>
              <a:t>clusterisation</a:t>
            </a:r>
            <a:r>
              <a:rPr lang="fr-FR" sz="2200" dirty="0"/>
              <a:t>),</a:t>
            </a:r>
          </a:p>
          <a:p>
            <a:pPr marL="0" indent="0">
              <a:buNone/>
            </a:pPr>
            <a:r>
              <a:rPr lang="fr-FR" sz="2200" dirty="0" err="1"/>
              <a:t>both</a:t>
            </a:r>
            <a:r>
              <a:rPr lang="fr-FR" sz="2200" dirty="0"/>
              <a:t> running </a:t>
            </a:r>
            <a:r>
              <a:rPr lang="fr-FR" sz="2200" dirty="0" err="1"/>
              <a:t>separately</a:t>
            </a:r>
            <a:endParaRPr lang="fr-FR" sz="2200" b="1" i="1" dirty="0"/>
          </a:p>
          <a:p>
            <a:pPr>
              <a:buFontTx/>
              <a:buChar char="-"/>
            </a:pPr>
            <a:r>
              <a:rPr lang="fr-FR" sz="2200" dirty="0" err="1"/>
              <a:t>Study</a:t>
            </a:r>
            <a:r>
              <a:rPr lang="fr-FR" sz="2200" dirty="0"/>
              <a:t> of inputs and outputs of </a:t>
            </a:r>
            <a:r>
              <a:rPr lang="fr-FR" sz="2200" dirty="0" err="1"/>
              <a:t>both</a:t>
            </a:r>
            <a:r>
              <a:rPr lang="fr-FR" sz="2200" dirty="0"/>
              <a:t> codes</a:t>
            </a:r>
          </a:p>
          <a:p>
            <a:pPr>
              <a:buFontTx/>
              <a:buChar char="-"/>
            </a:pPr>
            <a:r>
              <a:rPr lang="fr-FR" sz="2200" dirty="0"/>
              <a:t>2 Solutions </a:t>
            </a:r>
            <a:r>
              <a:rPr lang="fr-FR" sz="2200" dirty="0" err="1"/>
              <a:t>proposed</a:t>
            </a:r>
            <a:r>
              <a:rPr lang="fr-FR" sz="2200" dirty="0"/>
              <a:t> : start </a:t>
            </a:r>
            <a:r>
              <a:rPr lang="fr-FR" sz="2200" b="1" i="1" dirty="0"/>
              <a:t>HPV</a:t>
            </a:r>
            <a:r>
              <a:rPr lang="fr-FR" sz="2200" dirty="0"/>
              <a:t> on </a:t>
            </a:r>
            <a:r>
              <a:rPr lang="fr-FR" sz="2200" dirty="0" err="1"/>
              <a:t>step</a:t>
            </a:r>
            <a:r>
              <a:rPr lang="fr-FR" sz="2200" dirty="0"/>
              <a:t> 1 or on </a:t>
            </a:r>
            <a:r>
              <a:rPr lang="fr-FR" sz="2200" dirty="0" err="1"/>
              <a:t>step</a:t>
            </a:r>
            <a:r>
              <a:rPr lang="fr-FR" sz="2200" dirty="0"/>
              <a:t> 2</a:t>
            </a:r>
          </a:p>
          <a:p>
            <a:pPr>
              <a:buFontTx/>
              <a:buChar char="-"/>
            </a:pPr>
            <a:r>
              <a:rPr lang="fr-FR" sz="2200" dirty="0"/>
              <a:t>First solution </a:t>
            </a:r>
            <a:r>
              <a:rPr lang="fr-FR" sz="2200" dirty="0" err="1"/>
              <a:t>adressed</a:t>
            </a:r>
            <a:r>
              <a:rPr lang="fr-FR" sz="2200" dirty="0"/>
              <a:t> not the second </a:t>
            </a:r>
            <a:r>
              <a:rPr lang="fr-FR" sz="2200" dirty="0" err="1"/>
              <a:t>yet</a:t>
            </a:r>
            <a:endParaRPr lang="fr-FR" sz="2200" dirty="0"/>
          </a:p>
          <a:p>
            <a:pPr>
              <a:buFontTx/>
              <a:buChar char="-"/>
            </a:pPr>
            <a:r>
              <a:rPr lang="fr-FR" sz="2200" dirty="0"/>
              <a:t>Table of </a:t>
            </a:r>
            <a:r>
              <a:rPr lang="fr-FR" sz="2200" dirty="0" err="1"/>
              <a:t>comparison</a:t>
            </a:r>
            <a:r>
              <a:rPr lang="fr-FR" sz="2200" dirty="0"/>
              <a:t> of </a:t>
            </a:r>
            <a:r>
              <a:rPr lang="fr-FR" sz="2200" dirty="0" err="1"/>
              <a:t>both</a:t>
            </a:r>
            <a:r>
              <a:rPr lang="fr-FR" sz="2200" dirty="0"/>
              <a:t> solution</a:t>
            </a:r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r>
              <a:rPr lang="fr-FR" b="1" u="sng" dirty="0"/>
              <a:t>Settled objectives :</a:t>
            </a:r>
          </a:p>
          <a:p>
            <a:pPr>
              <a:buFontTx/>
              <a:buChar char="-"/>
            </a:pPr>
            <a:r>
              <a:rPr lang="fr-FR" sz="2000" dirty="0" err="1"/>
              <a:t>Make</a:t>
            </a:r>
            <a:r>
              <a:rPr lang="fr-FR" sz="2000" dirty="0"/>
              <a:t> </a:t>
            </a:r>
            <a:r>
              <a:rPr lang="fr-FR" sz="2000" dirty="0" err="1"/>
              <a:t>progress</a:t>
            </a:r>
            <a:r>
              <a:rPr lang="fr-FR" sz="2000" dirty="0"/>
              <a:t> on second solution</a:t>
            </a:r>
          </a:p>
          <a:p>
            <a:pPr>
              <a:buFontTx/>
              <a:buChar char="-"/>
            </a:pPr>
            <a:r>
              <a:rPr lang="fr-FR" sz="2000" dirty="0" err="1"/>
              <a:t>Superimpose</a:t>
            </a:r>
            <a:r>
              <a:rPr lang="fr-FR" sz="2000" dirty="0"/>
              <a:t> first solution output on </a:t>
            </a:r>
            <a:r>
              <a:rPr lang="fr-FR" sz="2000" dirty="0" err="1"/>
              <a:t>mammogram</a:t>
            </a:r>
            <a:r>
              <a:rPr lang="fr-FR" sz="2000" dirty="0"/>
              <a:t> and </a:t>
            </a:r>
            <a:r>
              <a:rPr lang="fr-FR" sz="2000" dirty="0" err="1"/>
              <a:t>criticize</a:t>
            </a:r>
            <a:r>
              <a:rPr lang="fr-FR" sz="2000" dirty="0"/>
              <a:t> </a:t>
            </a:r>
          </a:p>
          <a:p>
            <a:pPr>
              <a:buFontTx/>
              <a:buChar char="-"/>
            </a:pPr>
            <a:r>
              <a:rPr lang="fr-FR" sz="2000" dirty="0"/>
              <a:t>Try new, more simple </a:t>
            </a:r>
            <a:r>
              <a:rPr lang="fr-FR" sz="2000" dirty="0" err="1"/>
              <a:t>ways</a:t>
            </a:r>
            <a:r>
              <a:rPr lang="fr-FR" sz="2000" dirty="0"/>
              <a:t> to </a:t>
            </a:r>
            <a:r>
              <a:rPr lang="fr-FR" sz="2000" dirty="0" err="1"/>
              <a:t>form</a:t>
            </a:r>
            <a:r>
              <a:rPr lang="fr-FR" sz="2000" dirty="0"/>
              <a:t> clusters </a:t>
            </a:r>
            <a:r>
              <a:rPr lang="fr-FR" sz="2000" dirty="0" err="1"/>
              <a:t>directly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b="1" i="1" dirty="0"/>
              <a:t>CALC1</a:t>
            </a:r>
            <a:r>
              <a:rPr lang="fr-FR" sz="2000" dirty="0"/>
              <a:t> output</a:t>
            </a:r>
          </a:p>
          <a:p>
            <a:pPr>
              <a:buFontTx/>
              <a:buChar char="-"/>
            </a:pPr>
            <a:endParaRPr lang="fr-FR" sz="2000" dirty="0"/>
          </a:p>
          <a:p>
            <a:pPr marL="0" indent="0">
              <a:buNone/>
            </a:pPr>
            <a:endParaRPr lang="fr-FR" b="1" u="sng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F1F03E5-8DE5-3EA2-55FB-9233C5EB6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509" y="880877"/>
            <a:ext cx="2577059" cy="26327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A7DF49C-AFB1-C5B3-3D5D-DA63E84B5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632" y="4680015"/>
            <a:ext cx="2577059" cy="20910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6EF39EB-6088-A4CF-E34E-F0F1B0F0A8D9}"/>
              </a:ext>
            </a:extLst>
          </p:cNvPr>
          <p:cNvSpPr txBox="1"/>
          <p:nvPr/>
        </p:nvSpPr>
        <p:spPr>
          <a:xfrm>
            <a:off x="8591573" y="3465197"/>
            <a:ext cx="293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i="1" dirty="0"/>
              <a:t>CALC1  </a:t>
            </a:r>
            <a:r>
              <a:rPr lang="fr-FR" i="1" dirty="0"/>
              <a:t>output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FB08C8D-BF19-6F75-03B1-A06B160010AD}"/>
              </a:ext>
            </a:extLst>
          </p:cNvPr>
          <p:cNvSpPr txBox="1"/>
          <p:nvPr/>
        </p:nvSpPr>
        <p:spPr>
          <a:xfrm>
            <a:off x="8583696" y="4297188"/>
            <a:ext cx="293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i="1" dirty="0"/>
              <a:t>HPV  </a:t>
            </a:r>
            <a:r>
              <a:rPr lang="fr-FR" i="1" dirty="0"/>
              <a:t>output </a:t>
            </a:r>
            <a:r>
              <a:rPr lang="fr-FR" i="1" dirty="0" err="1"/>
              <a:t>with</a:t>
            </a:r>
            <a:r>
              <a:rPr lang="fr-FR" i="1" dirty="0"/>
              <a:t> </a:t>
            </a:r>
            <a:r>
              <a:rPr lang="fr-FR" i="1" dirty="0" err="1"/>
              <a:t>nuclei</a:t>
            </a:r>
            <a:r>
              <a:rPr lang="fr-FR" i="1" dirty="0"/>
              <a:t> entry</a:t>
            </a:r>
          </a:p>
        </p:txBody>
      </p:sp>
    </p:spTree>
    <p:extLst>
      <p:ext uri="{BB962C8B-B14F-4D97-AF65-F5344CB8AC3E}">
        <p14:creationId xmlns:p14="http://schemas.microsoft.com/office/powerpoint/2010/main" val="368445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ACEC1BB9-6476-C1FB-7660-954EF809B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29" y="1667793"/>
            <a:ext cx="1775527" cy="17612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CE8F842-1179-F168-B8F8-2DC77DB50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295" y="1667793"/>
            <a:ext cx="2087357" cy="176120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85E9A5D-6569-D84A-D8F7-3E150ADF6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449" y="5124778"/>
            <a:ext cx="1752207" cy="1428213"/>
          </a:xfrm>
          <a:prstGeom prst="rect">
            <a:avLst/>
          </a:prstGeom>
        </p:spPr>
      </p:pic>
      <p:sp>
        <p:nvSpPr>
          <p:cNvPr id="12" name="ZoneTexte 46">
            <a:extLst>
              <a:ext uri="{FF2B5EF4-FFF2-40B4-BE49-F238E27FC236}">
                <a16:creationId xmlns:a16="http://schemas.microsoft.com/office/drawing/2014/main" id="{70D0B860-1CD8-18C2-EAC2-E21EC1CE65EA}"/>
              </a:ext>
            </a:extLst>
          </p:cNvPr>
          <p:cNvSpPr txBox="1"/>
          <p:nvPr/>
        </p:nvSpPr>
        <p:spPr>
          <a:xfrm>
            <a:off x="9537586" y="5067439"/>
            <a:ext cx="26544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i="1" u="sng" dirty="0"/>
              <a:t>HPV </a:t>
            </a:r>
            <a:r>
              <a:rPr lang="fr-FR" sz="1600" dirty="0"/>
              <a:t>- </a:t>
            </a:r>
            <a:r>
              <a:rPr lang="fr-FR" sz="1600" dirty="0" err="1"/>
              <a:t>Step</a:t>
            </a:r>
            <a:r>
              <a:rPr lang="fr-FR" sz="1600" dirty="0"/>
              <a:t> 2</a:t>
            </a:r>
          </a:p>
          <a:p>
            <a:pPr algn="ctr"/>
            <a:r>
              <a:rPr lang="fr-FR" sz="1600" dirty="0" err="1"/>
              <a:t>Grouping</a:t>
            </a:r>
            <a:r>
              <a:rPr lang="fr-FR" sz="1600" dirty="0"/>
              <a:t> in cluster &amp; </a:t>
            </a:r>
            <a:r>
              <a:rPr lang="fr-FR" sz="1600" dirty="0" err="1"/>
              <a:t>computing</a:t>
            </a:r>
            <a:r>
              <a:rPr lang="fr-FR" sz="1600" dirty="0"/>
              <a:t> </a:t>
            </a:r>
            <a:r>
              <a:rPr lang="fr-FR" sz="1600" dirty="0" err="1"/>
              <a:t>characteristics</a:t>
            </a:r>
            <a:r>
              <a:rPr lang="fr-FR" sz="1600" dirty="0"/>
              <a:t> on clusters</a:t>
            </a:r>
          </a:p>
        </p:txBody>
      </p:sp>
      <p:sp>
        <p:nvSpPr>
          <p:cNvPr id="13" name="ZoneTexte 41">
            <a:extLst>
              <a:ext uri="{FF2B5EF4-FFF2-40B4-BE49-F238E27FC236}">
                <a16:creationId xmlns:a16="http://schemas.microsoft.com/office/drawing/2014/main" id="{5AE7D29D-F0BA-4A72-958F-F976B1E03F42}"/>
              </a:ext>
            </a:extLst>
          </p:cNvPr>
          <p:cNvSpPr txBox="1"/>
          <p:nvPr/>
        </p:nvSpPr>
        <p:spPr>
          <a:xfrm>
            <a:off x="3063736" y="5907914"/>
            <a:ext cx="24491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i="1" u="sng" dirty="0"/>
              <a:t>HPV </a:t>
            </a:r>
            <a:r>
              <a:rPr lang="fr-FR" sz="1600" dirty="0"/>
              <a:t>- </a:t>
            </a:r>
            <a:r>
              <a:rPr lang="fr-FR" sz="1600" dirty="0" err="1"/>
              <a:t>Step</a:t>
            </a:r>
            <a:r>
              <a:rPr lang="fr-FR" sz="1600" dirty="0"/>
              <a:t> 1</a:t>
            </a:r>
          </a:p>
          <a:p>
            <a:pPr algn="ctr"/>
            <a:r>
              <a:rPr lang="fr-FR" sz="1600" dirty="0"/>
              <a:t>Dots segmentation &amp; </a:t>
            </a:r>
            <a:r>
              <a:rPr lang="fr-FR" sz="1600" dirty="0" err="1"/>
              <a:t>Characterisitics</a:t>
            </a:r>
            <a:endParaRPr lang="fr-FR" sz="1600" dirty="0"/>
          </a:p>
          <a:p>
            <a:pPr algn="ctr"/>
            <a:endParaRPr lang="fr-FR" sz="1600" dirty="0"/>
          </a:p>
        </p:txBody>
      </p:sp>
      <p:sp>
        <p:nvSpPr>
          <p:cNvPr id="14" name="ZoneTexte 41">
            <a:extLst>
              <a:ext uri="{FF2B5EF4-FFF2-40B4-BE49-F238E27FC236}">
                <a16:creationId xmlns:a16="http://schemas.microsoft.com/office/drawing/2014/main" id="{6CABEA46-15FF-1B4F-34ED-BBB972459F8C}"/>
              </a:ext>
            </a:extLst>
          </p:cNvPr>
          <p:cNvSpPr txBox="1"/>
          <p:nvPr/>
        </p:nvSpPr>
        <p:spPr>
          <a:xfrm>
            <a:off x="3239336" y="1747032"/>
            <a:ext cx="2449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i="1" u="sng" dirty="0"/>
              <a:t>CALC1 </a:t>
            </a:r>
          </a:p>
          <a:p>
            <a:pPr algn="ctr"/>
            <a:r>
              <a:rPr lang="fr-FR" sz="1600" dirty="0"/>
              <a:t>Microcalcification </a:t>
            </a:r>
            <a:r>
              <a:rPr lang="fr-FR" sz="1600" dirty="0" err="1"/>
              <a:t>detection</a:t>
            </a:r>
            <a:endParaRPr lang="fr-FR" sz="1600" dirty="0"/>
          </a:p>
          <a:p>
            <a:pPr algn="ctr"/>
            <a:endParaRPr lang="fr-FR" sz="1600" dirty="0"/>
          </a:p>
        </p:txBody>
      </p:sp>
      <p:sp>
        <p:nvSpPr>
          <p:cNvPr id="15" name="ZoneTexte 41">
            <a:extLst>
              <a:ext uri="{FF2B5EF4-FFF2-40B4-BE49-F238E27FC236}">
                <a16:creationId xmlns:a16="http://schemas.microsoft.com/office/drawing/2014/main" id="{53C84EAB-A40B-2B3F-34F8-0B4B7276688D}"/>
              </a:ext>
            </a:extLst>
          </p:cNvPr>
          <p:cNvSpPr txBox="1"/>
          <p:nvPr/>
        </p:nvSpPr>
        <p:spPr>
          <a:xfrm>
            <a:off x="5396410" y="5384694"/>
            <a:ext cx="24491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>
                <a:solidFill>
                  <a:srgbClr val="FFC000"/>
                </a:solidFill>
              </a:rPr>
              <a:t>-List of compatible </a:t>
            </a:r>
            <a:r>
              <a:rPr lang="fr-FR" sz="2000" b="1" dirty="0" err="1">
                <a:solidFill>
                  <a:srgbClr val="FFC000"/>
                </a:solidFill>
              </a:rPr>
              <a:t>properties</a:t>
            </a:r>
            <a:r>
              <a:rPr lang="fr-FR" sz="2000" b="1" dirty="0">
                <a:solidFill>
                  <a:srgbClr val="FFC000"/>
                </a:solidFill>
              </a:rPr>
              <a:t> </a:t>
            </a:r>
          </a:p>
          <a:p>
            <a:pPr algn="ctr"/>
            <a:r>
              <a:rPr lang="fr-FR" sz="2000" b="1" dirty="0">
                <a:solidFill>
                  <a:srgbClr val="FFC000"/>
                </a:solidFill>
              </a:rPr>
              <a:t>-List of </a:t>
            </a:r>
            <a:r>
              <a:rPr lang="fr-FR" sz="2000" b="1" dirty="0" err="1">
                <a:solidFill>
                  <a:srgbClr val="FFC000"/>
                </a:solidFill>
              </a:rPr>
              <a:t>nuclei</a:t>
            </a:r>
            <a:endParaRPr lang="fr-FR" sz="2000" b="1" dirty="0">
              <a:solidFill>
                <a:srgbClr val="FFC000"/>
              </a:solidFill>
            </a:endParaRPr>
          </a:p>
          <a:p>
            <a:pPr algn="ctr"/>
            <a:endParaRPr lang="fr-FR" sz="2000" b="1" dirty="0"/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28EA931-F313-D714-290F-89E91E5E2EEB}"/>
              </a:ext>
            </a:extLst>
          </p:cNvPr>
          <p:cNvCxnSpPr>
            <a:cxnSpLocks/>
          </p:cNvCxnSpPr>
          <p:nvPr/>
        </p:nvCxnSpPr>
        <p:spPr>
          <a:xfrm>
            <a:off x="3239336" y="2731230"/>
            <a:ext cx="23379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4E2277B-996B-17B8-7EB9-A77631D1E940}"/>
              </a:ext>
            </a:extLst>
          </p:cNvPr>
          <p:cNvCxnSpPr>
            <a:cxnSpLocks/>
          </p:cNvCxnSpPr>
          <p:nvPr/>
        </p:nvCxnSpPr>
        <p:spPr>
          <a:xfrm>
            <a:off x="3262656" y="5838884"/>
            <a:ext cx="22502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284AD4-010A-6C40-036A-6523A5249F8B}"/>
              </a:ext>
            </a:extLst>
          </p:cNvPr>
          <p:cNvCxnSpPr>
            <a:cxnSpLocks/>
          </p:cNvCxnSpPr>
          <p:nvPr/>
        </p:nvCxnSpPr>
        <p:spPr>
          <a:xfrm>
            <a:off x="7664652" y="5751461"/>
            <a:ext cx="18729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DE9861A-E2AB-DD38-DA09-9EFD0CCE735F}"/>
              </a:ext>
            </a:extLst>
          </p:cNvPr>
          <p:cNvCxnSpPr>
            <a:cxnSpLocks/>
          </p:cNvCxnSpPr>
          <p:nvPr/>
        </p:nvCxnSpPr>
        <p:spPr>
          <a:xfrm flipH="1">
            <a:off x="3063736" y="3466191"/>
            <a:ext cx="3431936" cy="1658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550DD95-5731-61FF-AD47-F2C1630E2EA1}"/>
              </a:ext>
            </a:extLst>
          </p:cNvPr>
          <p:cNvCxnSpPr>
            <a:cxnSpLocks/>
          </p:cNvCxnSpPr>
          <p:nvPr/>
        </p:nvCxnSpPr>
        <p:spPr>
          <a:xfrm>
            <a:off x="6495672" y="3488634"/>
            <a:ext cx="0" cy="16361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ZoneTexte 46">
            <a:extLst>
              <a:ext uri="{FF2B5EF4-FFF2-40B4-BE49-F238E27FC236}">
                <a16:creationId xmlns:a16="http://schemas.microsoft.com/office/drawing/2014/main" id="{392D9B23-4B5A-81E2-8FAC-D5145F138721}"/>
              </a:ext>
            </a:extLst>
          </p:cNvPr>
          <p:cNvSpPr txBox="1"/>
          <p:nvPr/>
        </p:nvSpPr>
        <p:spPr>
          <a:xfrm>
            <a:off x="1434814" y="3879985"/>
            <a:ext cx="26544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u="sng" dirty="0">
                <a:solidFill>
                  <a:srgbClr val="FF0000"/>
                </a:solidFill>
              </a:rPr>
              <a:t>First Solution:</a:t>
            </a:r>
            <a:endParaRPr lang="fr-FR" sz="1600" dirty="0">
              <a:solidFill>
                <a:srgbClr val="FF0000"/>
              </a:solidFill>
            </a:endParaRPr>
          </a:p>
          <a:p>
            <a:pPr algn="ctr"/>
            <a:r>
              <a:rPr lang="fr-FR" sz="1600" dirty="0" err="1"/>
              <a:t>Adapt</a:t>
            </a:r>
            <a:r>
              <a:rPr lang="fr-FR" sz="1600" dirty="0"/>
              <a:t> </a:t>
            </a:r>
            <a:r>
              <a:rPr lang="fr-FR" sz="1600" b="1" i="1" dirty="0"/>
              <a:t>CALC1</a:t>
            </a:r>
            <a:r>
              <a:rPr lang="fr-FR" sz="1600" dirty="0"/>
              <a:t> output and step1 code</a:t>
            </a:r>
            <a:endParaRPr lang="fr-FR" sz="1600" b="1" i="1" u="sng" dirty="0"/>
          </a:p>
          <a:p>
            <a:pPr algn="ctr"/>
            <a:endParaRPr lang="fr-FR" sz="1600" dirty="0"/>
          </a:p>
        </p:txBody>
      </p:sp>
      <p:sp>
        <p:nvSpPr>
          <p:cNvPr id="27" name="ZoneTexte 46">
            <a:extLst>
              <a:ext uri="{FF2B5EF4-FFF2-40B4-BE49-F238E27FC236}">
                <a16:creationId xmlns:a16="http://schemas.microsoft.com/office/drawing/2014/main" id="{B86EDC01-11CD-04AB-2C70-897E864CF23E}"/>
              </a:ext>
            </a:extLst>
          </p:cNvPr>
          <p:cNvSpPr txBox="1"/>
          <p:nvPr/>
        </p:nvSpPr>
        <p:spPr>
          <a:xfrm>
            <a:off x="6495672" y="3849700"/>
            <a:ext cx="2654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u="sng" dirty="0">
                <a:solidFill>
                  <a:srgbClr val="00B050"/>
                </a:solidFill>
              </a:rPr>
              <a:t>Second Solution:</a:t>
            </a:r>
            <a:endParaRPr lang="fr-FR" sz="1600" dirty="0">
              <a:solidFill>
                <a:srgbClr val="00B050"/>
              </a:solidFill>
            </a:endParaRPr>
          </a:p>
          <a:p>
            <a:pPr algn="ctr"/>
            <a:r>
              <a:rPr lang="fr-FR" sz="1600" dirty="0" err="1"/>
              <a:t>Obtaining</a:t>
            </a:r>
            <a:r>
              <a:rPr lang="fr-FR" sz="1600" dirty="0"/>
              <a:t> compatible </a:t>
            </a:r>
            <a:r>
              <a:rPr lang="fr-FR" sz="1600" dirty="0" err="1"/>
              <a:t>properties</a:t>
            </a:r>
            <a:r>
              <a:rPr lang="fr-FR" sz="1600" dirty="0"/>
              <a:t> and structures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4FC0EDB-9190-187A-1350-4CDC1A3C7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68" y="425816"/>
            <a:ext cx="9397180" cy="873330"/>
          </a:xfrm>
        </p:spPr>
        <p:txBody>
          <a:bodyPr/>
          <a:lstStyle/>
          <a:p>
            <a:pPr marL="0" indent="0">
              <a:buNone/>
            </a:pPr>
            <a:r>
              <a:rPr lang="fr-FR" sz="2800" b="1" u="sng" dirty="0"/>
              <a:t>1) The </a:t>
            </a:r>
            <a:r>
              <a:rPr lang="fr-FR" sz="2800" b="1" u="sng" dirty="0" err="1"/>
              <a:t>two</a:t>
            </a:r>
            <a:r>
              <a:rPr lang="fr-FR" sz="2800" b="1" u="sng" dirty="0"/>
              <a:t> solutions </a:t>
            </a:r>
            <a:r>
              <a:rPr lang="fr-FR" sz="2800" b="1" u="sng" dirty="0" err="1"/>
              <a:t>proposed</a:t>
            </a:r>
            <a:endParaRPr lang="fr-FR" sz="2800" b="1" u="sng" dirty="0"/>
          </a:p>
        </p:txBody>
      </p:sp>
    </p:spTree>
    <p:extLst>
      <p:ext uri="{BB962C8B-B14F-4D97-AF65-F5344CB8AC3E}">
        <p14:creationId xmlns:p14="http://schemas.microsoft.com/office/powerpoint/2010/main" val="283281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29">
            <a:extLst>
              <a:ext uri="{FF2B5EF4-FFF2-40B4-BE49-F238E27FC236}">
                <a16:creationId xmlns:a16="http://schemas.microsoft.com/office/drawing/2014/main" id="{0F7E7795-8D8D-3FC2-BE3D-878C37A20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5" y="1033675"/>
            <a:ext cx="3729934" cy="463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B505177-F3A9-9F02-7313-A0F6E6231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62" y="160345"/>
            <a:ext cx="9397180" cy="873330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/>
              <a:t>2</a:t>
            </a:r>
            <a:r>
              <a:rPr lang="fr-FR" sz="2800" b="1" u="sng" dirty="0"/>
              <a:t>) Input of HPV for </a:t>
            </a:r>
            <a:r>
              <a:rPr lang="fr-FR" sz="2800" b="1" u="sng" dirty="0" err="1"/>
              <a:t>step</a:t>
            </a:r>
            <a:r>
              <a:rPr lang="fr-FR" sz="2800" b="1" u="sng" dirty="0"/>
              <a:t> 2 and table of </a:t>
            </a:r>
            <a:r>
              <a:rPr lang="fr-FR" sz="2800" b="1" u="sng" dirty="0" err="1"/>
              <a:t>comparison</a:t>
            </a:r>
            <a:endParaRPr lang="fr-FR" sz="2800" b="1" u="sng" dirty="0"/>
          </a:p>
        </p:txBody>
      </p:sp>
      <p:graphicFrame>
        <p:nvGraphicFramePr>
          <p:cNvPr id="8" name="Tableau 5">
            <a:extLst>
              <a:ext uri="{FF2B5EF4-FFF2-40B4-BE49-F238E27FC236}">
                <a16:creationId xmlns:a16="http://schemas.microsoft.com/office/drawing/2014/main" id="{54D40893-7DF1-DF71-5466-C116B4F0D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21065"/>
              </p:ext>
            </p:extLst>
          </p:nvPr>
        </p:nvGraphicFramePr>
        <p:xfrm>
          <a:off x="4198697" y="1025741"/>
          <a:ext cx="7691360" cy="5671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272">
                  <a:extLst>
                    <a:ext uri="{9D8B030D-6E8A-4147-A177-3AD203B41FA5}">
                      <a16:colId xmlns:a16="http://schemas.microsoft.com/office/drawing/2014/main" val="1012392005"/>
                    </a:ext>
                  </a:extLst>
                </a:gridCol>
                <a:gridCol w="1538272">
                  <a:extLst>
                    <a:ext uri="{9D8B030D-6E8A-4147-A177-3AD203B41FA5}">
                      <a16:colId xmlns:a16="http://schemas.microsoft.com/office/drawing/2014/main" val="1486317946"/>
                    </a:ext>
                  </a:extLst>
                </a:gridCol>
                <a:gridCol w="1538272">
                  <a:extLst>
                    <a:ext uri="{9D8B030D-6E8A-4147-A177-3AD203B41FA5}">
                      <a16:colId xmlns:a16="http://schemas.microsoft.com/office/drawing/2014/main" val="1267436451"/>
                    </a:ext>
                  </a:extLst>
                </a:gridCol>
                <a:gridCol w="1538272">
                  <a:extLst>
                    <a:ext uri="{9D8B030D-6E8A-4147-A177-3AD203B41FA5}">
                      <a16:colId xmlns:a16="http://schemas.microsoft.com/office/drawing/2014/main" val="1404764315"/>
                    </a:ext>
                  </a:extLst>
                </a:gridCol>
                <a:gridCol w="1538272">
                  <a:extLst>
                    <a:ext uri="{9D8B030D-6E8A-4147-A177-3AD203B41FA5}">
                      <a16:colId xmlns:a16="http://schemas.microsoft.com/office/drawing/2014/main" val="1735307954"/>
                    </a:ext>
                  </a:extLst>
                </a:gridCol>
              </a:tblGrid>
              <a:tr h="1374234">
                <a:tc>
                  <a:txBody>
                    <a:bodyPr/>
                    <a:lstStyle/>
                    <a:p>
                      <a:r>
                        <a:rPr lang="fr-FR" dirty="0"/>
                        <a:t>Method </a:t>
                      </a:r>
                      <a:r>
                        <a:rPr lang="fr-FR" dirty="0" err="1"/>
                        <a:t>considered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Issues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Shortcomings</a:t>
                      </a:r>
                      <a:r>
                        <a:rPr lang="fr-FR" dirty="0"/>
                        <a:t> 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Advantages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state of the code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Opportunities for improvement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67497"/>
                  </a:ext>
                </a:extLst>
              </a:tr>
              <a:tr h="24814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sng" dirty="0"/>
                        <a:t>Merge on </a:t>
                      </a:r>
                      <a:r>
                        <a:rPr lang="fr-FR" u="sng" dirty="0" err="1"/>
                        <a:t>Step</a:t>
                      </a:r>
                      <a:r>
                        <a:rPr lang="fr-FR" u="sng" dirty="0"/>
                        <a:t> 1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</a:t>
                      </a:r>
                      <a:r>
                        <a:rPr lang="fr-FR" dirty="0" err="1"/>
                        <a:t>Watershed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morphology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algorithm</a:t>
                      </a:r>
                      <a:r>
                        <a:rPr lang="fr-FR" dirty="0"/>
                        <a:t>  -&gt; </a:t>
                      </a:r>
                      <a:r>
                        <a:rPr lang="fr-FR" dirty="0" err="1"/>
                        <a:t>parameters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tailored</a:t>
                      </a:r>
                      <a:r>
                        <a:rPr lang="fr-FR" dirty="0"/>
                        <a:t> for </a:t>
                      </a:r>
                      <a:r>
                        <a:rPr lang="fr-FR" dirty="0" err="1"/>
                        <a:t>nuclei</a:t>
                      </a:r>
                      <a:r>
                        <a:rPr lang="fr-FR" dirty="0"/>
                        <a:t> </a:t>
                      </a:r>
                    </a:p>
                    <a:p>
                      <a:r>
                        <a:rPr lang="fr-FR" dirty="0"/>
                        <a:t>- </a:t>
                      </a:r>
                      <a:r>
                        <a:rPr lang="fr-FR" dirty="0" err="1"/>
                        <a:t>Adapt</a:t>
                      </a:r>
                      <a:r>
                        <a:rPr lang="fr-FR" dirty="0"/>
                        <a:t> output of </a:t>
                      </a:r>
                      <a:r>
                        <a:rPr lang="fr-FR" b="1" i="1" dirty="0"/>
                        <a:t>CALC1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</a:t>
                      </a:r>
                      <a:r>
                        <a:rPr lang="en-US" dirty="0"/>
                        <a:t>Impossible if strong </a:t>
                      </a:r>
                      <a:r>
                        <a:rPr lang="en-US" dirty="0" err="1"/>
                        <a:t>apriori</a:t>
                      </a:r>
                      <a:r>
                        <a:rPr lang="en-US" dirty="0"/>
                        <a:t> in step 1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+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characteristic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coherence</a:t>
                      </a:r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</a:t>
                      </a:r>
                      <a:r>
                        <a:rPr lang="fr-FR" dirty="0" err="1"/>
                        <a:t>Tried</a:t>
                      </a:r>
                      <a:r>
                        <a:rPr lang="fr-FR" dirty="0"/>
                        <a:t> to </a:t>
                      </a:r>
                      <a:r>
                        <a:rPr lang="fr-FR" dirty="0" err="1"/>
                        <a:t>adapt</a:t>
                      </a:r>
                      <a:r>
                        <a:rPr lang="fr-FR" dirty="0"/>
                        <a:t> the output of CALC1 </a:t>
                      </a:r>
                    </a:p>
                    <a:p>
                      <a:r>
                        <a:rPr lang="fr-FR" dirty="0"/>
                        <a:t>- Not </a:t>
                      </a:r>
                      <a:r>
                        <a:rPr lang="fr-FR" dirty="0" err="1"/>
                        <a:t>yet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delve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into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Watershed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paramaters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Try to </a:t>
                      </a:r>
                      <a:r>
                        <a:rPr lang="fr-FR" dirty="0" err="1"/>
                        <a:t>adapt</a:t>
                      </a:r>
                      <a:r>
                        <a:rPr lang="fr-FR" dirty="0"/>
                        <a:t> the </a:t>
                      </a:r>
                      <a:r>
                        <a:rPr lang="fr-FR" dirty="0" err="1"/>
                        <a:t>parameters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watershed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912780"/>
                  </a:ext>
                </a:extLst>
              </a:tr>
              <a:tr h="16319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sng" dirty="0"/>
                        <a:t>Merge on </a:t>
                      </a:r>
                      <a:r>
                        <a:rPr lang="fr-FR" u="sng" dirty="0" err="1"/>
                        <a:t>Step</a:t>
                      </a:r>
                      <a:r>
                        <a:rPr lang="fr-FR" u="sng" dirty="0"/>
                        <a:t> 2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Hard to </a:t>
                      </a:r>
                      <a:r>
                        <a:rPr lang="fr-FR" dirty="0" err="1"/>
                        <a:t>get</a:t>
                      </a:r>
                      <a:r>
                        <a:rPr lang="fr-FR" dirty="0"/>
                        <a:t> the </a:t>
                      </a:r>
                      <a:r>
                        <a:rPr lang="fr-FR" dirty="0" err="1"/>
                        <a:t>properties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list</a:t>
                      </a:r>
                      <a:r>
                        <a:rPr lang="fr-FR" dirty="0"/>
                        <a:t> by the </a:t>
                      </a:r>
                      <a:r>
                        <a:rPr lang="fr-FR" dirty="0" err="1"/>
                        <a:t>same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way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 </a:t>
                      </a:r>
                      <a:r>
                        <a:rPr lang="fr-FR" dirty="0" err="1"/>
                        <a:t>avoiding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detection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error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from</a:t>
                      </a:r>
                      <a:r>
                        <a:rPr lang="fr-FR" dirty="0"/>
                        <a:t> step1, </a:t>
                      </a:r>
                    </a:p>
                    <a:p>
                      <a:r>
                        <a:rPr lang="fr-FR" dirty="0"/>
                        <a:t>- </a:t>
                      </a:r>
                      <a:r>
                        <a:rPr lang="fr-FR" dirty="0" err="1"/>
                        <a:t>Less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coherence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Not </a:t>
                      </a:r>
                      <a:r>
                        <a:rPr lang="fr-FR" dirty="0" err="1"/>
                        <a:t>implemented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00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6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7C89448-5ACD-4160-37D4-C97E9FB4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54" y="0"/>
            <a:ext cx="11899491" cy="1325563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>
                <a:solidFill>
                  <a:srgbClr val="FF0000"/>
                </a:solidFill>
              </a:rPr>
              <a:t>II) </a:t>
            </a:r>
            <a:r>
              <a:rPr lang="en-US" b="1" u="sng" dirty="0">
                <a:solidFill>
                  <a:srgbClr val="FF0000"/>
                </a:solidFill>
              </a:rPr>
              <a:t>Superimposition and criticism of the first solution presented last time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86DFA7F-169F-0CD7-ABFE-3F2320E33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1" y="1325563"/>
            <a:ext cx="1650283" cy="533482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7281438-5DD5-0844-1311-E7D410B0A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2" b="45696"/>
          <a:stretch/>
        </p:blipFill>
        <p:spPr>
          <a:xfrm>
            <a:off x="2281700" y="3022020"/>
            <a:ext cx="3814300" cy="366502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1629348-D31A-9D43-272D-37D19BE37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536" y="1325563"/>
            <a:ext cx="4065270" cy="372089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94462AB-E5CF-3381-3FA2-5CD56F94817C}"/>
              </a:ext>
            </a:extLst>
          </p:cNvPr>
          <p:cNvSpPr txBox="1"/>
          <p:nvPr/>
        </p:nvSpPr>
        <p:spPr>
          <a:xfrm>
            <a:off x="2281700" y="2216515"/>
            <a:ext cx="250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Output of first solution and </a:t>
            </a:r>
            <a:r>
              <a:rPr lang="fr-FR" i="1" dirty="0" err="1"/>
              <a:t>little</a:t>
            </a:r>
            <a:r>
              <a:rPr lang="fr-FR" i="1" dirty="0"/>
              <a:t> zoom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A48DF7A-B304-A20B-0A2F-CE5F87DA4E8F}"/>
              </a:ext>
            </a:extLst>
          </p:cNvPr>
          <p:cNvSpPr txBox="1"/>
          <p:nvPr/>
        </p:nvSpPr>
        <p:spPr>
          <a:xfrm>
            <a:off x="7403536" y="5209271"/>
            <a:ext cx="4065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Microcalcifications </a:t>
            </a:r>
            <a:r>
              <a:rPr lang="fr-FR" i="1" dirty="0" err="1"/>
              <a:t>before</a:t>
            </a:r>
            <a:r>
              <a:rPr lang="fr-FR" i="1" dirty="0"/>
              <a:t> clustering in the </a:t>
            </a:r>
            <a:r>
              <a:rPr lang="fr-FR" i="1" dirty="0" err="1"/>
              <a:t>same</a:t>
            </a:r>
            <a:r>
              <a:rPr lang="fr-FR" i="1" dirty="0"/>
              <a:t> area</a:t>
            </a:r>
          </a:p>
        </p:txBody>
      </p:sp>
    </p:spTree>
    <p:extLst>
      <p:ext uri="{BB962C8B-B14F-4D97-AF65-F5344CB8AC3E}">
        <p14:creationId xmlns:p14="http://schemas.microsoft.com/office/powerpoint/2010/main" val="121995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83F997A-D88F-2DED-A2DA-0999AC4F6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25"/>
          <a:stretch/>
        </p:blipFill>
        <p:spPr>
          <a:xfrm>
            <a:off x="804889" y="1179871"/>
            <a:ext cx="3216867" cy="498864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B153E6C-4B25-C981-5964-0D50DA1D0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595" y="1179871"/>
            <a:ext cx="2818145" cy="498864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ACD939D-8B5A-71AA-C03B-1F901C66DDAA}"/>
              </a:ext>
            </a:extLst>
          </p:cNvPr>
          <p:cNvSpPr txBox="1"/>
          <p:nvPr/>
        </p:nvSpPr>
        <p:spPr>
          <a:xfrm>
            <a:off x="8863781" y="2669458"/>
            <a:ext cx="2943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Possible causes: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low density of calcifications compared to nuclei?</a:t>
            </a:r>
          </a:p>
          <a:p>
            <a:pPr marL="285750" indent="-285750">
              <a:buFontTx/>
              <a:buChar char="-"/>
            </a:pPr>
            <a:r>
              <a:rPr lang="en-US" dirty="0"/>
              <a:t>Shapes a bit different?</a:t>
            </a:r>
          </a:p>
          <a:p>
            <a:pPr marL="285750" indent="-285750">
              <a:buFontTx/>
              <a:buChar char="-"/>
            </a:pPr>
            <a:r>
              <a:rPr lang="en-US" dirty="0"/>
              <a:t>Background different?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6E5F997-02B8-CAAA-3A10-85A8121EB695}"/>
              </a:ext>
            </a:extLst>
          </p:cNvPr>
          <p:cNvSpPr txBox="1"/>
          <p:nvPr/>
        </p:nvSpPr>
        <p:spPr>
          <a:xfrm>
            <a:off x="804888" y="358877"/>
            <a:ext cx="7542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err="1"/>
              <a:t>Probably</a:t>
            </a:r>
            <a:r>
              <a:rPr lang="fr-FR" sz="2000" b="1" u="sng" dirty="0"/>
              <a:t> the </a:t>
            </a:r>
            <a:r>
              <a:rPr lang="fr-FR" sz="2000" b="1" u="sng" dirty="0" err="1"/>
              <a:t>error</a:t>
            </a:r>
            <a:r>
              <a:rPr lang="fr-FR" sz="2000" b="1" u="sng" dirty="0"/>
              <a:t> </a:t>
            </a:r>
            <a:r>
              <a:rPr lang="fr-FR" sz="2000" b="1" u="sng" dirty="0" err="1"/>
              <a:t>occurs</a:t>
            </a:r>
            <a:r>
              <a:rPr lang="fr-FR" sz="2000" b="1" u="sng" dirty="0"/>
              <a:t> on segmentation (</a:t>
            </a:r>
            <a:r>
              <a:rPr lang="fr-FR" sz="2000" b="1" u="sng" dirty="0" err="1"/>
              <a:t>step</a:t>
            </a:r>
            <a:r>
              <a:rPr lang="fr-FR" sz="2000" b="1" u="sng" dirty="0"/>
              <a:t> 1) and not </a:t>
            </a:r>
            <a:r>
              <a:rPr lang="fr-FR" sz="2000" b="1" u="sng" dirty="0" err="1"/>
              <a:t>clusterisation</a:t>
            </a:r>
            <a:r>
              <a:rPr lang="fr-FR" sz="2000" b="1" u="sng" dirty="0"/>
              <a:t> (</a:t>
            </a:r>
            <a:r>
              <a:rPr lang="fr-FR" sz="2000" b="1" u="sng" dirty="0" err="1"/>
              <a:t>step</a:t>
            </a:r>
            <a:r>
              <a:rPr lang="fr-FR" sz="2000" b="1" u="sng" dirty="0"/>
              <a:t> 2):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5CE8AED-EDB1-09AA-4AE9-D7A825045ABA}"/>
              </a:ext>
            </a:extLst>
          </p:cNvPr>
          <p:cNvSpPr txBox="1"/>
          <p:nvPr/>
        </p:nvSpPr>
        <p:spPr>
          <a:xfrm>
            <a:off x="735381" y="6168513"/>
            <a:ext cx="281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(zoom) Output of CALC1 and input of step1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98D0D7-1984-359B-C9B0-75922C45218C}"/>
              </a:ext>
            </a:extLst>
          </p:cNvPr>
          <p:cNvSpPr txBox="1"/>
          <p:nvPr/>
        </p:nvSpPr>
        <p:spPr>
          <a:xfrm>
            <a:off x="4438060" y="6168512"/>
            <a:ext cx="281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(zoom) Output of step1</a:t>
            </a:r>
          </a:p>
        </p:txBody>
      </p:sp>
    </p:spTree>
    <p:extLst>
      <p:ext uri="{BB962C8B-B14F-4D97-AF65-F5344CB8AC3E}">
        <p14:creationId xmlns:p14="http://schemas.microsoft.com/office/powerpoint/2010/main" val="333250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3CFD5-0C6D-5E66-29BA-DD33088C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b="1" u="sng" dirty="0">
                <a:solidFill>
                  <a:srgbClr val="FF0000"/>
                </a:solidFill>
              </a:rPr>
              <a:t>III) </a:t>
            </a:r>
            <a:r>
              <a:rPr lang="en-US" b="1" u="sng" dirty="0">
                <a:solidFill>
                  <a:srgbClr val="FF0000"/>
                </a:solidFill>
              </a:rPr>
              <a:t>Trying out a new, simple way of making clusters</a:t>
            </a:r>
            <a:br>
              <a:rPr lang="fr-FR" sz="3600" b="1" u="sng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31D9CB5-633F-6AF2-F069-BC1C332F4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65" y="907153"/>
            <a:ext cx="9397180" cy="873330"/>
          </a:xfrm>
        </p:spPr>
        <p:txBody>
          <a:bodyPr/>
          <a:lstStyle/>
          <a:p>
            <a:pPr marL="0" indent="0">
              <a:buNone/>
            </a:pPr>
            <a:r>
              <a:rPr lang="fr-FR" sz="2800" b="1" u="sng" dirty="0"/>
              <a:t>1) New </a:t>
            </a:r>
            <a:r>
              <a:rPr lang="fr-FR" sz="2800" b="1" u="sng" dirty="0" err="1"/>
              <a:t>pre-traitement</a:t>
            </a:r>
            <a:endParaRPr lang="fr-FR" sz="2800" b="1" u="sng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17FCB8-9F83-D4EF-F702-9A3EF1767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66" y="1640143"/>
            <a:ext cx="5113956" cy="383150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0CBCF79-EAA7-D20F-121F-EF59FA726F75}"/>
              </a:ext>
            </a:extLst>
          </p:cNvPr>
          <p:cNvSpPr txBox="1"/>
          <p:nvPr/>
        </p:nvSpPr>
        <p:spPr>
          <a:xfrm>
            <a:off x="247865" y="5583311"/>
            <a:ext cx="5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/>
              <a:t>Histogram</a:t>
            </a:r>
            <a:r>
              <a:rPr lang="fr-FR" i="1" dirty="0"/>
              <a:t> of the output of CALC1 </a:t>
            </a:r>
            <a:r>
              <a:rPr lang="fr-FR" i="1" dirty="0" err="1"/>
              <a:t>pre-traitement</a:t>
            </a:r>
            <a:r>
              <a:rPr lang="fr-FR" i="1" dirty="0"/>
              <a:t> to </a:t>
            </a:r>
            <a:r>
              <a:rPr lang="fr-FR" i="1" dirty="0" err="1"/>
              <a:t>find</a:t>
            </a:r>
            <a:r>
              <a:rPr lang="fr-FR" i="1" dirty="0"/>
              <a:t> a more </a:t>
            </a:r>
            <a:r>
              <a:rPr lang="fr-FR" i="1" dirty="0" err="1"/>
              <a:t>accurate</a:t>
            </a:r>
            <a:r>
              <a:rPr lang="fr-FR" i="1" dirty="0"/>
              <a:t> </a:t>
            </a:r>
            <a:r>
              <a:rPr lang="fr-FR" i="1" dirty="0" err="1"/>
              <a:t>threshold</a:t>
            </a:r>
            <a:r>
              <a:rPr lang="fr-FR" i="1" dirty="0"/>
              <a:t> value for binarisation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0D7DE60-0B88-C611-4768-33BB179C2B7F}"/>
              </a:ext>
            </a:extLst>
          </p:cNvPr>
          <p:cNvSpPr txBox="1"/>
          <p:nvPr/>
        </p:nvSpPr>
        <p:spPr>
          <a:xfrm>
            <a:off x="5493775" y="2580043"/>
            <a:ext cx="66982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imbin2 =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scipy.ndimage.binary_fill_holes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(imbin2) * </a:t>
            </a:r>
            <a:r>
              <a:rPr lang="en-US" sz="16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</a:p>
          <a:p>
            <a:endParaRPr lang="en-US" sz="1600" dirty="0">
              <a:solidFill>
                <a:srgbClr val="098156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-&gt;filling the holes to improve the continuity of objects or regions, making them easier to manipulate and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analyse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later.</a:t>
            </a:r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82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BC62E0B-8147-F37B-BFBA-6A4988500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6" y="1224115"/>
            <a:ext cx="2941300" cy="504222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F24E241-63F4-6001-4D4C-197DC7BC40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25"/>
          <a:stretch/>
        </p:blipFill>
        <p:spPr>
          <a:xfrm>
            <a:off x="7236042" y="1224116"/>
            <a:ext cx="3216867" cy="498864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9132296-D7D0-7BCD-E7B1-91A723346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452" y="1224116"/>
            <a:ext cx="2818145" cy="49886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B0751A9-46A2-C5C7-1D16-7341CDD8D971}"/>
              </a:ext>
            </a:extLst>
          </p:cNvPr>
          <p:cNvSpPr txBox="1"/>
          <p:nvPr/>
        </p:nvSpPr>
        <p:spPr>
          <a:xfrm>
            <a:off x="0" y="6284777"/>
            <a:ext cx="335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New </a:t>
            </a:r>
            <a:r>
              <a:rPr lang="fr-FR" i="1" dirty="0" err="1"/>
              <a:t>modified</a:t>
            </a:r>
            <a:r>
              <a:rPr lang="fr-FR" i="1" dirty="0"/>
              <a:t> Output of step1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6A4907C-156F-F958-3A58-C682DFBF43D2}"/>
              </a:ext>
            </a:extLst>
          </p:cNvPr>
          <p:cNvSpPr txBox="1"/>
          <p:nvPr/>
        </p:nvSpPr>
        <p:spPr>
          <a:xfrm>
            <a:off x="3594897" y="6266342"/>
            <a:ext cx="340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Old </a:t>
            </a:r>
            <a:r>
              <a:rPr lang="fr-FR" i="1" dirty="0" err="1"/>
              <a:t>modified</a:t>
            </a:r>
            <a:r>
              <a:rPr lang="fr-FR" i="1" dirty="0"/>
              <a:t> Output of step1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CD08E4F-A846-8D83-9ED4-654A324EAD59}"/>
              </a:ext>
            </a:extLst>
          </p:cNvPr>
          <p:cNvSpPr txBox="1"/>
          <p:nvPr/>
        </p:nvSpPr>
        <p:spPr>
          <a:xfrm>
            <a:off x="7428673" y="6212758"/>
            <a:ext cx="281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Output of Calc1</a:t>
            </a:r>
          </a:p>
        </p:txBody>
      </p:sp>
    </p:spTree>
    <p:extLst>
      <p:ext uri="{BB962C8B-B14F-4D97-AF65-F5344CB8AC3E}">
        <p14:creationId xmlns:p14="http://schemas.microsoft.com/office/powerpoint/2010/main" val="13849710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Microsoft Office PowerPoint</Application>
  <PresentationFormat>Grand écran</PresentationFormat>
  <Paragraphs>95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Thème Office</vt:lpstr>
      <vt:lpstr>Microcalcification detection, clustering and features extraction</vt:lpstr>
      <vt:lpstr>Présentation PowerPoint</vt:lpstr>
      <vt:lpstr>I) Background, reminder of last meeting </vt:lpstr>
      <vt:lpstr>Présentation PowerPoint</vt:lpstr>
      <vt:lpstr>Présentation PowerPoint</vt:lpstr>
      <vt:lpstr>II) Superimposition and criticism of the first solution presented last time</vt:lpstr>
      <vt:lpstr>Présentation PowerPoint</vt:lpstr>
      <vt:lpstr>III) Trying out a new, simple way of making clusters </vt:lpstr>
      <vt:lpstr>Présentation PowerPoint</vt:lpstr>
      <vt:lpstr>Présentation PowerPoint</vt:lpstr>
      <vt:lpstr>2) Simple way based on distance and pre-fixed numbers of clusters </vt:lpstr>
      <vt:lpstr>3) Advances on characteristic list for HPV step 2 (solution 2)  </vt:lpstr>
      <vt:lpstr>IV) Conclusion and opening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Microcalcification detection, cluserisation and </dc:title>
  <dc:creator>Telio Dupuis</dc:creator>
  <cp:lastModifiedBy>Telio Dupuis</cp:lastModifiedBy>
  <cp:revision>18</cp:revision>
  <dcterms:created xsi:type="dcterms:W3CDTF">2023-06-28T16:04:58Z</dcterms:created>
  <dcterms:modified xsi:type="dcterms:W3CDTF">2023-07-17T09:58:07Z</dcterms:modified>
</cp:coreProperties>
</file>