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8" r:id="rId6"/>
    <p:sldId id="263" r:id="rId7"/>
    <p:sldId id="280" r:id="rId8"/>
    <p:sldId id="277" r:id="rId9"/>
    <p:sldId id="281" r:id="rId10"/>
    <p:sldId id="282" r:id="rId11"/>
    <p:sldId id="269" r:id="rId12"/>
    <p:sldId id="279" r:id="rId13"/>
    <p:sldId id="27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6C7A-B9EE-B391-E87E-42D1A149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94C-EF46-C960-60B9-F89C939C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B4A2-C794-A258-D14B-F690EF3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F28B-2236-8F20-8658-2EC66B9F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860E-4FC9-AE14-67EC-E54BDCF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809F-B4D4-AE32-2295-9EB003C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B5160-F7D9-99EB-CE26-59A26AAD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5F68-73B5-444B-A54E-5DA58F6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CCD0E-05A0-FE25-B303-542BFEA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7D504-BA16-1282-AEB6-EC1B6BD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3438F-D634-CCA3-A2DD-D7DE1E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8EE5D-A91C-97B1-D3C1-AEBF6B61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12167-909C-6413-F8DB-EB6C1E8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12D74-171B-655E-C2DB-97666028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3963F-8380-27E0-E4C3-56A53FD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7156-183E-B8BB-FCAF-8B3063C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9198-3645-05E9-6812-DB717092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43B7F-12F2-A5E6-9344-0B264CB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2FE67-6115-81C1-81BE-C6746A3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11F99-8AC4-DEC3-3861-B3F4BFEC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3376-1715-1744-4184-7A8FC99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653AF-1764-D450-F41B-9F3AF5AB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2AF6D-04D8-7596-34CC-BD0FF0F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63E5-DC42-5C0B-E3CE-EC9BE7F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3CFD5-5095-81CB-111B-F79E3D8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EE7B-1D40-15CC-8AF3-98912C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8FD2-540F-E203-E8EA-D1E37190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50333-1560-77FA-2F2C-300340CD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03FB0-3B86-CF54-5080-3511D39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CC94-B1BE-0A1F-A3C1-42DDE42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0E3-9A61-F8AC-BB20-853F596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BE182-66C2-843C-00A4-B22485D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A8CEA-B8E4-21D7-8CD3-AFB96D2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F8DA54-36BB-410F-613C-0C85498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8FE489-52A9-6409-FAA8-45AD666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9CDF5-31A7-3F8D-930E-D9AE061E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796E2-B9BA-D173-1217-E1B760F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7008A-CA21-85CC-AAC1-7955A4F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FEE15-51EF-9410-A9A6-14D971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F4F3-AAEE-0C60-8389-7B0E8E8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2DBCA3-8C62-3738-3F40-27636AA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7947C-E43C-EF84-B5CF-F192E1B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1BC9-7E4A-B4B9-DC65-121EFE1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57DB2-FF39-C643-9472-0FA7A4D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B68498-BA30-AA6B-7FED-314E1034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5A94-F043-F5D0-A3AA-C832FF7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4A967-7547-2F9B-FA77-01642616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A6457-AE52-3A9A-D245-63BCCBBF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042AB-5EB5-17C1-6B40-48C8824D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A126F-E80A-AD13-D082-690F602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0CD33-A81D-C04F-C40A-412A082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C0B7E-402D-DC97-9010-2A23E4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5CB3-4126-788D-1B85-0241B1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031CB-A239-8056-A3CD-C8134DFD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76AFD-1616-2E5D-05F3-3E3ECE1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2BF1F-EBF9-D752-8A36-84D9432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55C94-59D7-7DCC-413B-FC173179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1ADDD-4835-CBF7-451E-3611816B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70560-2B55-340A-6B7D-27DB353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CC77A-F2F7-7A53-8127-BE0595AE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B8B2-7BCF-9258-691A-A1503E92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1CE-38C5-42E5-A5DC-1B136192FA63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F11FC-E9E9-993D-3583-E15A3D5C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D2F-DF51-874D-0F32-5CAE3267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0A2E-C733-C920-1761-30E7F1B4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Microcalcification </a:t>
            </a:r>
            <a:r>
              <a:rPr lang="fr-FR" b="1" dirty="0" err="1"/>
              <a:t>detection</a:t>
            </a:r>
            <a:r>
              <a:rPr lang="fr-FR" b="1" dirty="0"/>
              <a:t>, clustering and </a:t>
            </a:r>
            <a:r>
              <a:rPr lang="fr-FR" b="1" dirty="0" err="1"/>
              <a:t>features</a:t>
            </a:r>
            <a:r>
              <a:rPr lang="fr-FR" b="1" dirty="0"/>
              <a:t> extraction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1A517A-33F1-D0F9-CFEE-BF71B198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28/07/2023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F3FB6C-56C4-7FAD-0002-0B6346B8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0572"/>
            <a:ext cx="5191432" cy="28974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189C43-D799-A0E8-572A-3A14FE1E411E}"/>
              </a:ext>
            </a:extLst>
          </p:cNvPr>
          <p:cNvSpPr txBox="1"/>
          <p:nvPr/>
        </p:nvSpPr>
        <p:spPr>
          <a:xfrm>
            <a:off x="4395017" y="6581000"/>
            <a:ext cx="384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Thanks</a:t>
            </a:r>
            <a:r>
              <a:rPr lang="fr-FR" sz="1200" dirty="0"/>
              <a:t> for the </a:t>
            </a:r>
            <a:r>
              <a:rPr lang="fr-FR" sz="1200" b="1" i="0" dirty="0" err="1">
                <a:solidFill>
                  <a:srgbClr val="252525"/>
                </a:solidFill>
                <a:effectLst/>
                <a:latin typeface="Ubuntu" panose="020F0502020204030204" pitchFamily="34" charset="0"/>
              </a:rPr>
              <a:t>Koulouri</a:t>
            </a:r>
            <a:r>
              <a:rPr lang="fr-FR" sz="1200" b="1" i="0" dirty="0">
                <a:solidFill>
                  <a:srgbClr val="252525"/>
                </a:solidFill>
                <a:effectLst/>
                <a:latin typeface="Ubuntu" panose="020F0502020204030204" pitchFamily="34" charset="0"/>
              </a:rPr>
              <a:t>  </a:t>
            </a:r>
            <a:r>
              <a:rPr lang="fr-FR" sz="1200" dirty="0" err="1"/>
              <a:t>Grigorios</a:t>
            </a:r>
            <a:r>
              <a:rPr lang="fr-FR" sz="12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5815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9C1FCDD-A6D5-C343-FDB6-542497A1E518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3) </a:t>
            </a:r>
            <a:r>
              <a:rPr lang="fr-FR" sz="2800" b="1" u="sng" dirty="0" err="1"/>
              <a:t>Results</a:t>
            </a:r>
            <a:r>
              <a:rPr lang="fr-FR" sz="2800" b="1" u="sng" dirty="0"/>
              <a:t> (</a:t>
            </a:r>
            <a:r>
              <a:rPr lang="fr-FR" sz="2800" b="1" u="sng" dirty="0" err="1"/>
              <a:t>GUI.m</a:t>
            </a:r>
            <a:r>
              <a:rPr lang="fr-FR" sz="2800" b="1" u="sng" dirty="0"/>
              <a:t>)</a:t>
            </a:r>
          </a:p>
          <a:p>
            <a:pPr marL="0" indent="0">
              <a:buNone/>
            </a:pPr>
            <a:r>
              <a:rPr lang="fr-FR" b="1" u="sng" dirty="0"/>
              <a:t> </a:t>
            </a:r>
            <a:endParaRPr lang="fr-FR" sz="28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63AA66-8095-5204-1533-447E0574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116"/>
            <a:ext cx="9249637" cy="98491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6D6CB2-77F3-B033-CF98-9BC9F9ACAD1E}"/>
              </a:ext>
            </a:extLst>
          </p:cNvPr>
          <p:cNvSpPr txBox="1"/>
          <p:nvPr/>
        </p:nvSpPr>
        <p:spPr>
          <a:xfrm>
            <a:off x="367478" y="638788"/>
            <a:ext cx="1026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Just have to comment the first line and </a:t>
            </a:r>
            <a:r>
              <a:rPr lang="fr-FR" sz="2000" dirty="0" err="1"/>
              <a:t>add</a:t>
            </a:r>
            <a:r>
              <a:rPr lang="fr-FR" sz="2000" dirty="0"/>
              <a:t> </a:t>
            </a:r>
            <a:r>
              <a:rPr lang="fr-FR" sz="2000" dirty="0" err="1"/>
              <a:t>those</a:t>
            </a:r>
            <a:r>
              <a:rPr lang="fr-FR" sz="2000" dirty="0"/>
              <a:t> 2 </a:t>
            </a:r>
            <a:r>
              <a:rPr lang="fr-FR" sz="2000" dirty="0" err="1"/>
              <a:t>lines</a:t>
            </a:r>
            <a:r>
              <a:rPr lang="fr-FR" sz="2000" dirty="0"/>
              <a:t> to </a:t>
            </a:r>
            <a:r>
              <a:rPr lang="fr-FR" sz="2000" dirty="0" err="1"/>
              <a:t>make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 (</a:t>
            </a:r>
            <a:r>
              <a:rPr lang="fr-FR" sz="2000" dirty="0" err="1"/>
              <a:t>either</a:t>
            </a:r>
            <a:r>
              <a:rPr lang="fr-FR" sz="2000" dirty="0"/>
              <a:t> in </a:t>
            </a:r>
            <a:r>
              <a:rPr lang="fr-FR" sz="2000" i="1" dirty="0"/>
              <a:t>show_exampleV2.m </a:t>
            </a:r>
            <a:r>
              <a:rPr lang="fr-FR" sz="2000" dirty="0"/>
              <a:t>or </a:t>
            </a:r>
            <a:r>
              <a:rPr lang="fr-FR" sz="2000" i="1" dirty="0" err="1"/>
              <a:t>GUI.m</a:t>
            </a:r>
            <a:r>
              <a:rPr lang="fr-FR" sz="2000" i="1" dirty="0"/>
              <a:t> </a:t>
            </a:r>
            <a:r>
              <a:rPr lang="fr-FR" sz="2000" dirty="0"/>
              <a:t> and run:</a:t>
            </a:r>
            <a:endParaRPr lang="fr-FR" sz="2000" i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720269D-9BAF-E513-F933-E074329B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8" y="2209031"/>
            <a:ext cx="1250020" cy="40101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AF92743-7D5A-453C-439C-4F75BB6B6C6B}"/>
              </a:ext>
            </a:extLst>
          </p:cNvPr>
          <p:cNvSpPr txBox="1"/>
          <p:nvPr/>
        </p:nvSpPr>
        <p:spPr>
          <a:xfrm>
            <a:off x="131506" y="2024365"/>
            <a:ext cx="324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Here</a:t>
            </a:r>
            <a:r>
              <a:rPr lang="fr-FR" dirty="0"/>
              <a:t> are the </a:t>
            </a:r>
            <a:r>
              <a:rPr lang="fr-FR" dirty="0" err="1"/>
              <a:t>results</a:t>
            </a:r>
            <a:r>
              <a:rPr lang="fr-FR" dirty="0"/>
              <a:t>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5B8CCA-446B-4DBE-260C-7EA5A51EFBF4}"/>
              </a:ext>
            </a:extLst>
          </p:cNvPr>
          <p:cNvSpPr txBox="1"/>
          <p:nvPr/>
        </p:nvSpPr>
        <p:spPr>
          <a:xfrm>
            <a:off x="-4825" y="6286545"/>
            <a:ext cx="324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After</a:t>
            </a:r>
            <a:r>
              <a:rPr lang="fr-FR" i="1" dirty="0"/>
              <a:t> ‘segmentation’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77ABB4E-5E82-01A6-EF86-BA50C27DF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06" y="2396452"/>
            <a:ext cx="1794387" cy="389009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0A2B2F1-21E5-F49A-B885-0C9A72C91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281" y="2747148"/>
            <a:ext cx="3276600" cy="21431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D8D833-E732-0506-358E-C5D8D8D035D1}"/>
              </a:ext>
            </a:extLst>
          </p:cNvPr>
          <p:cNvSpPr txBox="1"/>
          <p:nvPr/>
        </p:nvSpPr>
        <p:spPr>
          <a:xfrm>
            <a:off x="8745793" y="1914031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**Show the use of </a:t>
            </a:r>
            <a:r>
              <a:rPr lang="fr-FR" i="1" dirty="0" err="1">
                <a:solidFill>
                  <a:srgbClr val="00B0F0"/>
                </a:solidFill>
              </a:rPr>
              <a:t>GUI.m</a:t>
            </a:r>
            <a:r>
              <a:rPr lang="fr-FR" i="1" dirty="0">
                <a:solidFill>
                  <a:srgbClr val="00B0F0"/>
                </a:solidFill>
              </a:rPr>
              <a:t>**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D51653-DEE1-D928-9A8C-78397C66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9082" y="2753495"/>
            <a:ext cx="1657350" cy="37909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616791E-7950-B82B-9651-D6F7E0815CF8}"/>
              </a:ext>
            </a:extLst>
          </p:cNvPr>
          <p:cNvSpPr txBox="1"/>
          <p:nvPr/>
        </p:nvSpPr>
        <p:spPr>
          <a:xfrm>
            <a:off x="2118326" y="6333600"/>
            <a:ext cx="324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To compare </a:t>
            </a:r>
            <a:r>
              <a:rPr lang="fr-FR" i="1" dirty="0" err="1"/>
              <a:t>with</a:t>
            </a:r>
            <a:r>
              <a:rPr lang="fr-FR" i="1" dirty="0"/>
              <a:t>: solution 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D0363FF-3795-222E-5E01-60EC82B7FE7C}"/>
              </a:ext>
            </a:extLst>
          </p:cNvPr>
          <p:cNvSpPr txBox="1"/>
          <p:nvPr/>
        </p:nvSpPr>
        <p:spPr>
          <a:xfrm>
            <a:off x="7627314" y="4984726"/>
            <a:ext cx="359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Clusters and </a:t>
            </a:r>
            <a:r>
              <a:rPr lang="fr-FR" i="1" dirty="0" err="1"/>
              <a:t>FeDeG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last option and </a:t>
            </a:r>
            <a:r>
              <a:rPr lang="fr-FR" i="1" dirty="0" err="1"/>
              <a:t>h_s</a:t>
            </a:r>
            <a:r>
              <a:rPr lang="fr-FR" i="1" dirty="0"/>
              <a:t>=40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9E7E85-0A1D-AE06-C2BB-B7761E2CF54F}"/>
              </a:ext>
            </a:extLst>
          </p:cNvPr>
          <p:cNvSpPr txBox="1"/>
          <p:nvPr/>
        </p:nvSpPr>
        <p:spPr>
          <a:xfrm>
            <a:off x="8051602" y="5871935"/>
            <a:ext cx="389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Zoom on the clusters and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h_s</a:t>
            </a:r>
            <a:r>
              <a:rPr lang="fr-FR" dirty="0"/>
              <a:t> size to have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idea</a:t>
            </a:r>
            <a:r>
              <a:rPr lang="fr-FR" dirty="0"/>
              <a:t> of </a:t>
            </a:r>
            <a:r>
              <a:rPr lang="fr-FR" dirty="0" err="1"/>
              <a:t>what’s</a:t>
            </a:r>
            <a:r>
              <a:rPr lang="fr-FR" dirty="0"/>
              <a:t> happening!</a:t>
            </a:r>
          </a:p>
        </p:txBody>
      </p:sp>
    </p:spTree>
    <p:extLst>
      <p:ext uri="{BB962C8B-B14F-4D97-AF65-F5344CB8AC3E}">
        <p14:creationId xmlns:p14="http://schemas.microsoft.com/office/powerpoint/2010/main" val="425315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3CFD5-0C6D-5E66-29BA-DD33088C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IV) New </a:t>
            </a:r>
            <a:r>
              <a:rPr lang="fr-FR" b="1" u="sng" dirty="0" err="1">
                <a:solidFill>
                  <a:srgbClr val="FF0000"/>
                </a:solidFill>
              </a:rPr>
              <a:t>metrics</a:t>
            </a:r>
            <a:r>
              <a:rPr lang="fr-FR" b="1" u="sng" dirty="0">
                <a:solidFill>
                  <a:srgbClr val="FF0000"/>
                </a:solidFill>
              </a:rPr>
              <a:t> : SPIAT (R code)</a:t>
            </a:r>
            <a:br>
              <a:rPr lang="fr-FR" sz="3600" b="1" u="sng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31D9CB5-633F-6AF2-F069-BC1C332F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65" y="90715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AMD: </a:t>
            </a:r>
            <a:r>
              <a:rPr lang="fr-FR" sz="2800" b="1" u="sng" dirty="0" err="1"/>
              <a:t>Average</a:t>
            </a:r>
            <a:r>
              <a:rPr lang="fr-FR" sz="2800" b="1" u="sng" dirty="0"/>
              <a:t> Minimal Distance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CBCF79-EAA7-D20F-121F-EF59FA726F75}"/>
              </a:ext>
            </a:extLst>
          </p:cNvPr>
          <p:cNvSpPr txBox="1"/>
          <p:nvPr/>
        </p:nvSpPr>
        <p:spPr>
          <a:xfrm>
            <a:off x="247865" y="4789706"/>
            <a:ext cx="5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Figure of SPIAT publication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D7DE60-0B88-C611-4768-33BB179C2B7F}"/>
              </a:ext>
            </a:extLst>
          </p:cNvPr>
          <p:cNvSpPr txBox="1"/>
          <p:nvPr/>
        </p:nvSpPr>
        <p:spPr>
          <a:xfrm>
            <a:off x="5245910" y="1637541"/>
            <a:ext cx="6698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Implemented, right now 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AMD between all the MC of the image (border to border and not centroid to centroid)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AMD between a specific cluster requested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AMD of MC inside their cluster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Soon  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AMD between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all the clusters of the image (border to border also)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9C3CA5-C59B-E546-EC54-4351F25D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2" y="1637541"/>
            <a:ext cx="3385358" cy="29492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09F759-174D-7141-964C-75D8C69893CD}"/>
              </a:ext>
            </a:extLst>
          </p:cNvPr>
          <p:cNvSpPr txBox="1"/>
          <p:nvPr/>
        </p:nvSpPr>
        <p:spPr>
          <a:xfrm>
            <a:off x="379670" y="5744369"/>
            <a:ext cx="58294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Implemented by hand in python-&gt; need adaptation if the clusters studied are the outputs of 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HPV/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FeDeG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code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6C6CD9-6E6F-BD6D-B9BA-24CC021C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39" y="4085303"/>
            <a:ext cx="6222691" cy="2490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EB5BC40-6567-F444-1BBB-B8B9EB83EB36}"/>
              </a:ext>
            </a:extLst>
          </p:cNvPr>
          <p:cNvSpPr txBox="1"/>
          <p:nvPr/>
        </p:nvSpPr>
        <p:spPr>
          <a:xfrm>
            <a:off x="7643453" y="5581515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**Show </a:t>
            </a:r>
            <a:r>
              <a:rPr lang="fr-FR" i="1" dirty="0" err="1">
                <a:solidFill>
                  <a:srgbClr val="00B0F0"/>
                </a:solidFill>
              </a:rPr>
              <a:t>Jupyter</a:t>
            </a:r>
            <a:r>
              <a:rPr lang="fr-FR" i="1" dirty="0">
                <a:solidFill>
                  <a:srgbClr val="00B0F0"/>
                </a:solidFill>
              </a:rPr>
              <a:t> code**</a:t>
            </a:r>
          </a:p>
        </p:txBody>
      </p:sp>
    </p:spTree>
    <p:extLst>
      <p:ext uri="{BB962C8B-B14F-4D97-AF65-F5344CB8AC3E}">
        <p14:creationId xmlns:p14="http://schemas.microsoft.com/office/powerpoint/2010/main" val="375682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84E5B9-94B5-C518-84A7-95101890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9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 err="1"/>
              <a:t>McIN</a:t>
            </a:r>
            <a:r>
              <a:rPr lang="fr-FR" sz="2800" b="1" u="sng" dirty="0"/>
              <a:t> </a:t>
            </a:r>
            <a:r>
              <a:rPr lang="fr-FR" dirty="0"/>
              <a:t>=</a:t>
            </a:r>
            <a:r>
              <a:rPr lang="fr-FR" sz="2000" dirty="0"/>
              <a:t>Numbers of MC (</a:t>
            </a:r>
            <a:r>
              <a:rPr lang="fr-FR" sz="2000" dirty="0" err="1"/>
              <a:t>could</a:t>
            </a:r>
            <a:r>
              <a:rPr lang="fr-FR" sz="2000" dirty="0"/>
              <a:t> </a:t>
            </a:r>
            <a:r>
              <a:rPr lang="fr-FR" sz="2000" dirty="0" err="1"/>
              <a:t>also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cluster ) </a:t>
            </a:r>
            <a:r>
              <a:rPr lang="fr-FR" sz="2000" dirty="0" err="1"/>
              <a:t>within</a:t>
            </a:r>
            <a:r>
              <a:rPr lang="fr-FR" sz="2000" dirty="0"/>
              <a:t> a </a:t>
            </a:r>
            <a:r>
              <a:rPr lang="fr-FR" sz="2000" dirty="0" err="1"/>
              <a:t>given</a:t>
            </a:r>
            <a:r>
              <a:rPr lang="fr-FR" sz="2000" dirty="0"/>
              <a:t> radius R </a:t>
            </a:r>
          </a:p>
          <a:p>
            <a:pPr marL="0" indent="0">
              <a:buNone/>
            </a:pPr>
            <a:r>
              <a:rPr lang="fr-FR" sz="2000" dirty="0"/>
              <a:t>-&gt; </a:t>
            </a:r>
            <a:r>
              <a:rPr lang="fr-FR" sz="2000" dirty="0" err="1"/>
              <a:t>Implementation</a:t>
            </a:r>
            <a:r>
              <a:rPr lang="fr-FR" sz="2000" dirty="0"/>
              <a:t> </a:t>
            </a:r>
            <a:r>
              <a:rPr lang="fr-FR" sz="2000" dirty="0" err="1"/>
              <a:t>finished</a:t>
            </a:r>
            <a:r>
              <a:rPr lang="fr-FR" sz="2000" dirty="0"/>
              <a:t> </a:t>
            </a:r>
            <a:r>
              <a:rPr lang="fr-FR" sz="2000" dirty="0" err="1"/>
              <a:t>soon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-&gt;  How do </a:t>
            </a:r>
            <a:r>
              <a:rPr lang="fr-FR" sz="2000" dirty="0" err="1"/>
              <a:t>we</a:t>
            </a:r>
            <a:r>
              <a:rPr lang="fr-FR" sz="2000" dirty="0"/>
              <a:t> chose R? -&gt; AMD*1,5 or 2?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b="1" u="sng" dirty="0"/>
              <a:t>APD </a:t>
            </a:r>
            <a:r>
              <a:rPr lang="fr-FR" sz="2000" b="1" u="sng" dirty="0"/>
              <a:t>=</a:t>
            </a:r>
            <a:r>
              <a:rPr lang="fr-FR" sz="2000" dirty="0"/>
              <a:t> </a:t>
            </a:r>
            <a:r>
              <a:rPr lang="fr-FR" sz="2000" dirty="0" err="1"/>
              <a:t>Average</a:t>
            </a:r>
            <a:r>
              <a:rPr lang="fr-FR" sz="2000" dirty="0"/>
              <a:t> Pair Distance</a:t>
            </a:r>
          </a:p>
          <a:p>
            <a:pPr marL="0" indent="0">
              <a:buNone/>
            </a:pPr>
            <a:r>
              <a:rPr lang="fr-FR" sz="2000" dirty="0"/>
              <a:t>-&gt; </a:t>
            </a:r>
            <a:r>
              <a:rPr lang="fr-FR" sz="2000" dirty="0" err="1"/>
              <a:t>Usefull</a:t>
            </a:r>
            <a:r>
              <a:rPr lang="fr-FR" sz="2000" dirty="0"/>
              <a:t>?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EFF9B1C-82CC-770B-301E-5067A957414F}"/>
              </a:ext>
            </a:extLst>
          </p:cNvPr>
          <p:cNvSpPr txBox="1">
            <a:spLocks/>
          </p:cNvSpPr>
          <p:nvPr/>
        </p:nvSpPr>
        <p:spPr>
          <a:xfrm>
            <a:off x="233116" y="244372"/>
            <a:ext cx="939718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2) </a:t>
            </a:r>
            <a:r>
              <a:rPr lang="fr-FR" sz="2800" b="1" u="sng" dirty="0" err="1"/>
              <a:t>McIN</a:t>
            </a:r>
            <a:r>
              <a:rPr lang="fr-FR" sz="2800" b="1" u="sng" dirty="0"/>
              <a:t>, APD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46935F-CD65-F1F3-744E-A3330A76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500" y="1537105"/>
            <a:ext cx="3076362" cy="27567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EA208E-33A8-E83B-EEE2-8C8750C09718}"/>
              </a:ext>
            </a:extLst>
          </p:cNvPr>
          <p:cNvSpPr txBox="1"/>
          <p:nvPr/>
        </p:nvSpPr>
        <p:spPr>
          <a:xfrm>
            <a:off x="7226710" y="3760497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SPIAT figure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5107E98-FD89-44A1-6DCE-81F7F61B846E}"/>
              </a:ext>
            </a:extLst>
          </p:cNvPr>
          <p:cNvSpPr txBox="1">
            <a:spLocks/>
          </p:cNvSpPr>
          <p:nvPr/>
        </p:nvSpPr>
        <p:spPr>
          <a:xfrm>
            <a:off x="289650" y="4713248"/>
            <a:ext cx="10515599" cy="190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3) </a:t>
            </a:r>
            <a:r>
              <a:rPr lang="fr-FR" sz="2800" b="1" u="sng" dirty="0" err="1"/>
              <a:t>Extract</a:t>
            </a:r>
            <a:r>
              <a:rPr lang="fr-FR" sz="2800" b="1" u="sng" dirty="0"/>
              <a:t> </a:t>
            </a:r>
            <a:r>
              <a:rPr lang="fr-FR" sz="2800" b="1" u="sng" dirty="0" err="1"/>
              <a:t>those</a:t>
            </a:r>
            <a:r>
              <a:rPr lang="fr-FR" sz="2800" b="1" u="sng" dirty="0"/>
              <a:t> </a:t>
            </a:r>
            <a:r>
              <a:rPr lang="fr-FR" sz="2800" b="1" u="sng" dirty="0" err="1"/>
              <a:t>metrics</a:t>
            </a:r>
            <a:r>
              <a:rPr lang="fr-FR" sz="2800" b="1" u="sng" dirty="0"/>
              <a:t> </a:t>
            </a:r>
            <a:r>
              <a:rPr lang="fr-FR" sz="2800" b="1" u="sng" dirty="0" err="1"/>
              <a:t>from</a:t>
            </a:r>
            <a:r>
              <a:rPr lang="fr-FR" sz="2800" b="1" u="sng" dirty="0"/>
              <a:t> new HPV clusters outputs</a:t>
            </a:r>
          </a:p>
          <a:p>
            <a:pPr marL="0" indent="0">
              <a:buNone/>
            </a:pPr>
            <a:r>
              <a:rPr lang="fr-FR" sz="1800" dirty="0"/>
              <a:t>Next </a:t>
            </a:r>
            <a:r>
              <a:rPr lang="fr-FR" sz="1800" dirty="0" err="1"/>
              <a:t>step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to </a:t>
            </a:r>
            <a:r>
              <a:rPr lang="fr-FR" sz="1800" dirty="0" err="1"/>
              <a:t>pass</a:t>
            </a:r>
            <a:r>
              <a:rPr lang="fr-FR" sz="1800" dirty="0"/>
              <a:t> the clusters (output of </a:t>
            </a:r>
            <a:r>
              <a:rPr lang="fr-FR" sz="1800" b="1" i="1" dirty="0"/>
              <a:t>HPV/</a:t>
            </a:r>
            <a:r>
              <a:rPr lang="fr-FR" sz="1800" b="1" i="1" dirty="0" err="1"/>
              <a:t>FeDeG</a:t>
            </a:r>
            <a:r>
              <a:rPr lang="fr-FR" sz="1800" dirty="0"/>
              <a:t>) </a:t>
            </a:r>
            <a:r>
              <a:rPr lang="fr-FR" sz="1800" dirty="0" err="1"/>
              <a:t>from</a:t>
            </a:r>
            <a:r>
              <a:rPr lang="fr-FR" sz="1800" dirty="0"/>
              <a:t> Matlab to python to </a:t>
            </a:r>
            <a:r>
              <a:rPr lang="fr-FR" sz="1800" dirty="0" err="1"/>
              <a:t>extract</a:t>
            </a:r>
            <a:r>
              <a:rPr lang="fr-FR" sz="1800" dirty="0"/>
              <a:t> </a:t>
            </a:r>
            <a:r>
              <a:rPr lang="fr-FR" sz="1800" dirty="0" err="1"/>
              <a:t>those</a:t>
            </a:r>
            <a:r>
              <a:rPr lang="fr-FR" sz="1800" dirty="0"/>
              <a:t> </a:t>
            </a:r>
            <a:r>
              <a:rPr lang="fr-FR" sz="1800" dirty="0" err="1"/>
              <a:t>additionial</a:t>
            </a:r>
            <a:r>
              <a:rPr lang="fr-FR" sz="1800" dirty="0"/>
              <a:t> </a:t>
            </a:r>
            <a:r>
              <a:rPr lang="fr-FR" sz="1800" dirty="0" err="1"/>
              <a:t>characteristics</a:t>
            </a:r>
            <a:r>
              <a:rPr lang="fr-FR" sz="1800" dirty="0"/>
              <a:t> on python</a:t>
            </a:r>
            <a:endParaRPr lang="fr-FR" sz="28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84745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591B6-DB30-8DB9-5E30-7C4A54E2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9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V) </a:t>
            </a:r>
            <a:r>
              <a:rPr lang="fr-FR" b="1" u="sng" dirty="0" err="1">
                <a:solidFill>
                  <a:srgbClr val="FF0000"/>
                </a:solidFill>
              </a:rPr>
              <a:t>Dicoms</a:t>
            </a:r>
            <a:r>
              <a:rPr lang="fr-FR" b="1" u="sng" dirty="0">
                <a:solidFill>
                  <a:srgbClr val="FF0000"/>
                </a:solidFill>
              </a:rPr>
              <a:t> Data?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88DC1A-98B8-772C-A5FA-A10DAF6D09B6}"/>
              </a:ext>
            </a:extLst>
          </p:cNvPr>
          <p:cNvSpPr txBox="1"/>
          <p:nvPr/>
        </p:nvSpPr>
        <p:spPr>
          <a:xfrm>
            <a:off x="648929" y="1401097"/>
            <a:ext cx="10309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size of </a:t>
            </a:r>
            <a:r>
              <a:rPr lang="fr-FR" dirty="0" err="1"/>
              <a:t>Dicoms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but as </a:t>
            </a:r>
            <a:r>
              <a:rPr lang="fr-FR" dirty="0" err="1"/>
              <a:t>soon</a:t>
            </a:r>
            <a:r>
              <a:rPr lang="fr-FR" dirty="0"/>
              <a:t> as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apply</a:t>
            </a:r>
            <a:r>
              <a:rPr lang="fr-FR" dirty="0"/>
              <a:t> the </a:t>
            </a:r>
            <a:r>
              <a:rPr lang="fr-FR" dirty="0" err="1"/>
              <a:t>precedent</a:t>
            </a:r>
            <a:r>
              <a:rPr lang="fr-FR" dirty="0"/>
              <a:t> </a:t>
            </a:r>
            <a:r>
              <a:rPr lang="fr-FR" dirty="0" err="1"/>
              <a:t>described</a:t>
            </a:r>
            <a:r>
              <a:rPr lang="fr-FR" dirty="0"/>
              <a:t> </a:t>
            </a:r>
            <a:r>
              <a:rPr lang="fr-FR" dirty="0" err="1"/>
              <a:t>methos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  <a:p>
            <a:r>
              <a:rPr lang="fr-FR" dirty="0"/>
              <a:t>-&gt; </a:t>
            </a:r>
            <a:r>
              <a:rPr lang="fr-FR" dirty="0" err="1"/>
              <a:t>adapt</a:t>
            </a:r>
            <a:r>
              <a:rPr lang="fr-FR" dirty="0"/>
              <a:t> the </a:t>
            </a:r>
            <a:r>
              <a:rPr lang="fr-FR" dirty="0" err="1"/>
              <a:t>threshold</a:t>
            </a:r>
            <a:r>
              <a:rPr lang="fr-FR" dirty="0"/>
              <a:t>, the clustering </a:t>
            </a:r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probably</a:t>
            </a:r>
            <a:endParaRPr lang="fr-FR" dirty="0"/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</p:txBody>
      </p:sp>
      <p:pic>
        <p:nvPicPr>
          <p:cNvPr id="5" name="Image 4" descr="Une image contenant lune, objet astronomique, planète, noir et blanc&#10;&#10;Description générée automatiquement">
            <a:extLst>
              <a:ext uri="{FF2B5EF4-FFF2-40B4-BE49-F238E27FC236}">
                <a16:creationId xmlns:a16="http://schemas.microsoft.com/office/drawing/2014/main" id="{88089AEE-0549-446D-B0EC-7CBF8F3B7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2785248"/>
            <a:ext cx="2403413" cy="2618571"/>
          </a:xfrm>
          <a:prstGeom prst="rect">
            <a:avLst/>
          </a:prstGeom>
        </p:spPr>
      </p:pic>
      <p:pic>
        <p:nvPicPr>
          <p:cNvPr id="7" name="Image 6" descr="Une image contenant noir et blanc&#10;&#10;Description générée automatiquement">
            <a:extLst>
              <a:ext uri="{FF2B5EF4-FFF2-40B4-BE49-F238E27FC236}">
                <a16:creationId xmlns:a16="http://schemas.microsoft.com/office/drawing/2014/main" id="{C76C0698-2D45-4E79-2AAB-6700708EB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64" y="2788732"/>
            <a:ext cx="2241263" cy="2668171"/>
          </a:xfrm>
          <a:prstGeom prst="rect">
            <a:avLst/>
          </a:prstGeom>
        </p:spPr>
      </p:pic>
      <p:pic>
        <p:nvPicPr>
          <p:cNvPr id="9" name="Image 8" descr="Une image contenant lune, noir et blanc, Photographie monochrome, monochrome&#10;&#10;Description générée automatiquement">
            <a:extLst>
              <a:ext uri="{FF2B5EF4-FFF2-40B4-BE49-F238E27FC236}">
                <a16:creationId xmlns:a16="http://schemas.microsoft.com/office/drawing/2014/main" id="{D3F01A6B-E16D-7243-CEFC-A7F6C82B1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49" y="2791573"/>
            <a:ext cx="2565319" cy="2794971"/>
          </a:xfrm>
          <a:prstGeom prst="rect">
            <a:avLst/>
          </a:prstGeom>
        </p:spPr>
      </p:pic>
      <p:pic>
        <p:nvPicPr>
          <p:cNvPr id="11" name="Image 10" descr="Une image contenant croquis, Photographie monochrome, noir et blanc, art&#10;&#10;Description générée automatiquement">
            <a:extLst>
              <a:ext uri="{FF2B5EF4-FFF2-40B4-BE49-F238E27FC236}">
                <a16:creationId xmlns:a16="http://schemas.microsoft.com/office/drawing/2014/main" id="{240ABB7A-CD55-371D-5FAC-45456B7B3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190" y="2785248"/>
            <a:ext cx="2149978" cy="27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1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CB7C-55FF-D2AF-7859-B81F9B7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250723"/>
            <a:ext cx="11606980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en-US" b="1" u="sng" dirty="0">
                <a:solidFill>
                  <a:srgbClr val="FF0000"/>
                </a:solidFill>
              </a:rPr>
              <a:t>Analysis, tries and improvements on python code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Deeper</a:t>
            </a:r>
            <a:r>
              <a:rPr lang="fr-FR" sz="2000" b="1" u="sng" dirty="0"/>
              <a:t> </a:t>
            </a:r>
            <a:r>
              <a:rPr lang="fr-FR" sz="2000" b="1" u="sng" dirty="0" err="1"/>
              <a:t>analysis</a:t>
            </a:r>
            <a:r>
              <a:rPr lang="fr-FR" sz="2000" b="1" u="sng" dirty="0"/>
              <a:t> in </a:t>
            </a:r>
            <a:r>
              <a:rPr lang="fr-FR" sz="2000" b="1" u="sng" dirty="0" err="1"/>
              <a:t>threshold</a:t>
            </a:r>
            <a:r>
              <a:rPr lang="fr-FR" sz="2000" b="1" u="sng" dirty="0"/>
              <a:t> use of CALC1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Trying</a:t>
            </a:r>
            <a:r>
              <a:rPr lang="fr-FR" sz="2000" b="1" u="sng" dirty="0"/>
              <a:t> new clustering techniques in python</a:t>
            </a: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Solution 2 </a:t>
            </a:r>
            <a:r>
              <a:rPr lang="fr-FR" b="1" u="sng" dirty="0" err="1">
                <a:solidFill>
                  <a:srgbClr val="FF0000"/>
                </a:solidFill>
              </a:rPr>
              <a:t>finished</a:t>
            </a:r>
            <a:r>
              <a:rPr lang="fr-FR" b="1" u="sng" dirty="0">
                <a:solidFill>
                  <a:srgbClr val="FF0000"/>
                </a:solidFill>
              </a:rPr>
              <a:t> !!!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Making</a:t>
            </a:r>
            <a:r>
              <a:rPr lang="fr-FR" sz="2000" b="1" u="sng" dirty="0"/>
              <a:t> a </a:t>
            </a:r>
            <a:r>
              <a:rPr lang="fr-FR" sz="2000" b="1" u="sng" dirty="0" err="1"/>
              <a:t>properties</a:t>
            </a:r>
            <a:r>
              <a:rPr lang="fr-FR" sz="2000" b="1" u="sng" dirty="0"/>
              <a:t> </a:t>
            </a:r>
            <a:r>
              <a:rPr lang="fr-FR" sz="2000" b="1" u="sng" dirty="0" err="1"/>
              <a:t>list</a:t>
            </a:r>
            <a:r>
              <a:rPr lang="fr-FR" sz="2000" b="1" u="sng" dirty="0"/>
              <a:t> in python, </a:t>
            </a:r>
            <a:r>
              <a:rPr lang="fr-FR" sz="2000" b="1" u="sng" dirty="0" err="1"/>
              <a:t>from</a:t>
            </a:r>
            <a:r>
              <a:rPr lang="fr-FR" sz="2000" b="1" u="sng" dirty="0"/>
              <a:t> python to </a:t>
            </a:r>
            <a:r>
              <a:rPr lang="fr-FR" sz="2000" b="1" u="sng" dirty="0" err="1"/>
              <a:t>matlab</a:t>
            </a:r>
            <a:r>
              <a:rPr lang="fr-FR" sz="2000" b="1" u="sng" dirty="0"/>
              <a:t>, </a:t>
            </a:r>
            <a:r>
              <a:rPr lang="fr-FR" sz="2000" b="1" u="sng" dirty="0" err="1"/>
              <a:t>adapt</a:t>
            </a:r>
            <a:r>
              <a:rPr lang="fr-FR" sz="2000" b="1" u="sng" dirty="0"/>
              <a:t> to HPV (</a:t>
            </a:r>
            <a:r>
              <a:rPr lang="fr-FR" sz="2000" b="1" u="sng" dirty="0" err="1"/>
              <a:t>FeDeG</a:t>
            </a:r>
            <a:r>
              <a:rPr lang="fr-FR" sz="2000" b="1" u="sng" dirty="0"/>
              <a:t>) </a:t>
            </a:r>
            <a:r>
              <a:rPr lang="fr-FR" sz="2000" b="1" u="sng" dirty="0" err="1"/>
              <a:t>form</a:t>
            </a:r>
            <a:r>
              <a:rPr lang="fr-FR" sz="2000" b="1" u="sng" dirty="0"/>
              <a:t> of data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Why</a:t>
            </a:r>
            <a:r>
              <a:rPr lang="fr-FR" sz="2000" b="1" u="sng" dirty="0"/>
              <a:t> </a:t>
            </a:r>
            <a:r>
              <a:rPr lang="fr-FR" sz="2000" b="1" u="sng" dirty="0" err="1"/>
              <a:t>keeping</a:t>
            </a:r>
            <a:r>
              <a:rPr lang="fr-FR" sz="2000" b="1" u="sng" dirty="0"/>
              <a:t> and clustering on </a:t>
            </a:r>
            <a:r>
              <a:rPr lang="fr-FR" sz="2000" b="1" u="sng" dirty="0" err="1"/>
              <a:t>those</a:t>
            </a:r>
            <a:r>
              <a:rPr lang="fr-FR" sz="2000" b="1" u="sng" dirty="0"/>
              <a:t> </a:t>
            </a:r>
            <a:r>
              <a:rPr lang="fr-FR" sz="2000" b="1" u="sng" dirty="0" err="1"/>
              <a:t>specifics</a:t>
            </a:r>
            <a:r>
              <a:rPr lang="fr-FR" sz="2000" b="1" u="sng" dirty="0"/>
              <a:t> </a:t>
            </a:r>
            <a:r>
              <a:rPr lang="fr-FR" sz="2000" b="1" u="sng" dirty="0" err="1"/>
              <a:t>characteristics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 err="1"/>
              <a:t>Results</a:t>
            </a:r>
            <a:r>
              <a:rPr lang="fr-FR" sz="2000" b="1" u="sng" dirty="0"/>
              <a:t> (</a:t>
            </a:r>
            <a:r>
              <a:rPr lang="fr-FR" sz="2000" b="1" u="sng" dirty="0" err="1"/>
              <a:t>GUI.m</a:t>
            </a:r>
            <a:r>
              <a:rPr lang="fr-FR" sz="2000" b="1" u="sng" dirty="0"/>
              <a:t>)</a:t>
            </a:r>
          </a:p>
          <a:p>
            <a:pPr marL="514350" indent="-514350">
              <a:buAutoNum type="arabicParenR"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New </a:t>
            </a:r>
            <a:r>
              <a:rPr lang="fr-FR" b="1" u="sng" dirty="0" err="1">
                <a:solidFill>
                  <a:srgbClr val="FF0000"/>
                </a:solidFill>
              </a:rPr>
              <a:t>metrics</a:t>
            </a:r>
            <a:r>
              <a:rPr lang="fr-FR" b="1" u="sng" dirty="0">
                <a:solidFill>
                  <a:srgbClr val="FF0000"/>
                </a:solidFill>
              </a:rPr>
              <a:t> : SPIAT (R code)</a:t>
            </a:r>
            <a:endParaRPr lang="fr-FR" sz="2800" b="1" u="sng" dirty="0"/>
          </a:p>
          <a:p>
            <a:pPr marL="514350" indent="-514350">
              <a:buAutoNum type="arabicParenR"/>
            </a:pPr>
            <a:r>
              <a:rPr lang="fr-FR" sz="2000" b="1" u="sng" dirty="0"/>
              <a:t>AMD: </a:t>
            </a:r>
            <a:r>
              <a:rPr lang="fr-FR" sz="2000" b="1" u="sng" dirty="0" err="1"/>
              <a:t>Average</a:t>
            </a:r>
            <a:r>
              <a:rPr lang="fr-FR" sz="2000" b="1" u="sng" dirty="0"/>
              <a:t> Minimal Distance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McIN</a:t>
            </a:r>
            <a:r>
              <a:rPr lang="fr-FR" sz="2000" b="1" u="sng" dirty="0"/>
              <a:t>, APD 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Extract</a:t>
            </a:r>
            <a:r>
              <a:rPr lang="fr-FR" sz="2000" b="1" u="sng" dirty="0"/>
              <a:t> </a:t>
            </a:r>
            <a:r>
              <a:rPr lang="fr-FR" sz="2000" b="1" u="sng" dirty="0" err="1"/>
              <a:t>those</a:t>
            </a:r>
            <a:r>
              <a:rPr lang="fr-FR" sz="2000" b="1" u="sng" dirty="0"/>
              <a:t> </a:t>
            </a:r>
            <a:r>
              <a:rPr lang="fr-FR" sz="2000" b="1" u="sng" dirty="0" err="1"/>
              <a:t>metrics</a:t>
            </a:r>
            <a:r>
              <a:rPr lang="fr-FR" sz="2000" b="1" u="sng" dirty="0"/>
              <a:t> </a:t>
            </a:r>
            <a:r>
              <a:rPr lang="fr-FR" sz="2000" b="1" u="sng" dirty="0" err="1"/>
              <a:t>from</a:t>
            </a:r>
            <a:r>
              <a:rPr lang="fr-FR" sz="2000" b="1" u="sng" dirty="0"/>
              <a:t> new HPV clusters outputs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V) </a:t>
            </a:r>
            <a:r>
              <a:rPr lang="fr-FR" b="1" u="sng" dirty="0" err="1">
                <a:solidFill>
                  <a:srgbClr val="FF0000"/>
                </a:solidFill>
              </a:rPr>
              <a:t>Dicoms</a:t>
            </a:r>
            <a:r>
              <a:rPr lang="fr-FR" b="1" u="sng" dirty="0">
                <a:solidFill>
                  <a:srgbClr val="FF0000"/>
                </a:solidFill>
              </a:rPr>
              <a:t> Data?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E993-E8C9-6D14-0CC1-812AD8A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7339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A003F-0587-0423-616E-C954BF07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84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u="sng" dirty="0"/>
              <a:t>Last time :</a:t>
            </a:r>
          </a:p>
          <a:p>
            <a:pPr>
              <a:buFontTx/>
              <a:buChar char="-"/>
            </a:pPr>
            <a:r>
              <a:rPr lang="fr-FR" sz="2200" dirty="0"/>
              <a:t>More </a:t>
            </a:r>
            <a:r>
              <a:rPr lang="fr-FR" sz="2200" dirty="0" err="1"/>
              <a:t>precise</a:t>
            </a:r>
            <a:r>
              <a:rPr lang="fr-FR" sz="2200" dirty="0"/>
              <a:t> </a:t>
            </a:r>
            <a:r>
              <a:rPr lang="fr-FR" sz="2200" dirty="0" err="1"/>
              <a:t>presentation</a:t>
            </a:r>
            <a:r>
              <a:rPr lang="fr-FR" sz="2200" dirty="0"/>
              <a:t> and </a:t>
            </a:r>
            <a:r>
              <a:rPr lang="fr-FR" sz="2200" dirty="0" err="1"/>
              <a:t>critics</a:t>
            </a:r>
            <a:r>
              <a:rPr lang="fr-FR" sz="2200" dirty="0"/>
              <a:t> of first solution</a:t>
            </a:r>
            <a:endParaRPr lang="fr-FR" sz="2200" b="1" i="1" dirty="0"/>
          </a:p>
          <a:p>
            <a:pPr>
              <a:buFontTx/>
              <a:buChar char="-"/>
            </a:pPr>
            <a:r>
              <a:rPr lang="fr-FR" sz="2200" dirty="0"/>
              <a:t>Advance on second solution</a:t>
            </a:r>
          </a:p>
          <a:p>
            <a:pPr>
              <a:buFontTx/>
              <a:buChar char="-"/>
            </a:pPr>
            <a:r>
              <a:rPr lang="fr-FR" sz="2200" dirty="0"/>
              <a:t>New </a:t>
            </a:r>
            <a:r>
              <a:rPr lang="fr-FR" sz="2200" dirty="0" err="1"/>
              <a:t>way</a:t>
            </a:r>
            <a:r>
              <a:rPr lang="fr-FR" sz="2200" dirty="0"/>
              <a:t> of clustering </a:t>
            </a:r>
            <a:r>
              <a:rPr lang="fr-FR" sz="2200" dirty="0" err="1"/>
              <a:t>directly</a:t>
            </a:r>
            <a:r>
              <a:rPr lang="fr-FR" sz="2200" dirty="0"/>
              <a:t> on python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Settled objectives :</a:t>
            </a:r>
          </a:p>
          <a:p>
            <a:pPr>
              <a:buFontTx/>
              <a:buChar char="-"/>
            </a:pPr>
            <a:r>
              <a:rPr lang="fr-FR" sz="2000" dirty="0"/>
              <a:t>Have a look on how the </a:t>
            </a:r>
            <a:r>
              <a:rPr lang="fr-FR" sz="2000" dirty="0" err="1"/>
              <a:t>threshold</a:t>
            </a:r>
            <a:r>
              <a:rPr lang="fr-FR" sz="2000" dirty="0"/>
              <a:t> </a:t>
            </a:r>
            <a:r>
              <a:rPr lang="fr-FR" sz="2000" dirty="0" err="1"/>
              <a:t>works</a:t>
            </a:r>
            <a:r>
              <a:rPr lang="fr-FR" sz="2000" dirty="0"/>
              <a:t> in </a:t>
            </a:r>
            <a:r>
              <a:rPr lang="fr-FR" sz="2000" b="1" i="1" dirty="0"/>
              <a:t>CALC1</a:t>
            </a:r>
            <a:endParaRPr lang="fr-FR" sz="2000" dirty="0"/>
          </a:p>
          <a:p>
            <a:pPr>
              <a:buFontTx/>
              <a:buChar char="-"/>
            </a:pPr>
            <a:r>
              <a:rPr lang="fr-FR" sz="2000" dirty="0" err="1"/>
              <a:t>Finding</a:t>
            </a:r>
            <a:r>
              <a:rPr lang="fr-FR" sz="2000" dirty="0"/>
              <a:t> </a:t>
            </a:r>
            <a:r>
              <a:rPr lang="fr-FR" sz="2000" dirty="0" err="1"/>
              <a:t>interestics</a:t>
            </a:r>
            <a:r>
              <a:rPr lang="fr-FR" sz="2000" dirty="0"/>
              <a:t> </a:t>
            </a:r>
            <a:r>
              <a:rPr lang="fr-FR" sz="2000" dirty="0" err="1"/>
              <a:t>metrics</a:t>
            </a:r>
            <a:r>
              <a:rPr lang="fr-FR" sz="2000" dirty="0"/>
              <a:t> (</a:t>
            </a:r>
            <a:r>
              <a:rPr lang="fr-FR" sz="2000" b="1" i="1" dirty="0"/>
              <a:t>SPIAT -&gt; </a:t>
            </a:r>
            <a:r>
              <a:rPr lang="fr-FR" sz="2000" dirty="0"/>
              <a:t>new </a:t>
            </a:r>
            <a:r>
              <a:rPr lang="fr-FR" sz="2000" dirty="0" err="1"/>
              <a:t>paper</a:t>
            </a:r>
            <a:r>
              <a:rPr lang="fr-FR" sz="2000" dirty="0"/>
              <a:t>)</a:t>
            </a:r>
          </a:p>
          <a:p>
            <a:pPr>
              <a:buFontTx/>
              <a:buChar char="-"/>
            </a:pPr>
            <a:r>
              <a:rPr lang="fr-FR" sz="2000" dirty="0" err="1"/>
              <a:t>Pursue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b="1" i="1" dirty="0"/>
              <a:t>HPV (FLOCK) </a:t>
            </a:r>
            <a:r>
              <a:rPr lang="fr-FR" sz="2000" dirty="0"/>
              <a:t>-&gt; second solution</a:t>
            </a:r>
          </a:p>
          <a:p>
            <a:pPr>
              <a:buFontTx/>
              <a:buChar char="-"/>
            </a:pPr>
            <a:endParaRPr lang="fr-FR" sz="2000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EF39EB-6088-A4CF-E34E-F0F1B0F0A8D9}"/>
              </a:ext>
            </a:extLst>
          </p:cNvPr>
          <p:cNvSpPr txBox="1"/>
          <p:nvPr/>
        </p:nvSpPr>
        <p:spPr>
          <a:xfrm>
            <a:off x="6966289" y="6315272"/>
            <a:ext cx="293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Output of first solution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B08C8D-BF19-6F75-03B1-A06B160010AD}"/>
              </a:ext>
            </a:extLst>
          </p:cNvPr>
          <p:cNvSpPr txBox="1"/>
          <p:nvPr/>
        </p:nvSpPr>
        <p:spPr>
          <a:xfrm>
            <a:off x="7192492" y="2919786"/>
            <a:ext cx="293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Output of segmentation (</a:t>
            </a:r>
            <a:r>
              <a:rPr lang="fr-FR" i="1" dirty="0" err="1"/>
              <a:t>step</a:t>
            </a:r>
            <a:r>
              <a:rPr lang="fr-FR" i="1" dirty="0"/>
              <a:t> 1) on first solution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BCDB948-5644-2B8B-D479-930F82975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" b="45696"/>
          <a:stretch/>
        </p:blipFill>
        <p:spPr>
          <a:xfrm>
            <a:off x="9288636" y="4159266"/>
            <a:ext cx="2628196" cy="2525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8ABF11-263C-12B5-7409-6D2FB887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421" y="442899"/>
            <a:ext cx="1794387" cy="31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en-US" b="1" u="sng" dirty="0">
                <a:solidFill>
                  <a:srgbClr val="FF0000"/>
                </a:solidFill>
              </a:rPr>
              <a:t>Analysis, tries and improvements on python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4" y="118737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</a:t>
            </a:r>
            <a:r>
              <a:rPr lang="fr-FR" sz="2800" b="1" u="sng" dirty="0" err="1"/>
              <a:t>Deeper</a:t>
            </a:r>
            <a:r>
              <a:rPr lang="fr-FR" sz="2800" b="1" u="sng" dirty="0"/>
              <a:t> </a:t>
            </a:r>
            <a:r>
              <a:rPr lang="fr-FR" sz="2800" b="1" u="sng" dirty="0" err="1"/>
              <a:t>analysis</a:t>
            </a:r>
            <a:r>
              <a:rPr lang="fr-FR" sz="2800" b="1" u="sng" dirty="0"/>
              <a:t> in </a:t>
            </a:r>
            <a:r>
              <a:rPr lang="fr-FR" sz="2800" b="1" u="sng" dirty="0" err="1"/>
              <a:t>threshold</a:t>
            </a:r>
            <a:r>
              <a:rPr lang="fr-FR" sz="2800" b="1" u="sng" dirty="0"/>
              <a:t> use of CALC1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6F6923-2E62-D5FB-8089-ABF4E11B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85" y="2533460"/>
            <a:ext cx="8391525" cy="4191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6F5915-82A5-2CD8-2CCE-6F3C6F56FC99}"/>
              </a:ext>
            </a:extLst>
          </p:cNvPr>
          <p:cNvSpPr txBox="1"/>
          <p:nvPr/>
        </p:nvSpPr>
        <p:spPr>
          <a:xfrm>
            <a:off x="350519" y="1798320"/>
            <a:ext cx="1155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as a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the output in </a:t>
            </a:r>
            <a:r>
              <a:rPr lang="fr-FR" sz="1800" b="1" i="1" dirty="0"/>
              <a:t>CALC1</a:t>
            </a:r>
            <a:r>
              <a:rPr lang="fr-FR" dirty="0"/>
              <a:t> initial code, </a:t>
            </a:r>
            <a:r>
              <a:rPr lang="fr-FR" dirty="0" err="1"/>
              <a:t>indeed</a:t>
            </a:r>
            <a:r>
              <a:rPr lang="fr-FR" dirty="0"/>
              <a:t> in the </a:t>
            </a:r>
            <a:r>
              <a:rPr lang="fr-FR" dirty="0" err="1"/>
              <a:t>corresponding</a:t>
            </a:r>
            <a:r>
              <a:rPr lang="fr-FR" dirty="0"/>
              <a:t> article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down </a:t>
            </a:r>
            <a:r>
              <a:rPr lang="fr-FR" dirty="0" err="1"/>
              <a:t>that</a:t>
            </a:r>
            <a:r>
              <a:rPr lang="fr-FR" dirty="0"/>
              <a:t> the output </a:t>
            </a:r>
            <a:r>
              <a:rPr lang="fr-FR" dirty="0" err="1"/>
              <a:t>is</a:t>
            </a:r>
            <a:r>
              <a:rPr lang="fr-FR" dirty="0"/>
              <a:t> a « calcification </a:t>
            </a:r>
            <a:r>
              <a:rPr lang="fr-FR" dirty="0" err="1"/>
              <a:t>probability</a:t>
            </a:r>
            <a:r>
              <a:rPr lang="fr-FR" dirty="0"/>
              <a:t> », </a:t>
            </a:r>
            <a:r>
              <a:rPr lang="fr-FR" dirty="0" err="1"/>
              <a:t>so</a:t>
            </a:r>
            <a:r>
              <a:rPr lang="fr-FR" dirty="0"/>
              <a:t> not a </a:t>
            </a:r>
            <a:r>
              <a:rPr lang="fr-FR" dirty="0" err="1"/>
              <a:t>binary</a:t>
            </a:r>
            <a:r>
              <a:rPr lang="fr-FR" dirty="0"/>
              <a:t>  output: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86BAAF3-70B7-6BBE-F88D-9ADE59A24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466" y="2265463"/>
            <a:ext cx="1813481" cy="298496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ED60068-50BD-8DA0-D8D6-748D69CF76C3}"/>
              </a:ext>
            </a:extLst>
          </p:cNvPr>
          <p:cNvSpPr txBox="1"/>
          <p:nvPr/>
        </p:nvSpPr>
        <p:spPr>
          <a:xfrm>
            <a:off x="10088466" y="5250427"/>
            <a:ext cx="19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Figure in CALC1 article </a:t>
            </a:r>
            <a:r>
              <a:rPr lang="fr-FR" sz="1200" i="1" dirty="0" err="1"/>
              <a:t>where</a:t>
            </a:r>
            <a:r>
              <a:rPr lang="fr-FR" sz="1200" i="1" dirty="0"/>
              <a:t> </a:t>
            </a:r>
            <a:r>
              <a:rPr lang="fr-FR" sz="1200" i="1" dirty="0" err="1"/>
              <a:t>you</a:t>
            </a:r>
            <a:r>
              <a:rPr lang="fr-FR" sz="1200" i="1" dirty="0"/>
              <a:t> can </a:t>
            </a:r>
            <a:r>
              <a:rPr lang="fr-FR" sz="1200" i="1" dirty="0" err="1"/>
              <a:t>see</a:t>
            </a:r>
            <a:r>
              <a:rPr lang="fr-FR" sz="1200" i="1" dirty="0"/>
              <a:t> the non-</a:t>
            </a:r>
            <a:r>
              <a:rPr lang="fr-FR" sz="1200" i="1" dirty="0" err="1"/>
              <a:t>binary</a:t>
            </a:r>
            <a:r>
              <a:rPr lang="fr-FR" sz="1200" i="1" dirty="0"/>
              <a:t> output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45D2708-6340-5751-2442-65517B21BF54}"/>
              </a:ext>
            </a:extLst>
          </p:cNvPr>
          <p:cNvSpPr txBox="1"/>
          <p:nvPr/>
        </p:nvSpPr>
        <p:spPr>
          <a:xfrm>
            <a:off x="350518" y="3248076"/>
            <a:ext cx="8926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Actually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threshold</a:t>
            </a:r>
            <a:r>
              <a:rPr lang="fr-FR" dirty="0"/>
              <a:t> value:   «th=.5 » in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b="1" i="1" dirty="0" err="1"/>
              <a:t>show_mamm_w_boxes</a:t>
            </a:r>
            <a:r>
              <a:rPr lang="fr-FR" b="1" i="1" dirty="0"/>
              <a:t> </a:t>
            </a:r>
            <a:r>
              <a:rPr lang="fr-FR" dirty="0"/>
              <a:t>line 178 of </a:t>
            </a:r>
            <a:r>
              <a:rPr lang="fr-FR" b="1" i="1" dirty="0"/>
              <a:t>core.py </a:t>
            </a:r>
            <a:r>
              <a:rPr lang="fr-FR" dirty="0"/>
              <a:t>file, but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at the end for a </a:t>
            </a:r>
            <a:r>
              <a:rPr lang="fr-FR" dirty="0" err="1"/>
              <a:t>view</a:t>
            </a:r>
            <a:r>
              <a:rPr lang="fr-FR" dirty="0"/>
              <a:t> of the MC on the </a:t>
            </a:r>
            <a:r>
              <a:rPr lang="fr-FR" dirty="0" err="1"/>
              <a:t>mammogram</a:t>
            </a:r>
            <a:r>
              <a:rPr lang="fr-FR" dirty="0"/>
              <a:t> (last bloc of </a:t>
            </a:r>
            <a:r>
              <a:rPr lang="fr-FR" dirty="0" err="1"/>
              <a:t>jupyter</a:t>
            </a:r>
            <a:r>
              <a:rPr lang="fr-FR" dirty="0"/>
              <a:t> script),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7BE741-5176-191D-59D7-2E9DEA66B0F7}"/>
              </a:ext>
            </a:extLst>
          </p:cNvPr>
          <p:cNvSpPr txBox="1"/>
          <p:nvPr/>
        </p:nvSpPr>
        <p:spPr>
          <a:xfrm>
            <a:off x="290910" y="4442857"/>
            <a:ext cx="919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 </a:t>
            </a:r>
            <a:r>
              <a:rPr lang="fr-FR" dirty="0" err="1"/>
              <a:t>binary</a:t>
            </a:r>
            <a:r>
              <a:rPr lang="fr-FR" dirty="0"/>
              <a:t> output,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a binarisation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threshold</a:t>
            </a:r>
            <a:r>
              <a:rPr lang="fr-FR" dirty="0"/>
              <a:t> as </a:t>
            </a:r>
            <a:r>
              <a:rPr lang="fr-FR" dirty="0" err="1"/>
              <a:t>described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last meeting, I chose to </a:t>
            </a:r>
            <a:r>
              <a:rPr lang="fr-FR" dirty="0" err="1"/>
              <a:t>stay</a:t>
            </a:r>
            <a:r>
              <a:rPr lang="fr-FR" dirty="0"/>
              <a:t> at 0.4 </a:t>
            </a:r>
            <a:r>
              <a:rPr lang="fr-FR" dirty="0" err="1"/>
              <a:t>regarding</a:t>
            </a:r>
            <a:r>
              <a:rPr lang="fr-FR" dirty="0"/>
              <a:t>  the </a:t>
            </a:r>
            <a:r>
              <a:rPr lang="fr-FR" dirty="0" err="1"/>
              <a:t>histogram</a:t>
            </a:r>
            <a:r>
              <a:rPr lang="fr-FR" dirty="0"/>
              <a:t> values and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.5 and I </a:t>
            </a:r>
            <a:r>
              <a:rPr lang="fr-FR" dirty="0" err="1"/>
              <a:t>wanted</a:t>
            </a:r>
            <a:r>
              <a:rPr lang="fr-FR" dirty="0"/>
              <a:t> to put the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to have more MC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6398E7-8F1A-0268-D041-2AD9224B353E}"/>
              </a:ext>
            </a:extLst>
          </p:cNvPr>
          <p:cNvSpPr txBox="1"/>
          <p:nvPr/>
        </p:nvSpPr>
        <p:spPr>
          <a:xfrm>
            <a:off x="410124" y="5755454"/>
            <a:ext cx="9073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Adapting</a:t>
            </a:r>
            <a:r>
              <a:rPr lang="fr-FR" dirty="0"/>
              <a:t> the </a:t>
            </a:r>
            <a:r>
              <a:rPr lang="fr-FR" dirty="0" err="1"/>
              <a:t>threshold</a:t>
            </a:r>
            <a:r>
              <a:rPr lang="fr-FR" dirty="0"/>
              <a:t> for new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</a:t>
            </a:r>
            <a:r>
              <a:rPr lang="fr-FR" dirty="0" err="1"/>
              <a:t>necesssary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Keeping</a:t>
            </a:r>
            <a:r>
              <a:rPr lang="fr-FR" dirty="0"/>
              <a:t> the </a:t>
            </a:r>
            <a:r>
              <a:rPr lang="fr-FR" dirty="0" err="1"/>
              <a:t>probabilty</a:t>
            </a:r>
            <a:r>
              <a:rPr lang="fr-FR" dirty="0"/>
              <a:t> </a:t>
            </a:r>
            <a:r>
              <a:rPr lang="fr-FR" dirty="0" err="1"/>
              <a:t>aside</a:t>
            </a:r>
            <a:r>
              <a:rPr lang="fr-FR" dirty="0"/>
              <a:t> of the </a:t>
            </a:r>
            <a:r>
              <a:rPr lang="fr-FR" dirty="0" err="1"/>
              <a:t>binarized</a:t>
            </a:r>
            <a:r>
              <a:rPr lang="fr-FR" dirty="0"/>
              <a:t> output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an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MC as a </a:t>
            </a:r>
            <a:r>
              <a:rPr lang="fr-FR" dirty="0" err="1"/>
              <a:t>feature</a:t>
            </a:r>
            <a:r>
              <a:rPr lang="fr-FR" dirty="0"/>
              <a:t> for clustering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B59F56-A0B6-DDA8-7FB9-6826D183DA56}"/>
              </a:ext>
            </a:extLst>
          </p:cNvPr>
          <p:cNvSpPr txBox="1"/>
          <p:nvPr/>
        </p:nvSpPr>
        <p:spPr>
          <a:xfrm>
            <a:off x="4513006" y="3923910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**Show codes on </a:t>
            </a:r>
            <a:r>
              <a:rPr lang="fr-FR" i="1" dirty="0" err="1">
                <a:solidFill>
                  <a:srgbClr val="00B0F0"/>
                </a:solidFill>
              </a:rPr>
              <a:t>Jupyter</a:t>
            </a:r>
            <a:r>
              <a:rPr lang="fr-FR" i="1" dirty="0">
                <a:solidFill>
                  <a:srgbClr val="00B0F0"/>
                </a:solidFill>
              </a:rPr>
              <a:t>**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3B55DF-797E-7E27-5B99-FD16B922F383}"/>
              </a:ext>
            </a:extLst>
          </p:cNvPr>
          <p:cNvSpPr txBox="1"/>
          <p:nvPr/>
        </p:nvSpPr>
        <p:spPr>
          <a:xfrm>
            <a:off x="4513006" y="5380903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**Show codes on </a:t>
            </a:r>
            <a:r>
              <a:rPr lang="fr-FR" i="1" dirty="0" err="1">
                <a:solidFill>
                  <a:srgbClr val="00B0F0"/>
                </a:solidFill>
              </a:rPr>
              <a:t>Jupyter</a:t>
            </a:r>
            <a:r>
              <a:rPr lang="fr-FR" i="1" dirty="0">
                <a:solidFill>
                  <a:srgbClr val="00B0F0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2199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01D0F3-8CA2-898A-5019-9C4ECACB1065}"/>
              </a:ext>
            </a:extLst>
          </p:cNvPr>
          <p:cNvSpPr txBox="1"/>
          <p:nvPr/>
        </p:nvSpPr>
        <p:spPr>
          <a:xfrm>
            <a:off x="131506" y="870155"/>
            <a:ext cx="66515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 new clustering techniques in python have been 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last time (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AgglomerativeClustering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 err="1"/>
              <a:t>was</a:t>
            </a:r>
            <a:r>
              <a:rPr lang="fr-FR" dirty="0"/>
              <a:t> the one </a:t>
            </a:r>
            <a:r>
              <a:rPr lang="fr-FR" dirty="0" err="1"/>
              <a:t>presented</a:t>
            </a:r>
            <a:r>
              <a:rPr lang="fr-FR" dirty="0"/>
              <a:t> last time)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/>
              <a:t>:</a:t>
            </a: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AgglomerativeClustering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-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DBSCAN</a:t>
            </a: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MeanShift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SpectralClustering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AffinityPropagation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Birch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MiniBatchKMeans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6C7A043-389F-4FDC-0473-1B740F42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6" y="20212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2) </a:t>
            </a:r>
            <a:r>
              <a:rPr lang="fr-FR" sz="2800" b="1" u="sng" dirty="0" err="1"/>
              <a:t>Trying</a:t>
            </a:r>
            <a:r>
              <a:rPr lang="fr-FR" sz="2800" b="1" u="sng" dirty="0"/>
              <a:t> new clustering techniques in python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4ECA71-A9E3-F5D5-D123-CB3A90FA70E8}"/>
              </a:ext>
            </a:extLst>
          </p:cNvPr>
          <p:cNvSpPr txBox="1"/>
          <p:nvPr/>
        </p:nvSpPr>
        <p:spPr>
          <a:xfrm>
            <a:off x="5486400" y="2674578"/>
            <a:ext cx="6415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Even if </a:t>
            </a:r>
            <a:r>
              <a:rPr lang="fr-FR" dirty="0" err="1">
                <a:solidFill>
                  <a:srgbClr val="FF0000"/>
                </a:solidFill>
              </a:rPr>
              <a:t>most</a:t>
            </a:r>
            <a:r>
              <a:rPr lang="fr-FR" dirty="0">
                <a:solidFill>
                  <a:srgbClr val="FF0000"/>
                </a:solidFill>
              </a:rPr>
              <a:t> of </a:t>
            </a:r>
            <a:r>
              <a:rPr lang="fr-FR" dirty="0" err="1">
                <a:solidFill>
                  <a:srgbClr val="FF0000"/>
                </a:solidFill>
              </a:rPr>
              <a:t>those</a:t>
            </a:r>
            <a:r>
              <a:rPr lang="fr-FR" dirty="0">
                <a:solidFill>
                  <a:srgbClr val="FF0000"/>
                </a:solidFill>
              </a:rPr>
              <a:t> are </a:t>
            </a:r>
            <a:r>
              <a:rPr lang="fr-FR" dirty="0" err="1">
                <a:solidFill>
                  <a:srgbClr val="FF0000"/>
                </a:solidFill>
              </a:rPr>
              <a:t>pretty</a:t>
            </a:r>
            <a:r>
              <a:rPr lang="fr-FR" dirty="0">
                <a:solidFill>
                  <a:srgbClr val="FF0000"/>
                </a:solidFill>
              </a:rPr>
              <a:t> performant, 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r>
              <a:rPr lang="fr-FR" dirty="0">
                <a:solidFill>
                  <a:srgbClr val="FF0000"/>
                </a:solidFill>
              </a:rPr>
              <a:t> 3 </a:t>
            </a:r>
            <a:r>
              <a:rPr lang="fr-FR" dirty="0" err="1">
                <a:solidFill>
                  <a:srgbClr val="FF0000"/>
                </a:solidFill>
              </a:rPr>
              <a:t>work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with</a:t>
            </a:r>
            <a:r>
              <a:rPr lang="fr-FR" dirty="0">
                <a:solidFill>
                  <a:srgbClr val="FF0000"/>
                </a:solidFill>
              </a:rPr>
              <a:t> non </a:t>
            </a:r>
            <a:r>
              <a:rPr lang="fr-FR" dirty="0" err="1">
                <a:solidFill>
                  <a:srgbClr val="FF0000"/>
                </a:solidFill>
              </a:rPr>
              <a:t>pre-fixed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numbers</a:t>
            </a:r>
            <a:r>
              <a:rPr lang="fr-FR" dirty="0">
                <a:solidFill>
                  <a:srgbClr val="FF0000"/>
                </a:solidFill>
              </a:rPr>
              <a:t> of clusters. </a:t>
            </a:r>
            <a:r>
              <a:rPr lang="fr-FR" dirty="0" err="1">
                <a:solidFill>
                  <a:srgbClr val="FF0000"/>
                </a:solidFill>
              </a:rPr>
              <a:t>Which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something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we</a:t>
            </a:r>
            <a:r>
              <a:rPr lang="fr-FR" dirty="0">
                <a:solidFill>
                  <a:srgbClr val="FF0000"/>
                </a:solidFill>
              </a:rPr>
              <a:t> look for </a:t>
            </a:r>
            <a:r>
              <a:rPr lang="fr-FR" dirty="0" err="1">
                <a:solidFill>
                  <a:srgbClr val="FF0000"/>
                </a:solidFill>
              </a:rPr>
              <a:t>because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we</a:t>
            </a:r>
            <a:r>
              <a:rPr lang="fr-FR" dirty="0">
                <a:solidFill>
                  <a:srgbClr val="FF0000"/>
                </a:solidFill>
              </a:rPr>
              <a:t> are </a:t>
            </a:r>
            <a:r>
              <a:rPr lang="fr-FR" dirty="0" err="1">
                <a:solidFill>
                  <a:srgbClr val="FF0000"/>
                </a:solidFill>
              </a:rPr>
              <a:t>interested</a:t>
            </a:r>
            <a:r>
              <a:rPr lang="fr-FR" dirty="0">
                <a:solidFill>
                  <a:srgbClr val="FF0000"/>
                </a:solidFill>
              </a:rPr>
              <a:t> in the </a:t>
            </a:r>
            <a:r>
              <a:rPr lang="fr-FR" dirty="0" err="1">
                <a:solidFill>
                  <a:srgbClr val="FF0000"/>
                </a:solidFill>
              </a:rPr>
              <a:t>characteristics</a:t>
            </a:r>
            <a:r>
              <a:rPr lang="fr-FR" dirty="0">
                <a:solidFill>
                  <a:srgbClr val="FF0000"/>
                </a:solidFill>
              </a:rPr>
              <a:t> of </a:t>
            </a:r>
            <a:r>
              <a:rPr lang="fr-FR" dirty="0" err="1">
                <a:solidFill>
                  <a:srgbClr val="FF0000"/>
                </a:solidFill>
              </a:rPr>
              <a:t>those</a:t>
            </a:r>
            <a:r>
              <a:rPr lang="fr-FR" dirty="0">
                <a:solidFill>
                  <a:srgbClr val="FF0000"/>
                </a:solidFill>
              </a:rPr>
              <a:t> clusters not at all the </a:t>
            </a:r>
            <a:r>
              <a:rPr lang="fr-FR" dirty="0" err="1">
                <a:solidFill>
                  <a:srgbClr val="FF0000"/>
                </a:solidFill>
              </a:rPr>
              <a:t>number</a:t>
            </a:r>
            <a:r>
              <a:rPr lang="fr-FR" dirty="0">
                <a:solidFill>
                  <a:srgbClr val="FF0000"/>
                </a:solidFill>
              </a:rPr>
              <a:t> of clusters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725FE9-77D7-67C7-D59B-9C97F50360E1}"/>
              </a:ext>
            </a:extLst>
          </p:cNvPr>
          <p:cNvSpPr txBox="1"/>
          <p:nvPr/>
        </p:nvSpPr>
        <p:spPr>
          <a:xfrm>
            <a:off x="131506" y="4233519"/>
            <a:ext cx="4720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Only</a:t>
            </a:r>
            <a:r>
              <a:rPr lang="fr-FR" dirty="0"/>
              <a:t> 3 are in </a:t>
            </a:r>
            <a:r>
              <a:rPr lang="fr-FR" dirty="0" err="1"/>
              <a:t>this</a:t>
            </a:r>
            <a:r>
              <a:rPr lang="fr-FR" dirty="0"/>
              <a:t> case :</a:t>
            </a:r>
          </a:p>
          <a:p>
            <a:r>
              <a:rPr lang="fr-FR" dirty="0"/>
              <a:t>-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DBSCAN </a:t>
            </a:r>
            <a:r>
              <a:rPr lang="fr-FR" dirty="0"/>
              <a:t>-&gt; </a:t>
            </a:r>
            <a:r>
              <a:rPr lang="fr-FR" dirty="0" err="1"/>
              <a:t>works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MeanShift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/>
              <a:t>-&gt; </a:t>
            </a:r>
            <a:r>
              <a:rPr lang="fr-FR" dirty="0" err="1"/>
              <a:t>too</a:t>
            </a:r>
            <a:r>
              <a:rPr lang="fr-FR" dirty="0"/>
              <a:t> long computation time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-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AffinityPropagation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dirty="0"/>
              <a:t>-&gt; </a:t>
            </a:r>
            <a:r>
              <a:rPr lang="fr-FR" dirty="0" err="1"/>
              <a:t>works</a:t>
            </a:r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60AF52-6E37-F57C-345A-03D02496A62B}"/>
              </a:ext>
            </a:extLst>
          </p:cNvPr>
          <p:cNvSpPr txBox="1"/>
          <p:nvPr/>
        </p:nvSpPr>
        <p:spPr>
          <a:xfrm>
            <a:off x="5191432" y="5127700"/>
            <a:ext cx="608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Actually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MeanShift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/>
              <a:t>is</a:t>
            </a:r>
            <a:r>
              <a:rPr lang="fr-FR" dirty="0"/>
              <a:t> the one </a:t>
            </a:r>
            <a:r>
              <a:rPr lang="fr-FR" dirty="0" err="1"/>
              <a:t>used</a:t>
            </a:r>
            <a:r>
              <a:rPr lang="fr-FR" dirty="0"/>
              <a:t> in </a:t>
            </a:r>
            <a:r>
              <a:rPr lang="fr-FR" sz="1800" b="1" i="1" dirty="0"/>
              <a:t>HPV (FLOCK) </a:t>
            </a:r>
            <a:r>
              <a:rPr lang="fr-FR" dirty="0"/>
              <a:t>code</a:t>
            </a:r>
            <a:r>
              <a:rPr lang="fr-FR" sz="1800" b="1" i="1" dirty="0"/>
              <a:t> </a:t>
            </a:r>
            <a:r>
              <a:rPr lang="fr-FR" dirty="0"/>
              <a:t> (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version </a:t>
            </a:r>
            <a:r>
              <a:rPr lang="fr-FR" i="1" dirty="0"/>
              <a:t>MeanShiftCluster_v3.m </a:t>
            </a:r>
            <a:r>
              <a:rPr lang="fr-FR" dirty="0"/>
              <a:t>) </a:t>
            </a:r>
            <a:r>
              <a:rPr lang="fr-FR" dirty="0" err="1"/>
              <a:t>so</a:t>
            </a:r>
            <a:r>
              <a:rPr lang="fr-FR" dirty="0"/>
              <a:t>  the one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in </a:t>
            </a:r>
            <a:r>
              <a:rPr lang="fr-FR" dirty="0" err="1"/>
              <a:t>priority</a:t>
            </a:r>
            <a:endParaRPr lang="fr-FR" b="0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BEEE7D-26B8-EBCF-3140-DE474795C77C}"/>
              </a:ext>
            </a:extLst>
          </p:cNvPr>
          <p:cNvSpPr txBox="1"/>
          <p:nvPr/>
        </p:nvSpPr>
        <p:spPr>
          <a:xfrm>
            <a:off x="7919884" y="870155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**Show codes on </a:t>
            </a:r>
            <a:r>
              <a:rPr lang="fr-FR" i="1" dirty="0" err="1">
                <a:solidFill>
                  <a:srgbClr val="00B0F0"/>
                </a:solidFill>
              </a:rPr>
              <a:t>Jupyter</a:t>
            </a:r>
            <a:r>
              <a:rPr lang="fr-FR" i="1" dirty="0">
                <a:solidFill>
                  <a:srgbClr val="00B0F0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3251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CEC1BB9-6476-C1FB-7660-954EF809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29" y="1667793"/>
            <a:ext cx="1775527" cy="17612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E8F842-1179-F168-B8F8-2DC77DB5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95" y="1667793"/>
            <a:ext cx="2087357" cy="1761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5E9A5D-6569-D84A-D8F7-3E150ADF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49" y="5124778"/>
            <a:ext cx="1752207" cy="1428213"/>
          </a:xfrm>
          <a:prstGeom prst="rect">
            <a:avLst/>
          </a:prstGeom>
        </p:spPr>
      </p:pic>
      <p:sp>
        <p:nvSpPr>
          <p:cNvPr id="12" name="ZoneTexte 46">
            <a:extLst>
              <a:ext uri="{FF2B5EF4-FFF2-40B4-BE49-F238E27FC236}">
                <a16:creationId xmlns:a16="http://schemas.microsoft.com/office/drawing/2014/main" id="{70D0B860-1CD8-18C2-EAC2-E21EC1CE65EA}"/>
              </a:ext>
            </a:extLst>
          </p:cNvPr>
          <p:cNvSpPr txBox="1"/>
          <p:nvPr/>
        </p:nvSpPr>
        <p:spPr>
          <a:xfrm>
            <a:off x="9537586" y="5067439"/>
            <a:ext cx="265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HPV </a:t>
            </a:r>
            <a:r>
              <a:rPr lang="fr-FR" sz="1600" dirty="0"/>
              <a:t>- </a:t>
            </a:r>
            <a:r>
              <a:rPr lang="fr-FR" sz="1600" dirty="0" err="1"/>
              <a:t>Step</a:t>
            </a:r>
            <a:r>
              <a:rPr lang="fr-FR" sz="1600" dirty="0"/>
              <a:t> 2</a:t>
            </a:r>
          </a:p>
          <a:p>
            <a:pPr algn="ctr"/>
            <a:r>
              <a:rPr lang="fr-FR" sz="1600" dirty="0" err="1"/>
              <a:t>Grouping</a:t>
            </a:r>
            <a:r>
              <a:rPr lang="fr-FR" sz="1600" dirty="0"/>
              <a:t> in cluster &amp; </a:t>
            </a:r>
            <a:r>
              <a:rPr lang="fr-FR" sz="1600" dirty="0" err="1"/>
              <a:t>computing</a:t>
            </a:r>
            <a:r>
              <a:rPr lang="fr-FR" sz="1600" dirty="0"/>
              <a:t> </a:t>
            </a:r>
            <a:r>
              <a:rPr lang="fr-FR" sz="1600" dirty="0" err="1"/>
              <a:t>characteristics</a:t>
            </a:r>
            <a:r>
              <a:rPr lang="fr-FR" sz="1600" dirty="0"/>
              <a:t> on clusters</a:t>
            </a:r>
          </a:p>
        </p:txBody>
      </p:sp>
      <p:sp>
        <p:nvSpPr>
          <p:cNvPr id="13" name="ZoneTexte 41">
            <a:extLst>
              <a:ext uri="{FF2B5EF4-FFF2-40B4-BE49-F238E27FC236}">
                <a16:creationId xmlns:a16="http://schemas.microsoft.com/office/drawing/2014/main" id="{5AE7D29D-F0BA-4A72-958F-F976B1E03F42}"/>
              </a:ext>
            </a:extLst>
          </p:cNvPr>
          <p:cNvSpPr txBox="1"/>
          <p:nvPr/>
        </p:nvSpPr>
        <p:spPr>
          <a:xfrm>
            <a:off x="3063736" y="5907914"/>
            <a:ext cx="2449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HPV </a:t>
            </a:r>
            <a:r>
              <a:rPr lang="fr-FR" sz="1600" dirty="0"/>
              <a:t>- </a:t>
            </a:r>
            <a:r>
              <a:rPr lang="fr-FR" sz="1600" dirty="0" err="1"/>
              <a:t>Step</a:t>
            </a:r>
            <a:r>
              <a:rPr lang="fr-FR" sz="1600" dirty="0"/>
              <a:t> 1</a:t>
            </a:r>
          </a:p>
          <a:p>
            <a:pPr algn="ctr"/>
            <a:r>
              <a:rPr lang="fr-FR" sz="1600" dirty="0"/>
              <a:t>Dots segmentation &amp; </a:t>
            </a:r>
            <a:r>
              <a:rPr lang="fr-FR" sz="1600" dirty="0" err="1"/>
              <a:t>Characterisitics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4" name="ZoneTexte 41">
            <a:extLst>
              <a:ext uri="{FF2B5EF4-FFF2-40B4-BE49-F238E27FC236}">
                <a16:creationId xmlns:a16="http://schemas.microsoft.com/office/drawing/2014/main" id="{6CABEA46-15FF-1B4F-34ED-BBB972459F8C}"/>
              </a:ext>
            </a:extLst>
          </p:cNvPr>
          <p:cNvSpPr txBox="1"/>
          <p:nvPr/>
        </p:nvSpPr>
        <p:spPr>
          <a:xfrm>
            <a:off x="3239336" y="1747032"/>
            <a:ext cx="2449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1" u="sng" dirty="0"/>
              <a:t>CALC1 </a:t>
            </a:r>
          </a:p>
          <a:p>
            <a:pPr algn="ctr"/>
            <a:r>
              <a:rPr lang="fr-FR" sz="1600" dirty="0"/>
              <a:t>Microcalcification </a:t>
            </a:r>
            <a:r>
              <a:rPr lang="fr-FR" sz="1600" dirty="0" err="1"/>
              <a:t>detection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5" name="ZoneTexte 41">
            <a:extLst>
              <a:ext uri="{FF2B5EF4-FFF2-40B4-BE49-F238E27FC236}">
                <a16:creationId xmlns:a16="http://schemas.microsoft.com/office/drawing/2014/main" id="{53C84EAB-A40B-2B3F-34F8-0B4B7276688D}"/>
              </a:ext>
            </a:extLst>
          </p:cNvPr>
          <p:cNvSpPr txBox="1"/>
          <p:nvPr/>
        </p:nvSpPr>
        <p:spPr>
          <a:xfrm>
            <a:off x="5396410" y="5384694"/>
            <a:ext cx="2449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FFC000"/>
                </a:solidFill>
              </a:rPr>
              <a:t>-List of compatible </a:t>
            </a:r>
            <a:r>
              <a:rPr lang="fr-FR" sz="2000" b="1" dirty="0" err="1">
                <a:solidFill>
                  <a:srgbClr val="FFC000"/>
                </a:solidFill>
              </a:rPr>
              <a:t>properties</a:t>
            </a:r>
            <a:r>
              <a:rPr lang="fr-FR" sz="2000" b="1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fr-FR" sz="2000" b="1" dirty="0">
                <a:solidFill>
                  <a:srgbClr val="FFC000"/>
                </a:solidFill>
              </a:rPr>
              <a:t>-List of </a:t>
            </a:r>
            <a:r>
              <a:rPr lang="fr-FR" sz="2000" b="1" dirty="0" err="1">
                <a:solidFill>
                  <a:srgbClr val="FFC000"/>
                </a:solidFill>
              </a:rPr>
              <a:t>nuclei</a:t>
            </a:r>
            <a:endParaRPr lang="fr-FR" sz="2000" b="1" dirty="0">
              <a:solidFill>
                <a:srgbClr val="FFC000"/>
              </a:solidFill>
            </a:endParaRPr>
          </a:p>
          <a:p>
            <a:pPr algn="ctr"/>
            <a:endParaRPr lang="fr-FR" sz="2000" b="1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28EA931-F313-D714-290F-89E91E5E2EEB}"/>
              </a:ext>
            </a:extLst>
          </p:cNvPr>
          <p:cNvCxnSpPr>
            <a:cxnSpLocks/>
          </p:cNvCxnSpPr>
          <p:nvPr/>
        </p:nvCxnSpPr>
        <p:spPr>
          <a:xfrm>
            <a:off x="3239336" y="2731230"/>
            <a:ext cx="2337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4E2277B-996B-17B8-7EB9-A77631D1E940}"/>
              </a:ext>
            </a:extLst>
          </p:cNvPr>
          <p:cNvCxnSpPr>
            <a:cxnSpLocks/>
          </p:cNvCxnSpPr>
          <p:nvPr/>
        </p:nvCxnSpPr>
        <p:spPr>
          <a:xfrm>
            <a:off x="3262656" y="5838884"/>
            <a:ext cx="2250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284AD4-010A-6C40-036A-6523A5249F8B}"/>
              </a:ext>
            </a:extLst>
          </p:cNvPr>
          <p:cNvCxnSpPr>
            <a:cxnSpLocks/>
          </p:cNvCxnSpPr>
          <p:nvPr/>
        </p:nvCxnSpPr>
        <p:spPr>
          <a:xfrm>
            <a:off x="7664652" y="5751461"/>
            <a:ext cx="187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DE9861A-E2AB-DD38-DA09-9EFD0CCE735F}"/>
              </a:ext>
            </a:extLst>
          </p:cNvPr>
          <p:cNvCxnSpPr>
            <a:cxnSpLocks/>
          </p:cNvCxnSpPr>
          <p:nvPr/>
        </p:nvCxnSpPr>
        <p:spPr>
          <a:xfrm flipH="1">
            <a:off x="3063736" y="3466191"/>
            <a:ext cx="3431936" cy="1658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550DD95-5731-61FF-AD47-F2C1630E2EA1}"/>
              </a:ext>
            </a:extLst>
          </p:cNvPr>
          <p:cNvCxnSpPr>
            <a:cxnSpLocks/>
          </p:cNvCxnSpPr>
          <p:nvPr/>
        </p:nvCxnSpPr>
        <p:spPr>
          <a:xfrm>
            <a:off x="6495672" y="3488634"/>
            <a:ext cx="0" cy="1636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46">
            <a:extLst>
              <a:ext uri="{FF2B5EF4-FFF2-40B4-BE49-F238E27FC236}">
                <a16:creationId xmlns:a16="http://schemas.microsoft.com/office/drawing/2014/main" id="{392D9B23-4B5A-81E2-8FAC-D5145F138721}"/>
              </a:ext>
            </a:extLst>
          </p:cNvPr>
          <p:cNvSpPr txBox="1"/>
          <p:nvPr/>
        </p:nvSpPr>
        <p:spPr>
          <a:xfrm>
            <a:off x="1434814" y="3879985"/>
            <a:ext cx="2654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u="sng" dirty="0">
                <a:solidFill>
                  <a:srgbClr val="FF0000"/>
                </a:solidFill>
              </a:rPr>
              <a:t>First Solution:</a:t>
            </a:r>
            <a:endParaRPr lang="fr-FR" sz="1600" dirty="0">
              <a:solidFill>
                <a:srgbClr val="FF0000"/>
              </a:solidFill>
            </a:endParaRPr>
          </a:p>
          <a:p>
            <a:pPr algn="ctr"/>
            <a:r>
              <a:rPr lang="fr-FR" sz="1600" dirty="0" err="1"/>
              <a:t>Adapt</a:t>
            </a:r>
            <a:r>
              <a:rPr lang="fr-FR" sz="1600" dirty="0"/>
              <a:t> </a:t>
            </a:r>
            <a:r>
              <a:rPr lang="fr-FR" sz="1600" b="1" i="1" dirty="0"/>
              <a:t>CALC1</a:t>
            </a:r>
            <a:r>
              <a:rPr lang="fr-FR" sz="1600" dirty="0"/>
              <a:t> output and step1 code</a:t>
            </a:r>
            <a:endParaRPr lang="fr-FR" sz="1600" b="1" i="1" u="sng" dirty="0"/>
          </a:p>
          <a:p>
            <a:pPr algn="ctr"/>
            <a:endParaRPr lang="fr-FR" sz="1600" dirty="0"/>
          </a:p>
        </p:txBody>
      </p:sp>
      <p:sp>
        <p:nvSpPr>
          <p:cNvPr id="27" name="ZoneTexte 46">
            <a:extLst>
              <a:ext uri="{FF2B5EF4-FFF2-40B4-BE49-F238E27FC236}">
                <a16:creationId xmlns:a16="http://schemas.microsoft.com/office/drawing/2014/main" id="{B86EDC01-11CD-04AB-2C70-897E864CF23E}"/>
              </a:ext>
            </a:extLst>
          </p:cNvPr>
          <p:cNvSpPr txBox="1"/>
          <p:nvPr/>
        </p:nvSpPr>
        <p:spPr>
          <a:xfrm>
            <a:off x="6495672" y="3849700"/>
            <a:ext cx="265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u="sng" dirty="0">
                <a:solidFill>
                  <a:srgbClr val="00B050"/>
                </a:solidFill>
              </a:rPr>
              <a:t>Second Solution:</a:t>
            </a:r>
            <a:endParaRPr lang="fr-FR" sz="1600" dirty="0">
              <a:solidFill>
                <a:srgbClr val="00B050"/>
              </a:solidFill>
            </a:endParaRPr>
          </a:p>
          <a:p>
            <a:pPr algn="ctr"/>
            <a:r>
              <a:rPr lang="fr-FR" sz="1600" dirty="0" err="1"/>
              <a:t>Obtaining</a:t>
            </a:r>
            <a:r>
              <a:rPr lang="fr-FR" sz="1600" dirty="0"/>
              <a:t> compatible </a:t>
            </a:r>
            <a:r>
              <a:rPr lang="fr-FR" sz="1600" dirty="0" err="1"/>
              <a:t>properties</a:t>
            </a:r>
            <a:r>
              <a:rPr lang="fr-FR" sz="1600" dirty="0"/>
              <a:t> and structures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19AA522-A640-32D2-D105-9213DA4D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5437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en-US" b="1" u="sng" dirty="0">
                <a:solidFill>
                  <a:srgbClr val="FF0000"/>
                </a:solidFill>
              </a:rPr>
              <a:t>Solution 2 completed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4B7128-EE29-FAE0-AFB9-9C22A6AD62C0}"/>
              </a:ext>
            </a:extLst>
          </p:cNvPr>
          <p:cNvSpPr txBox="1"/>
          <p:nvPr/>
        </p:nvSpPr>
        <p:spPr>
          <a:xfrm>
            <a:off x="339212" y="973394"/>
            <a:ext cx="78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Quick </a:t>
            </a:r>
            <a:r>
              <a:rPr lang="fr-FR" dirty="0" err="1"/>
              <a:t>reminder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the 2 solutions </a:t>
            </a:r>
            <a:r>
              <a:rPr lang="fr-FR" dirty="0" err="1"/>
              <a:t>proposed</a:t>
            </a:r>
            <a:r>
              <a:rPr lang="fr-FR" dirty="0"/>
              <a:t> at the end June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B8F455-09D9-E91E-D9FF-C9314027AB63}"/>
              </a:ext>
            </a:extLst>
          </p:cNvPr>
          <p:cNvSpPr txBox="1"/>
          <p:nvPr/>
        </p:nvSpPr>
        <p:spPr>
          <a:xfrm>
            <a:off x="8962104" y="811562"/>
            <a:ext cx="289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The first one (</a:t>
            </a:r>
            <a:r>
              <a:rPr lang="fr-FR" i="1" dirty="0" err="1"/>
              <a:t>easier</a:t>
            </a:r>
            <a:r>
              <a:rPr lang="fr-FR" i="1" dirty="0"/>
              <a:t>) has </a:t>
            </a:r>
            <a:r>
              <a:rPr lang="fr-FR" i="1" dirty="0" err="1"/>
              <a:t>already</a:t>
            </a:r>
            <a:r>
              <a:rPr lang="fr-FR" i="1" dirty="0"/>
              <a:t> been </a:t>
            </a:r>
            <a:r>
              <a:rPr lang="fr-FR" i="1" dirty="0" err="1"/>
              <a:t>fully</a:t>
            </a:r>
            <a:r>
              <a:rPr lang="fr-FR" i="1" dirty="0"/>
              <a:t> </a:t>
            </a:r>
            <a:r>
              <a:rPr lang="fr-FR" i="1" dirty="0" err="1"/>
              <a:t>implemented</a:t>
            </a:r>
            <a:r>
              <a:rPr lang="fr-FR" i="1" dirty="0"/>
              <a:t> and the </a:t>
            </a:r>
            <a:r>
              <a:rPr lang="fr-FR" i="1" dirty="0" err="1"/>
              <a:t>results</a:t>
            </a:r>
            <a:r>
              <a:rPr lang="fr-FR" i="1" dirty="0"/>
              <a:t> </a:t>
            </a:r>
            <a:r>
              <a:rPr lang="fr-FR" i="1" dirty="0" err="1"/>
              <a:t>were</a:t>
            </a:r>
            <a:r>
              <a:rPr lang="fr-FR" i="1" dirty="0"/>
              <a:t> </a:t>
            </a:r>
            <a:r>
              <a:rPr lang="fr-FR" i="1" dirty="0" err="1"/>
              <a:t>presented</a:t>
            </a:r>
            <a:r>
              <a:rPr lang="fr-FR" i="1" dirty="0"/>
              <a:t> last time</a:t>
            </a:r>
          </a:p>
        </p:txBody>
      </p:sp>
    </p:spTree>
    <p:extLst>
      <p:ext uri="{BB962C8B-B14F-4D97-AF65-F5344CB8AC3E}">
        <p14:creationId xmlns:p14="http://schemas.microsoft.com/office/powerpoint/2010/main" val="28328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9">
            <a:extLst>
              <a:ext uri="{FF2B5EF4-FFF2-40B4-BE49-F238E27FC236}">
                <a16:creationId xmlns:a16="http://schemas.microsoft.com/office/drawing/2014/main" id="{F3B2D0BD-1E52-4C95-EEFD-F79D13553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" y="2021709"/>
            <a:ext cx="3339604" cy="414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F8E0579-9705-CEC0-B382-E998F9A282ED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u="sng" dirty="0"/>
              <a:t>1) </a:t>
            </a:r>
            <a:r>
              <a:rPr lang="fr-FR" sz="2800" b="1" u="sng" dirty="0" err="1"/>
              <a:t>Making</a:t>
            </a:r>
            <a:r>
              <a:rPr lang="fr-FR" sz="2800" b="1" u="sng" dirty="0"/>
              <a:t> a </a:t>
            </a:r>
            <a:r>
              <a:rPr lang="fr-FR" sz="2800" b="1" u="sng" dirty="0" err="1"/>
              <a:t>properties</a:t>
            </a:r>
            <a:r>
              <a:rPr lang="fr-FR" sz="2800" b="1" u="sng" dirty="0"/>
              <a:t> </a:t>
            </a:r>
            <a:r>
              <a:rPr lang="fr-FR" sz="2800" b="1" u="sng" dirty="0" err="1"/>
              <a:t>list</a:t>
            </a:r>
            <a:r>
              <a:rPr lang="fr-FR" sz="2800" b="1" u="sng" dirty="0"/>
              <a:t> in python, </a:t>
            </a:r>
            <a:r>
              <a:rPr lang="fr-FR" sz="2800" b="1" u="sng" dirty="0" err="1"/>
              <a:t>from</a:t>
            </a:r>
            <a:r>
              <a:rPr lang="fr-FR" sz="2800" b="1" u="sng" dirty="0"/>
              <a:t> python to </a:t>
            </a:r>
            <a:r>
              <a:rPr lang="fr-FR" sz="2800" b="1" u="sng" dirty="0" err="1"/>
              <a:t>matlab</a:t>
            </a:r>
            <a:r>
              <a:rPr lang="fr-FR" sz="2800" b="1" u="sng" dirty="0"/>
              <a:t>, </a:t>
            </a:r>
            <a:r>
              <a:rPr lang="fr-FR" sz="2800" b="1" u="sng" dirty="0" err="1"/>
              <a:t>adapt</a:t>
            </a:r>
            <a:r>
              <a:rPr lang="fr-FR" sz="2800" b="1" u="sng" dirty="0"/>
              <a:t> to HPV (</a:t>
            </a:r>
            <a:r>
              <a:rPr lang="fr-FR" sz="2800" b="1" u="sng" dirty="0" err="1"/>
              <a:t>FeDeG</a:t>
            </a:r>
            <a:r>
              <a:rPr lang="fr-FR" sz="2800" b="1" u="sng" dirty="0"/>
              <a:t>) </a:t>
            </a:r>
            <a:r>
              <a:rPr lang="fr-FR" sz="2800" b="1" u="sng" dirty="0" err="1"/>
              <a:t>form</a:t>
            </a:r>
            <a:r>
              <a:rPr lang="fr-FR" sz="2800" b="1" u="sng" dirty="0"/>
              <a:t> of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E3FD80-188D-DB87-7CB3-D27E79C85289}"/>
              </a:ext>
            </a:extLst>
          </p:cNvPr>
          <p:cNvSpPr txBox="1"/>
          <p:nvPr/>
        </p:nvSpPr>
        <p:spPr>
          <a:xfrm>
            <a:off x="294967" y="1194619"/>
            <a:ext cx="1004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directly</a:t>
            </a:r>
            <a:r>
              <a:rPr lang="fr-FR" dirty="0"/>
              <a:t> enter in </a:t>
            </a:r>
            <a:r>
              <a:rPr lang="fr-FR" dirty="0" err="1"/>
              <a:t>step</a:t>
            </a:r>
            <a:r>
              <a:rPr lang="fr-FR" dirty="0"/>
              <a:t> 2 of </a:t>
            </a:r>
            <a:r>
              <a:rPr lang="fr-FR" b="1" i="1" dirty="0"/>
              <a:t>HPV, </a:t>
            </a:r>
            <a:r>
              <a:rPr lang="fr-FR" dirty="0"/>
              <a:t>exact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extracted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python output and </a:t>
            </a:r>
            <a:r>
              <a:rPr lang="fr-FR" dirty="0" err="1"/>
              <a:t>stored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structure as </a:t>
            </a:r>
            <a:r>
              <a:rPr lang="fr-FR" dirty="0" err="1"/>
              <a:t>below</a:t>
            </a:r>
            <a:r>
              <a:rPr lang="fr-FR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096E07-32E4-8075-D8F3-8113CBA11379}"/>
              </a:ext>
            </a:extLst>
          </p:cNvPr>
          <p:cNvSpPr txBox="1"/>
          <p:nvPr/>
        </p:nvSpPr>
        <p:spPr>
          <a:xfrm>
            <a:off x="6179574" y="2677726"/>
            <a:ext cx="55109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 first, a </a:t>
            </a:r>
            <a:r>
              <a:rPr lang="fr-FR" sz="1600" dirty="0" err="1"/>
              <a:t>complete</a:t>
            </a:r>
            <a:r>
              <a:rPr lang="fr-FR" sz="1600" dirty="0"/>
              <a:t> </a:t>
            </a:r>
            <a:r>
              <a:rPr lang="fr-FR" sz="1600" dirty="0" err="1"/>
              <a:t>list</a:t>
            </a:r>
            <a:r>
              <a:rPr lang="fr-FR" sz="1600" dirty="0"/>
              <a:t> of </a:t>
            </a:r>
            <a:r>
              <a:rPr lang="fr-FR" sz="1600" dirty="0" err="1"/>
              <a:t>characteristics</a:t>
            </a:r>
            <a:r>
              <a:rPr lang="fr-FR" sz="1600" dirty="0"/>
              <a:t> (</a:t>
            </a:r>
            <a:r>
              <a:rPr lang="fr-FR" sz="1600" dirty="0" err="1"/>
              <a:t>even</a:t>
            </a:r>
            <a:r>
              <a:rPr lang="fr-FR" sz="1600" dirty="0"/>
              <a:t> if </a:t>
            </a:r>
            <a:r>
              <a:rPr lang="fr-FR" sz="1600" dirty="0" err="1"/>
              <a:t>I’m</a:t>
            </a:r>
            <a:r>
              <a:rPr lang="fr-FR" sz="1600" dirty="0"/>
              <a:t> not sure of how I </a:t>
            </a:r>
            <a:r>
              <a:rPr lang="fr-FR" sz="1600" dirty="0" err="1"/>
              <a:t>calculated</a:t>
            </a:r>
            <a:r>
              <a:rPr lang="fr-FR" sz="1600" dirty="0"/>
              <a:t> the last </a:t>
            </a:r>
            <a:r>
              <a:rPr lang="fr-FR" sz="1600" dirty="0" err="1"/>
              <a:t>properties</a:t>
            </a:r>
            <a:r>
              <a:rPr lang="fr-FR" sz="1600" dirty="0"/>
              <a:t>) has been </a:t>
            </a:r>
            <a:r>
              <a:rPr lang="fr-FR" sz="1600" dirty="0" err="1"/>
              <a:t>implemented</a:t>
            </a:r>
            <a:r>
              <a:rPr lang="fr-FR" sz="1600" dirty="0"/>
              <a:t> in python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But </a:t>
            </a:r>
            <a:r>
              <a:rPr lang="fr-FR" sz="1600" dirty="0" err="1"/>
              <a:t>after</a:t>
            </a:r>
            <a:r>
              <a:rPr lang="fr-FR" sz="1600" dirty="0"/>
              <a:t> </a:t>
            </a:r>
            <a:r>
              <a:rPr lang="fr-FR" sz="1600" dirty="0" err="1"/>
              <a:t>having</a:t>
            </a:r>
            <a:r>
              <a:rPr lang="fr-FR" sz="1600" dirty="0"/>
              <a:t> a </a:t>
            </a:r>
            <a:r>
              <a:rPr lang="fr-FR" sz="1600" dirty="0" err="1"/>
              <a:t>deeper</a:t>
            </a:r>
            <a:r>
              <a:rPr lang="fr-FR" sz="1600" dirty="0"/>
              <a:t> look in </a:t>
            </a:r>
            <a:r>
              <a:rPr lang="fr-FR" sz="1600" b="1" i="1" dirty="0" err="1"/>
              <a:t>FeDeG</a:t>
            </a:r>
            <a:r>
              <a:rPr lang="fr-FR" sz="1600" b="1" i="1" dirty="0"/>
              <a:t> </a:t>
            </a:r>
            <a:r>
              <a:rPr lang="fr-FR" sz="1600" dirty="0"/>
              <a:t>article, I have </a:t>
            </a:r>
            <a:r>
              <a:rPr lang="fr-FR" sz="1600" dirty="0" err="1"/>
              <a:t>settled</a:t>
            </a:r>
            <a:r>
              <a:rPr lang="fr-FR" sz="1600" dirty="0"/>
              <a:t> to </a:t>
            </a:r>
            <a:r>
              <a:rPr lang="fr-FR" sz="1600" dirty="0" err="1"/>
              <a:t>work</a:t>
            </a:r>
            <a:r>
              <a:rPr lang="fr-FR" sz="1600" dirty="0"/>
              <a:t> on </a:t>
            </a:r>
            <a:r>
              <a:rPr lang="fr-FR" sz="1600" dirty="0" err="1"/>
              <a:t>less</a:t>
            </a:r>
            <a:r>
              <a:rPr lang="fr-FR" sz="1600" dirty="0"/>
              <a:t> </a:t>
            </a:r>
            <a:r>
              <a:rPr lang="fr-FR" sz="1600" dirty="0" err="1"/>
              <a:t>features</a:t>
            </a:r>
            <a:r>
              <a:rPr lang="fr-FR" sz="1600" dirty="0"/>
              <a:t> at first (more pertinent </a:t>
            </a:r>
            <a:r>
              <a:rPr lang="fr-FR" sz="1600" dirty="0" err="1"/>
              <a:t>features</a:t>
            </a:r>
            <a:r>
              <a:rPr lang="fr-FR" sz="1600" dirty="0"/>
              <a:t> in the case of MC for clustering and </a:t>
            </a:r>
            <a:r>
              <a:rPr lang="fr-FR" sz="1600" dirty="0" err="1"/>
              <a:t>lighter</a:t>
            </a:r>
            <a:r>
              <a:rPr lang="fr-FR" sz="1600" dirty="0"/>
              <a:t> for the data ) and </a:t>
            </a:r>
            <a:r>
              <a:rPr lang="fr-FR" sz="1600" dirty="0" err="1"/>
              <a:t>make</a:t>
            </a:r>
            <a:r>
              <a:rPr lang="fr-FR" sz="1600" dirty="0"/>
              <a:t> a second, shorter </a:t>
            </a:r>
            <a:r>
              <a:rPr lang="fr-FR" dirty="0" err="1"/>
              <a:t>features</a:t>
            </a:r>
            <a:r>
              <a:rPr lang="fr-FR" sz="1600" dirty="0"/>
              <a:t> </a:t>
            </a:r>
            <a:r>
              <a:rPr lang="fr-FR" sz="1600" dirty="0" err="1"/>
              <a:t>list</a:t>
            </a:r>
            <a:r>
              <a:rPr lang="fr-FR" sz="1600" dirty="0"/>
              <a:t> </a:t>
            </a:r>
            <a:r>
              <a:rPr lang="fr-FR" sz="1600" dirty="0" err="1"/>
              <a:t>presented</a:t>
            </a:r>
            <a:r>
              <a:rPr lang="fr-FR" sz="1600" dirty="0"/>
              <a:t> </a:t>
            </a:r>
            <a:r>
              <a:rPr lang="fr-FR" sz="1600" dirty="0" err="1"/>
              <a:t>later</a:t>
            </a:r>
            <a:r>
              <a:rPr lang="fr-FR" sz="1600" dirty="0"/>
              <a:t> 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99F377-DA2A-D0E4-7A1E-72ED518A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99" y="2036708"/>
            <a:ext cx="1676803" cy="41457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551A012-F482-5467-09E4-1B5E4B85A1B3}"/>
              </a:ext>
            </a:extLst>
          </p:cNvPr>
          <p:cNvSpPr txBox="1"/>
          <p:nvPr/>
        </p:nvSpPr>
        <p:spPr>
          <a:xfrm>
            <a:off x="457200" y="6182424"/>
            <a:ext cx="286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Equivalent: </a:t>
            </a:r>
            <a:r>
              <a:rPr lang="fr-FR" sz="1400" i="1" dirty="0" err="1"/>
              <a:t>MC_properties</a:t>
            </a:r>
            <a:endParaRPr lang="fr-FR" sz="1400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564687-02BF-FCB0-A2A8-13CD13966A4C}"/>
              </a:ext>
            </a:extLst>
          </p:cNvPr>
          <p:cNvSpPr txBox="1"/>
          <p:nvPr/>
        </p:nvSpPr>
        <p:spPr>
          <a:xfrm>
            <a:off x="3318387" y="6224293"/>
            <a:ext cx="286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Equivalent: </a:t>
            </a:r>
            <a:r>
              <a:rPr lang="fr-FR" sz="1400" i="1" dirty="0" err="1"/>
              <a:t>MC_pixels_coordinates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48205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4363110-BBD2-F793-BC46-4044CF06383D}"/>
              </a:ext>
            </a:extLst>
          </p:cNvPr>
          <p:cNvSpPr txBox="1"/>
          <p:nvPr/>
        </p:nvSpPr>
        <p:spPr>
          <a:xfrm>
            <a:off x="4043822" y="375351"/>
            <a:ext cx="5161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Most of the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properties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are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calculated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way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or by hand: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591F69-93EF-2777-1A52-4CC1DB99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08" y="1154845"/>
            <a:ext cx="5124450" cy="295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C14694-8D63-623D-4083-AD99DFEE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08" y="1465884"/>
            <a:ext cx="5124450" cy="31481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E4623FC-3FD2-FDD0-0091-215F9488145F}"/>
              </a:ext>
            </a:extLst>
          </p:cNvPr>
          <p:cNvSpPr txBox="1"/>
          <p:nvPr/>
        </p:nvSpPr>
        <p:spPr>
          <a:xfrm>
            <a:off x="8701548" y="728070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**Show codes on </a:t>
            </a:r>
            <a:r>
              <a:rPr lang="fr-FR" i="1" dirty="0" err="1">
                <a:solidFill>
                  <a:srgbClr val="00B0F0"/>
                </a:solidFill>
              </a:rPr>
              <a:t>Jupyter</a:t>
            </a:r>
            <a:r>
              <a:rPr lang="fr-FR" i="1" dirty="0">
                <a:solidFill>
                  <a:srgbClr val="00B0F0"/>
                </a:solidFill>
              </a:rPr>
              <a:t>**</a:t>
            </a:r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B369785C-A273-5580-1629-0157F18FA3E1}"/>
              </a:ext>
            </a:extLst>
          </p:cNvPr>
          <p:cNvSpPr/>
          <p:nvPr/>
        </p:nvSpPr>
        <p:spPr>
          <a:xfrm rot="19269522">
            <a:off x="2476152" y="2207613"/>
            <a:ext cx="1704479" cy="6495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2AA80BA-EB55-488F-DAFD-FF99CFFBFEEC}"/>
              </a:ext>
            </a:extLst>
          </p:cNvPr>
          <p:cNvSpPr txBox="1"/>
          <p:nvPr/>
        </p:nvSpPr>
        <p:spPr>
          <a:xfrm>
            <a:off x="117986" y="2806295"/>
            <a:ext cx="2875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they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are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stored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 by line in a txt file (for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matlab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no 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pyckle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ADEBBBC-7C1E-CE0D-4816-D62B66470A4E}"/>
              </a:ext>
            </a:extLst>
          </p:cNvPr>
          <p:cNvSpPr txBox="1"/>
          <p:nvPr/>
        </p:nvSpPr>
        <p:spPr>
          <a:xfrm>
            <a:off x="110611" y="4036770"/>
            <a:ext cx="377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**Show codes on </a:t>
            </a:r>
            <a:r>
              <a:rPr lang="fr-FR" i="1" dirty="0" err="1">
                <a:solidFill>
                  <a:srgbClr val="00B0F0"/>
                </a:solidFill>
              </a:rPr>
              <a:t>Jupyter</a:t>
            </a:r>
            <a:endParaRPr lang="fr-FR" i="1" dirty="0">
              <a:solidFill>
                <a:srgbClr val="00B0F0"/>
              </a:solidFill>
            </a:endParaRPr>
          </a:p>
          <a:p>
            <a:r>
              <a:rPr lang="fr-FR" i="1" dirty="0">
                <a:solidFill>
                  <a:srgbClr val="00B0F0"/>
                </a:solidFill>
              </a:rPr>
              <a:t>And drive folder**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D110C7B-825F-F613-AFEB-EA19BD45A742}"/>
              </a:ext>
            </a:extLst>
          </p:cNvPr>
          <p:cNvSpPr txBox="1"/>
          <p:nvPr/>
        </p:nvSpPr>
        <p:spPr>
          <a:xfrm>
            <a:off x="4081308" y="4006624"/>
            <a:ext cx="66850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2 functions :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HPV_load_properties_of_MC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.m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to load the properties from the txt file in the expected format by HPV/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FeDeG</a:t>
            </a:r>
            <a:endParaRPr 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HPV_load_MC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.m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Same but for all the index of each pixels of MC, surprisingly the hardest to implement because of the strange format</a:t>
            </a:r>
            <a:endParaRPr lang="fr-FR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602FD15-0059-CD38-6100-AFBCF6345462}"/>
              </a:ext>
            </a:extLst>
          </p:cNvPr>
          <p:cNvSpPr txBox="1"/>
          <p:nvPr/>
        </p:nvSpPr>
        <p:spPr>
          <a:xfrm>
            <a:off x="9184250" y="4976120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**Show </a:t>
            </a:r>
            <a:r>
              <a:rPr lang="fr-FR" i="1" dirty="0" err="1">
                <a:solidFill>
                  <a:srgbClr val="00B0F0"/>
                </a:solidFill>
              </a:rPr>
              <a:t>matlab</a:t>
            </a:r>
            <a:r>
              <a:rPr lang="fr-FR" i="1" dirty="0">
                <a:solidFill>
                  <a:srgbClr val="00B0F0"/>
                </a:solidFill>
              </a:rPr>
              <a:t> code**</a:t>
            </a:r>
          </a:p>
        </p:txBody>
      </p:sp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A69C66D5-2CB6-1583-EF76-AAD6C531E28A}"/>
              </a:ext>
            </a:extLst>
          </p:cNvPr>
          <p:cNvSpPr/>
          <p:nvPr/>
        </p:nvSpPr>
        <p:spPr>
          <a:xfrm rot="13479760">
            <a:off x="2509179" y="4237240"/>
            <a:ext cx="1704479" cy="6495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2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5671B42-34D1-6E85-7284-739B0D64E3A6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2)</a:t>
            </a:r>
            <a:r>
              <a:rPr lang="fr-FR" sz="2800" b="1" u="sng" dirty="0"/>
              <a:t> </a:t>
            </a:r>
            <a:r>
              <a:rPr lang="fr-FR" sz="2800" b="1" u="sng" dirty="0" err="1"/>
              <a:t>Why</a:t>
            </a:r>
            <a:r>
              <a:rPr lang="fr-FR" sz="2800" b="1" u="sng" dirty="0"/>
              <a:t> </a:t>
            </a:r>
            <a:r>
              <a:rPr lang="fr-FR" sz="2800" b="1" u="sng" dirty="0" err="1"/>
              <a:t>keeping</a:t>
            </a:r>
            <a:r>
              <a:rPr lang="fr-FR" sz="2800" b="1" u="sng" dirty="0"/>
              <a:t> and clustering on </a:t>
            </a:r>
            <a:r>
              <a:rPr lang="fr-FR" sz="2800" b="1" u="sng" dirty="0" err="1"/>
              <a:t>those</a:t>
            </a:r>
            <a:r>
              <a:rPr lang="fr-FR" sz="2800" b="1" u="sng" dirty="0"/>
              <a:t> </a:t>
            </a:r>
            <a:r>
              <a:rPr lang="fr-FR" sz="2800" b="1" u="sng" dirty="0" err="1"/>
              <a:t>specifics</a:t>
            </a:r>
            <a:r>
              <a:rPr lang="fr-FR" sz="2800" b="1" u="sng" dirty="0"/>
              <a:t> </a:t>
            </a:r>
            <a:r>
              <a:rPr lang="fr-FR" sz="2800" b="1" u="sng" dirty="0" err="1"/>
              <a:t>characteristics</a:t>
            </a:r>
            <a:endParaRPr lang="fr-FR" sz="28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DB44D-584E-424B-8949-803F7400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1" y="4453807"/>
            <a:ext cx="2625214" cy="20604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5FEAEC9-E6BE-BF36-CA2E-FE4FF60B1979}"/>
              </a:ext>
            </a:extLst>
          </p:cNvPr>
          <p:cNvSpPr txBox="1"/>
          <p:nvPr/>
        </p:nvSpPr>
        <p:spPr>
          <a:xfrm>
            <a:off x="3488889" y="5274715"/>
            <a:ext cx="654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</a:t>
            </a:r>
            <a:r>
              <a:rPr lang="fr-FR" sz="2000" dirty="0" err="1"/>
              <a:t>haven’t</a:t>
            </a:r>
            <a:r>
              <a:rPr lang="fr-FR" sz="2000" dirty="0"/>
              <a:t> been </a:t>
            </a:r>
            <a:r>
              <a:rPr lang="fr-FR" sz="2000" dirty="0" err="1"/>
              <a:t>considered</a:t>
            </a:r>
            <a:r>
              <a:rPr lang="fr-FR" sz="2000" dirty="0"/>
              <a:t> in the second </a:t>
            </a:r>
            <a:r>
              <a:rPr lang="fr-FR" sz="2000" dirty="0" err="1"/>
              <a:t>list</a:t>
            </a:r>
            <a:r>
              <a:rPr lang="fr-FR" sz="2000" dirty="0"/>
              <a:t> but </a:t>
            </a:r>
            <a:r>
              <a:rPr lang="fr-FR" sz="2000" dirty="0" err="1"/>
              <a:t>might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in the future to </a:t>
            </a:r>
            <a:r>
              <a:rPr lang="fr-FR" sz="2000" dirty="0" err="1"/>
              <a:t>consider</a:t>
            </a:r>
            <a:r>
              <a:rPr lang="fr-FR" sz="2000" dirty="0"/>
              <a:t> the close </a:t>
            </a:r>
            <a:r>
              <a:rPr lang="fr-FR" sz="2000" dirty="0" err="1"/>
              <a:t>neighborhood</a:t>
            </a:r>
            <a:r>
              <a:rPr lang="fr-FR" sz="2000" dirty="0"/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AA4A31-2885-CA61-DBC7-64CAE236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1" y="1075453"/>
            <a:ext cx="3719827" cy="28886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E23154-3364-1134-32C1-A49A8AF8FDFB}"/>
              </a:ext>
            </a:extLst>
          </p:cNvPr>
          <p:cNvSpPr txBox="1"/>
          <p:nvPr/>
        </p:nvSpPr>
        <p:spPr>
          <a:xfrm>
            <a:off x="4250768" y="2257219"/>
            <a:ext cx="135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Selected</a:t>
            </a:r>
            <a:r>
              <a:rPr lang="fr-FR" i="1" dirty="0"/>
              <a:t> </a:t>
            </a:r>
            <a:r>
              <a:rPr lang="fr-FR" i="1" dirty="0" err="1"/>
              <a:t>features</a:t>
            </a:r>
            <a:r>
              <a:rPr lang="fr-FR" i="1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43D9A6-9D5D-6267-8E0B-AC0FD73F7FB7}"/>
              </a:ext>
            </a:extLst>
          </p:cNvPr>
          <p:cNvSpPr txBox="1"/>
          <p:nvPr/>
        </p:nvSpPr>
        <p:spPr>
          <a:xfrm>
            <a:off x="7123470" y="2272189"/>
            <a:ext cx="467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 sure of how pertinent </a:t>
            </a:r>
            <a:r>
              <a:rPr lang="fr-FR" i="1" dirty="0" err="1"/>
              <a:t>Solidity</a:t>
            </a:r>
            <a:r>
              <a:rPr lang="fr-FR" i="1" dirty="0"/>
              <a:t> </a:t>
            </a:r>
            <a:r>
              <a:rPr lang="fr-FR" dirty="0" err="1"/>
              <a:t>is</a:t>
            </a:r>
            <a:r>
              <a:rPr lang="fr-FR" dirty="0"/>
              <a:t>: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of the MC are compact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F8E-403C-73EE-657D-BAD7E98E6308}"/>
              </a:ext>
            </a:extLst>
          </p:cNvPr>
          <p:cNvSpPr txBox="1"/>
          <p:nvPr/>
        </p:nvSpPr>
        <p:spPr>
          <a:xfrm>
            <a:off x="3488889" y="4513039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Histogram</a:t>
            </a:r>
            <a:r>
              <a:rPr lang="fr-FR" sz="2000" dirty="0"/>
              <a:t> of values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D48450F-FFE5-A9C1-FC2E-2ECC3F3DBD63}"/>
              </a:ext>
            </a:extLst>
          </p:cNvPr>
          <p:cNvCxnSpPr>
            <a:endCxn id="12" idx="1"/>
          </p:cNvCxnSpPr>
          <p:nvPr/>
        </p:nvCxnSpPr>
        <p:spPr>
          <a:xfrm>
            <a:off x="3156155" y="4713094"/>
            <a:ext cx="33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48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Grand écran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Ubuntu</vt:lpstr>
      <vt:lpstr>Thème Office</vt:lpstr>
      <vt:lpstr>Microcalcification detection, clustering and features extraction</vt:lpstr>
      <vt:lpstr>Présentation PowerPoint</vt:lpstr>
      <vt:lpstr>I) Background, reminder of last meeting </vt:lpstr>
      <vt:lpstr>II) Analysis, tries and improvements on python code</vt:lpstr>
      <vt:lpstr>Présentation PowerPoint</vt:lpstr>
      <vt:lpstr>III) Solution 2 completed</vt:lpstr>
      <vt:lpstr>Présentation PowerPoint</vt:lpstr>
      <vt:lpstr>Présentation PowerPoint</vt:lpstr>
      <vt:lpstr>Présentation PowerPoint</vt:lpstr>
      <vt:lpstr>Présentation PowerPoint</vt:lpstr>
      <vt:lpstr>IV) New metrics : SPIAT (R code) </vt:lpstr>
      <vt:lpstr>Présentation PowerPoint</vt:lpstr>
      <vt:lpstr>V) Dicoms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Microcalcification detection, cluserisation and </dc:title>
  <dc:creator>Telio Dupuis</dc:creator>
  <cp:lastModifiedBy>Telio Dupuis</cp:lastModifiedBy>
  <cp:revision>25</cp:revision>
  <dcterms:created xsi:type="dcterms:W3CDTF">2023-06-28T16:04:58Z</dcterms:created>
  <dcterms:modified xsi:type="dcterms:W3CDTF">2023-07-28T12:39:41Z</dcterms:modified>
</cp:coreProperties>
</file>