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03/07/2023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1C005-0B7E-173A-3FA0-98C6F77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12915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C384464-7456-0663-9772-AEC1BC25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55215"/>
              </p:ext>
            </p:extLst>
          </p:nvPr>
        </p:nvGraphicFramePr>
        <p:xfrm>
          <a:off x="324465" y="1238865"/>
          <a:ext cx="11533240" cy="53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48">
                  <a:extLst>
                    <a:ext uri="{9D8B030D-6E8A-4147-A177-3AD203B41FA5}">
                      <a16:colId xmlns:a16="http://schemas.microsoft.com/office/drawing/2014/main" val="1012392005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486317946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267436451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404764315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735307954"/>
                    </a:ext>
                  </a:extLst>
                </a:gridCol>
              </a:tblGrid>
              <a:tr h="2215535">
                <a:tc>
                  <a:txBody>
                    <a:bodyPr/>
                    <a:lstStyle/>
                    <a:p>
                      <a:r>
                        <a:rPr lang="fr-FR" dirty="0"/>
                        <a:t>Method </a:t>
                      </a:r>
                      <a:r>
                        <a:rPr lang="fr-FR" dirty="0" err="1"/>
                        <a:t>considered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Issues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Shortcomings</a:t>
                      </a:r>
                      <a:r>
                        <a:rPr lang="fr-FR" dirty="0"/>
                        <a:t>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Advantages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state of the code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Opportunities for improvement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67497"/>
                  </a:ext>
                </a:extLst>
              </a:tr>
              <a:tr h="138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algorithm</a:t>
                      </a:r>
                      <a:r>
                        <a:rPr lang="fr-FR" dirty="0"/>
                        <a:t>  -&gt;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tailored</a:t>
                      </a:r>
                      <a:r>
                        <a:rPr lang="fr-FR" dirty="0"/>
                        <a:t> for </a:t>
                      </a:r>
                      <a:r>
                        <a:rPr lang="fr-FR" dirty="0" err="1"/>
                        <a:t>nuclei</a:t>
                      </a:r>
                      <a:endParaRPr lang="fr-FR" dirty="0"/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output of </a:t>
                      </a:r>
                      <a:r>
                        <a:rPr lang="fr-FR" b="1" i="1" dirty="0"/>
                        <a:t>CALC1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en-US" dirty="0"/>
                        <a:t>Impossible if strong </a:t>
                      </a:r>
                      <a:r>
                        <a:rPr lang="en-US" dirty="0" err="1"/>
                        <a:t>apriori</a:t>
                      </a:r>
                      <a:r>
                        <a:rPr lang="en-US" dirty="0"/>
                        <a:t> in step 1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+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coherence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Tried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output of CALC1 </a:t>
                      </a:r>
                    </a:p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yet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delve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paramaters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Try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watershed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12780"/>
                  </a:ext>
                </a:extLst>
              </a:tr>
              <a:tr h="138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Hard to </a:t>
                      </a:r>
                      <a:r>
                        <a:rPr lang="fr-FR" dirty="0" err="1"/>
                        <a:t>get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properties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 by the </a:t>
                      </a:r>
                      <a:r>
                        <a:rPr lang="fr-FR" dirty="0" err="1"/>
                        <a:t>same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</a:t>
                      </a:r>
                      <a:r>
                        <a:rPr lang="fr-FR" dirty="0" err="1"/>
                        <a:t>avoiding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detection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from</a:t>
                      </a:r>
                      <a:r>
                        <a:rPr lang="fr-FR" dirty="0"/>
                        <a:t> step1,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Less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coherence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implemented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1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F65415F-D6C5-9B4F-7966-C72CE6B38439}"/>
              </a:ext>
            </a:extLst>
          </p:cNvPr>
          <p:cNvSpPr txBox="1">
            <a:spLocks/>
          </p:cNvSpPr>
          <p:nvPr/>
        </p:nvSpPr>
        <p:spPr>
          <a:xfrm>
            <a:off x="263013" y="244372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</a:t>
            </a:r>
            <a:r>
              <a:rPr lang="fr-FR" sz="2800" b="1" u="sng" dirty="0"/>
              <a:t>) </a:t>
            </a:r>
            <a:r>
              <a:rPr lang="fr-FR" sz="2800" b="1" u="sng" dirty="0" err="1"/>
              <a:t>Adapt</a:t>
            </a:r>
            <a:r>
              <a:rPr lang="fr-FR" sz="2800" b="1" u="sng" dirty="0"/>
              <a:t> to second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of </a:t>
            </a:r>
            <a:r>
              <a:rPr lang="fr-FR" sz="2800" b="1" i="1" u="sng" dirty="0"/>
              <a:t>HPV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C9D4E6-AE21-D30E-0CDE-05DB41BE2BBF}"/>
              </a:ext>
            </a:extLst>
          </p:cNvPr>
          <p:cNvSpPr txBox="1"/>
          <p:nvPr/>
        </p:nvSpPr>
        <p:spPr>
          <a:xfrm>
            <a:off x="737419" y="1117702"/>
            <a:ext cx="535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not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r>
              <a:rPr lang="fr-FR" dirty="0"/>
              <a:t>-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1EF76D-FDED-414B-2AD7-82AB79748CA7}"/>
              </a:ext>
            </a:extLst>
          </p:cNvPr>
          <p:cNvSpPr txBox="1"/>
          <p:nvPr/>
        </p:nvSpPr>
        <p:spPr>
          <a:xfrm>
            <a:off x="1371600" y="2637363"/>
            <a:ext cx="9896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- This slide </a:t>
            </a:r>
            <a:r>
              <a:rPr lang="fr-FR" sz="3600" b="1" dirty="0" err="1"/>
              <a:t>hasn’t</a:t>
            </a:r>
            <a:r>
              <a:rPr lang="fr-FR" sz="3600" b="1" dirty="0"/>
              <a:t> been </a:t>
            </a:r>
            <a:r>
              <a:rPr lang="fr-FR" sz="3600" b="1" dirty="0" err="1"/>
              <a:t>used</a:t>
            </a:r>
            <a:r>
              <a:rPr lang="fr-FR" sz="3600" b="1" dirty="0"/>
              <a:t> in 03/07 meeting, </a:t>
            </a:r>
            <a:r>
              <a:rPr lang="fr-FR" sz="3600" b="1" dirty="0" err="1"/>
              <a:t>because</a:t>
            </a:r>
            <a:r>
              <a:rPr lang="fr-FR" sz="3600" b="1" dirty="0"/>
              <a:t> not sure of </a:t>
            </a:r>
            <a:r>
              <a:rPr lang="fr-FR" sz="3600" b="1" dirty="0" err="1"/>
              <a:t>this</a:t>
            </a:r>
            <a:r>
              <a:rPr lang="fr-FR" sz="3600" b="1" dirty="0"/>
              <a:t> time-</a:t>
            </a:r>
            <a:r>
              <a:rPr lang="fr-FR" sz="3600" b="1" dirty="0" err="1"/>
              <a:t>consuming</a:t>
            </a:r>
            <a:r>
              <a:rPr lang="fr-FR" sz="3600" b="1" dirty="0"/>
              <a:t> </a:t>
            </a:r>
            <a:r>
              <a:rPr lang="fr-FR" sz="3600" b="1" dirty="0" err="1"/>
              <a:t>method</a:t>
            </a:r>
            <a:r>
              <a:rPr lang="fr-FR" sz="3600" b="1" dirty="0"/>
              <a:t> (anyway I </a:t>
            </a:r>
            <a:r>
              <a:rPr lang="fr-FR" sz="3600" b="1" dirty="0" err="1"/>
              <a:t>probably</a:t>
            </a:r>
            <a:r>
              <a:rPr lang="fr-FR" sz="3600" b="1" dirty="0"/>
              <a:t> </a:t>
            </a:r>
            <a:r>
              <a:rPr lang="fr-FR" sz="3600" b="1" dirty="0" err="1"/>
              <a:t>wouldn’t</a:t>
            </a:r>
            <a:r>
              <a:rPr lang="fr-FR" sz="3600" b="1" dirty="0"/>
              <a:t> have </a:t>
            </a:r>
            <a:r>
              <a:rPr lang="fr-FR" sz="3600" b="1" dirty="0" err="1"/>
              <a:t>succeed</a:t>
            </a:r>
            <a:r>
              <a:rPr lang="fr-FR" sz="3600" b="1" dirty="0"/>
              <a:t> in </a:t>
            </a:r>
            <a:r>
              <a:rPr lang="fr-FR" sz="3600" b="1" dirty="0" err="1"/>
              <a:t>implementing</a:t>
            </a:r>
            <a:r>
              <a:rPr lang="fr-FR" sz="3600" b="1" dirty="0"/>
              <a:t> the second solution </a:t>
            </a:r>
            <a:r>
              <a:rPr lang="fr-FR" sz="3600" b="1" dirty="0" err="1"/>
              <a:t>before</a:t>
            </a:r>
            <a:r>
              <a:rPr lang="fr-FR" sz="3600" b="1" dirty="0"/>
              <a:t> the meeting) and </a:t>
            </a:r>
            <a:r>
              <a:rPr lang="fr-FR" sz="3600" b="1" dirty="0" err="1"/>
              <a:t>wanted</a:t>
            </a:r>
            <a:r>
              <a:rPr lang="fr-FR" sz="3600" b="1" dirty="0"/>
              <a:t> to have the opinions of </a:t>
            </a:r>
            <a:r>
              <a:rPr lang="fr-FR" sz="3600" b="1" dirty="0" err="1"/>
              <a:t>our</a:t>
            </a:r>
            <a:r>
              <a:rPr lang="fr-FR" sz="3600" b="1" dirty="0"/>
              <a:t> </a:t>
            </a:r>
            <a:r>
              <a:rPr lang="fr-FR" sz="3600" b="1" dirty="0" err="1"/>
              <a:t>supervisors</a:t>
            </a:r>
            <a:r>
              <a:rPr lang="fr-FR" sz="3600" b="1" dirty="0"/>
              <a:t> </a:t>
            </a:r>
            <a:r>
              <a:rPr lang="fr-FR" sz="3600" b="1" dirty="0" err="1"/>
              <a:t>before</a:t>
            </a:r>
            <a:r>
              <a:rPr lang="fr-FR" sz="3600" b="1" dirty="0"/>
              <a:t> </a:t>
            </a:r>
            <a:r>
              <a:rPr lang="fr-FR" sz="3600" b="1" dirty="0" err="1"/>
              <a:t>pursuing</a:t>
            </a:r>
            <a:r>
              <a:rPr lang="fr-FR" sz="3600" b="1" dirty="0"/>
              <a:t> </a:t>
            </a:r>
            <a:r>
              <a:rPr lang="fr-FR" sz="3600" b="1" dirty="0" err="1"/>
              <a:t>further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1736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Run the codes, inputs and outputs</a:t>
            </a:r>
          </a:p>
          <a:p>
            <a:pPr marL="514350" indent="-514350">
              <a:buAutoNum type="arabicParenR"/>
            </a:pPr>
            <a:r>
              <a:rPr lang="fr-FR" sz="2000" b="1" u="sng" dirty="0"/>
              <a:t>Microcalcifications </a:t>
            </a:r>
            <a:r>
              <a:rPr lang="fr-FR" sz="2000" b="1" u="sng" dirty="0" err="1"/>
              <a:t>detection</a:t>
            </a:r>
            <a:r>
              <a:rPr lang="fr-FR" sz="2000" b="1" u="sng" dirty="0"/>
              <a:t> (</a:t>
            </a:r>
            <a:r>
              <a:rPr lang="fr-FR" sz="2000" b="1" i="1" u="sng" dirty="0"/>
              <a:t>CALC1</a:t>
            </a:r>
            <a:r>
              <a:rPr lang="fr-FR" sz="2000" b="1" u="sng" dirty="0"/>
              <a:t>) </a:t>
            </a:r>
            <a:r>
              <a:rPr lang="fr-FR" sz="2000" b="1" u="sng" dirty="0" err="1"/>
              <a:t>using</a:t>
            </a:r>
            <a:r>
              <a:rPr lang="fr-FR" sz="2000" b="1" u="sng" dirty="0"/>
              <a:t> </a:t>
            </a:r>
            <a:r>
              <a:rPr lang="fr-FR" sz="2000" b="1" u="sng" dirty="0" err="1"/>
              <a:t>deep-learning</a:t>
            </a:r>
            <a:r>
              <a:rPr lang="fr-FR" sz="2000" b="1" u="sng" dirty="0"/>
              <a:t> 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Cancerous</a:t>
            </a:r>
            <a:r>
              <a:rPr lang="fr-FR" sz="2000" b="1" u="sng" dirty="0"/>
              <a:t> </a:t>
            </a:r>
            <a:r>
              <a:rPr lang="fr-FR" sz="2000" b="1" u="sng" dirty="0" err="1"/>
              <a:t>cell</a:t>
            </a:r>
            <a:r>
              <a:rPr lang="fr-FR" sz="2000" b="1" u="sng" dirty="0"/>
              <a:t> </a:t>
            </a:r>
            <a:r>
              <a:rPr lang="fr-FR" sz="2000" b="1" u="sng" dirty="0" err="1"/>
              <a:t>nuclei</a:t>
            </a:r>
            <a:r>
              <a:rPr lang="fr-FR" sz="2000" b="1" u="sng" dirty="0"/>
              <a:t> segmentation (</a:t>
            </a:r>
            <a:r>
              <a:rPr lang="fr-FR" sz="2000" b="1" i="1" u="sng" dirty="0"/>
              <a:t>HPV</a:t>
            </a:r>
            <a:r>
              <a:rPr lang="fr-FR" sz="2000" b="1" u="sng" dirty="0"/>
              <a:t>) and </a:t>
            </a:r>
            <a:r>
              <a:rPr lang="fr-FR" sz="2000" b="1" u="sng" dirty="0" err="1"/>
              <a:t>features</a:t>
            </a:r>
            <a:r>
              <a:rPr lang="fr-FR" sz="2000" b="1" u="sng" dirty="0"/>
              <a:t> extraction</a:t>
            </a:r>
          </a:p>
          <a:p>
            <a:pPr marL="514350" indent="-514350">
              <a:buAutoNum type="arabicParenR"/>
            </a:pPr>
            <a:r>
              <a:rPr lang="fr-FR" sz="2000" b="1" u="sng" dirty="0"/>
              <a:t>Inputs and </a:t>
            </a:r>
            <a:r>
              <a:rPr lang="fr-FR" sz="2000" b="1" u="sng" dirty="0" err="1"/>
              <a:t>Ouptus</a:t>
            </a:r>
            <a:endParaRPr lang="fr-FR" sz="2000" b="1" u="sng" dirty="0"/>
          </a:p>
          <a:p>
            <a:pPr marL="514350" indent="-514350">
              <a:buAutoNum type="arabicParenR"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Proposed</a:t>
            </a:r>
            <a:r>
              <a:rPr lang="fr-FR" b="1" u="sng" dirty="0">
                <a:solidFill>
                  <a:srgbClr val="FF0000"/>
                </a:solidFill>
              </a:rPr>
              <a:t> solutions 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 err="1"/>
              <a:t>Summary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/>
              <a:t>Direct on first </a:t>
            </a:r>
            <a:r>
              <a:rPr lang="fr-FR" sz="2000" b="1" u="sng" dirty="0" err="1"/>
              <a:t>step</a:t>
            </a:r>
            <a:r>
              <a:rPr lang="fr-FR" sz="2000" b="1" u="sng" dirty="0"/>
              <a:t> of HPV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Adapt</a:t>
            </a:r>
            <a:r>
              <a:rPr lang="fr-FR" sz="2000" b="1" u="sng" dirty="0"/>
              <a:t> to second </a:t>
            </a:r>
            <a:r>
              <a:rPr lang="fr-FR" sz="2000" b="1" u="sng" dirty="0" err="1"/>
              <a:t>step</a:t>
            </a:r>
            <a:r>
              <a:rPr lang="fr-FR" sz="2000" b="1" u="sng" dirty="0"/>
              <a:t> of HPV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 marL="0" indent="0">
              <a:buNone/>
            </a:pPr>
            <a:r>
              <a:rPr lang="fr-FR" sz="2200" dirty="0"/>
              <a:t>-</a:t>
            </a:r>
            <a:r>
              <a:rPr lang="en-US" sz="2200" dirty="0"/>
              <a:t>   Study of different publications about microcalcification detection, state of the art, only one was selected for its aforementioned characteristics (small point shape, speed, numbers of parameters, pre-trained models, and accessible code and dataset): </a:t>
            </a:r>
            <a:r>
              <a:rPr lang="fr-FR" sz="2200" b="1" i="1" dirty="0"/>
              <a:t>CALC1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-  </a:t>
            </a:r>
            <a:r>
              <a:rPr lang="en-US" sz="2200" dirty="0"/>
              <a:t> New publication (</a:t>
            </a:r>
            <a:r>
              <a:rPr lang="fr-FR" sz="2200" b="1" i="1" dirty="0"/>
              <a:t>HPV)</a:t>
            </a:r>
            <a:r>
              <a:rPr lang="en-US" sz="2200" dirty="0"/>
              <a:t> about cancer cell nuclei segmentation (of similar shape of our microcalcifications) and statistics extraction</a:t>
            </a:r>
            <a:endParaRPr lang="fr-FR" sz="2200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200" dirty="0"/>
              <a:t>Run and understand both codes </a:t>
            </a:r>
          </a:p>
          <a:p>
            <a:pPr>
              <a:buFontTx/>
              <a:buChar char="-"/>
            </a:pPr>
            <a:r>
              <a:rPr lang="en-US" sz="2200" dirty="0"/>
              <a:t>Try to apply the statistics extraction part at the end of </a:t>
            </a:r>
            <a:r>
              <a:rPr lang="fr-FR" sz="2200" b="1" i="1" dirty="0"/>
              <a:t>HPV  </a:t>
            </a:r>
            <a:r>
              <a:rPr lang="en-US" sz="2200" dirty="0"/>
              <a:t>code to the calcification image detected at the output of </a:t>
            </a:r>
            <a:r>
              <a:rPr lang="fr-FR" sz="2200" b="1" i="1" dirty="0"/>
              <a:t>CALC1 </a:t>
            </a:r>
            <a:r>
              <a:rPr lang="en-US" sz="2200" dirty="0"/>
              <a:t>code</a:t>
            </a:r>
            <a:endParaRPr lang="fr-FR" sz="2200" dirty="0"/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28050-86A5-FC6B-2CFC-BA25666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21764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Run the codes, inputs and outputs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C5A59-CBE2-A0AC-327C-91538071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073457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Microcalcifications </a:t>
            </a:r>
            <a:r>
              <a:rPr lang="fr-FR" sz="2800" b="1" u="sng" dirty="0" err="1"/>
              <a:t>detection</a:t>
            </a:r>
            <a:r>
              <a:rPr lang="fr-FR" sz="2800" b="1" u="sng" dirty="0"/>
              <a:t> (</a:t>
            </a:r>
            <a:r>
              <a:rPr lang="fr-FR" sz="2800" b="1" i="1" u="sng" dirty="0"/>
              <a:t>CALC1</a:t>
            </a:r>
            <a:r>
              <a:rPr lang="fr-FR" sz="2800" b="1" u="sng" dirty="0"/>
              <a:t>) </a:t>
            </a:r>
            <a:r>
              <a:rPr lang="fr-FR" sz="2800" b="1" u="sng" dirty="0" err="1"/>
              <a:t>using</a:t>
            </a:r>
            <a:r>
              <a:rPr lang="fr-FR" sz="2800" b="1" u="sng" dirty="0"/>
              <a:t> </a:t>
            </a:r>
            <a:r>
              <a:rPr lang="fr-FR" sz="2800" b="1" u="sng" dirty="0" err="1"/>
              <a:t>deep-learning</a:t>
            </a:r>
            <a:r>
              <a:rPr lang="fr-FR" sz="2800" b="1" u="sng" dirty="0"/>
              <a:t> </a:t>
            </a:r>
          </a:p>
        </p:txBody>
      </p:sp>
      <p:pic>
        <p:nvPicPr>
          <p:cNvPr id="5" name="Image 4" descr="Une image contenant lune, objet astronomique, planète, Espace lointain&#10;&#10;Description générée automatiquement">
            <a:extLst>
              <a:ext uri="{FF2B5EF4-FFF2-40B4-BE49-F238E27FC236}">
                <a16:creationId xmlns:a16="http://schemas.microsoft.com/office/drawing/2014/main" id="{680BAFD5-817C-E1A2-EBF3-B32DEEF3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8"/>
          <a:stretch/>
        </p:blipFill>
        <p:spPr>
          <a:xfrm flipH="1">
            <a:off x="425309" y="1667059"/>
            <a:ext cx="1768951" cy="4518658"/>
          </a:xfrm>
          <a:prstGeom prst="rect">
            <a:avLst/>
          </a:prstGeom>
        </p:spPr>
      </p:pic>
      <p:pic>
        <p:nvPicPr>
          <p:cNvPr id="7" name="Image 6" descr="Une image contenant astronomie, planète, Univers, Espace lointain&#10;&#10;Description générée automatiquement">
            <a:extLst>
              <a:ext uri="{FF2B5EF4-FFF2-40B4-BE49-F238E27FC236}">
                <a16:creationId xmlns:a16="http://schemas.microsoft.com/office/drawing/2014/main" id="{7070835D-3D18-566F-4870-428D7842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27" y="1667060"/>
            <a:ext cx="1386283" cy="45186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099490-CD16-05DF-D212-51E53CA3E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36" y="2171778"/>
            <a:ext cx="3877256" cy="3961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2C99B4-218B-16F3-F72B-9DB3FCD17E6B}"/>
              </a:ext>
            </a:extLst>
          </p:cNvPr>
          <p:cNvSpPr txBox="1"/>
          <p:nvPr/>
        </p:nvSpPr>
        <p:spPr>
          <a:xfrm>
            <a:off x="4173794" y="1672825"/>
            <a:ext cx="478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Ran </a:t>
            </a:r>
            <a:r>
              <a:rPr lang="fr-FR" dirty="0" err="1"/>
              <a:t>with</a:t>
            </a:r>
            <a:r>
              <a:rPr lang="fr-FR" dirty="0"/>
              <a:t> the image </a:t>
            </a:r>
            <a:r>
              <a:rPr lang="fr-FR" dirty="0" err="1"/>
              <a:t>furnished</a:t>
            </a:r>
            <a:r>
              <a:rPr lang="fr-FR" dirty="0"/>
              <a:t> on the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CB4684-F182-EA29-6633-9CCD563AE784}"/>
              </a:ext>
            </a:extLst>
          </p:cNvPr>
          <p:cNvSpPr txBox="1"/>
          <p:nvPr/>
        </p:nvSpPr>
        <p:spPr>
          <a:xfrm>
            <a:off x="275740" y="6132866"/>
            <a:ext cx="38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The original image, and the output, in </a:t>
            </a:r>
            <a:r>
              <a:rPr lang="fr-FR" i="1" dirty="0" err="1"/>
              <a:t>red</a:t>
            </a:r>
            <a:r>
              <a:rPr lang="fr-FR" i="1" dirty="0"/>
              <a:t> the microcalcifications </a:t>
            </a:r>
            <a:r>
              <a:rPr lang="fr-FR" i="1" dirty="0" err="1"/>
              <a:t>detected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713F5E-0380-54A1-A238-ADA4A1A99B8B}"/>
              </a:ext>
            </a:extLst>
          </p:cNvPr>
          <p:cNvSpPr txBox="1"/>
          <p:nvPr/>
        </p:nvSpPr>
        <p:spPr>
          <a:xfrm>
            <a:off x="7889436" y="6194888"/>
            <a:ext cx="383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Zoom on microcalcifications area</a:t>
            </a:r>
          </a:p>
        </p:txBody>
      </p:sp>
    </p:spTree>
    <p:extLst>
      <p:ext uri="{BB962C8B-B14F-4D97-AF65-F5344CB8AC3E}">
        <p14:creationId xmlns:p14="http://schemas.microsoft.com/office/powerpoint/2010/main" val="21046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0B0FC-EFEF-92F2-51B4-60BBE845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9" y="80980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fr-FR" sz="2000" dirty="0"/>
              <a:t>Ran the Matlab script </a:t>
            </a:r>
            <a:r>
              <a:rPr lang="fr-FR" sz="2000" b="1" i="1" dirty="0"/>
              <a:t>show_example_v2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pre-fixed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and </a:t>
            </a:r>
            <a:r>
              <a:rPr lang="fr-FR" sz="2000" dirty="0" err="1"/>
              <a:t>dataset</a:t>
            </a:r>
            <a:r>
              <a:rPr lang="fr-FR" sz="2000" dirty="0"/>
              <a:t> </a:t>
            </a:r>
            <a:r>
              <a:rPr lang="fr-FR" sz="2000" b="1" i="1" dirty="0"/>
              <a:t>:</a:t>
            </a: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4F6EC72-3671-7CDB-C88A-EC1687BCED22}"/>
              </a:ext>
            </a:extLst>
          </p:cNvPr>
          <p:cNvSpPr txBox="1">
            <a:spLocks/>
          </p:cNvSpPr>
          <p:nvPr/>
        </p:nvSpPr>
        <p:spPr>
          <a:xfrm>
            <a:off x="189271" y="184623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</a:t>
            </a:r>
            <a:r>
              <a:rPr lang="fr-FR" sz="2800" b="1" u="sng" dirty="0" err="1"/>
              <a:t>Cancerous</a:t>
            </a:r>
            <a:r>
              <a:rPr lang="fr-FR" sz="2800" b="1" u="sng" dirty="0"/>
              <a:t> </a:t>
            </a:r>
            <a:r>
              <a:rPr lang="fr-FR" sz="2800" b="1" u="sng" dirty="0" err="1"/>
              <a:t>cell</a:t>
            </a:r>
            <a:r>
              <a:rPr lang="fr-FR" sz="2800" b="1" u="sng" dirty="0"/>
              <a:t> </a:t>
            </a:r>
            <a:r>
              <a:rPr lang="fr-FR" sz="2800" b="1" u="sng" dirty="0" err="1"/>
              <a:t>nuclei</a:t>
            </a:r>
            <a:r>
              <a:rPr lang="fr-FR" sz="2800" b="1" u="sng" dirty="0"/>
              <a:t> segmentation (</a:t>
            </a:r>
            <a:r>
              <a:rPr lang="fr-FR" sz="2800" b="1" i="1" u="sng" dirty="0"/>
              <a:t>HPV</a:t>
            </a:r>
            <a:r>
              <a:rPr lang="fr-FR" sz="2800" b="1" u="sng" dirty="0"/>
              <a:t>) and </a:t>
            </a:r>
            <a:r>
              <a:rPr lang="fr-FR" sz="2800" b="1" u="sng" dirty="0" err="1"/>
              <a:t>features</a:t>
            </a:r>
            <a:r>
              <a:rPr lang="fr-FR" sz="2800" b="1" u="sng" dirty="0"/>
              <a:t> extraction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865244-F716-6E0A-3B90-3CCD2E22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6" y="1381118"/>
            <a:ext cx="4752662" cy="39183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DA5798-CEF3-AF73-1E29-32FBBA8E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89" y="1397033"/>
            <a:ext cx="4752662" cy="38562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15DEBF-E670-03D9-D867-DF1DB51F2373}"/>
              </a:ext>
            </a:extLst>
          </p:cNvPr>
          <p:cNvSpPr txBox="1"/>
          <p:nvPr/>
        </p:nvSpPr>
        <p:spPr>
          <a:xfrm>
            <a:off x="319016" y="5253319"/>
            <a:ext cx="475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Segmentation of the HPV </a:t>
            </a:r>
            <a:r>
              <a:rPr lang="fr-FR" i="1" dirty="0" err="1"/>
              <a:t>cell</a:t>
            </a:r>
            <a:r>
              <a:rPr lang="fr-FR" i="1" dirty="0"/>
              <a:t> </a:t>
            </a:r>
            <a:r>
              <a:rPr lang="fr-FR" i="1" dirty="0" err="1"/>
              <a:t>nuclei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CD8C9E-6FAF-3EC4-747C-0CAD18B9144C}"/>
              </a:ext>
            </a:extLst>
          </p:cNvPr>
          <p:cNvSpPr txBox="1"/>
          <p:nvPr/>
        </p:nvSpPr>
        <p:spPr>
          <a:xfrm>
            <a:off x="6967076" y="5219634"/>
            <a:ext cx="482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Clusterisation</a:t>
            </a:r>
            <a:r>
              <a:rPr lang="fr-FR" i="1" dirty="0"/>
              <a:t> and extraction of the </a:t>
            </a:r>
            <a:r>
              <a:rPr lang="fr-FR" i="1" dirty="0" err="1"/>
              <a:t>features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those</a:t>
            </a:r>
            <a:r>
              <a:rPr lang="fr-FR" i="1" dirty="0"/>
              <a:t> </a:t>
            </a:r>
            <a:r>
              <a:rPr lang="fr-FR" i="1" dirty="0" err="1"/>
              <a:t>segmented</a:t>
            </a:r>
            <a:r>
              <a:rPr lang="fr-FR" i="1" dirty="0"/>
              <a:t> </a:t>
            </a:r>
            <a:r>
              <a:rPr lang="fr-FR" i="1" dirty="0" err="1"/>
              <a:t>nuclei</a:t>
            </a:r>
            <a:endParaRPr lang="fr-FR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5FAE-A6BB-4137-11F4-0B135047E76A}"/>
              </a:ext>
            </a:extLst>
          </p:cNvPr>
          <p:cNvSpPr txBox="1"/>
          <p:nvPr/>
        </p:nvSpPr>
        <p:spPr>
          <a:xfrm>
            <a:off x="1238865" y="5924457"/>
            <a:ext cx="967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/>
              <a:t>Indeed the </a:t>
            </a:r>
            <a:r>
              <a:rPr lang="fr-FR" dirty="0" err="1"/>
              <a:t>segmented</a:t>
            </a:r>
            <a:r>
              <a:rPr lang="fr-FR" dirty="0"/>
              <a:t> </a:t>
            </a:r>
            <a:r>
              <a:rPr lang="fr-FR" dirty="0" err="1"/>
              <a:t>nuclei</a:t>
            </a:r>
            <a:r>
              <a:rPr lang="fr-FR" dirty="0"/>
              <a:t> are </a:t>
            </a:r>
            <a:r>
              <a:rPr lang="en-US" sz="1800" dirty="0"/>
              <a:t>of similar shape of our microcalcifications</a:t>
            </a:r>
          </a:p>
          <a:p>
            <a:pPr marL="285750" indent="-285750" algn="ctr">
              <a:buFontTx/>
              <a:buChar char="-"/>
            </a:pPr>
            <a:r>
              <a:rPr lang="en-US" sz="1800" b="1" dirty="0">
                <a:solidFill>
                  <a:srgbClr val="FF0000"/>
                </a:solidFill>
              </a:rPr>
              <a:t>This code works in 2 steps</a:t>
            </a:r>
            <a:r>
              <a:rPr lang="en-US" sz="1800" dirty="0"/>
              <a:t>: Segmentation and </a:t>
            </a:r>
            <a:r>
              <a:rPr lang="en-US" sz="1800" dirty="0" err="1"/>
              <a:t>Clusterisation</a:t>
            </a:r>
            <a:endParaRPr lang="en-US" sz="1800" dirty="0"/>
          </a:p>
          <a:p>
            <a:pPr algn="ctr"/>
            <a:r>
              <a:rPr lang="en-US" dirty="0"/>
              <a:t>- Need to study the inputs and outputs in order to combine both codes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08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CB30F1C-0AC1-CD3D-1913-757400F7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7" y="-221226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/>
              <a:t>2) Inputs and Outputs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D543AF-A819-F461-279E-6BC4D3DF4765}"/>
              </a:ext>
            </a:extLst>
          </p:cNvPr>
          <p:cNvSpPr txBox="1"/>
          <p:nvPr/>
        </p:nvSpPr>
        <p:spPr>
          <a:xfrm>
            <a:off x="233516" y="840658"/>
            <a:ext cx="202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a) </a:t>
            </a:r>
            <a:r>
              <a:rPr lang="fr-FR" sz="2000" b="1" i="1" u="sng" dirty="0"/>
              <a:t>CALC1</a:t>
            </a:r>
            <a:r>
              <a:rPr lang="fr-FR" sz="2000" u="sng" dirty="0"/>
              <a:t> output: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7789D-D711-0EC5-8CB7-AA8DE9707BFC}"/>
              </a:ext>
            </a:extLst>
          </p:cNvPr>
          <p:cNvSpPr txBox="1"/>
          <p:nvPr/>
        </p:nvSpPr>
        <p:spPr>
          <a:xfrm>
            <a:off x="486697" y="1451198"/>
            <a:ext cx="43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« a </a:t>
            </a:r>
            <a:r>
              <a:rPr lang="fr-FR" dirty="0" err="1"/>
              <a:t>scalar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score per-pixel»,</a:t>
            </a:r>
          </a:p>
        </p:txBody>
      </p:sp>
      <p:pic>
        <p:nvPicPr>
          <p:cNvPr id="9" name="Image 8" descr="image008">
            <a:extLst>
              <a:ext uri="{FF2B5EF4-FFF2-40B4-BE49-F238E27FC236}">
                <a16:creationId xmlns:a16="http://schemas.microsoft.com/office/drawing/2014/main" id="{8C552170-B137-940D-FA84-8105EAB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9" y="1980962"/>
            <a:ext cx="2226528" cy="23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image009">
            <a:extLst>
              <a:ext uri="{FF2B5EF4-FFF2-40B4-BE49-F238E27FC236}">
                <a16:creationId xmlns:a16="http://schemas.microsoft.com/office/drawing/2014/main" id="{2F85B450-272C-984F-C1F0-21D9DC84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3" y="4417398"/>
            <a:ext cx="2226528" cy="23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0A4AF41-6041-D922-8C83-BC6E20D2750F}"/>
              </a:ext>
            </a:extLst>
          </p:cNvPr>
          <p:cNvSpPr txBox="1"/>
          <p:nvPr/>
        </p:nvSpPr>
        <p:spPr>
          <a:xfrm>
            <a:off x="548562" y="2054154"/>
            <a:ext cx="131260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Input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032DA1-075C-CC21-E543-6B1CD5DE9255}"/>
              </a:ext>
            </a:extLst>
          </p:cNvPr>
          <p:cNvSpPr txBox="1"/>
          <p:nvPr/>
        </p:nvSpPr>
        <p:spPr>
          <a:xfrm>
            <a:off x="548563" y="4523828"/>
            <a:ext cx="131260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90CC6-B140-B8E2-1073-0C8B39A9FC20}"/>
              </a:ext>
            </a:extLst>
          </p:cNvPr>
          <p:cNvSpPr/>
          <p:nvPr/>
        </p:nvSpPr>
        <p:spPr>
          <a:xfrm>
            <a:off x="2830201" y="5172511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~e-6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D4230-B841-5254-2A8F-9A77CB249EE0}"/>
              </a:ext>
            </a:extLst>
          </p:cNvPr>
          <p:cNvSpPr/>
          <p:nvPr/>
        </p:nvSpPr>
        <p:spPr>
          <a:xfrm>
            <a:off x="2878507" y="566014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~1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ACEF323-5A5E-4B1A-B764-651C0E5186D5}"/>
              </a:ext>
            </a:extLst>
          </p:cNvPr>
          <p:cNvCxnSpPr>
            <a:cxnSpLocks/>
          </p:cNvCxnSpPr>
          <p:nvPr/>
        </p:nvCxnSpPr>
        <p:spPr>
          <a:xfrm flipH="1">
            <a:off x="2256503" y="5430185"/>
            <a:ext cx="5733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6F7E9B4-4574-E3D2-7889-A58D0BAA41FE}"/>
              </a:ext>
            </a:extLst>
          </p:cNvPr>
          <p:cNvCxnSpPr>
            <a:cxnSpLocks/>
          </p:cNvCxnSpPr>
          <p:nvPr/>
        </p:nvCxnSpPr>
        <p:spPr>
          <a:xfrm flipH="1">
            <a:off x="1578317" y="5857680"/>
            <a:ext cx="1251884" cy="454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1CA4F6B-A087-B07C-81D3-ACF1FDE69079}"/>
              </a:ext>
            </a:extLst>
          </p:cNvPr>
          <p:cNvSpPr txBox="1"/>
          <p:nvPr/>
        </p:nvSpPr>
        <p:spPr>
          <a:xfrm>
            <a:off x="6491748" y="840658"/>
            <a:ext cx="325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b) </a:t>
            </a:r>
            <a:r>
              <a:rPr lang="fr-FR" sz="2000" b="1" i="1" u="sng" dirty="0"/>
              <a:t>HPV </a:t>
            </a:r>
            <a:r>
              <a:rPr lang="fr-FR" sz="2000" u="sng" dirty="0"/>
              <a:t> </a:t>
            </a:r>
            <a:r>
              <a:rPr lang="fr-FR" sz="2000" u="sng" dirty="0" err="1"/>
              <a:t>step</a:t>
            </a:r>
            <a:r>
              <a:rPr lang="fr-FR" sz="2000" u="sng" dirty="0"/>
              <a:t> 1 input: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191F3F2-EA9C-C019-9D4F-9F6CA6261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39" y="2808335"/>
            <a:ext cx="4765708" cy="393147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A15736E-22F2-0A9B-33AD-A33C9214F19F}"/>
              </a:ext>
            </a:extLst>
          </p:cNvPr>
          <p:cNvSpPr txBox="1"/>
          <p:nvPr/>
        </p:nvSpPr>
        <p:spPr>
          <a:xfrm>
            <a:off x="6491748" y="1385091"/>
            <a:ext cx="546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Png format: value </a:t>
            </a:r>
            <a:r>
              <a:rPr lang="fr-FR" dirty="0" err="1"/>
              <a:t>between</a:t>
            </a:r>
            <a:r>
              <a:rPr lang="fr-FR" dirty="0"/>
              <a:t> 0-255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836E83-309C-2147-C4C4-B6F8F34AE359}"/>
              </a:ext>
            </a:extLst>
          </p:cNvPr>
          <p:cNvSpPr txBox="1"/>
          <p:nvPr/>
        </p:nvSpPr>
        <p:spPr>
          <a:xfrm>
            <a:off x="6491748" y="1869488"/>
            <a:ext cx="492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Point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darker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background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D5D42CC-0796-D28B-13E4-68158596AA45}"/>
              </a:ext>
            </a:extLst>
          </p:cNvPr>
          <p:cNvSpPr txBox="1"/>
          <p:nvPr/>
        </p:nvSpPr>
        <p:spPr>
          <a:xfrm>
            <a:off x="2662084" y="1980962"/>
            <a:ext cx="299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Point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ligther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background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63A0EF-14E4-6CC1-8847-7335D691150A}"/>
              </a:ext>
            </a:extLst>
          </p:cNvPr>
          <p:cNvSpPr txBox="1"/>
          <p:nvPr/>
        </p:nvSpPr>
        <p:spPr>
          <a:xfrm>
            <a:off x="2701427" y="4502319"/>
            <a:ext cx="268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Value </a:t>
            </a:r>
            <a:r>
              <a:rPr lang="fr-FR" dirty="0" err="1"/>
              <a:t>between</a:t>
            </a:r>
            <a:r>
              <a:rPr lang="fr-FR" dirty="0"/>
              <a:t> 0-1 close to </a:t>
            </a:r>
            <a:r>
              <a:rPr lang="fr-FR" dirty="0" err="1"/>
              <a:t>binary</a:t>
            </a:r>
            <a:r>
              <a:rPr lang="fr-FR" dirty="0"/>
              <a:t> case:</a:t>
            </a:r>
          </a:p>
        </p:txBody>
      </p:sp>
    </p:spTree>
    <p:extLst>
      <p:ext uri="{BB962C8B-B14F-4D97-AF65-F5344CB8AC3E}">
        <p14:creationId xmlns:p14="http://schemas.microsoft.com/office/powerpoint/2010/main" val="15476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B2BB7C-3A60-C73F-4E6A-A3B41C09E8F1}"/>
              </a:ext>
            </a:extLst>
          </p:cNvPr>
          <p:cNvSpPr txBox="1"/>
          <p:nvPr/>
        </p:nvSpPr>
        <p:spPr>
          <a:xfrm>
            <a:off x="303810" y="321884"/>
            <a:ext cx="656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c) </a:t>
            </a:r>
            <a:r>
              <a:rPr lang="fr-FR" sz="2000" b="1" i="1" u="sng" dirty="0"/>
              <a:t>HPV </a:t>
            </a:r>
            <a:r>
              <a:rPr lang="fr-FR" sz="2000" u="sng" dirty="0"/>
              <a:t> </a:t>
            </a:r>
            <a:r>
              <a:rPr lang="fr-FR" sz="2000" u="sng" dirty="0" err="1"/>
              <a:t>step</a:t>
            </a:r>
            <a:r>
              <a:rPr lang="fr-FR" sz="2000" u="sng" dirty="0"/>
              <a:t> 1 output and </a:t>
            </a:r>
            <a:r>
              <a:rPr lang="fr-FR" sz="2000" u="sng" dirty="0" err="1"/>
              <a:t>step</a:t>
            </a:r>
            <a:r>
              <a:rPr lang="fr-FR" sz="2000" u="sng" dirty="0"/>
              <a:t> 2 input:</a:t>
            </a:r>
          </a:p>
        </p:txBody>
      </p:sp>
      <p:pic>
        <p:nvPicPr>
          <p:cNvPr id="1026" name="Image 28">
            <a:extLst>
              <a:ext uri="{FF2B5EF4-FFF2-40B4-BE49-F238E27FC236}">
                <a16:creationId xmlns:a16="http://schemas.microsoft.com/office/drawing/2014/main" id="{5FEF5A55-CC5B-33B1-A791-9E861304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" y="2817117"/>
            <a:ext cx="2155972" cy="38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29">
            <a:extLst>
              <a:ext uri="{FF2B5EF4-FFF2-40B4-BE49-F238E27FC236}">
                <a16:creationId xmlns:a16="http://schemas.microsoft.com/office/drawing/2014/main" id="{F1D35FE5-FA27-ADF6-0B89-9A2D93AE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29" y="2805988"/>
            <a:ext cx="3004606" cy="3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FE73C7C5-555A-0642-13B7-DC5EFA8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28" y="105083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5481BA-15B5-68F7-E014-607C7610EE00}"/>
              </a:ext>
            </a:extLst>
          </p:cNvPr>
          <p:cNvSpPr txBox="1"/>
          <p:nvPr/>
        </p:nvSpPr>
        <p:spPr>
          <a:xfrm>
            <a:off x="323994" y="950658"/>
            <a:ext cx="92624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i="1" u="sng" dirty="0" err="1"/>
              <a:t>nuclei</a:t>
            </a:r>
            <a:r>
              <a:rPr lang="fr-FR" dirty="0"/>
              <a:t> :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nuclei</a:t>
            </a:r>
            <a:endParaRPr lang="fr-FR" dirty="0"/>
          </a:p>
          <a:p>
            <a:r>
              <a:rPr lang="fr-FR" dirty="0" err="1"/>
              <a:t>nuclei</a:t>
            </a:r>
            <a:r>
              <a:rPr lang="fr-FR" dirty="0"/>
              <a:t>{k} corresponds to the </a:t>
            </a:r>
            <a:r>
              <a:rPr lang="en-US" dirty="0"/>
              <a:t>chained list of points forming the boundary of the nuclei number k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57F910-ECD8-0DFA-7DE8-E4D417092526}"/>
              </a:ext>
            </a:extLst>
          </p:cNvPr>
          <p:cNvSpPr txBox="1"/>
          <p:nvPr/>
        </p:nvSpPr>
        <p:spPr>
          <a:xfrm>
            <a:off x="323994" y="1753015"/>
            <a:ext cx="9262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i="1" u="sng" dirty="0" err="1"/>
              <a:t>properties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nuclei</a:t>
            </a:r>
            <a:r>
              <a:rPr lang="fr-FR" dirty="0"/>
              <a:t> * structure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 err="1"/>
              <a:t>properties</a:t>
            </a:r>
            <a:r>
              <a:rPr lang="fr-FR" dirty="0"/>
              <a:t>{k} corresponds to the </a:t>
            </a:r>
            <a:r>
              <a:rPr lang="fr-FR" dirty="0" err="1"/>
              <a:t>properties</a:t>
            </a:r>
            <a:r>
              <a:rPr lang="fr-FR" dirty="0"/>
              <a:t> of the </a:t>
            </a:r>
            <a:r>
              <a:rPr lang="fr-FR" dirty="0" err="1"/>
              <a:t>nuclei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k</a:t>
            </a:r>
          </a:p>
          <a:p>
            <a:r>
              <a:rPr lang="fr-FR" dirty="0"/>
              <a:t>Exemple of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7D7A4-CB12-A04A-A010-2EAAED34B15A}"/>
              </a:ext>
            </a:extLst>
          </p:cNvPr>
          <p:cNvSpPr txBox="1"/>
          <p:nvPr/>
        </p:nvSpPr>
        <p:spPr>
          <a:xfrm>
            <a:off x="6369135" y="5744889"/>
            <a:ext cx="582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Both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r>
              <a:rPr lang="fr-FR" dirty="0"/>
              <a:t> as an input of </a:t>
            </a:r>
            <a:r>
              <a:rPr lang="fr-FR" dirty="0" err="1"/>
              <a:t>step</a:t>
            </a:r>
            <a:r>
              <a:rPr lang="fr-FR" dirty="0"/>
              <a:t> 2,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main issue</a:t>
            </a:r>
          </a:p>
        </p:txBody>
      </p:sp>
    </p:spTree>
    <p:extLst>
      <p:ext uri="{BB962C8B-B14F-4D97-AF65-F5344CB8AC3E}">
        <p14:creationId xmlns:p14="http://schemas.microsoft.com/office/powerpoint/2010/main" val="31892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47A5FC6-5173-42D9-41B9-03FF19F6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21764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fr-FR" b="1" u="sng" dirty="0" err="1">
                <a:solidFill>
                  <a:srgbClr val="FF0000"/>
                </a:solidFill>
              </a:rPr>
              <a:t>Proposed</a:t>
            </a:r>
            <a:r>
              <a:rPr lang="fr-FR" b="1" u="sng" dirty="0">
                <a:solidFill>
                  <a:srgbClr val="FF0000"/>
                </a:solidFill>
              </a:rPr>
              <a:t> solutions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A8AC3F-2A90-EB64-170C-C8A43AA9A855}"/>
              </a:ext>
            </a:extLst>
          </p:cNvPr>
          <p:cNvSpPr txBox="1">
            <a:spLocks/>
          </p:cNvSpPr>
          <p:nvPr/>
        </p:nvSpPr>
        <p:spPr>
          <a:xfrm>
            <a:off x="189271" y="1106539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1</a:t>
            </a:r>
            <a:r>
              <a:rPr lang="fr-FR" sz="2800" b="1" u="sng" dirty="0"/>
              <a:t>) </a:t>
            </a:r>
            <a:r>
              <a:rPr lang="fr-FR" sz="2800" b="1" u="sng" dirty="0" err="1"/>
              <a:t>Summary</a:t>
            </a:r>
            <a:endParaRPr lang="fr-FR" sz="28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EC1BB9-6476-C1FB-7660-954EF809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9" y="1667793"/>
            <a:ext cx="1775527" cy="17612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8F842-1179-F168-B8F8-2DC77DB5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5" y="1667793"/>
            <a:ext cx="2087357" cy="1761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A5D-6569-D84A-D8F7-3E150ADF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49" y="5124778"/>
            <a:ext cx="1752207" cy="1428213"/>
          </a:xfrm>
          <a:prstGeom prst="rect">
            <a:avLst/>
          </a:prstGeom>
        </p:spPr>
      </p:pic>
      <p:sp>
        <p:nvSpPr>
          <p:cNvPr id="12" name="ZoneTexte 46">
            <a:extLst>
              <a:ext uri="{FF2B5EF4-FFF2-40B4-BE49-F238E27FC236}">
                <a16:creationId xmlns:a16="http://schemas.microsoft.com/office/drawing/2014/main" id="{70D0B860-1CD8-18C2-EAC2-E21EC1CE65EA}"/>
              </a:ext>
            </a:extLst>
          </p:cNvPr>
          <p:cNvSpPr txBox="1"/>
          <p:nvPr/>
        </p:nvSpPr>
        <p:spPr>
          <a:xfrm>
            <a:off x="9537586" y="5067439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2</a:t>
            </a:r>
          </a:p>
          <a:p>
            <a:pPr algn="ctr"/>
            <a:r>
              <a:rPr lang="fr-FR" sz="1600" dirty="0" err="1"/>
              <a:t>Grouping</a:t>
            </a:r>
            <a:r>
              <a:rPr lang="fr-FR" sz="1600" dirty="0"/>
              <a:t> in cluster &amp; </a:t>
            </a:r>
            <a:r>
              <a:rPr lang="fr-FR" sz="1600" dirty="0" err="1"/>
              <a:t>computing</a:t>
            </a:r>
            <a:r>
              <a:rPr lang="fr-FR" sz="1600" dirty="0"/>
              <a:t> </a:t>
            </a:r>
            <a:r>
              <a:rPr lang="fr-FR" sz="1600" dirty="0" err="1"/>
              <a:t>characteristics</a:t>
            </a:r>
            <a:r>
              <a:rPr lang="fr-FR" sz="1600" dirty="0"/>
              <a:t> on clusters</a:t>
            </a:r>
          </a:p>
        </p:txBody>
      </p:sp>
      <p:sp>
        <p:nvSpPr>
          <p:cNvPr id="13" name="ZoneTexte 41">
            <a:extLst>
              <a:ext uri="{FF2B5EF4-FFF2-40B4-BE49-F238E27FC236}">
                <a16:creationId xmlns:a16="http://schemas.microsoft.com/office/drawing/2014/main" id="{5AE7D29D-F0BA-4A72-958F-F976B1E03F42}"/>
              </a:ext>
            </a:extLst>
          </p:cNvPr>
          <p:cNvSpPr txBox="1"/>
          <p:nvPr/>
        </p:nvSpPr>
        <p:spPr>
          <a:xfrm>
            <a:off x="3063736" y="5907914"/>
            <a:ext cx="2449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1</a:t>
            </a:r>
          </a:p>
          <a:p>
            <a:pPr algn="ctr"/>
            <a:r>
              <a:rPr lang="fr-FR" sz="1600" dirty="0"/>
              <a:t>Dots segmentation &amp; </a:t>
            </a:r>
            <a:r>
              <a:rPr lang="fr-FR" sz="1600" dirty="0" err="1"/>
              <a:t>Characterisitics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4" name="ZoneTexte 41">
            <a:extLst>
              <a:ext uri="{FF2B5EF4-FFF2-40B4-BE49-F238E27FC236}">
                <a16:creationId xmlns:a16="http://schemas.microsoft.com/office/drawing/2014/main" id="{6CABEA46-15FF-1B4F-34ED-BBB972459F8C}"/>
              </a:ext>
            </a:extLst>
          </p:cNvPr>
          <p:cNvSpPr txBox="1"/>
          <p:nvPr/>
        </p:nvSpPr>
        <p:spPr>
          <a:xfrm>
            <a:off x="3239336" y="1747032"/>
            <a:ext cx="244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CALC1 </a:t>
            </a:r>
          </a:p>
          <a:p>
            <a:pPr algn="ctr"/>
            <a:r>
              <a:rPr lang="fr-FR" sz="1600" dirty="0"/>
              <a:t>Microcalcification </a:t>
            </a:r>
            <a:r>
              <a:rPr lang="fr-FR" sz="1600" dirty="0" err="1"/>
              <a:t>detection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5" name="ZoneTexte 41">
            <a:extLst>
              <a:ext uri="{FF2B5EF4-FFF2-40B4-BE49-F238E27FC236}">
                <a16:creationId xmlns:a16="http://schemas.microsoft.com/office/drawing/2014/main" id="{53C84EAB-A40B-2B3F-34F8-0B4B7276688D}"/>
              </a:ext>
            </a:extLst>
          </p:cNvPr>
          <p:cNvSpPr txBox="1"/>
          <p:nvPr/>
        </p:nvSpPr>
        <p:spPr>
          <a:xfrm>
            <a:off x="5396410" y="5384694"/>
            <a:ext cx="244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compatible </a:t>
            </a:r>
            <a:r>
              <a:rPr lang="fr-FR" sz="2000" b="1" dirty="0" err="1">
                <a:solidFill>
                  <a:srgbClr val="FFC000"/>
                </a:solidFill>
              </a:rPr>
              <a:t>properties</a:t>
            </a:r>
            <a:r>
              <a:rPr lang="fr-FR" sz="2000" b="1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</a:t>
            </a:r>
            <a:r>
              <a:rPr lang="fr-FR" sz="2000" b="1" dirty="0" err="1">
                <a:solidFill>
                  <a:srgbClr val="FFC000"/>
                </a:solidFill>
              </a:rPr>
              <a:t>nuclei</a:t>
            </a:r>
            <a:endParaRPr lang="fr-FR" sz="2000" b="1" dirty="0">
              <a:solidFill>
                <a:srgbClr val="FFC000"/>
              </a:solidFill>
            </a:endParaRPr>
          </a:p>
          <a:p>
            <a:pPr algn="ctr"/>
            <a:endParaRPr lang="fr-FR" sz="2000" b="1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EA931-F313-D714-290F-89E91E5E2EEB}"/>
              </a:ext>
            </a:extLst>
          </p:cNvPr>
          <p:cNvCxnSpPr>
            <a:cxnSpLocks/>
          </p:cNvCxnSpPr>
          <p:nvPr/>
        </p:nvCxnSpPr>
        <p:spPr>
          <a:xfrm>
            <a:off x="3239336" y="2731230"/>
            <a:ext cx="2337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4E2277B-996B-17B8-7EB9-A77631D1E940}"/>
              </a:ext>
            </a:extLst>
          </p:cNvPr>
          <p:cNvCxnSpPr>
            <a:cxnSpLocks/>
          </p:cNvCxnSpPr>
          <p:nvPr/>
        </p:nvCxnSpPr>
        <p:spPr>
          <a:xfrm>
            <a:off x="3262656" y="5838884"/>
            <a:ext cx="2250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284AD4-010A-6C40-036A-6523A5249F8B}"/>
              </a:ext>
            </a:extLst>
          </p:cNvPr>
          <p:cNvCxnSpPr>
            <a:cxnSpLocks/>
          </p:cNvCxnSpPr>
          <p:nvPr/>
        </p:nvCxnSpPr>
        <p:spPr>
          <a:xfrm>
            <a:off x="7664652" y="5751461"/>
            <a:ext cx="187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E9861A-E2AB-DD38-DA09-9EFD0CCE735F}"/>
              </a:ext>
            </a:extLst>
          </p:cNvPr>
          <p:cNvCxnSpPr>
            <a:cxnSpLocks/>
          </p:cNvCxnSpPr>
          <p:nvPr/>
        </p:nvCxnSpPr>
        <p:spPr>
          <a:xfrm flipH="1">
            <a:off x="3063736" y="3466191"/>
            <a:ext cx="3431936" cy="1658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50DD95-5731-61FF-AD47-F2C1630E2EA1}"/>
              </a:ext>
            </a:extLst>
          </p:cNvPr>
          <p:cNvCxnSpPr>
            <a:cxnSpLocks/>
          </p:cNvCxnSpPr>
          <p:nvPr/>
        </p:nvCxnSpPr>
        <p:spPr>
          <a:xfrm>
            <a:off x="6495672" y="3488634"/>
            <a:ext cx="0" cy="1636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46">
            <a:extLst>
              <a:ext uri="{FF2B5EF4-FFF2-40B4-BE49-F238E27FC236}">
                <a16:creationId xmlns:a16="http://schemas.microsoft.com/office/drawing/2014/main" id="{392D9B23-4B5A-81E2-8FAC-D5145F138721}"/>
              </a:ext>
            </a:extLst>
          </p:cNvPr>
          <p:cNvSpPr txBox="1"/>
          <p:nvPr/>
        </p:nvSpPr>
        <p:spPr>
          <a:xfrm>
            <a:off x="1434814" y="3879985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FF0000"/>
                </a:solidFill>
              </a:rPr>
              <a:t>First Solution:</a:t>
            </a:r>
            <a:endParaRPr lang="fr-FR" sz="1600" dirty="0">
              <a:solidFill>
                <a:srgbClr val="FF0000"/>
              </a:solidFill>
            </a:endParaRPr>
          </a:p>
          <a:p>
            <a:pPr algn="ctr"/>
            <a:r>
              <a:rPr lang="fr-FR" sz="1600" dirty="0" err="1"/>
              <a:t>Adapt</a:t>
            </a:r>
            <a:r>
              <a:rPr lang="fr-FR" sz="1600" dirty="0"/>
              <a:t> </a:t>
            </a:r>
            <a:r>
              <a:rPr lang="fr-FR" sz="1600" b="1" i="1" dirty="0"/>
              <a:t>CALC1</a:t>
            </a:r>
            <a:r>
              <a:rPr lang="fr-FR" sz="1600" dirty="0"/>
              <a:t> output and step1 code</a:t>
            </a:r>
            <a:endParaRPr lang="fr-FR" sz="1600" b="1" i="1" u="sng" dirty="0"/>
          </a:p>
          <a:p>
            <a:pPr algn="ctr"/>
            <a:endParaRPr lang="fr-FR" sz="1600" dirty="0"/>
          </a:p>
        </p:txBody>
      </p:sp>
      <p:sp>
        <p:nvSpPr>
          <p:cNvPr id="27" name="ZoneTexte 46">
            <a:extLst>
              <a:ext uri="{FF2B5EF4-FFF2-40B4-BE49-F238E27FC236}">
                <a16:creationId xmlns:a16="http://schemas.microsoft.com/office/drawing/2014/main" id="{B86EDC01-11CD-04AB-2C70-897E864CF23E}"/>
              </a:ext>
            </a:extLst>
          </p:cNvPr>
          <p:cNvSpPr txBox="1"/>
          <p:nvPr/>
        </p:nvSpPr>
        <p:spPr>
          <a:xfrm>
            <a:off x="6495672" y="3849700"/>
            <a:ext cx="26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00B050"/>
                </a:solidFill>
              </a:rPr>
              <a:t>Second Solution:</a:t>
            </a:r>
            <a:endParaRPr lang="fr-FR" sz="1600" dirty="0">
              <a:solidFill>
                <a:srgbClr val="00B050"/>
              </a:solidFill>
            </a:endParaRPr>
          </a:p>
          <a:p>
            <a:pPr algn="ctr"/>
            <a:r>
              <a:rPr lang="fr-FR" sz="1600" dirty="0" err="1"/>
              <a:t>Obtaining</a:t>
            </a:r>
            <a:r>
              <a:rPr lang="fr-FR" sz="1600" dirty="0"/>
              <a:t> compatible </a:t>
            </a:r>
            <a:r>
              <a:rPr lang="fr-FR" sz="1600" dirty="0" err="1"/>
              <a:t>properties</a:t>
            </a:r>
            <a:r>
              <a:rPr lang="fr-FR" sz="1600" dirty="0"/>
              <a:t>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83281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1A092E7-8FA9-B66C-B061-63A4D57955F0}"/>
              </a:ext>
            </a:extLst>
          </p:cNvPr>
          <p:cNvSpPr txBox="1">
            <a:spLocks/>
          </p:cNvSpPr>
          <p:nvPr/>
        </p:nvSpPr>
        <p:spPr>
          <a:xfrm>
            <a:off x="263013" y="244372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Direct on first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of </a:t>
            </a:r>
            <a:r>
              <a:rPr lang="fr-FR" sz="2800" b="1" i="1" u="sng" dirty="0"/>
              <a:t>HPV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D33ACC9-E43D-0464-346E-520893E2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3" y="4283324"/>
            <a:ext cx="1648863" cy="205023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1B8EE64-A819-19E6-BC5E-C809D822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77" y="4090564"/>
            <a:ext cx="1590675" cy="23145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1263DA4-35E5-6FD4-B622-6F3FE5E0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645" y="4090564"/>
            <a:ext cx="1648863" cy="2230815"/>
          </a:xfrm>
          <a:prstGeom prst="rect">
            <a:avLst/>
          </a:prstGeom>
        </p:spPr>
      </p:pic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9B133633-6A94-1449-109D-6204154C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64085"/>
              </p:ext>
            </p:extLst>
          </p:nvPr>
        </p:nvGraphicFramePr>
        <p:xfrm>
          <a:off x="393910" y="866204"/>
          <a:ext cx="942653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866">
                  <a:extLst>
                    <a:ext uri="{9D8B030D-6E8A-4147-A177-3AD203B41FA5}">
                      <a16:colId xmlns:a16="http://schemas.microsoft.com/office/drawing/2014/main" val="5206217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3623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7224230"/>
                    </a:ext>
                  </a:extLst>
                </a:gridCol>
              </a:tblGrid>
              <a:tr h="3604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5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Binarisation (</a:t>
                      </a:r>
                      <a:r>
                        <a:rPr lang="fr-FR" dirty="0" err="1"/>
                        <a:t>remove</a:t>
                      </a:r>
                      <a:r>
                        <a:rPr lang="fr-FR" dirty="0"/>
                        <a:t> background noise)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[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&lt;0.2] = 0</a:t>
                      </a:r>
                    </a:p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[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&gt;= 0.2] =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2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Non-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segmentation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 * </a:t>
                      </a:r>
                      <a:r>
                        <a:rPr lang="fr-FR" dirty="0" err="1"/>
                        <a:t>imout_old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output of CALC1 to HPV: inversion and PNG format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1 - </a:t>
                      </a:r>
                      <a:r>
                        <a:rPr lang="fr-FR" dirty="0" err="1"/>
                        <a:t>imout</a:t>
                      </a:r>
                      <a:endParaRPr lang="fr-FR" dirty="0"/>
                    </a:p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 * 255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2332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03CBBE65-A785-DF9D-F55A-706F09AED9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02" t="18151" r="18868" b="23580"/>
          <a:stretch/>
        </p:blipFill>
        <p:spPr>
          <a:xfrm>
            <a:off x="8052619" y="1294909"/>
            <a:ext cx="722671" cy="7949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94135E-7D2B-324A-B30C-7154C1A234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541" t="22239" r="14859" b="26393"/>
          <a:stretch/>
        </p:blipFill>
        <p:spPr>
          <a:xfrm>
            <a:off x="8052620" y="2267054"/>
            <a:ext cx="722670" cy="6826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D38769A-B7BE-6FA2-D6B9-C7F2149B593B}"/>
              </a:ext>
            </a:extLst>
          </p:cNvPr>
          <p:cNvSpPr txBox="1"/>
          <p:nvPr/>
        </p:nvSpPr>
        <p:spPr>
          <a:xfrm>
            <a:off x="393910" y="6436779"/>
            <a:ext cx="57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-outputs of </a:t>
            </a:r>
            <a:r>
              <a:rPr lang="fr-FR" b="1" i="1" dirty="0"/>
              <a:t>CALC1</a:t>
            </a:r>
            <a:r>
              <a:rPr lang="fr-FR" dirty="0"/>
              <a:t>, </a:t>
            </a:r>
            <a:r>
              <a:rPr lang="fr-FR" dirty="0" err="1"/>
              <a:t>step</a:t>
            </a:r>
            <a:r>
              <a:rPr lang="fr-FR" dirty="0"/>
              <a:t> 1 and step2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ED06B2-0B7F-5C14-F33F-7ED4CE72DBB9}"/>
              </a:ext>
            </a:extLst>
          </p:cNvPr>
          <p:cNvSpPr txBox="1"/>
          <p:nvPr/>
        </p:nvSpPr>
        <p:spPr>
          <a:xfrm>
            <a:off x="7133303" y="6348129"/>
            <a:ext cx="505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</a:t>
            </a:r>
            <a:r>
              <a:rPr lang="fr-FR" dirty="0" err="1"/>
              <a:t>little</a:t>
            </a:r>
            <a:r>
              <a:rPr lang="fr-FR" dirty="0"/>
              <a:t> zoom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8A77198-C633-51EB-2BBD-7D269CDCE1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936"/>
          <a:stretch/>
        </p:blipFill>
        <p:spPr>
          <a:xfrm>
            <a:off x="10545097" y="4283324"/>
            <a:ext cx="1383890" cy="203805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B1EF0C1-30CE-D421-62E1-3E166B942B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007"/>
          <a:stretch/>
        </p:blipFill>
        <p:spPr>
          <a:xfrm>
            <a:off x="7522079" y="4453179"/>
            <a:ext cx="1383890" cy="178626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1307B47-9402-37E1-05E3-765191D0E9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101" y="4453179"/>
            <a:ext cx="1320926" cy="184929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85EA90A-4C8D-A2FE-FCAB-FF03BC3954F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-6696" b="16067"/>
          <a:stretch/>
        </p:blipFill>
        <p:spPr>
          <a:xfrm>
            <a:off x="8054156" y="3161877"/>
            <a:ext cx="721134" cy="6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1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Run the codes, inputs and outputs </vt:lpstr>
      <vt:lpstr>Présentation PowerPoint</vt:lpstr>
      <vt:lpstr>2) Inputs and Outputs</vt:lpstr>
      <vt:lpstr>Présentation PowerPoint</vt:lpstr>
      <vt:lpstr>II) Proposed solutions </vt:lpstr>
      <vt:lpstr>Présentation PowerPoint</vt:lpstr>
      <vt:lpstr>IV) Conclusion and opening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11</cp:revision>
  <dcterms:created xsi:type="dcterms:W3CDTF">2023-06-28T16:04:58Z</dcterms:created>
  <dcterms:modified xsi:type="dcterms:W3CDTF">2023-07-03T10:03:52Z</dcterms:modified>
</cp:coreProperties>
</file>