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Montserrat SemiBold"/>
      <p:regular r:id="rId16"/>
      <p:bold r:id="rId17"/>
      <p:italic r:id="rId18"/>
      <p:boldItalic r:id="rId19"/>
    </p:embeddedFont>
    <p:embeddedFont>
      <p:font typeface="Montserrat"/>
      <p:regular r:id="rId20"/>
      <p:bold r:id="rId21"/>
      <p:italic r:id="rId22"/>
      <p:boldItalic r:id="rId23"/>
    </p:embeddedFont>
    <p:embeddedFont>
      <p:font typeface="Montserrat Medium"/>
      <p:regular r:id="rId24"/>
      <p:bold r:id="rId25"/>
      <p:italic r:id="rId26"/>
      <p:boldItalic r:id="rId27"/>
    </p:embeddedFont>
    <p:embeddedFont>
      <p:font typeface="Montserrat ExtraBold"/>
      <p:bold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A9092B9-0DE9-4F7B-A5B5-6D7A05C147ED}">
  <a:tblStyle styleId="{2A9092B9-0DE9-4F7B-A5B5-6D7A05C147E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MontserratMedium-regular.fntdata"/><Relationship Id="rId23" Type="http://schemas.openxmlformats.org/officeDocument/2006/relationships/font" Target="fonts/Montserrat-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ontserratMedium-italic.fntdata"/><Relationship Id="rId25" Type="http://schemas.openxmlformats.org/officeDocument/2006/relationships/font" Target="fonts/MontserratMedium-bold.fntdata"/><Relationship Id="rId28" Type="http://schemas.openxmlformats.org/officeDocument/2006/relationships/font" Target="fonts/MontserratExtraBold-bold.fntdata"/><Relationship Id="rId27" Type="http://schemas.openxmlformats.org/officeDocument/2006/relationships/font" Target="fonts/MontserratMedium-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ontserratExtraBold-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MontserratSemiBold-bold.fntdata"/><Relationship Id="rId16" Type="http://schemas.openxmlformats.org/officeDocument/2006/relationships/font" Target="fonts/MontserratSemiBold-regular.fntdata"/><Relationship Id="rId19" Type="http://schemas.openxmlformats.org/officeDocument/2006/relationships/font" Target="fonts/MontserratSemiBold-boldItalic.fntdata"/><Relationship Id="rId18" Type="http://schemas.openxmlformats.org/officeDocument/2006/relationships/font" Target="fonts/MontserratSemi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d0c70829ac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d0c70829ac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d16b6b1c7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d16b6b1c7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d16b6b1c7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d16b6b1c7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d16e34c77e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d16e34c77e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d16b6b1c7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d16b6b1c7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d16e34c77e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d16e34c77e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d16b6b1c78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d16b6b1c7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d16b6b1c78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d16b6b1c78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d0c70829ac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d0c70829ac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jpg"/><Relationship Id="rId4" Type="http://schemas.openxmlformats.org/officeDocument/2006/relationships/image" Target="../media/image5.png"/><Relationship Id="rId5"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jp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jp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nvSpPr>
        <p:spPr>
          <a:xfrm>
            <a:off x="2103150" y="1577050"/>
            <a:ext cx="49377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solidFill>
                  <a:srgbClr val="FFFFFF"/>
                </a:solidFill>
                <a:latin typeface="Montserrat SemiBold"/>
                <a:ea typeface="Montserrat SemiBold"/>
                <a:cs typeface="Montserrat SemiBold"/>
                <a:sym typeface="Montserrat SemiBold"/>
              </a:rPr>
              <a:t>DUR SNAILS OF CAL POLY POMONA</a:t>
            </a:r>
            <a:endParaRPr sz="2000">
              <a:solidFill>
                <a:srgbClr val="FFFFFF"/>
              </a:solidFill>
              <a:latin typeface="Montserrat SemiBold"/>
              <a:ea typeface="Montserrat SemiBold"/>
              <a:cs typeface="Montserrat SemiBold"/>
              <a:sym typeface="Montserrat SemiBold"/>
            </a:endParaRPr>
          </a:p>
        </p:txBody>
      </p:sp>
      <p:sp>
        <p:nvSpPr>
          <p:cNvPr id="55" name="Google Shape;55;p13"/>
          <p:cNvSpPr txBox="1"/>
          <p:nvPr/>
        </p:nvSpPr>
        <p:spPr>
          <a:xfrm>
            <a:off x="-134400" y="1992475"/>
            <a:ext cx="94128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rgbClr val="FFFFFF"/>
                </a:solidFill>
                <a:latin typeface="Montserrat ExtraBold"/>
                <a:ea typeface="Montserrat ExtraBold"/>
                <a:cs typeface="Montserrat ExtraBold"/>
                <a:sym typeface="Montserrat ExtraBold"/>
              </a:rPr>
              <a:t>LOPEZ URBAN FARM LOGGING SYSTEM</a:t>
            </a:r>
            <a:endParaRPr sz="3000">
              <a:solidFill>
                <a:srgbClr val="FFFFFF"/>
              </a:solidFill>
              <a:latin typeface="Montserrat ExtraBold"/>
              <a:ea typeface="Montserrat ExtraBold"/>
              <a:cs typeface="Montserrat ExtraBold"/>
              <a:sym typeface="Montserrat ExtraBold"/>
            </a:endParaRPr>
          </a:p>
        </p:txBody>
      </p:sp>
      <p:sp>
        <p:nvSpPr>
          <p:cNvPr id="56" name="Google Shape;56;p13"/>
          <p:cNvSpPr txBox="1"/>
          <p:nvPr/>
        </p:nvSpPr>
        <p:spPr>
          <a:xfrm>
            <a:off x="431550" y="2605400"/>
            <a:ext cx="82809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00">
                <a:solidFill>
                  <a:srgbClr val="9FC5E8"/>
                </a:solidFill>
                <a:latin typeface="Montserrat"/>
                <a:ea typeface="Montserrat"/>
                <a:cs typeface="Montserrat"/>
                <a:sym typeface="Montserrat"/>
              </a:rPr>
              <a:t>Olive Stam, Timothy Jo, Diego Mejia, Casey Wong, Matthew Yeung</a:t>
            </a:r>
            <a:endParaRPr sz="1700">
              <a:solidFill>
                <a:srgbClr val="9FC5E8"/>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0" name="Shape 60"/>
        <p:cNvGrpSpPr/>
        <p:nvPr/>
      </p:nvGrpSpPr>
      <p:grpSpPr>
        <a:xfrm>
          <a:off x="0" y="0"/>
          <a:ext cx="0" cy="0"/>
          <a:chOff x="0" y="0"/>
          <a:chExt cx="0" cy="0"/>
        </a:xfrm>
      </p:grpSpPr>
      <p:sp>
        <p:nvSpPr>
          <p:cNvPr id="61" name="Google Shape;61;p14"/>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420">
                <a:solidFill>
                  <a:schemeClr val="lt1"/>
                </a:solidFill>
                <a:latin typeface="Montserrat SemiBold"/>
                <a:ea typeface="Montserrat SemiBold"/>
                <a:cs typeface="Montserrat SemiBold"/>
                <a:sym typeface="Montserrat SemiBold"/>
              </a:rPr>
              <a:t>Project Background</a:t>
            </a:r>
            <a:endParaRPr sz="2420">
              <a:solidFill>
                <a:schemeClr val="lt1"/>
              </a:solidFill>
              <a:latin typeface="Montserrat SemiBold"/>
              <a:ea typeface="Montserrat SemiBold"/>
              <a:cs typeface="Montserrat SemiBold"/>
              <a:sym typeface="Montserrat SemiBold"/>
            </a:endParaRPr>
          </a:p>
        </p:txBody>
      </p:sp>
      <p:sp>
        <p:nvSpPr>
          <p:cNvPr id="62" name="Google Shape;62;p14"/>
          <p:cNvSpPr txBox="1"/>
          <p:nvPr>
            <p:ph idx="4294967295" type="body"/>
          </p:nvPr>
        </p:nvSpPr>
        <p:spPr>
          <a:xfrm>
            <a:off x="311700" y="1152475"/>
            <a:ext cx="32898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Font typeface="Montserrat Medium"/>
              <a:buChar char="●"/>
            </a:pPr>
            <a:r>
              <a:rPr lang="en">
                <a:solidFill>
                  <a:schemeClr val="lt1"/>
                </a:solidFill>
                <a:latin typeface="Montserrat Medium"/>
                <a:ea typeface="Montserrat Medium"/>
                <a:cs typeface="Montserrat Medium"/>
                <a:sym typeface="Montserrat Medium"/>
              </a:rPr>
              <a:t>Lopez Urban Farm uses pen and paper to log their donations.</a:t>
            </a:r>
            <a:endParaRPr>
              <a:solidFill>
                <a:schemeClr val="lt1"/>
              </a:solidFill>
              <a:latin typeface="Montserrat Medium"/>
              <a:ea typeface="Montserrat Medium"/>
              <a:cs typeface="Montserrat Medium"/>
              <a:sym typeface="Montserrat Medium"/>
            </a:endParaRPr>
          </a:p>
          <a:p>
            <a:pPr indent="-317500" lvl="1" marL="914400" rtl="0" algn="l">
              <a:spcBef>
                <a:spcPts val="0"/>
              </a:spcBef>
              <a:spcAft>
                <a:spcPts val="0"/>
              </a:spcAft>
              <a:buClr>
                <a:schemeClr val="lt1"/>
              </a:buClr>
              <a:buSzPts val="1400"/>
              <a:buFont typeface="Montserrat Medium"/>
              <a:buChar char="○"/>
            </a:pPr>
            <a:r>
              <a:rPr lang="en">
                <a:solidFill>
                  <a:schemeClr val="lt1"/>
                </a:solidFill>
                <a:latin typeface="Montserrat Medium"/>
                <a:ea typeface="Montserrat Medium"/>
                <a:cs typeface="Montserrat Medium"/>
                <a:sym typeface="Montserrat Medium"/>
              </a:rPr>
              <a:t>Entry includes date, number of visitors, and donations</a:t>
            </a:r>
            <a:endParaRPr>
              <a:solidFill>
                <a:schemeClr val="lt1"/>
              </a:solidFill>
              <a:latin typeface="Montserrat Medium"/>
              <a:ea typeface="Montserrat Medium"/>
              <a:cs typeface="Montserrat Medium"/>
              <a:sym typeface="Montserrat Medium"/>
            </a:endParaRPr>
          </a:p>
          <a:p>
            <a:pPr indent="-342900" lvl="0" marL="457200" rtl="0" algn="l">
              <a:spcBef>
                <a:spcPts val="0"/>
              </a:spcBef>
              <a:spcAft>
                <a:spcPts val="0"/>
              </a:spcAft>
              <a:buClr>
                <a:schemeClr val="lt1"/>
              </a:buClr>
              <a:buSzPts val="1800"/>
              <a:buFont typeface="Montserrat Medium"/>
              <a:buChar char="●"/>
            </a:pPr>
            <a:r>
              <a:rPr lang="en">
                <a:solidFill>
                  <a:schemeClr val="lt1"/>
                </a:solidFill>
                <a:latin typeface="Montserrat Medium"/>
                <a:ea typeface="Montserrat Medium"/>
                <a:cs typeface="Montserrat Medium"/>
                <a:sym typeface="Montserrat Medium"/>
              </a:rPr>
              <a:t>This method is unreliable and ineffective. Workers want a more efficient alternative.</a:t>
            </a:r>
            <a:endParaRPr>
              <a:solidFill>
                <a:schemeClr val="lt1"/>
              </a:solidFill>
              <a:latin typeface="Montserrat Medium"/>
              <a:ea typeface="Montserrat Medium"/>
              <a:cs typeface="Montserrat Medium"/>
              <a:sym typeface="Montserrat Medium"/>
            </a:endParaRPr>
          </a:p>
        </p:txBody>
      </p:sp>
      <p:pic>
        <p:nvPicPr>
          <p:cNvPr id="63" name="Google Shape;63;p14"/>
          <p:cNvPicPr preferRelativeResize="0"/>
          <p:nvPr/>
        </p:nvPicPr>
        <p:blipFill>
          <a:blip r:embed="rId4">
            <a:alphaModFix/>
          </a:blip>
          <a:stretch>
            <a:fillRect/>
          </a:stretch>
        </p:blipFill>
        <p:spPr>
          <a:xfrm>
            <a:off x="3814488" y="540450"/>
            <a:ext cx="2558252" cy="3416400"/>
          </a:xfrm>
          <a:prstGeom prst="rect">
            <a:avLst/>
          </a:prstGeom>
          <a:noFill/>
          <a:ln>
            <a:noFill/>
          </a:ln>
        </p:spPr>
      </p:pic>
      <p:pic>
        <p:nvPicPr>
          <p:cNvPr id="64" name="Google Shape;64;p14"/>
          <p:cNvPicPr preferRelativeResize="0"/>
          <p:nvPr/>
        </p:nvPicPr>
        <p:blipFill>
          <a:blip r:embed="rId5">
            <a:alphaModFix/>
          </a:blip>
          <a:stretch>
            <a:fillRect/>
          </a:stretch>
        </p:blipFill>
        <p:spPr>
          <a:xfrm>
            <a:off x="6432700" y="547150"/>
            <a:ext cx="2558250" cy="340303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8" name="Shape 68"/>
        <p:cNvGrpSpPr/>
        <p:nvPr/>
      </p:nvGrpSpPr>
      <p:grpSpPr>
        <a:xfrm>
          <a:off x="0" y="0"/>
          <a:ext cx="0" cy="0"/>
          <a:chOff x="0" y="0"/>
          <a:chExt cx="0" cy="0"/>
        </a:xfrm>
      </p:grpSpPr>
      <p:sp>
        <p:nvSpPr>
          <p:cNvPr id="69" name="Google Shape;69;p15"/>
          <p:cNvSpPr txBox="1"/>
          <p:nvPr>
            <p:ph idx="4294967295" type="body"/>
          </p:nvPr>
        </p:nvSpPr>
        <p:spPr>
          <a:xfrm>
            <a:off x="311700" y="1152475"/>
            <a:ext cx="83637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Font typeface="Montserrat Medium"/>
              <a:buChar char="●"/>
            </a:pPr>
            <a:r>
              <a:rPr lang="en">
                <a:solidFill>
                  <a:schemeClr val="lt1"/>
                </a:solidFill>
                <a:latin typeface="Montserrat Medium"/>
                <a:ea typeface="Montserrat Medium"/>
                <a:cs typeface="Montserrat Medium"/>
                <a:sym typeface="Montserrat Medium"/>
              </a:rPr>
              <a:t>Create a program that allows for donations to be logged and retrieved in a more efficient manner.</a:t>
            </a:r>
            <a:endParaRPr>
              <a:solidFill>
                <a:schemeClr val="lt1"/>
              </a:solidFill>
              <a:latin typeface="Montserrat Medium"/>
              <a:ea typeface="Montserrat Medium"/>
              <a:cs typeface="Montserrat Medium"/>
              <a:sym typeface="Montserrat Medium"/>
            </a:endParaRPr>
          </a:p>
          <a:p>
            <a:pPr indent="-317500" lvl="1" marL="914400" rtl="0" algn="l">
              <a:spcBef>
                <a:spcPts val="0"/>
              </a:spcBef>
              <a:spcAft>
                <a:spcPts val="0"/>
              </a:spcAft>
              <a:buClr>
                <a:schemeClr val="lt1"/>
              </a:buClr>
              <a:buSzPts val="1400"/>
              <a:buFont typeface="Montserrat Medium"/>
              <a:buChar char="○"/>
            </a:pPr>
            <a:r>
              <a:rPr lang="en">
                <a:solidFill>
                  <a:schemeClr val="lt1"/>
                </a:solidFill>
                <a:latin typeface="Montserrat Medium"/>
                <a:ea typeface="Montserrat Medium"/>
                <a:cs typeface="Montserrat Medium"/>
                <a:sym typeface="Montserrat Medium"/>
              </a:rPr>
              <a:t>Donations will be logged and stored by dates</a:t>
            </a:r>
            <a:endParaRPr>
              <a:solidFill>
                <a:schemeClr val="lt1"/>
              </a:solidFill>
              <a:latin typeface="Montserrat Medium"/>
              <a:ea typeface="Montserrat Medium"/>
              <a:cs typeface="Montserrat Medium"/>
              <a:sym typeface="Montserrat Medium"/>
            </a:endParaRPr>
          </a:p>
          <a:p>
            <a:pPr indent="-342900" lvl="0" marL="457200" rtl="0" algn="l">
              <a:spcBef>
                <a:spcPts val="0"/>
              </a:spcBef>
              <a:spcAft>
                <a:spcPts val="0"/>
              </a:spcAft>
              <a:buClr>
                <a:schemeClr val="lt1"/>
              </a:buClr>
              <a:buSzPts val="1800"/>
              <a:buFont typeface="Montserrat Medium"/>
              <a:buChar char="●"/>
            </a:pPr>
            <a:r>
              <a:rPr lang="en">
                <a:solidFill>
                  <a:schemeClr val="lt1"/>
                </a:solidFill>
                <a:latin typeface="Montserrat Medium"/>
                <a:ea typeface="Montserrat Medium"/>
                <a:cs typeface="Montserrat Medium"/>
                <a:sym typeface="Montserrat Medium"/>
              </a:rPr>
              <a:t>Allow for entries to be retrieved by entering a specific date or a range of dates. </a:t>
            </a:r>
            <a:endParaRPr>
              <a:solidFill>
                <a:schemeClr val="lt1"/>
              </a:solidFill>
              <a:latin typeface="Montserrat Medium"/>
              <a:ea typeface="Montserrat Medium"/>
              <a:cs typeface="Montserrat Medium"/>
              <a:sym typeface="Montserrat Medium"/>
            </a:endParaRPr>
          </a:p>
          <a:p>
            <a:pPr indent="-317500" lvl="1" marL="914400" rtl="0" algn="l">
              <a:spcBef>
                <a:spcPts val="0"/>
              </a:spcBef>
              <a:spcAft>
                <a:spcPts val="0"/>
              </a:spcAft>
              <a:buClr>
                <a:schemeClr val="lt1"/>
              </a:buClr>
              <a:buSzPts val="1400"/>
              <a:buFont typeface="Montserrat Medium"/>
              <a:buChar char="○"/>
            </a:pPr>
            <a:r>
              <a:rPr lang="en">
                <a:solidFill>
                  <a:schemeClr val="lt1"/>
                </a:solidFill>
                <a:latin typeface="Montserrat Medium"/>
                <a:ea typeface="Montserrat Medium"/>
                <a:cs typeface="Montserrat Medium"/>
                <a:sym typeface="Montserrat Medium"/>
              </a:rPr>
              <a:t>All logged donations on those dates will be returned.</a:t>
            </a:r>
            <a:endParaRPr>
              <a:solidFill>
                <a:schemeClr val="lt1"/>
              </a:solidFill>
              <a:latin typeface="Montserrat Medium"/>
              <a:ea typeface="Montserrat Medium"/>
              <a:cs typeface="Montserrat Medium"/>
              <a:sym typeface="Montserrat Medium"/>
            </a:endParaRPr>
          </a:p>
        </p:txBody>
      </p:sp>
      <p:sp>
        <p:nvSpPr>
          <p:cNvPr id="70" name="Google Shape;70;p15"/>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420">
                <a:solidFill>
                  <a:schemeClr val="lt1"/>
                </a:solidFill>
                <a:latin typeface="Montserrat SemiBold"/>
                <a:ea typeface="Montserrat SemiBold"/>
                <a:cs typeface="Montserrat SemiBold"/>
                <a:sym typeface="Montserrat SemiBold"/>
              </a:rPr>
              <a:t>Our Solution</a:t>
            </a:r>
            <a:endParaRPr sz="2420">
              <a:solidFill>
                <a:schemeClr val="lt1"/>
              </a:solidFill>
              <a:latin typeface="Montserrat SemiBold"/>
              <a:ea typeface="Montserrat SemiBold"/>
              <a:cs typeface="Montserrat SemiBold"/>
              <a:sym typeface="Montserrat SemiBold"/>
            </a:endParaRPr>
          </a:p>
        </p:txBody>
      </p:sp>
      <p:pic>
        <p:nvPicPr>
          <p:cNvPr id="71" name="Google Shape;71;p15"/>
          <p:cNvPicPr preferRelativeResize="0"/>
          <p:nvPr/>
        </p:nvPicPr>
        <p:blipFill>
          <a:blip r:embed="rId4">
            <a:alphaModFix/>
          </a:blip>
          <a:stretch>
            <a:fillRect/>
          </a:stretch>
        </p:blipFill>
        <p:spPr>
          <a:xfrm>
            <a:off x="1680725" y="3192829"/>
            <a:ext cx="4825550" cy="1430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5" name="Shape 75"/>
        <p:cNvGrpSpPr/>
        <p:nvPr/>
      </p:nvGrpSpPr>
      <p:grpSpPr>
        <a:xfrm>
          <a:off x="0" y="0"/>
          <a:ext cx="0" cy="0"/>
          <a:chOff x="0" y="0"/>
          <a:chExt cx="0" cy="0"/>
        </a:xfrm>
      </p:grpSpPr>
      <p:sp>
        <p:nvSpPr>
          <p:cNvPr id="76" name="Google Shape;76;p16"/>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420">
                <a:solidFill>
                  <a:schemeClr val="lt1"/>
                </a:solidFill>
                <a:latin typeface="Montserrat SemiBold"/>
                <a:ea typeface="Montserrat SemiBold"/>
                <a:cs typeface="Montserrat SemiBold"/>
                <a:sym typeface="Montserrat SemiBold"/>
              </a:rPr>
              <a:t>Our Solution</a:t>
            </a:r>
            <a:endParaRPr sz="2420">
              <a:solidFill>
                <a:schemeClr val="lt1"/>
              </a:solidFill>
              <a:latin typeface="Montserrat SemiBold"/>
              <a:ea typeface="Montserrat SemiBold"/>
              <a:cs typeface="Montserrat SemiBold"/>
              <a:sym typeface="Montserrat SemiBold"/>
            </a:endParaRPr>
          </a:p>
        </p:txBody>
      </p:sp>
      <p:sp>
        <p:nvSpPr>
          <p:cNvPr id="77" name="Google Shape;77;p16"/>
          <p:cNvSpPr txBox="1"/>
          <p:nvPr>
            <p:ph idx="4294967295" type="body"/>
          </p:nvPr>
        </p:nvSpPr>
        <p:spPr>
          <a:xfrm>
            <a:off x="311700" y="1152475"/>
            <a:ext cx="83637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Font typeface="Montserrat Medium"/>
              <a:buChar char="●"/>
            </a:pPr>
            <a:r>
              <a:rPr lang="en">
                <a:solidFill>
                  <a:schemeClr val="lt1"/>
                </a:solidFill>
                <a:latin typeface="Montserrat Medium"/>
                <a:ea typeface="Montserrat Medium"/>
                <a:cs typeface="Montserrat Medium"/>
                <a:sym typeface="Montserrat Medium"/>
              </a:rPr>
              <a:t>4 User Options</a:t>
            </a:r>
            <a:endParaRPr>
              <a:solidFill>
                <a:schemeClr val="lt1"/>
              </a:solidFill>
              <a:latin typeface="Montserrat Medium"/>
              <a:ea typeface="Montserrat Medium"/>
              <a:cs typeface="Montserrat Medium"/>
              <a:sym typeface="Montserrat Medium"/>
            </a:endParaRPr>
          </a:p>
          <a:p>
            <a:pPr indent="-317500" lvl="1" marL="914400" rtl="0" algn="l">
              <a:spcBef>
                <a:spcPts val="0"/>
              </a:spcBef>
              <a:spcAft>
                <a:spcPts val="0"/>
              </a:spcAft>
              <a:buClr>
                <a:schemeClr val="lt1"/>
              </a:buClr>
              <a:buSzPts val="1400"/>
              <a:buFont typeface="Montserrat Medium"/>
              <a:buChar char="○"/>
            </a:pPr>
            <a:r>
              <a:rPr lang="en">
                <a:solidFill>
                  <a:schemeClr val="lt1"/>
                </a:solidFill>
                <a:latin typeface="Montserrat Medium"/>
                <a:ea typeface="Montserrat Medium"/>
                <a:cs typeface="Montserrat Medium"/>
                <a:sym typeface="Montserrat Medium"/>
              </a:rPr>
              <a:t>Option 1 - Create/Edit/Delete a Specific Entry</a:t>
            </a:r>
            <a:endParaRPr>
              <a:solidFill>
                <a:schemeClr val="lt1"/>
              </a:solidFill>
              <a:latin typeface="Montserrat Medium"/>
              <a:ea typeface="Montserrat Medium"/>
              <a:cs typeface="Montserrat Medium"/>
              <a:sym typeface="Montserrat Medium"/>
            </a:endParaRPr>
          </a:p>
          <a:p>
            <a:pPr indent="-317500" lvl="1" marL="914400" rtl="0" algn="l">
              <a:spcBef>
                <a:spcPts val="0"/>
              </a:spcBef>
              <a:spcAft>
                <a:spcPts val="0"/>
              </a:spcAft>
              <a:buClr>
                <a:schemeClr val="lt1"/>
              </a:buClr>
              <a:buSzPts val="1400"/>
              <a:buFont typeface="Montserrat Medium"/>
              <a:buChar char="○"/>
            </a:pPr>
            <a:r>
              <a:rPr lang="en">
                <a:solidFill>
                  <a:schemeClr val="lt1"/>
                </a:solidFill>
                <a:latin typeface="Montserrat Medium"/>
                <a:ea typeface="Montserrat Medium"/>
                <a:cs typeface="Montserrat Medium"/>
                <a:sym typeface="Montserrat Medium"/>
              </a:rPr>
              <a:t>Option 2 - Display Entry or Range of Entries</a:t>
            </a:r>
            <a:endParaRPr>
              <a:solidFill>
                <a:schemeClr val="lt1"/>
              </a:solidFill>
              <a:latin typeface="Montserrat Medium"/>
              <a:ea typeface="Montserrat Medium"/>
              <a:cs typeface="Montserrat Medium"/>
              <a:sym typeface="Montserrat Medium"/>
            </a:endParaRPr>
          </a:p>
          <a:p>
            <a:pPr indent="-317500" lvl="1" marL="914400" rtl="0" algn="l">
              <a:spcBef>
                <a:spcPts val="0"/>
              </a:spcBef>
              <a:spcAft>
                <a:spcPts val="0"/>
              </a:spcAft>
              <a:buClr>
                <a:schemeClr val="lt1"/>
              </a:buClr>
              <a:buSzPts val="1400"/>
              <a:buFont typeface="Montserrat Medium"/>
              <a:buChar char="○"/>
            </a:pPr>
            <a:r>
              <a:rPr lang="en">
                <a:solidFill>
                  <a:schemeClr val="lt1"/>
                </a:solidFill>
                <a:latin typeface="Montserrat Medium"/>
                <a:ea typeface="Montserrat Medium"/>
                <a:cs typeface="Montserrat Medium"/>
                <a:sym typeface="Montserrat Medium"/>
              </a:rPr>
              <a:t>Option 3 - List all Entries in a comma separated value file.</a:t>
            </a:r>
            <a:endParaRPr>
              <a:solidFill>
                <a:schemeClr val="lt1"/>
              </a:solidFill>
              <a:latin typeface="Montserrat Medium"/>
              <a:ea typeface="Montserrat Medium"/>
              <a:cs typeface="Montserrat Medium"/>
              <a:sym typeface="Montserrat Medium"/>
            </a:endParaRPr>
          </a:p>
          <a:p>
            <a:pPr indent="-317500" lvl="1" marL="914400" rtl="0" algn="l">
              <a:spcBef>
                <a:spcPts val="0"/>
              </a:spcBef>
              <a:spcAft>
                <a:spcPts val="0"/>
              </a:spcAft>
              <a:buClr>
                <a:schemeClr val="lt1"/>
              </a:buClr>
              <a:buSzPts val="1400"/>
              <a:buFont typeface="Montserrat Medium"/>
              <a:buChar char="○"/>
            </a:pPr>
            <a:r>
              <a:rPr lang="en">
                <a:solidFill>
                  <a:schemeClr val="lt1"/>
                </a:solidFill>
                <a:latin typeface="Montserrat Medium"/>
                <a:ea typeface="Montserrat Medium"/>
                <a:cs typeface="Montserrat Medium"/>
                <a:sym typeface="Montserrat Medium"/>
              </a:rPr>
              <a:t>Option 4 - Quit the Client</a:t>
            </a:r>
            <a:endParaRPr>
              <a:solidFill>
                <a:schemeClr val="lt1"/>
              </a:solidFill>
              <a:latin typeface="Montserrat Medium"/>
              <a:ea typeface="Montserrat Medium"/>
              <a:cs typeface="Montserrat Medium"/>
              <a:sym typeface="Montserrat Medium"/>
            </a:endParaRPr>
          </a:p>
        </p:txBody>
      </p:sp>
      <p:pic>
        <p:nvPicPr>
          <p:cNvPr id="78" name="Google Shape;78;p16"/>
          <p:cNvPicPr preferRelativeResize="0"/>
          <p:nvPr/>
        </p:nvPicPr>
        <p:blipFill>
          <a:blip r:embed="rId4">
            <a:alphaModFix/>
          </a:blip>
          <a:stretch>
            <a:fillRect/>
          </a:stretch>
        </p:blipFill>
        <p:spPr>
          <a:xfrm>
            <a:off x="1854363" y="3114663"/>
            <a:ext cx="7362825" cy="2028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2" name="Shape 82"/>
        <p:cNvGrpSpPr/>
        <p:nvPr/>
      </p:nvGrpSpPr>
      <p:grpSpPr>
        <a:xfrm>
          <a:off x="0" y="0"/>
          <a:ext cx="0" cy="0"/>
          <a:chOff x="0" y="0"/>
          <a:chExt cx="0" cy="0"/>
        </a:xfrm>
      </p:grpSpPr>
      <p:sp>
        <p:nvSpPr>
          <p:cNvPr id="83" name="Google Shape;83;p17"/>
          <p:cNvSpPr txBox="1"/>
          <p:nvPr>
            <p:ph idx="4294967295" type="title"/>
          </p:nvPr>
        </p:nvSpPr>
        <p:spPr>
          <a:xfrm>
            <a:off x="311700" y="445025"/>
            <a:ext cx="8520600" cy="5727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420">
                <a:solidFill>
                  <a:schemeClr val="lt1"/>
                </a:solidFill>
                <a:latin typeface="Montserrat SemiBold"/>
                <a:ea typeface="Montserrat SemiBold"/>
                <a:cs typeface="Montserrat SemiBold"/>
                <a:sym typeface="Montserrat SemiBold"/>
              </a:rPr>
              <a:t>Our Solution</a:t>
            </a:r>
            <a:endParaRPr sz="2420">
              <a:solidFill>
                <a:schemeClr val="lt1"/>
              </a:solidFill>
              <a:latin typeface="Montserrat SemiBold"/>
              <a:ea typeface="Montserrat SemiBold"/>
              <a:cs typeface="Montserrat SemiBold"/>
              <a:sym typeface="Montserrat SemiBold"/>
            </a:endParaRPr>
          </a:p>
        </p:txBody>
      </p:sp>
      <p:sp>
        <p:nvSpPr>
          <p:cNvPr id="84" name="Google Shape;84;p17"/>
          <p:cNvSpPr txBox="1"/>
          <p:nvPr>
            <p:ph idx="4294967295" type="body"/>
          </p:nvPr>
        </p:nvSpPr>
        <p:spPr>
          <a:xfrm>
            <a:off x="311700" y="1152475"/>
            <a:ext cx="8363700" cy="3416400"/>
          </a:xfrm>
          <a:prstGeom prst="rect">
            <a:avLst/>
          </a:prstGeom>
          <a:ln>
            <a:noFill/>
          </a:ln>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Font typeface="Montserrat Medium"/>
              <a:buChar char="●"/>
            </a:pPr>
            <a:r>
              <a:rPr lang="en">
                <a:solidFill>
                  <a:schemeClr val="lt1"/>
                </a:solidFill>
                <a:latin typeface="Montserrat Medium"/>
                <a:ea typeface="Montserrat Medium"/>
                <a:cs typeface="Montserrat Medium"/>
                <a:sym typeface="Montserrat Medium"/>
              </a:rPr>
              <a:t>Data Structures used</a:t>
            </a:r>
            <a:endParaRPr>
              <a:solidFill>
                <a:schemeClr val="lt1"/>
              </a:solidFill>
              <a:latin typeface="Montserrat Medium"/>
              <a:ea typeface="Montserrat Medium"/>
              <a:cs typeface="Montserrat Medium"/>
              <a:sym typeface="Montserrat Medium"/>
            </a:endParaRPr>
          </a:p>
          <a:p>
            <a:pPr indent="-317500" lvl="1" marL="914400" rtl="0" algn="l">
              <a:spcBef>
                <a:spcPts val="0"/>
              </a:spcBef>
              <a:spcAft>
                <a:spcPts val="0"/>
              </a:spcAft>
              <a:buClr>
                <a:schemeClr val="lt1"/>
              </a:buClr>
              <a:buSzPts val="1400"/>
              <a:buFont typeface="Montserrat Medium"/>
              <a:buChar char="○"/>
            </a:pPr>
            <a:r>
              <a:rPr lang="en">
                <a:solidFill>
                  <a:schemeClr val="lt1"/>
                </a:solidFill>
                <a:latin typeface="Montserrat Medium"/>
                <a:ea typeface="Montserrat Medium"/>
                <a:cs typeface="Montserrat Medium"/>
                <a:sym typeface="Montserrat Medium"/>
              </a:rPr>
              <a:t>Bag - used to store donations, used as a instance variable of Entry.java</a:t>
            </a:r>
            <a:endParaRPr>
              <a:solidFill>
                <a:schemeClr val="lt1"/>
              </a:solidFill>
              <a:latin typeface="Montserrat Medium"/>
              <a:ea typeface="Montserrat Medium"/>
              <a:cs typeface="Montserrat Medium"/>
              <a:sym typeface="Montserrat Medium"/>
            </a:endParaRPr>
          </a:p>
          <a:p>
            <a:pPr indent="-317500" lvl="2" marL="1371600" rtl="0" algn="l">
              <a:spcBef>
                <a:spcPts val="0"/>
              </a:spcBef>
              <a:spcAft>
                <a:spcPts val="0"/>
              </a:spcAft>
              <a:buClr>
                <a:schemeClr val="lt1"/>
              </a:buClr>
              <a:buSzPts val="1400"/>
              <a:buFont typeface="Montserrat Medium"/>
              <a:buChar char="■"/>
            </a:pPr>
            <a:r>
              <a:rPr lang="en">
                <a:solidFill>
                  <a:schemeClr val="lt1"/>
                </a:solidFill>
                <a:latin typeface="Montserrat Medium"/>
                <a:ea typeface="Montserrat Medium"/>
                <a:cs typeface="Montserrat Medium"/>
                <a:sym typeface="Montserrat Medium"/>
              </a:rPr>
              <a:t>Since donations do not need to be ordered and duplicates can exist.</a:t>
            </a:r>
            <a:endParaRPr>
              <a:solidFill>
                <a:schemeClr val="lt1"/>
              </a:solidFill>
              <a:latin typeface="Montserrat Medium"/>
              <a:ea typeface="Montserrat Medium"/>
              <a:cs typeface="Montserrat Medium"/>
              <a:sym typeface="Montserrat Medium"/>
            </a:endParaRPr>
          </a:p>
          <a:p>
            <a:pPr indent="-317500" lvl="1" marL="914400" rtl="0" algn="l">
              <a:spcBef>
                <a:spcPts val="0"/>
              </a:spcBef>
              <a:spcAft>
                <a:spcPts val="0"/>
              </a:spcAft>
              <a:buClr>
                <a:schemeClr val="lt1"/>
              </a:buClr>
              <a:buSzPts val="1400"/>
              <a:buFont typeface="Montserrat Medium"/>
              <a:buChar char="○"/>
            </a:pPr>
            <a:r>
              <a:rPr lang="en">
                <a:solidFill>
                  <a:schemeClr val="lt1"/>
                </a:solidFill>
                <a:latin typeface="Montserrat Medium"/>
                <a:ea typeface="Montserrat Medium"/>
                <a:cs typeface="Montserrat Medium"/>
                <a:sym typeface="Montserrat Medium"/>
              </a:rPr>
              <a:t>List - used to store entries in EntryList.java</a:t>
            </a:r>
            <a:endParaRPr>
              <a:solidFill>
                <a:schemeClr val="lt1"/>
              </a:solidFill>
              <a:latin typeface="Montserrat Medium"/>
              <a:ea typeface="Montserrat Medium"/>
              <a:cs typeface="Montserrat Medium"/>
              <a:sym typeface="Montserrat Medium"/>
            </a:endParaRPr>
          </a:p>
          <a:p>
            <a:pPr indent="-317500" lvl="2" marL="1371600" rtl="0" algn="l">
              <a:spcBef>
                <a:spcPts val="0"/>
              </a:spcBef>
              <a:spcAft>
                <a:spcPts val="0"/>
              </a:spcAft>
              <a:buClr>
                <a:schemeClr val="lt1"/>
              </a:buClr>
              <a:buSzPts val="1400"/>
              <a:buFont typeface="Montserrat Medium"/>
              <a:buChar char="■"/>
            </a:pPr>
            <a:r>
              <a:rPr lang="en">
                <a:solidFill>
                  <a:schemeClr val="lt1"/>
                </a:solidFill>
                <a:latin typeface="Montserrat Medium"/>
                <a:ea typeface="Montserrat Medium"/>
                <a:cs typeface="Montserrat Medium"/>
                <a:sym typeface="Montserrat Medium"/>
              </a:rPr>
              <a:t>Can be easily accessible and more organized</a:t>
            </a:r>
            <a:endParaRPr>
              <a:solidFill>
                <a:schemeClr val="lt1"/>
              </a:solidFill>
              <a:latin typeface="Montserrat Medium"/>
              <a:ea typeface="Montserrat Medium"/>
              <a:cs typeface="Montserrat Medium"/>
              <a:sym typeface="Montserrat Medium"/>
            </a:endParaRPr>
          </a:p>
        </p:txBody>
      </p:sp>
      <p:graphicFrame>
        <p:nvGraphicFramePr>
          <p:cNvPr id="85" name="Google Shape;85;p17"/>
          <p:cNvGraphicFramePr/>
          <p:nvPr/>
        </p:nvGraphicFramePr>
        <p:xfrm>
          <a:off x="1105375" y="2950400"/>
          <a:ext cx="3000000" cy="3000000"/>
        </p:xfrm>
        <a:graphic>
          <a:graphicData uri="http://schemas.openxmlformats.org/drawingml/2006/table">
            <a:tbl>
              <a:tblPr>
                <a:noFill/>
                <a:tableStyleId>{2A9092B9-0DE9-4F7B-A5B5-6D7A05C147ED}</a:tableStyleId>
              </a:tblPr>
              <a:tblGrid>
                <a:gridCol w="1859125"/>
              </a:tblGrid>
              <a:tr h="381000">
                <a:tc>
                  <a:txBody>
                    <a:bodyPr/>
                    <a:lstStyle/>
                    <a:p>
                      <a:pPr indent="0" lvl="0" marL="0" rtl="0" algn="l">
                        <a:spcBef>
                          <a:spcPts val="0"/>
                        </a:spcBef>
                        <a:spcAft>
                          <a:spcPts val="0"/>
                        </a:spcAft>
                        <a:buNone/>
                      </a:pPr>
                      <a:r>
                        <a:rPr lang="en">
                          <a:solidFill>
                            <a:schemeClr val="lt1"/>
                          </a:solidFill>
                        </a:rPr>
                        <a:t>Outdoor boots</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lt1"/>
                          </a:solidFill>
                        </a:rPr>
                        <a:t>Rosemary</a:t>
                      </a:r>
                      <a:r>
                        <a:rPr lang="en">
                          <a:solidFill>
                            <a:schemeClr val="lt1"/>
                          </a:solidFill>
                        </a:rPr>
                        <a:t> seeds</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lt1"/>
                          </a:solidFill>
                        </a:rPr>
                        <a:t>Ball of fluff</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lt1"/>
                          </a:solidFill>
                        </a:rPr>
                        <a:t>babychair</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sp>
        <p:nvSpPr>
          <p:cNvPr id="86" name="Google Shape;86;p17"/>
          <p:cNvSpPr txBox="1"/>
          <p:nvPr/>
        </p:nvSpPr>
        <p:spPr>
          <a:xfrm>
            <a:off x="1516925" y="4568875"/>
            <a:ext cx="1599300" cy="3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rPr>
              <a:t>BAG</a:t>
            </a:r>
            <a:endParaRPr sz="1800">
              <a:solidFill>
                <a:schemeClr val="lt1"/>
              </a:solidFill>
            </a:endParaRPr>
          </a:p>
        </p:txBody>
      </p:sp>
      <p:sp>
        <p:nvSpPr>
          <p:cNvPr id="87" name="Google Shape;87;p17"/>
          <p:cNvSpPr/>
          <p:nvPr/>
        </p:nvSpPr>
        <p:spPr>
          <a:xfrm>
            <a:off x="7201300" y="4290272"/>
            <a:ext cx="823200" cy="4188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BAG</a:t>
            </a:r>
            <a:endParaRPr>
              <a:solidFill>
                <a:schemeClr val="lt1"/>
              </a:solidFill>
            </a:endParaRPr>
          </a:p>
        </p:txBody>
      </p:sp>
      <p:cxnSp>
        <p:nvCxnSpPr>
          <p:cNvPr id="88" name="Google Shape;88;p17"/>
          <p:cNvCxnSpPr/>
          <p:nvPr/>
        </p:nvCxnSpPr>
        <p:spPr>
          <a:xfrm rot="10800000">
            <a:off x="7589350" y="4069610"/>
            <a:ext cx="0" cy="430800"/>
          </a:xfrm>
          <a:prstGeom prst="straightConnector1">
            <a:avLst/>
          </a:prstGeom>
          <a:noFill/>
          <a:ln cap="flat" cmpd="sng" w="9525">
            <a:solidFill>
              <a:schemeClr val="lt1"/>
            </a:solidFill>
            <a:prstDash val="solid"/>
            <a:round/>
            <a:headEnd len="med" w="med" type="none"/>
            <a:tailEnd len="med" w="med" type="triangle"/>
          </a:ln>
        </p:spPr>
      </p:cxnSp>
      <p:sp>
        <p:nvSpPr>
          <p:cNvPr id="89" name="Google Shape;89;p17"/>
          <p:cNvSpPr/>
          <p:nvPr/>
        </p:nvSpPr>
        <p:spPr>
          <a:xfrm>
            <a:off x="7201300" y="3770556"/>
            <a:ext cx="823200" cy="4188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BAG</a:t>
            </a:r>
            <a:endParaRPr>
              <a:solidFill>
                <a:schemeClr val="lt1"/>
              </a:solidFill>
            </a:endParaRPr>
          </a:p>
        </p:txBody>
      </p:sp>
      <p:cxnSp>
        <p:nvCxnSpPr>
          <p:cNvPr id="90" name="Google Shape;90;p17"/>
          <p:cNvCxnSpPr/>
          <p:nvPr/>
        </p:nvCxnSpPr>
        <p:spPr>
          <a:xfrm rot="10800000">
            <a:off x="7589350" y="3549894"/>
            <a:ext cx="0" cy="430800"/>
          </a:xfrm>
          <a:prstGeom prst="straightConnector1">
            <a:avLst/>
          </a:prstGeom>
          <a:noFill/>
          <a:ln cap="flat" cmpd="sng" w="9525">
            <a:solidFill>
              <a:schemeClr val="lt1"/>
            </a:solidFill>
            <a:prstDash val="solid"/>
            <a:round/>
            <a:headEnd len="med" w="med" type="none"/>
            <a:tailEnd len="med" w="med" type="triangle"/>
          </a:ln>
        </p:spPr>
      </p:cxnSp>
      <p:sp>
        <p:nvSpPr>
          <p:cNvPr id="91" name="Google Shape;91;p17"/>
          <p:cNvSpPr/>
          <p:nvPr/>
        </p:nvSpPr>
        <p:spPr>
          <a:xfrm>
            <a:off x="7201300" y="3250839"/>
            <a:ext cx="823200" cy="4188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BAG</a:t>
            </a:r>
            <a:endParaRPr>
              <a:solidFill>
                <a:schemeClr val="lt1"/>
              </a:solidFill>
            </a:endParaRPr>
          </a:p>
        </p:txBody>
      </p:sp>
      <p:cxnSp>
        <p:nvCxnSpPr>
          <p:cNvPr id="92" name="Google Shape;92;p17"/>
          <p:cNvCxnSpPr/>
          <p:nvPr/>
        </p:nvCxnSpPr>
        <p:spPr>
          <a:xfrm rot="10800000">
            <a:off x="7589350" y="3030178"/>
            <a:ext cx="0" cy="430800"/>
          </a:xfrm>
          <a:prstGeom prst="straightConnector1">
            <a:avLst/>
          </a:prstGeom>
          <a:noFill/>
          <a:ln cap="flat" cmpd="sng" w="9525">
            <a:solidFill>
              <a:schemeClr val="lt1"/>
            </a:solidFill>
            <a:prstDash val="solid"/>
            <a:round/>
            <a:headEnd len="med" w="med" type="none"/>
            <a:tailEnd len="med" w="med" type="triangle"/>
          </a:ln>
        </p:spPr>
      </p:cxnSp>
      <p:sp>
        <p:nvSpPr>
          <p:cNvPr id="93" name="Google Shape;93;p17"/>
          <p:cNvSpPr/>
          <p:nvPr/>
        </p:nvSpPr>
        <p:spPr>
          <a:xfrm>
            <a:off x="7201300" y="2731123"/>
            <a:ext cx="823200" cy="4188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BAG</a:t>
            </a:r>
            <a:endParaRPr>
              <a:solidFill>
                <a:schemeClr val="lt1"/>
              </a:solidFill>
            </a:endParaRPr>
          </a:p>
        </p:txBody>
      </p:sp>
      <p:cxnSp>
        <p:nvCxnSpPr>
          <p:cNvPr id="94" name="Google Shape;94;p17"/>
          <p:cNvCxnSpPr/>
          <p:nvPr/>
        </p:nvCxnSpPr>
        <p:spPr>
          <a:xfrm rot="10800000">
            <a:off x="7589350" y="2510461"/>
            <a:ext cx="0" cy="430800"/>
          </a:xfrm>
          <a:prstGeom prst="straightConnector1">
            <a:avLst/>
          </a:prstGeom>
          <a:noFill/>
          <a:ln cap="flat" cmpd="sng" w="9525">
            <a:solidFill>
              <a:schemeClr val="lt1"/>
            </a:solidFill>
            <a:prstDash val="solid"/>
            <a:round/>
            <a:headEnd len="med" w="med" type="none"/>
            <a:tailEnd len="med" w="med" type="triangle"/>
          </a:ln>
        </p:spPr>
      </p:cxnSp>
      <p:sp>
        <p:nvSpPr>
          <p:cNvPr id="95" name="Google Shape;95;p17"/>
          <p:cNvSpPr txBox="1"/>
          <p:nvPr/>
        </p:nvSpPr>
        <p:spPr>
          <a:xfrm>
            <a:off x="7201300" y="4709075"/>
            <a:ext cx="1377000" cy="33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rPr>
              <a:t>LIST</a:t>
            </a:r>
            <a:endParaRPr sz="180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9" name="Shape 99"/>
        <p:cNvGrpSpPr/>
        <p:nvPr/>
      </p:nvGrpSpPr>
      <p:grpSpPr>
        <a:xfrm>
          <a:off x="0" y="0"/>
          <a:ext cx="0" cy="0"/>
          <a:chOff x="0" y="0"/>
          <a:chExt cx="0" cy="0"/>
        </a:xfrm>
      </p:grpSpPr>
      <p:sp>
        <p:nvSpPr>
          <p:cNvPr id="100" name="Google Shape;100;p18"/>
          <p:cNvSpPr txBox="1"/>
          <p:nvPr>
            <p:ph idx="4294967295" type="title"/>
          </p:nvPr>
        </p:nvSpPr>
        <p:spPr>
          <a:xfrm>
            <a:off x="2629800" y="1906050"/>
            <a:ext cx="3884400" cy="133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7719">
                <a:solidFill>
                  <a:schemeClr val="lt1"/>
                </a:solidFill>
                <a:latin typeface="Montserrat SemiBold"/>
                <a:ea typeface="Montserrat SemiBold"/>
                <a:cs typeface="Montserrat SemiBold"/>
                <a:sym typeface="Montserrat SemiBold"/>
              </a:rPr>
              <a:t>Demo</a:t>
            </a:r>
            <a:endParaRPr sz="7719">
              <a:solidFill>
                <a:schemeClr val="lt1"/>
              </a:solidFill>
              <a:latin typeface="Montserrat SemiBold"/>
              <a:ea typeface="Montserrat SemiBold"/>
              <a:cs typeface="Montserrat SemiBold"/>
              <a:sym typeface="Montserrat SemiBo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4" name="Shape 104"/>
        <p:cNvGrpSpPr/>
        <p:nvPr/>
      </p:nvGrpSpPr>
      <p:grpSpPr>
        <a:xfrm>
          <a:off x="0" y="0"/>
          <a:ext cx="0" cy="0"/>
          <a:chOff x="0" y="0"/>
          <a:chExt cx="0" cy="0"/>
        </a:xfrm>
      </p:grpSpPr>
      <p:sp>
        <p:nvSpPr>
          <p:cNvPr id="105" name="Google Shape;105;p19"/>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420">
                <a:solidFill>
                  <a:schemeClr val="lt1"/>
                </a:solidFill>
                <a:latin typeface="Montserrat SemiBold"/>
                <a:ea typeface="Montserrat SemiBold"/>
                <a:cs typeface="Montserrat SemiBold"/>
                <a:sym typeface="Montserrat SemiBold"/>
              </a:rPr>
              <a:t>How the Application improves the Farm</a:t>
            </a:r>
            <a:endParaRPr sz="2420">
              <a:solidFill>
                <a:schemeClr val="lt1"/>
              </a:solidFill>
              <a:latin typeface="Montserrat SemiBold"/>
              <a:ea typeface="Montserrat SemiBold"/>
              <a:cs typeface="Montserrat SemiBold"/>
              <a:sym typeface="Montserrat SemiBold"/>
            </a:endParaRPr>
          </a:p>
        </p:txBody>
      </p:sp>
      <p:sp>
        <p:nvSpPr>
          <p:cNvPr id="106" name="Google Shape;106;p19"/>
          <p:cNvSpPr txBox="1"/>
          <p:nvPr>
            <p:ph idx="4294967295" type="body"/>
          </p:nvPr>
        </p:nvSpPr>
        <p:spPr>
          <a:xfrm>
            <a:off x="311700" y="1152475"/>
            <a:ext cx="83637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Font typeface="Montserrat Medium"/>
              <a:buChar char="●"/>
            </a:pPr>
            <a:r>
              <a:rPr lang="en">
                <a:solidFill>
                  <a:schemeClr val="lt1"/>
                </a:solidFill>
                <a:latin typeface="Montserrat Medium"/>
                <a:ea typeface="Montserrat Medium"/>
                <a:cs typeface="Montserrat Medium"/>
                <a:sym typeface="Montserrat Medium"/>
              </a:rPr>
              <a:t>By using our app, recording and retrieving donation information will be more </a:t>
            </a:r>
            <a:r>
              <a:rPr lang="en">
                <a:solidFill>
                  <a:schemeClr val="lt1"/>
                </a:solidFill>
                <a:latin typeface="Montserrat Medium"/>
                <a:ea typeface="Montserrat Medium"/>
                <a:cs typeface="Montserrat Medium"/>
                <a:sym typeface="Montserrat Medium"/>
              </a:rPr>
              <a:t>efficient</a:t>
            </a:r>
            <a:r>
              <a:rPr lang="en">
                <a:solidFill>
                  <a:schemeClr val="lt1"/>
                </a:solidFill>
                <a:latin typeface="Montserrat Medium"/>
                <a:ea typeface="Montserrat Medium"/>
                <a:cs typeface="Montserrat Medium"/>
                <a:sym typeface="Montserrat Medium"/>
              </a:rPr>
              <a:t>.</a:t>
            </a:r>
            <a:endParaRPr>
              <a:solidFill>
                <a:schemeClr val="lt1"/>
              </a:solidFill>
              <a:latin typeface="Montserrat Medium"/>
              <a:ea typeface="Montserrat Medium"/>
              <a:cs typeface="Montserrat Medium"/>
              <a:sym typeface="Montserrat Medium"/>
            </a:endParaRPr>
          </a:p>
          <a:p>
            <a:pPr indent="-342900" lvl="0" marL="457200" rtl="0" algn="l">
              <a:spcBef>
                <a:spcPts val="0"/>
              </a:spcBef>
              <a:spcAft>
                <a:spcPts val="0"/>
              </a:spcAft>
              <a:buClr>
                <a:schemeClr val="lt1"/>
              </a:buClr>
              <a:buSzPts val="1800"/>
              <a:buFont typeface="Montserrat Medium"/>
              <a:buChar char="●"/>
            </a:pPr>
            <a:r>
              <a:rPr lang="en">
                <a:solidFill>
                  <a:schemeClr val="lt1"/>
                </a:solidFill>
                <a:latin typeface="Montserrat Medium"/>
                <a:ea typeface="Montserrat Medium"/>
                <a:cs typeface="Montserrat Medium"/>
                <a:sym typeface="Montserrat Medium"/>
              </a:rPr>
              <a:t>Instead of having to flip through a book and manually look for dates, they can instead pull information out by typing in a date or a range of dates.</a:t>
            </a:r>
            <a:endParaRPr>
              <a:solidFill>
                <a:schemeClr val="lt1"/>
              </a:solidFill>
              <a:latin typeface="Montserrat Medium"/>
              <a:ea typeface="Montserrat Medium"/>
              <a:cs typeface="Montserrat Medium"/>
              <a:sym typeface="Montserrat Medium"/>
            </a:endParaRPr>
          </a:p>
          <a:p>
            <a:pPr indent="-342900" lvl="0" marL="457200" rtl="0" algn="l">
              <a:spcBef>
                <a:spcPts val="0"/>
              </a:spcBef>
              <a:spcAft>
                <a:spcPts val="0"/>
              </a:spcAft>
              <a:buClr>
                <a:schemeClr val="lt1"/>
              </a:buClr>
              <a:buSzPts val="1800"/>
              <a:buFont typeface="Montserrat Medium"/>
              <a:buChar char="●"/>
            </a:pPr>
            <a:r>
              <a:rPr lang="en">
                <a:solidFill>
                  <a:schemeClr val="lt1"/>
                </a:solidFill>
                <a:latin typeface="Montserrat Medium"/>
                <a:ea typeface="Montserrat Medium"/>
                <a:cs typeface="Montserrat Medium"/>
                <a:sym typeface="Montserrat Medium"/>
              </a:rPr>
              <a:t>They can also transfer their old entries into an excel sheet and add those to the program without any issues as well. This way, they can keep track of donations before and after the program was made.</a:t>
            </a:r>
            <a:endParaRPr>
              <a:solidFill>
                <a:schemeClr val="lt1"/>
              </a:solidFill>
              <a:latin typeface="Montserrat Medium"/>
              <a:ea typeface="Montserrat Medium"/>
              <a:cs typeface="Montserrat Medium"/>
              <a:sym typeface="Montserrat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0" name="Shape 110"/>
        <p:cNvGrpSpPr/>
        <p:nvPr/>
      </p:nvGrpSpPr>
      <p:grpSpPr>
        <a:xfrm>
          <a:off x="0" y="0"/>
          <a:ext cx="0" cy="0"/>
          <a:chOff x="0" y="0"/>
          <a:chExt cx="0" cy="0"/>
        </a:xfrm>
      </p:grpSpPr>
      <p:sp>
        <p:nvSpPr>
          <p:cNvPr id="111" name="Google Shape;111;p20"/>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420">
                <a:solidFill>
                  <a:schemeClr val="lt1"/>
                </a:solidFill>
                <a:latin typeface="Montserrat SemiBold"/>
                <a:ea typeface="Montserrat SemiBold"/>
                <a:cs typeface="Montserrat SemiBold"/>
                <a:sym typeface="Montserrat SemiBold"/>
              </a:rPr>
              <a:t>How we can Improve the Project</a:t>
            </a:r>
            <a:endParaRPr sz="2420">
              <a:solidFill>
                <a:schemeClr val="lt1"/>
              </a:solidFill>
              <a:latin typeface="Montserrat SemiBold"/>
              <a:ea typeface="Montserrat SemiBold"/>
              <a:cs typeface="Montserrat SemiBold"/>
              <a:sym typeface="Montserrat SemiBold"/>
            </a:endParaRPr>
          </a:p>
        </p:txBody>
      </p:sp>
      <p:sp>
        <p:nvSpPr>
          <p:cNvPr id="112" name="Google Shape;112;p20"/>
          <p:cNvSpPr txBox="1"/>
          <p:nvPr>
            <p:ph idx="4294967295" type="body"/>
          </p:nvPr>
        </p:nvSpPr>
        <p:spPr>
          <a:xfrm>
            <a:off x="311700" y="1152475"/>
            <a:ext cx="83637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Font typeface="Montserrat Medium"/>
              <a:buChar char="●"/>
            </a:pPr>
            <a:r>
              <a:rPr lang="en">
                <a:solidFill>
                  <a:schemeClr val="lt1"/>
                </a:solidFill>
                <a:latin typeface="Montserrat Medium"/>
                <a:ea typeface="Montserrat Medium"/>
                <a:cs typeface="Montserrat Medium"/>
                <a:sym typeface="Montserrat Medium"/>
              </a:rPr>
              <a:t>One way we can improve the project is by giving them the option to search by donation entry type. </a:t>
            </a:r>
            <a:endParaRPr>
              <a:solidFill>
                <a:schemeClr val="lt1"/>
              </a:solidFill>
              <a:latin typeface="Montserrat Medium"/>
              <a:ea typeface="Montserrat Medium"/>
              <a:cs typeface="Montserrat Medium"/>
              <a:sym typeface="Montserrat Medium"/>
            </a:endParaRPr>
          </a:p>
          <a:p>
            <a:pPr indent="-317500" lvl="1" marL="914400" rtl="0" algn="l">
              <a:spcBef>
                <a:spcPts val="0"/>
              </a:spcBef>
              <a:spcAft>
                <a:spcPts val="0"/>
              </a:spcAft>
              <a:buClr>
                <a:schemeClr val="lt1"/>
              </a:buClr>
              <a:buSzPts val="1400"/>
              <a:buFont typeface="Montserrat Medium"/>
              <a:buChar char="○"/>
            </a:pPr>
            <a:r>
              <a:rPr lang="en">
                <a:solidFill>
                  <a:schemeClr val="lt1"/>
                </a:solidFill>
                <a:latin typeface="Montserrat Medium"/>
                <a:ea typeface="Montserrat Medium"/>
                <a:cs typeface="Montserrat Medium"/>
                <a:sym typeface="Montserrat Medium"/>
              </a:rPr>
              <a:t>For example, if they wanted clothes only, we could add the ability to let them search for dates that include clothes.</a:t>
            </a:r>
            <a:endParaRPr>
              <a:solidFill>
                <a:schemeClr val="lt1"/>
              </a:solidFill>
              <a:latin typeface="Montserrat Medium"/>
              <a:ea typeface="Montserrat Medium"/>
              <a:cs typeface="Montserrat Medium"/>
              <a:sym typeface="Montserrat Medium"/>
            </a:endParaRPr>
          </a:p>
          <a:p>
            <a:pPr indent="-342900" lvl="0" marL="457200" rtl="0" algn="l">
              <a:spcBef>
                <a:spcPts val="0"/>
              </a:spcBef>
              <a:spcAft>
                <a:spcPts val="0"/>
              </a:spcAft>
              <a:buClr>
                <a:schemeClr val="lt1"/>
              </a:buClr>
              <a:buSzPts val="1800"/>
              <a:buFont typeface="Montserrat Medium"/>
              <a:buChar char="●"/>
            </a:pPr>
            <a:r>
              <a:rPr lang="en">
                <a:solidFill>
                  <a:schemeClr val="lt1"/>
                </a:solidFill>
                <a:latin typeface="Montserrat Medium"/>
                <a:ea typeface="Montserrat Medium"/>
                <a:cs typeface="Montserrat Medium"/>
                <a:sym typeface="Montserrat Medium"/>
              </a:rPr>
              <a:t>Another way could be giving them the option to filter entries with </a:t>
            </a:r>
            <a:r>
              <a:rPr lang="en">
                <a:solidFill>
                  <a:schemeClr val="lt1"/>
                </a:solidFill>
                <a:latin typeface="Montserrat Medium"/>
                <a:ea typeface="Montserrat Medium"/>
                <a:cs typeface="Montserrat Medium"/>
                <a:sym typeface="Montserrat Medium"/>
              </a:rPr>
              <a:t>specific</a:t>
            </a:r>
            <a:r>
              <a:rPr lang="en">
                <a:solidFill>
                  <a:schemeClr val="lt1"/>
                </a:solidFill>
                <a:latin typeface="Montserrat Medium"/>
                <a:ea typeface="Montserrat Medium"/>
                <a:cs typeface="Montserrat Medium"/>
                <a:sym typeface="Montserrat Medium"/>
              </a:rPr>
              <a:t> donations types.</a:t>
            </a:r>
            <a:endParaRPr>
              <a:solidFill>
                <a:schemeClr val="lt1"/>
              </a:solidFill>
              <a:latin typeface="Montserrat Medium"/>
              <a:ea typeface="Montserrat Medium"/>
              <a:cs typeface="Montserrat Medium"/>
              <a:sym typeface="Montserrat Medium"/>
            </a:endParaRPr>
          </a:p>
          <a:p>
            <a:pPr indent="-317500" lvl="1" marL="914400" rtl="0" algn="l">
              <a:spcBef>
                <a:spcPts val="0"/>
              </a:spcBef>
              <a:spcAft>
                <a:spcPts val="0"/>
              </a:spcAft>
              <a:buClr>
                <a:schemeClr val="lt1"/>
              </a:buClr>
              <a:buSzPts val="1400"/>
              <a:buFont typeface="Montserrat Medium"/>
              <a:buChar char="○"/>
            </a:pPr>
            <a:r>
              <a:rPr lang="en">
                <a:solidFill>
                  <a:schemeClr val="lt1"/>
                </a:solidFill>
                <a:latin typeface="Montserrat Medium"/>
                <a:ea typeface="Montserrat Medium"/>
                <a:cs typeface="Montserrat Medium"/>
                <a:sym typeface="Montserrat Medium"/>
              </a:rPr>
              <a:t>So if they gave us a range of dates and asked is to list the ones that have clothes, we can add a filter </a:t>
            </a:r>
            <a:r>
              <a:rPr lang="en">
                <a:solidFill>
                  <a:schemeClr val="lt1"/>
                </a:solidFill>
                <a:latin typeface="Montserrat Medium"/>
                <a:ea typeface="Montserrat Medium"/>
                <a:cs typeface="Montserrat Medium"/>
                <a:sym typeface="Montserrat Medium"/>
              </a:rPr>
              <a:t>function</a:t>
            </a:r>
            <a:r>
              <a:rPr lang="en">
                <a:solidFill>
                  <a:schemeClr val="lt1"/>
                </a:solidFill>
                <a:latin typeface="Montserrat Medium"/>
                <a:ea typeface="Montserrat Medium"/>
                <a:cs typeface="Montserrat Medium"/>
                <a:sym typeface="Montserrat Medium"/>
              </a:rPr>
              <a:t> that will return the dates and entries that have clothes.</a:t>
            </a:r>
            <a:endParaRPr>
              <a:solidFill>
                <a:schemeClr val="lt1"/>
              </a:solidFill>
              <a:latin typeface="Montserrat Medium"/>
              <a:ea typeface="Montserrat Medium"/>
              <a:cs typeface="Montserrat Medium"/>
              <a:sym typeface="Montserrat Medium"/>
            </a:endParaRPr>
          </a:p>
          <a:p>
            <a:pPr indent="-342900" lvl="0" marL="457200" rtl="0" algn="l">
              <a:spcBef>
                <a:spcPts val="0"/>
              </a:spcBef>
              <a:spcAft>
                <a:spcPts val="0"/>
              </a:spcAft>
              <a:buClr>
                <a:schemeClr val="lt1"/>
              </a:buClr>
              <a:buSzPts val="1800"/>
              <a:buFont typeface="Montserrat Medium"/>
              <a:buChar char="●"/>
            </a:pPr>
            <a:r>
              <a:rPr lang="en">
                <a:solidFill>
                  <a:schemeClr val="lt1"/>
                </a:solidFill>
                <a:latin typeface="Montserrat Medium"/>
                <a:ea typeface="Montserrat Medium"/>
                <a:cs typeface="Montserrat Medium"/>
                <a:sym typeface="Montserrat Medium"/>
              </a:rPr>
              <a:t>Turning our project into a </a:t>
            </a:r>
            <a:r>
              <a:rPr lang="en">
                <a:solidFill>
                  <a:schemeClr val="lt1"/>
                </a:solidFill>
                <a:latin typeface="Montserrat Medium"/>
                <a:ea typeface="Montserrat Medium"/>
                <a:cs typeface="Montserrat Medium"/>
                <a:sym typeface="Montserrat Medium"/>
              </a:rPr>
              <a:t>web page</a:t>
            </a:r>
            <a:r>
              <a:rPr lang="en">
                <a:solidFill>
                  <a:schemeClr val="lt1"/>
                </a:solidFill>
                <a:latin typeface="Montserrat Medium"/>
                <a:ea typeface="Montserrat Medium"/>
                <a:cs typeface="Montserrat Medium"/>
                <a:sym typeface="Montserrat Medium"/>
              </a:rPr>
              <a:t> or app to make accessing and using the program more easier.</a:t>
            </a:r>
            <a:endParaRPr>
              <a:solidFill>
                <a:schemeClr val="lt1"/>
              </a:solidFill>
              <a:latin typeface="Montserrat Medium"/>
              <a:ea typeface="Montserrat Medium"/>
              <a:cs typeface="Montserrat Medium"/>
              <a:sym typeface="Montserrat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6" name="Shape 116"/>
        <p:cNvGrpSpPr/>
        <p:nvPr/>
      </p:nvGrpSpPr>
      <p:grpSpPr>
        <a:xfrm>
          <a:off x="0" y="0"/>
          <a:ext cx="0" cy="0"/>
          <a:chOff x="0" y="0"/>
          <a:chExt cx="0" cy="0"/>
        </a:xfrm>
      </p:grpSpPr>
      <p:sp>
        <p:nvSpPr>
          <p:cNvPr id="117" name="Google Shape;117;p21"/>
          <p:cNvSpPr txBox="1"/>
          <p:nvPr/>
        </p:nvSpPr>
        <p:spPr>
          <a:xfrm>
            <a:off x="465700" y="453325"/>
            <a:ext cx="4937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FFFFFF"/>
                </a:solidFill>
                <a:latin typeface="Montserrat"/>
                <a:ea typeface="Montserrat"/>
                <a:cs typeface="Montserrat"/>
                <a:sym typeface="Montserrat"/>
              </a:rPr>
              <a:t>CONTRIBUTIONS</a:t>
            </a:r>
            <a:endParaRPr b="1" sz="2500">
              <a:solidFill>
                <a:srgbClr val="FFFFFF"/>
              </a:solidFill>
              <a:latin typeface="Montserrat"/>
              <a:ea typeface="Montserrat"/>
              <a:cs typeface="Montserrat"/>
              <a:sym typeface="Montserrat"/>
            </a:endParaRPr>
          </a:p>
        </p:txBody>
      </p:sp>
      <p:sp>
        <p:nvSpPr>
          <p:cNvPr id="118" name="Google Shape;118;p21"/>
          <p:cNvSpPr txBox="1"/>
          <p:nvPr/>
        </p:nvSpPr>
        <p:spPr>
          <a:xfrm>
            <a:off x="605775" y="1022725"/>
            <a:ext cx="1833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FFFFFF"/>
                </a:solidFill>
                <a:latin typeface="Montserrat SemiBold"/>
                <a:ea typeface="Montserrat SemiBold"/>
                <a:cs typeface="Montserrat SemiBold"/>
                <a:sym typeface="Montserrat SemiBold"/>
              </a:rPr>
              <a:t>Olive Stam</a:t>
            </a:r>
            <a:endParaRPr sz="1500">
              <a:solidFill>
                <a:srgbClr val="FFFFFF"/>
              </a:solidFill>
              <a:latin typeface="Montserrat SemiBold"/>
              <a:ea typeface="Montserrat SemiBold"/>
              <a:cs typeface="Montserrat SemiBold"/>
              <a:sym typeface="Montserrat SemiBold"/>
            </a:endParaRPr>
          </a:p>
        </p:txBody>
      </p:sp>
      <p:sp>
        <p:nvSpPr>
          <p:cNvPr id="119" name="Google Shape;119;p21"/>
          <p:cNvSpPr txBox="1"/>
          <p:nvPr/>
        </p:nvSpPr>
        <p:spPr>
          <a:xfrm>
            <a:off x="605775" y="1693363"/>
            <a:ext cx="1833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FFFFFF"/>
                </a:solidFill>
                <a:latin typeface="Montserrat SemiBold"/>
                <a:ea typeface="Montserrat SemiBold"/>
                <a:cs typeface="Montserrat SemiBold"/>
                <a:sym typeface="Montserrat SemiBold"/>
              </a:rPr>
              <a:t>Timothy Jo</a:t>
            </a:r>
            <a:endParaRPr sz="1500">
              <a:solidFill>
                <a:srgbClr val="FFFFFF"/>
              </a:solidFill>
              <a:latin typeface="Montserrat SemiBold"/>
              <a:ea typeface="Montserrat SemiBold"/>
              <a:cs typeface="Montserrat SemiBold"/>
              <a:sym typeface="Montserrat SemiBold"/>
            </a:endParaRPr>
          </a:p>
        </p:txBody>
      </p:sp>
      <p:sp>
        <p:nvSpPr>
          <p:cNvPr id="120" name="Google Shape;120;p21"/>
          <p:cNvSpPr txBox="1"/>
          <p:nvPr/>
        </p:nvSpPr>
        <p:spPr>
          <a:xfrm>
            <a:off x="605775" y="2364000"/>
            <a:ext cx="1833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FFFFFF"/>
                </a:solidFill>
                <a:latin typeface="Montserrat SemiBold"/>
                <a:ea typeface="Montserrat SemiBold"/>
                <a:cs typeface="Montserrat SemiBold"/>
                <a:sym typeface="Montserrat SemiBold"/>
              </a:rPr>
              <a:t>Diego Mejia</a:t>
            </a:r>
            <a:endParaRPr sz="1500">
              <a:solidFill>
                <a:srgbClr val="FFFFFF"/>
              </a:solidFill>
              <a:latin typeface="Montserrat SemiBold"/>
              <a:ea typeface="Montserrat SemiBold"/>
              <a:cs typeface="Montserrat SemiBold"/>
              <a:sym typeface="Montserrat SemiBold"/>
            </a:endParaRPr>
          </a:p>
        </p:txBody>
      </p:sp>
      <p:sp>
        <p:nvSpPr>
          <p:cNvPr id="121" name="Google Shape;121;p21"/>
          <p:cNvSpPr txBox="1"/>
          <p:nvPr/>
        </p:nvSpPr>
        <p:spPr>
          <a:xfrm>
            <a:off x="605775" y="3081800"/>
            <a:ext cx="1833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FFFFFF"/>
                </a:solidFill>
                <a:latin typeface="Montserrat SemiBold"/>
                <a:ea typeface="Montserrat SemiBold"/>
                <a:cs typeface="Montserrat SemiBold"/>
                <a:sym typeface="Montserrat SemiBold"/>
              </a:rPr>
              <a:t>Casey Wong</a:t>
            </a:r>
            <a:endParaRPr sz="1500">
              <a:solidFill>
                <a:srgbClr val="FFFFFF"/>
              </a:solidFill>
              <a:latin typeface="Montserrat SemiBold"/>
              <a:ea typeface="Montserrat SemiBold"/>
              <a:cs typeface="Montserrat SemiBold"/>
              <a:sym typeface="Montserrat SemiBold"/>
            </a:endParaRPr>
          </a:p>
        </p:txBody>
      </p:sp>
      <p:sp>
        <p:nvSpPr>
          <p:cNvPr id="122" name="Google Shape;122;p21"/>
          <p:cNvSpPr txBox="1"/>
          <p:nvPr/>
        </p:nvSpPr>
        <p:spPr>
          <a:xfrm>
            <a:off x="605775" y="3799600"/>
            <a:ext cx="1833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FFFFFF"/>
                </a:solidFill>
                <a:latin typeface="Montserrat SemiBold"/>
                <a:ea typeface="Montserrat SemiBold"/>
                <a:cs typeface="Montserrat SemiBold"/>
                <a:sym typeface="Montserrat SemiBold"/>
              </a:rPr>
              <a:t>Matthew Yeung</a:t>
            </a:r>
            <a:endParaRPr sz="1500">
              <a:solidFill>
                <a:srgbClr val="FFFFFF"/>
              </a:solidFill>
              <a:latin typeface="Montserrat SemiBold"/>
              <a:ea typeface="Montserrat SemiBold"/>
              <a:cs typeface="Montserrat SemiBold"/>
              <a:sym typeface="Montserrat SemiBold"/>
            </a:endParaRPr>
          </a:p>
        </p:txBody>
      </p:sp>
      <p:sp>
        <p:nvSpPr>
          <p:cNvPr id="123" name="Google Shape;123;p21"/>
          <p:cNvSpPr txBox="1"/>
          <p:nvPr/>
        </p:nvSpPr>
        <p:spPr>
          <a:xfrm>
            <a:off x="605775" y="1277875"/>
            <a:ext cx="7905600" cy="5541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rgbClr val="FFFFFF"/>
              </a:buClr>
              <a:buSzPts val="1200"/>
              <a:buFont typeface="Montserrat Medium"/>
              <a:buChar char="-"/>
            </a:pPr>
            <a:r>
              <a:rPr lang="en" sz="1200">
                <a:solidFill>
                  <a:srgbClr val="FFFFFF"/>
                </a:solidFill>
                <a:latin typeface="Montserrat Medium"/>
                <a:ea typeface="Montserrat Medium"/>
                <a:cs typeface="Montserrat Medium"/>
                <a:sym typeface="Montserrat Medium"/>
              </a:rPr>
              <a:t>Created the project schedule and chat</a:t>
            </a:r>
            <a:endParaRPr sz="1200">
              <a:solidFill>
                <a:srgbClr val="FFFFFF"/>
              </a:solidFill>
              <a:latin typeface="Montserrat Medium"/>
              <a:ea typeface="Montserrat Medium"/>
              <a:cs typeface="Montserrat Medium"/>
              <a:sym typeface="Montserrat Medium"/>
            </a:endParaRPr>
          </a:p>
          <a:p>
            <a:pPr indent="-304800" lvl="0" marL="457200" rtl="0" algn="l">
              <a:spcBef>
                <a:spcPts val="0"/>
              </a:spcBef>
              <a:spcAft>
                <a:spcPts val="0"/>
              </a:spcAft>
              <a:buClr>
                <a:srgbClr val="FFFFFF"/>
              </a:buClr>
              <a:buSzPts val="1200"/>
              <a:buFont typeface="Montserrat Medium"/>
              <a:buChar char="-"/>
            </a:pPr>
            <a:r>
              <a:rPr lang="en" sz="1200">
                <a:solidFill>
                  <a:srgbClr val="FFFFFF"/>
                </a:solidFill>
                <a:latin typeface="Montserrat Medium"/>
                <a:ea typeface="Montserrat Medium"/>
                <a:cs typeface="Montserrat Medium"/>
                <a:sym typeface="Montserrat Medium"/>
              </a:rPr>
              <a:t>Created EntryList.java and EntryListTest.java, worked on Client.java, interfacing, and javadoc</a:t>
            </a:r>
            <a:endParaRPr sz="1200">
              <a:solidFill>
                <a:srgbClr val="FFFFFF"/>
              </a:solidFill>
              <a:latin typeface="Montserrat Medium"/>
              <a:ea typeface="Montserrat Medium"/>
              <a:cs typeface="Montserrat Medium"/>
              <a:sym typeface="Montserrat Medium"/>
            </a:endParaRPr>
          </a:p>
        </p:txBody>
      </p:sp>
      <p:sp>
        <p:nvSpPr>
          <p:cNvPr id="124" name="Google Shape;124;p21"/>
          <p:cNvSpPr txBox="1"/>
          <p:nvPr/>
        </p:nvSpPr>
        <p:spPr>
          <a:xfrm>
            <a:off x="605775" y="1994700"/>
            <a:ext cx="7905600" cy="5541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rgbClr val="FFFFFF"/>
              </a:buClr>
              <a:buSzPts val="1200"/>
              <a:buFont typeface="Montserrat Medium"/>
              <a:buChar char="-"/>
            </a:pPr>
            <a:r>
              <a:rPr lang="en" sz="1200">
                <a:solidFill>
                  <a:srgbClr val="FFFFFF"/>
                </a:solidFill>
                <a:latin typeface="Montserrat Medium"/>
                <a:ea typeface="Montserrat Medium"/>
                <a:cs typeface="Montserrat Medium"/>
                <a:sym typeface="Montserrat Medium"/>
              </a:rPr>
              <a:t>Worked on Interface files, ResizableArrayBag.java, Client.java, added javadoc comments</a:t>
            </a:r>
            <a:endParaRPr sz="1200">
              <a:solidFill>
                <a:srgbClr val="FFFFFF"/>
              </a:solidFill>
              <a:latin typeface="Montserrat Medium"/>
              <a:ea typeface="Montserrat Medium"/>
              <a:cs typeface="Montserrat Medium"/>
              <a:sym typeface="Montserrat Medium"/>
            </a:endParaRPr>
          </a:p>
          <a:p>
            <a:pPr indent="-304800" lvl="0" marL="457200" rtl="0" algn="l">
              <a:spcBef>
                <a:spcPts val="0"/>
              </a:spcBef>
              <a:spcAft>
                <a:spcPts val="0"/>
              </a:spcAft>
              <a:buClr>
                <a:srgbClr val="FFFFFF"/>
              </a:buClr>
              <a:buSzPts val="1200"/>
              <a:buFont typeface="Montserrat Medium"/>
              <a:buChar char="-"/>
            </a:pPr>
            <a:r>
              <a:rPr lang="en" sz="1200">
                <a:solidFill>
                  <a:srgbClr val="FFFFFF"/>
                </a:solidFill>
                <a:latin typeface="Montserrat Medium"/>
                <a:ea typeface="Montserrat Medium"/>
                <a:cs typeface="Montserrat Medium"/>
                <a:sym typeface="Montserrat Medium"/>
              </a:rPr>
              <a:t>Worked on both Technical Paper and Slides</a:t>
            </a:r>
            <a:endParaRPr sz="1200">
              <a:solidFill>
                <a:srgbClr val="FFFFFF"/>
              </a:solidFill>
              <a:latin typeface="Montserrat Medium"/>
              <a:ea typeface="Montserrat Medium"/>
              <a:cs typeface="Montserrat Medium"/>
              <a:sym typeface="Montserrat Medium"/>
            </a:endParaRPr>
          </a:p>
        </p:txBody>
      </p:sp>
      <p:sp>
        <p:nvSpPr>
          <p:cNvPr id="125" name="Google Shape;125;p21"/>
          <p:cNvSpPr txBox="1"/>
          <p:nvPr/>
        </p:nvSpPr>
        <p:spPr>
          <a:xfrm>
            <a:off x="605775" y="2664225"/>
            <a:ext cx="7905600" cy="5541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rgbClr val="FFFFFF"/>
              </a:buClr>
              <a:buSzPts val="1200"/>
              <a:buFont typeface="Montserrat Medium"/>
              <a:buChar char="-"/>
            </a:pPr>
            <a:r>
              <a:rPr lang="en" sz="1200">
                <a:solidFill>
                  <a:srgbClr val="FFFFFF"/>
                </a:solidFill>
                <a:latin typeface="Montserrat Medium"/>
                <a:ea typeface="Montserrat Medium"/>
                <a:cs typeface="Montserrat Medium"/>
                <a:sym typeface="Montserrat Medium"/>
              </a:rPr>
              <a:t>Created Entry.java and javadoc, added features to Client.java</a:t>
            </a:r>
            <a:endParaRPr sz="1200">
              <a:solidFill>
                <a:srgbClr val="FFFFFF"/>
              </a:solidFill>
              <a:latin typeface="Montserrat Medium"/>
              <a:ea typeface="Montserrat Medium"/>
              <a:cs typeface="Montserrat Medium"/>
              <a:sym typeface="Montserrat Medium"/>
            </a:endParaRPr>
          </a:p>
          <a:p>
            <a:pPr indent="-304800" lvl="0" marL="457200" rtl="0" algn="l">
              <a:spcBef>
                <a:spcPts val="0"/>
              </a:spcBef>
              <a:spcAft>
                <a:spcPts val="0"/>
              </a:spcAft>
              <a:buClr>
                <a:srgbClr val="FFFFFF"/>
              </a:buClr>
              <a:buSzPts val="1200"/>
              <a:buFont typeface="Montserrat Medium"/>
              <a:buChar char="-"/>
            </a:pPr>
            <a:r>
              <a:rPr lang="en" sz="1200">
                <a:solidFill>
                  <a:srgbClr val="FFFFFF"/>
                </a:solidFill>
                <a:latin typeface="Montserrat Medium"/>
                <a:ea typeface="Montserrat Medium"/>
                <a:cs typeface="Montserrat Medium"/>
                <a:sym typeface="Montserrat Medium"/>
              </a:rPr>
              <a:t>Worked on slides</a:t>
            </a:r>
            <a:endParaRPr sz="1200">
              <a:solidFill>
                <a:srgbClr val="FFFFFF"/>
              </a:solidFill>
              <a:latin typeface="Montserrat Medium"/>
              <a:ea typeface="Montserrat Medium"/>
              <a:cs typeface="Montserrat Medium"/>
              <a:sym typeface="Montserrat Medium"/>
            </a:endParaRPr>
          </a:p>
        </p:txBody>
      </p:sp>
      <p:sp>
        <p:nvSpPr>
          <p:cNvPr id="126" name="Google Shape;126;p21"/>
          <p:cNvSpPr txBox="1"/>
          <p:nvPr/>
        </p:nvSpPr>
        <p:spPr>
          <a:xfrm>
            <a:off x="605775" y="3381025"/>
            <a:ext cx="7905600" cy="3693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rgbClr val="FFFFFF"/>
              </a:buClr>
              <a:buSzPts val="1200"/>
              <a:buFont typeface="Montserrat Medium"/>
              <a:buChar char="-"/>
            </a:pPr>
            <a:r>
              <a:rPr lang="en" sz="1200">
                <a:solidFill>
                  <a:srgbClr val="FFFFFF"/>
                </a:solidFill>
                <a:latin typeface="Montserrat Medium"/>
                <a:ea typeface="Montserrat Medium"/>
                <a:cs typeface="Montserrat Medium"/>
                <a:sym typeface="Montserrat Medium"/>
              </a:rPr>
              <a:t>Worked on early code file drafts (some were scrapped)</a:t>
            </a:r>
            <a:endParaRPr sz="1200">
              <a:solidFill>
                <a:srgbClr val="FFFFFF"/>
              </a:solidFill>
              <a:latin typeface="Montserrat Medium"/>
              <a:ea typeface="Montserrat Medium"/>
              <a:cs typeface="Montserrat Medium"/>
              <a:sym typeface="Montserrat Medium"/>
            </a:endParaRPr>
          </a:p>
        </p:txBody>
      </p:sp>
      <p:sp>
        <p:nvSpPr>
          <p:cNvPr id="127" name="Google Shape;127;p21"/>
          <p:cNvSpPr txBox="1"/>
          <p:nvPr/>
        </p:nvSpPr>
        <p:spPr>
          <a:xfrm>
            <a:off x="605775" y="4097825"/>
            <a:ext cx="7905600" cy="5541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rgbClr val="FFFFFF"/>
              </a:buClr>
              <a:buSzPts val="1200"/>
              <a:buFont typeface="Montserrat Medium"/>
              <a:buChar char="-"/>
            </a:pPr>
            <a:r>
              <a:rPr lang="en" sz="1200">
                <a:solidFill>
                  <a:srgbClr val="FFFFFF"/>
                </a:solidFill>
                <a:latin typeface="Montserrat Medium"/>
                <a:ea typeface="Montserrat Medium"/>
                <a:cs typeface="Montserrat Medium"/>
                <a:sym typeface="Montserrat Medium"/>
              </a:rPr>
              <a:t>Worked on slides</a:t>
            </a:r>
            <a:endParaRPr sz="1200">
              <a:solidFill>
                <a:srgbClr val="FFFFFF"/>
              </a:solidFill>
              <a:latin typeface="Montserrat Medium"/>
              <a:ea typeface="Montserrat Medium"/>
              <a:cs typeface="Montserrat Medium"/>
              <a:sym typeface="Montserrat Medium"/>
            </a:endParaRPr>
          </a:p>
          <a:p>
            <a:pPr indent="-304800" lvl="0" marL="457200" rtl="0" algn="l">
              <a:spcBef>
                <a:spcPts val="0"/>
              </a:spcBef>
              <a:spcAft>
                <a:spcPts val="0"/>
              </a:spcAft>
              <a:buClr>
                <a:srgbClr val="FFFFFF"/>
              </a:buClr>
              <a:buSzPts val="1200"/>
              <a:buFont typeface="Montserrat Medium"/>
              <a:buChar char="-"/>
            </a:pPr>
            <a:r>
              <a:rPr lang="en" sz="1200">
                <a:solidFill>
                  <a:srgbClr val="FFFFFF"/>
                </a:solidFill>
                <a:latin typeface="Montserrat Medium"/>
                <a:ea typeface="Montserrat Medium"/>
                <a:cs typeface="Montserrat Medium"/>
                <a:sym typeface="Montserrat Medium"/>
              </a:rPr>
              <a:t>Made paper skeleton plan</a:t>
            </a:r>
            <a:endParaRPr sz="1200">
              <a:solidFill>
                <a:srgbClr val="FFFFFF"/>
              </a:solidFill>
              <a:latin typeface="Montserrat Medium"/>
              <a:ea typeface="Montserrat Medium"/>
              <a:cs typeface="Montserrat Medium"/>
              <a:sym typeface="Montserrat Medium"/>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