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0" r:id="rId4"/>
    <p:sldId id="259" r:id="rId5"/>
    <p:sldId id="258" r:id="rId6"/>
    <p:sldId id="261" r:id="rId7"/>
    <p:sldId id="267" r:id="rId8"/>
    <p:sldId id="266" r:id="rId9"/>
    <p:sldId id="265" r:id="rId10"/>
    <p:sldId id="264" r:id="rId11"/>
    <p:sldId id="263" r:id="rId12"/>
    <p:sldId id="275" r:id="rId13"/>
    <p:sldId id="262" r:id="rId14"/>
    <p:sldId id="270" r:id="rId15"/>
    <p:sldId id="269" r:id="rId16"/>
    <p:sldId id="268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856" autoAdjust="0"/>
  </p:normalViewPr>
  <p:slideViewPr>
    <p:cSldViewPr snapToGrid="0">
      <p:cViewPr varScale="1">
        <p:scale>
          <a:sx n="76" d="100"/>
          <a:sy n="76" d="100"/>
        </p:scale>
        <p:origin x="8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3T15:15:58.37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1,'2155'0,"-2118"1,1 2,60 12,70 27,-109-25,269 54,-255-60,110 2,74-14,-84-2,802 3,-938-2,0-2,0-1,39-12,-33 7,65-6,238 12,-185 6,266-2,-378 3,0 2,0 2,70 21,-67-15,1-2,92 8,12-19,-129-1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3T15:19:59.55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3T15:20:05.92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1,'602'0,"-573"0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3T15:20:10.956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3T15:20:13.953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1,'3090'0,"-2944"12,-18 0,356-10,-251-4,-204 4,-1 1,1 1,50 14,-32-7,4-3,0-2,1-2,94-7,-42 1,440 2,-516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3T15:20:20.38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5,'31'2,"1"1,-1 2,-1 1,45 15,-39-10,0-2,65 8,168-14,-137-5,-101 0,47-8,-15 2,-47 5,-1 0,1-1,-1-1,16-6,-15 4,1 1,-1 1,19-2,24 1,1 3,67 5,-22 1,1245-3,-1326 1,-1 2,0 0,43 13,-34-7,33 3,28-5,139-6,-97-4,-105 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3T15:20:21.48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2,'26'-1,"0"1,0 1,-1 2,1 0,48 14,-12 3,1-3,1-3,89 8,241-17,-214-8,146 3,-292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3T15:20:27.11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1,'26'8,"12"3,4 0,-1-3,1 3,-2-2,1-2,-4-2,-2-1,-4-3,2 0,-1-1,3-1,-1 1,-1-1,-3 1,-5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3T15:21:35.84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1,'2018'0,"-1967"2,-1 3,62 14,-55-9,73 5,195-14,-149-3,376 2,-523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3T15:21:38.19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27,'14'-6,"1"2,0 0,-1 0,2 2,-1 0,0 0,30 2,-19-1,341 0,-188 2,-137 2,0 1,-1 3,66 17,-54-10,73 8,156-18,-150-7,155 3,-251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3T15:16:04.18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0,'10'5,"0"-1,0-1,1 0,-1-1,18 3,57 0,-64-4,510 1,-273-4,-252 2,114 4,-103-2,0 1,-1 0,1 1,-1 1,18 7,14 10,-22-9,0-2,0-1,41 11,-40-17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3T15:16:23.807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1,'5'0,"1"1,-1 0,0 0,0 0,0 1,0 0,6 3,10 4,10-1,42 8,12 2,117 34,-156-42,1-3,66 3,462-10,-256-2,3095 2,-3396 1,0 1,0 1,0 1,30 10,26 6,13-9,-50-8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3T15:16:32.421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0,'335'15,"-247"-5,151 38,-187-36,1-2,89 6,106-14,214-3,-272 1,-172-1,0-1,0-1,0 0,0-2,0 0,-1-1,29-14,-23 11,1 1,0 1,1 2,-1 0,45-3,128 8,-119 2,1209 1,-680-5,42 2,-613 3,0 1,0 1,-1 2,43 15,54 10,-73-22,-1-1,-1 3,76 25,-73-17,0-3,1-3,1-2,95 6,256-12,-238-8,353 2,-498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3T15:16:52.54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30,'28'0,"243"11,-1 24,-172-27,151-5,-141-4,48-13,-20 0,78 0,55-1,278 16,-375-16,1 1,1061 15,-1205 0,-1 3,1 0,50 14,-45-9,0-1,39 3,183-10,-4-1,-194 7,71 17,-26-4,-66-14,29 6,113 4,783-16,-416-1,873 1,-1400-2,0 0,-1-1,1-1,35-11,-29 7,48-9,19 10,149 6,-104 4,273-20,-366 12,-10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3T15:16:58.40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1 173,'1'-2,"1"1,-1 0,1 0,0 0,0 0,-1 1,1-1,0 0,0 1,0-1,0 1,0 0,0 0,0 0,3 0,8-1,451-17,-347 18,1989-1,-990 3,-1088-4,0-1,0-2,0 0,0-2,51-19,-25 7,-31 13,37-5,9-2,-7-2,0 3,1 3,117-2,354 30,-399-8,-99-10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3T15:19:49.68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1,'5'0,"0"0,-1 1,1 0,-1 0,7 3,14 3,32 1,1-4,64-2,75 6,-19 20,-93-12,119 6,52-23,-108-1,68-11,8 0,-179 13,312-8,-290 6,74 7,-5 1,1621-5,-841-2,-873 3,53 9,34 2,496-12,-300-2,424 1,-727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3T15:19:54.37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27,'268'-13,"-7"0,2328 12,-1192 3,-144-2,-1235 1,0 1,0 0,0 1,21 8,69 26,-51-13,-40-15,0-2,0 0,1-1,31 6,-6-8,0-2,60-5,-56 1,72 5,-106-1,-1 1,1 0,17 7,-1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3T15:19:56.74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51,'54'-14,"1"2,74-5,114 9,346 10,-338-3,-83 14,-29-2,431-8,-296-5,19 2,-271 2,0 1,0 1,0 1,0 0,-1 2,24 11,11 3,-7-4,-22-6,0-2,56 11,39 5,-80-15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5EF5D-A028-4832-B4B0-DE696D507612}" type="datetimeFigureOut">
              <a:rPr lang="ro-RO" smtClean="0"/>
              <a:t>15.04.2024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7BA53-5EA1-49FC-BC85-3A06B469D65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768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Culorile sau intensitățile reprezintă nivelul de energie al componentelor de frecvență în fiecare moment de timp. Zonele luminoase sau culorile mai intense indică o energie mai mare, în timp ce zonele întunecate sau culorile mai puțin intense indică o energie mai mică.</a:t>
            </a:r>
            <a:endParaRPr lang="ro-RO" dirty="0"/>
          </a:p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7BA53-5EA1-49FC-BC85-3A06B469D651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36144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21.png"/><Relationship Id="rId26" Type="http://schemas.openxmlformats.org/officeDocument/2006/relationships/image" Target="../media/image25.png"/><Relationship Id="rId21" Type="http://schemas.openxmlformats.org/officeDocument/2006/relationships/customXml" Target="../ink/ink10.xml"/><Relationship Id="rId34" Type="http://schemas.openxmlformats.org/officeDocument/2006/relationships/image" Target="../media/image29.png"/><Relationship Id="rId7" Type="http://schemas.openxmlformats.org/officeDocument/2006/relationships/customXml" Target="../ink/ink3.xml"/><Relationship Id="rId12" Type="http://schemas.openxmlformats.org/officeDocument/2006/relationships/image" Target="../media/image18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31.png"/><Relationship Id="rId2" Type="http://schemas.openxmlformats.org/officeDocument/2006/relationships/image" Target="../media/image14.png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customXml" Target="../ink/ink5.xml"/><Relationship Id="rId24" Type="http://schemas.openxmlformats.org/officeDocument/2006/relationships/image" Target="../media/image24.png"/><Relationship Id="rId32" Type="http://schemas.openxmlformats.org/officeDocument/2006/relationships/image" Target="../media/image28.png"/><Relationship Id="rId37" Type="http://schemas.openxmlformats.org/officeDocument/2006/relationships/customXml" Target="../ink/ink18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6.png"/><Relationship Id="rId36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140.png"/><Relationship Id="rId9" Type="http://schemas.openxmlformats.org/officeDocument/2006/relationships/customXml" Target="../ink/ink4.xml"/><Relationship Id="rId14" Type="http://schemas.openxmlformats.org/officeDocument/2006/relationships/image" Target="../media/image19.png"/><Relationship Id="rId22" Type="http://schemas.openxmlformats.org/officeDocument/2006/relationships/image" Target="../media/image23.png"/><Relationship Id="rId27" Type="http://schemas.openxmlformats.org/officeDocument/2006/relationships/customXml" Target="../ink/ink13.xml"/><Relationship Id="rId30" Type="http://schemas.openxmlformats.org/officeDocument/2006/relationships/image" Target="../media/image27.png"/><Relationship Id="rId35" Type="http://schemas.openxmlformats.org/officeDocument/2006/relationships/customXml" Target="../ink/ink17.xml"/><Relationship Id="rId8" Type="http://schemas.openxmlformats.org/officeDocument/2006/relationships/image" Target="../media/image16.png"/><Relationship Id="rId3" Type="http://schemas.openxmlformats.org/officeDocument/2006/relationships/customXml" Target="../ink/ink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AD579530-1077-46B3-BD5C-81BB270A1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85" name="Rectangle 84">
              <a:extLst>
                <a:ext uri="{FF2B5EF4-FFF2-40B4-BE49-F238E27FC236}">
                  <a16:creationId xmlns:a16="http://schemas.microsoft.com/office/drawing/2014/main" id="{ACBB106A-B366-4349-B59F-E8FBDADD8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Picture 2">
              <a:extLst>
                <a:ext uri="{FF2B5EF4-FFF2-40B4-BE49-F238E27FC236}">
                  <a16:creationId xmlns:a16="http://schemas.microsoft.com/office/drawing/2014/main" id="{113FC03B-24E4-4A3F-9626-CC7F6356B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853A7A2-808B-F16B-7429-156793CC89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</a:blip>
          <a:srcRect t="12489" b="12489"/>
          <a:stretch/>
        </p:blipFill>
        <p:spPr>
          <a:xfrm>
            <a:off x="-2" y="10"/>
            <a:ext cx="12188389" cy="6857990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83F79A5F-63B5-4802-B39B-BF0F89DDD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89" name="Round Diagonal Corner Rectangle 7">
              <a:extLst>
                <a:ext uri="{FF2B5EF4-FFF2-40B4-BE49-F238E27FC236}">
                  <a16:creationId xmlns:a16="http://schemas.microsoft.com/office/drawing/2014/main" id="{00D14BF7-A799-4EDA-8C19-CED0B8EC5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F292344-73C8-4E53-85C0-8CDB23EB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91" name="Freeform 32">
                <a:extLst>
                  <a:ext uri="{FF2B5EF4-FFF2-40B4-BE49-F238E27FC236}">
                    <a16:creationId xmlns:a16="http://schemas.microsoft.com/office/drawing/2014/main" id="{4781E776-A0A7-4FB6-958B-8389BBA56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92" name="Freeform 33">
                <a:extLst>
                  <a:ext uri="{FF2B5EF4-FFF2-40B4-BE49-F238E27FC236}">
                    <a16:creationId xmlns:a16="http://schemas.microsoft.com/office/drawing/2014/main" id="{0F004D56-F177-45BC-8965-B72DB88A0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93" name="Freeform 34">
                <a:extLst>
                  <a:ext uri="{FF2B5EF4-FFF2-40B4-BE49-F238E27FC236}">
                    <a16:creationId xmlns:a16="http://schemas.microsoft.com/office/drawing/2014/main" id="{5F2F1F83-817B-4678-B0AE-8FFDC49FC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94" name="Freeform 37">
                <a:extLst>
                  <a:ext uri="{FF2B5EF4-FFF2-40B4-BE49-F238E27FC236}">
                    <a16:creationId xmlns:a16="http://schemas.microsoft.com/office/drawing/2014/main" id="{F908EB47-32F4-4E82-BF56-FD25BB0747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95" name="Freeform 35">
                <a:extLst>
                  <a:ext uri="{FF2B5EF4-FFF2-40B4-BE49-F238E27FC236}">
                    <a16:creationId xmlns:a16="http://schemas.microsoft.com/office/drawing/2014/main" id="{0966000D-B975-4E8A-9BF2-EACF21640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96" name="Freeform 36">
                <a:extLst>
                  <a:ext uri="{FF2B5EF4-FFF2-40B4-BE49-F238E27FC236}">
                    <a16:creationId xmlns:a16="http://schemas.microsoft.com/office/drawing/2014/main" id="{A9554499-6796-4AEE-B012-34A5B9A585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97" name="Freeform 38">
                <a:extLst>
                  <a:ext uri="{FF2B5EF4-FFF2-40B4-BE49-F238E27FC236}">
                    <a16:creationId xmlns:a16="http://schemas.microsoft.com/office/drawing/2014/main" id="{9DD40864-34BD-491F-B591-180E7B32C1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98" name="Freeform 39">
                <a:extLst>
                  <a:ext uri="{FF2B5EF4-FFF2-40B4-BE49-F238E27FC236}">
                    <a16:creationId xmlns:a16="http://schemas.microsoft.com/office/drawing/2014/main" id="{2623F54C-4373-4D30-90DB-3129BDDF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99" name="Freeform 40">
                <a:extLst>
                  <a:ext uri="{FF2B5EF4-FFF2-40B4-BE49-F238E27FC236}">
                    <a16:creationId xmlns:a16="http://schemas.microsoft.com/office/drawing/2014/main" id="{1FF42884-D4B2-462F-9FA7-4FA892532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0" name="Rectangle 41">
                <a:extLst>
                  <a:ext uri="{FF2B5EF4-FFF2-40B4-BE49-F238E27FC236}">
                    <a16:creationId xmlns:a16="http://schemas.microsoft.com/office/drawing/2014/main" id="{27F4D4BA-37F5-4D54-BDFF-733F621D5D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1" name="Freeform 32">
                <a:extLst>
                  <a:ext uri="{FF2B5EF4-FFF2-40B4-BE49-F238E27FC236}">
                    <a16:creationId xmlns:a16="http://schemas.microsoft.com/office/drawing/2014/main" id="{29E4A0E5-0441-4563-A947-12A5781105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2" name="Freeform 33">
                <a:extLst>
                  <a:ext uri="{FF2B5EF4-FFF2-40B4-BE49-F238E27FC236}">
                    <a16:creationId xmlns:a16="http://schemas.microsoft.com/office/drawing/2014/main" id="{4A8D89B4-AD1B-410A-870B-1042E075A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3" name="Freeform 34">
                <a:extLst>
                  <a:ext uri="{FF2B5EF4-FFF2-40B4-BE49-F238E27FC236}">
                    <a16:creationId xmlns:a16="http://schemas.microsoft.com/office/drawing/2014/main" id="{DFC54570-9F45-44E6-AC94-4B3192D44B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4" name="Freeform 37">
                <a:extLst>
                  <a:ext uri="{FF2B5EF4-FFF2-40B4-BE49-F238E27FC236}">
                    <a16:creationId xmlns:a16="http://schemas.microsoft.com/office/drawing/2014/main" id="{A976F76C-4BBB-4CD4-9270-5E4E8802BF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5" name="Freeform 35">
                <a:extLst>
                  <a:ext uri="{FF2B5EF4-FFF2-40B4-BE49-F238E27FC236}">
                    <a16:creationId xmlns:a16="http://schemas.microsoft.com/office/drawing/2014/main" id="{06081E5F-35E2-4E9E-A0DA-9E2F769C4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6" name="Freeform 36">
                <a:extLst>
                  <a:ext uri="{FF2B5EF4-FFF2-40B4-BE49-F238E27FC236}">
                    <a16:creationId xmlns:a16="http://schemas.microsoft.com/office/drawing/2014/main" id="{7B7B4F78-1391-433D-AAE5-0FA8B8EE18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7" name="Freeform 38">
                <a:extLst>
                  <a:ext uri="{FF2B5EF4-FFF2-40B4-BE49-F238E27FC236}">
                    <a16:creationId xmlns:a16="http://schemas.microsoft.com/office/drawing/2014/main" id="{EF63F42B-29ED-4285-99D1-5FA657DA92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8" name="Freeform 39">
                <a:extLst>
                  <a:ext uri="{FF2B5EF4-FFF2-40B4-BE49-F238E27FC236}">
                    <a16:creationId xmlns:a16="http://schemas.microsoft.com/office/drawing/2014/main" id="{EB7A6053-A7CF-4785-B396-6F70D6EBE9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9" name="Freeform 40">
                <a:extLst>
                  <a:ext uri="{FF2B5EF4-FFF2-40B4-BE49-F238E27FC236}">
                    <a16:creationId xmlns:a16="http://schemas.microsoft.com/office/drawing/2014/main" id="{E6337518-A10D-47A5-BD86-6D1F3FAF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10" name="Rectangle 41">
                <a:extLst>
                  <a:ext uri="{FF2B5EF4-FFF2-40B4-BE49-F238E27FC236}">
                    <a16:creationId xmlns:a16="http://schemas.microsoft.com/office/drawing/2014/main" id="{7591C37F-6498-4992-992D-D413A847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ro-RO"/>
              </a:p>
            </p:txBody>
          </p:sp>
        </p:grp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250A042E-9CC1-9624-7CC0-9E206A494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Clasificare</a:t>
            </a:r>
            <a:r>
              <a:rPr lang="en-US" sz="4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muzică</a:t>
            </a:r>
            <a:r>
              <a:rPr lang="en-US" sz="4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4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vorbire</a:t>
            </a:r>
            <a:endParaRPr lang="ro-RO" sz="4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5CF9E221-8006-B50E-5451-743916A22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Proiect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realizat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de: Dura Georgiana- Emanuela</a:t>
            </a:r>
            <a:endParaRPr lang="ro-RO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51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2;p5">
            <a:extLst>
              <a:ext uri="{FF2B5EF4-FFF2-40B4-BE49-F238E27FC236}">
                <a16:creationId xmlns:a16="http://schemas.microsoft.com/office/drawing/2014/main" id="{2C96100D-CFCE-B435-AF0B-50A0C203DB08}"/>
              </a:ext>
            </a:extLst>
          </p:cNvPr>
          <p:cNvSpPr txBox="1">
            <a:spLocks/>
          </p:cNvSpPr>
          <p:nvPr/>
        </p:nvSpPr>
        <p:spPr>
          <a:xfrm>
            <a:off x="1007919" y="565649"/>
            <a:ext cx="9779183" cy="78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cap="none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</a:t>
            </a:r>
            <a:r>
              <a:rPr lang="ro-RO" sz="4000" cap="none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reprocesare date</a:t>
            </a: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0FB5C8DC-F95D-1AD9-C81B-15B51D663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19" y="1439552"/>
            <a:ext cx="7488504" cy="4852799"/>
          </a:xfrm>
          <a:prstGeom prst="rect">
            <a:avLst/>
          </a:prstGeom>
        </p:spPr>
      </p:pic>
      <p:sp>
        <p:nvSpPr>
          <p:cNvPr id="7" name="CasetăText 6">
            <a:extLst>
              <a:ext uri="{FF2B5EF4-FFF2-40B4-BE49-F238E27FC236}">
                <a16:creationId xmlns:a16="http://schemas.microsoft.com/office/drawing/2014/main" id="{1B4C5F3D-4BE6-C254-5FF0-A21757F13492}"/>
              </a:ext>
            </a:extLst>
          </p:cNvPr>
          <p:cNvSpPr txBox="1"/>
          <p:nvPr/>
        </p:nvSpPr>
        <p:spPr>
          <a:xfrm>
            <a:off x="9720409" y="3404286"/>
            <a:ext cx="867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spc="-5" dirty="0">
                <a:solidFill>
                  <a:srgbClr val="000000"/>
                </a:solidFill>
                <a:latin typeface="Arial" panose="020B0604020202020204"/>
                <a:ea typeface="SimSun" panose="02010600030101010101" pitchFamily="2" charset="-122"/>
              </a:rPr>
              <a:t>Voce</a:t>
            </a:r>
          </a:p>
        </p:txBody>
      </p:sp>
    </p:spTree>
    <p:extLst>
      <p:ext uri="{BB962C8B-B14F-4D97-AF65-F5344CB8AC3E}">
        <p14:creationId xmlns:p14="http://schemas.microsoft.com/office/powerpoint/2010/main" val="1086628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2;p5">
            <a:extLst>
              <a:ext uri="{FF2B5EF4-FFF2-40B4-BE49-F238E27FC236}">
                <a16:creationId xmlns:a16="http://schemas.microsoft.com/office/drawing/2014/main" id="{EF314CB5-F613-455A-3F94-690241ECA237}"/>
              </a:ext>
            </a:extLst>
          </p:cNvPr>
          <p:cNvSpPr txBox="1">
            <a:spLocks/>
          </p:cNvSpPr>
          <p:nvPr/>
        </p:nvSpPr>
        <p:spPr>
          <a:xfrm>
            <a:off x="1007919" y="565649"/>
            <a:ext cx="9779183" cy="78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cap="none" dirty="0" err="1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Creare</a:t>
            </a:r>
            <a:r>
              <a:rPr lang="en-US" sz="4000" cap="none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ro-RO" sz="4000" cap="none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și antrenare model</a:t>
            </a: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20472CB9-57F5-F6CB-CD6B-82D164D1DE15}"/>
              </a:ext>
            </a:extLst>
          </p:cNvPr>
          <p:cNvSpPr txBox="1"/>
          <p:nvPr/>
        </p:nvSpPr>
        <p:spPr>
          <a:xfrm>
            <a:off x="1007919" y="1792941"/>
            <a:ext cx="111877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modelului</a:t>
            </a:r>
            <a:r>
              <a:rPr lang="en-US" dirty="0"/>
              <a:t> </a:t>
            </a:r>
            <a:r>
              <a:rPr lang="en-US" dirty="0" err="1"/>
              <a:t>folosesc</a:t>
            </a:r>
            <a:r>
              <a:rPr lang="en-US" dirty="0"/>
              <a:t> o re</a:t>
            </a:r>
            <a:r>
              <a:rPr lang="ro-RO" dirty="0" err="1"/>
              <a:t>țea</a:t>
            </a:r>
            <a:r>
              <a:rPr lang="ro-RO" dirty="0"/>
              <a:t>  CNN cu 8 </a:t>
            </a:r>
            <a:r>
              <a:rPr lang="en-US" dirty="0" err="1"/>
              <a:t>layere</a:t>
            </a:r>
            <a:r>
              <a:rPr lang="en-US" dirty="0"/>
              <a:t>.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definit</a:t>
            </a:r>
            <a:r>
              <a:rPr lang="en-US" dirty="0"/>
              <a:t> </a:t>
            </a:r>
            <a:r>
              <a:rPr lang="en-US" dirty="0" err="1"/>
              <a:t>utilizand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Sequential </a:t>
            </a:r>
          </a:p>
          <a:p>
            <a:r>
              <a:rPr lang="en-US" dirty="0"/>
              <a:t>din </a:t>
            </a:r>
            <a:r>
              <a:rPr lang="en-US" dirty="0" err="1"/>
              <a:t>Keras</a:t>
            </a:r>
            <a:r>
              <a:rPr lang="en-US" dirty="0"/>
              <a:t>.</a:t>
            </a:r>
          </a:p>
          <a:p>
            <a:r>
              <a:rPr lang="en-US" dirty="0" err="1"/>
              <a:t>Layerele</a:t>
            </a:r>
            <a:r>
              <a:rPr lang="en-US" dirty="0"/>
              <a:t> sunt:</a:t>
            </a:r>
          </a:p>
          <a:p>
            <a:pPr marL="457200" indent="-457200">
              <a:buFont typeface="+mj-lt"/>
              <a:buAutoNum type="arabicPeriod"/>
            </a:pPr>
            <a:r>
              <a:rPr lang="ro-RO" sz="1800" i="1" dirty="0">
                <a:solidFill>
                  <a:srgbClr val="000000"/>
                </a:solidFill>
              </a:rPr>
              <a:t>Input </a:t>
            </a:r>
            <a:endParaRPr lang="ro-RO" sz="18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o-RO" sz="1800" i="1" dirty="0" err="1">
                <a:solidFill>
                  <a:srgbClr val="000000"/>
                </a:solidFill>
              </a:rPr>
              <a:t>Resizing</a:t>
            </a:r>
            <a:r>
              <a:rPr lang="en-US" sz="1800" i="1" dirty="0">
                <a:solidFill>
                  <a:srgbClr val="000000"/>
                </a:solidFill>
              </a:rPr>
              <a:t> </a:t>
            </a:r>
            <a:endParaRPr lang="ro-RO" sz="1800" i="1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o-RO" sz="1800" i="1" dirty="0" err="1">
                <a:solidFill>
                  <a:srgbClr val="000000"/>
                </a:solidFill>
              </a:rPr>
              <a:t>Normalization</a:t>
            </a:r>
            <a:r>
              <a:rPr lang="en-US" sz="1800" i="1" dirty="0">
                <a:solidFill>
                  <a:srgbClr val="000000"/>
                </a:solidFill>
              </a:rPr>
              <a:t> </a:t>
            </a:r>
            <a:endParaRPr lang="ro-RO" sz="18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o-RO" sz="1800" i="1" dirty="0">
                <a:solidFill>
                  <a:srgbClr val="000000"/>
                </a:solidFill>
              </a:rPr>
              <a:t>Conv2D</a:t>
            </a:r>
            <a:endParaRPr lang="ro-RO" sz="18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o-RO" sz="1800" i="1" dirty="0">
                <a:solidFill>
                  <a:srgbClr val="000000"/>
                </a:solidFill>
              </a:rPr>
              <a:t>MaxPooling2D</a:t>
            </a:r>
            <a:r>
              <a:rPr lang="en-US" sz="1800" i="1" dirty="0">
                <a:solidFill>
                  <a:srgbClr val="000000"/>
                </a:solidFill>
              </a:rPr>
              <a:t> </a:t>
            </a:r>
            <a:endParaRPr lang="ro-RO" sz="18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o-RO" sz="1800" i="1" dirty="0" err="1">
                <a:solidFill>
                  <a:srgbClr val="000000"/>
                </a:solidFill>
              </a:rPr>
              <a:t>Dropout</a:t>
            </a:r>
            <a:endParaRPr lang="ro-RO" sz="18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o-RO" sz="1800" i="1" dirty="0" err="1">
                <a:solidFill>
                  <a:srgbClr val="000000"/>
                </a:solidFill>
              </a:rPr>
              <a:t>Flatten</a:t>
            </a:r>
            <a:r>
              <a:rPr lang="en-US" sz="1800" i="1" dirty="0">
                <a:solidFill>
                  <a:srgbClr val="000000"/>
                </a:solidFill>
              </a:rPr>
              <a:t> </a:t>
            </a:r>
            <a:endParaRPr lang="ro-RO" sz="1800" i="1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o-RO" sz="1800" i="1" dirty="0">
                <a:solidFill>
                  <a:srgbClr val="000000"/>
                </a:solidFill>
              </a:rPr>
              <a:t>Dense</a:t>
            </a:r>
            <a:r>
              <a:rPr lang="en-US" sz="1800" i="1" dirty="0">
                <a:solidFill>
                  <a:srgbClr val="000000"/>
                </a:solidFill>
              </a:rPr>
              <a:t> 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antrenare</a:t>
            </a:r>
            <a:r>
              <a:rPr lang="en-US" dirty="0"/>
              <a:t> se </a:t>
            </a:r>
            <a:r>
              <a:rPr lang="en-US" dirty="0" err="1"/>
              <a:t>foloseste</a:t>
            </a:r>
            <a:r>
              <a:rPr lang="en-US" dirty="0"/>
              <a:t> o </a:t>
            </a:r>
            <a:r>
              <a:rPr lang="en-US" dirty="0" err="1"/>
              <a:t>fereastra</a:t>
            </a:r>
            <a:r>
              <a:rPr lang="en-US" dirty="0"/>
              <a:t> de 32 </a:t>
            </a:r>
            <a:r>
              <a:rPr lang="en-US" dirty="0" err="1"/>
              <a:t>pixeli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ro-RO" dirty="0"/>
          </a:p>
        </p:txBody>
      </p:sp>
      <p:pic>
        <p:nvPicPr>
          <p:cNvPr id="9" name="Imagine 8">
            <a:extLst>
              <a:ext uri="{FF2B5EF4-FFF2-40B4-BE49-F238E27FC236}">
                <a16:creationId xmlns:a16="http://schemas.microsoft.com/office/drawing/2014/main" id="{DA938275-21AD-1C30-6BCB-D12A20EB3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790" y="2215096"/>
            <a:ext cx="5182323" cy="4382112"/>
          </a:xfrm>
          <a:prstGeom prst="rect">
            <a:avLst/>
          </a:prstGeom>
        </p:spPr>
      </p:pic>
      <p:pic>
        <p:nvPicPr>
          <p:cNvPr id="13" name="Imagine 12">
            <a:extLst>
              <a:ext uri="{FF2B5EF4-FFF2-40B4-BE49-F238E27FC236}">
                <a16:creationId xmlns:a16="http://schemas.microsoft.com/office/drawing/2014/main" id="{814A42A7-2F02-F4E9-4A7A-E2F9063B6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04" y="5387714"/>
            <a:ext cx="5992061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07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2;p5">
            <a:extLst>
              <a:ext uri="{FF2B5EF4-FFF2-40B4-BE49-F238E27FC236}">
                <a16:creationId xmlns:a16="http://schemas.microsoft.com/office/drawing/2014/main" id="{D45C9103-453D-6FD5-C7ED-677CD42C3148}"/>
              </a:ext>
            </a:extLst>
          </p:cNvPr>
          <p:cNvSpPr txBox="1">
            <a:spLocks/>
          </p:cNvSpPr>
          <p:nvPr/>
        </p:nvSpPr>
        <p:spPr>
          <a:xfrm>
            <a:off x="1291213" y="380389"/>
            <a:ext cx="9779183" cy="78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cap="none" dirty="0" err="1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Creare</a:t>
            </a:r>
            <a:r>
              <a:rPr lang="en-US" sz="4000" cap="none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ro-RO" sz="4000" cap="none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și antrenare model</a:t>
            </a: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85CAC5A0-71DC-4962-E383-D0A302F772FC}"/>
              </a:ext>
            </a:extLst>
          </p:cNvPr>
          <p:cNvSpPr txBox="1"/>
          <p:nvPr/>
        </p:nvSpPr>
        <p:spPr>
          <a:xfrm>
            <a:off x="666771" y="1697732"/>
            <a:ext cx="1102806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dirty="0"/>
              <a:t>Strat de intrare (</a:t>
            </a:r>
            <a:r>
              <a:rPr lang="ro-RO" b="1" dirty="0" err="1"/>
              <a:t>layers.Input</a:t>
            </a:r>
            <a:r>
              <a:rPr lang="ro-RO" b="1" dirty="0"/>
              <a:t>)</a:t>
            </a:r>
            <a:r>
              <a:rPr lang="ro-RO" dirty="0"/>
              <a:t> cu forma specificata de </a:t>
            </a:r>
            <a:r>
              <a:rPr lang="ro-RO" dirty="0" err="1"/>
              <a:t>input_shape</a:t>
            </a:r>
            <a:r>
              <a:rPr lang="ro-RO" dirty="0"/>
              <a:t>.</a:t>
            </a:r>
          </a:p>
          <a:p>
            <a:r>
              <a:rPr lang="ro-RO" dirty="0"/>
              <a:t>Strat de redimensionare (</a:t>
            </a:r>
            <a:r>
              <a:rPr lang="ro-RO" b="1" dirty="0" err="1"/>
              <a:t>preprocessing.Resizing</a:t>
            </a:r>
            <a:r>
              <a:rPr lang="ro-RO" b="1" dirty="0"/>
              <a:t>) </a:t>
            </a:r>
            <a:r>
              <a:rPr lang="ro-RO" dirty="0"/>
              <a:t>care </a:t>
            </a:r>
            <a:r>
              <a:rPr lang="ro-RO" dirty="0" err="1"/>
              <a:t>redimensioneaza</a:t>
            </a:r>
            <a:r>
              <a:rPr lang="ro-RO" dirty="0"/>
              <a:t> fiecare spectrograma la o dimensiune de 32x32 pixeli.</a:t>
            </a:r>
          </a:p>
          <a:p>
            <a:r>
              <a:rPr lang="ro-RO" dirty="0"/>
              <a:t>Stratul de normalizare  </a:t>
            </a:r>
            <a:r>
              <a:rPr lang="ro-RO" b="1" dirty="0"/>
              <a:t>(</a:t>
            </a:r>
            <a:r>
              <a:rPr lang="ro-RO" b="1" dirty="0" err="1"/>
              <a:t>norm_layer</a:t>
            </a:r>
            <a:r>
              <a:rPr lang="ro-RO" b="1" dirty="0"/>
              <a:t>)</a:t>
            </a:r>
          </a:p>
          <a:p>
            <a:r>
              <a:rPr lang="ro-RO" dirty="0"/>
              <a:t>Doua straturi </a:t>
            </a:r>
            <a:r>
              <a:rPr lang="ro-RO" dirty="0" err="1"/>
              <a:t>convolționale</a:t>
            </a:r>
            <a:r>
              <a:rPr lang="ro-RO" dirty="0"/>
              <a:t> </a:t>
            </a:r>
            <a:r>
              <a:rPr lang="ro-RO" b="1" dirty="0"/>
              <a:t>(layers.Conv2D) </a:t>
            </a:r>
            <a:r>
              <a:rPr lang="ro-RO" dirty="0"/>
              <a:t>cu 32 si 64 de filtre, respectiv, si </a:t>
            </a:r>
            <a:r>
              <a:rPr lang="ro-RO" dirty="0" err="1"/>
              <a:t>functia</a:t>
            </a:r>
            <a:r>
              <a:rPr lang="ro-RO" dirty="0"/>
              <a:t> de activare </a:t>
            </a:r>
            <a:r>
              <a:rPr lang="ro-RO" b="1" dirty="0" err="1"/>
              <a:t>ReLU</a:t>
            </a:r>
            <a:r>
              <a:rPr lang="ro-RO" b="1" dirty="0"/>
              <a:t> (</a:t>
            </a:r>
            <a:r>
              <a:rPr lang="ro-RO" b="1" dirty="0" err="1"/>
              <a:t>activation</a:t>
            </a:r>
            <a:r>
              <a:rPr lang="ro-RO" b="1" dirty="0"/>
              <a:t>='</a:t>
            </a:r>
            <a:r>
              <a:rPr lang="ro-RO" b="1" dirty="0" err="1"/>
              <a:t>relu</a:t>
            </a:r>
            <a:r>
              <a:rPr lang="ro-RO" b="1" dirty="0"/>
              <a:t>').</a:t>
            </a:r>
          </a:p>
          <a:p>
            <a:r>
              <a:rPr lang="ro-RO" dirty="0"/>
              <a:t>Un strat de </a:t>
            </a:r>
            <a:r>
              <a:rPr lang="ro-RO" dirty="0" err="1"/>
              <a:t>max</a:t>
            </a:r>
            <a:r>
              <a:rPr lang="ro-RO" dirty="0"/>
              <a:t> </a:t>
            </a:r>
            <a:r>
              <a:rPr lang="ro-RO" dirty="0" err="1"/>
              <a:t>pooling</a:t>
            </a:r>
            <a:r>
              <a:rPr lang="ro-RO" dirty="0"/>
              <a:t> </a:t>
            </a:r>
            <a:r>
              <a:rPr lang="ro-RO" b="1" dirty="0"/>
              <a:t>(layers.MaxPooling2D)</a:t>
            </a:r>
            <a:r>
              <a:rPr lang="ro-RO" dirty="0"/>
              <a:t> care reduce dimensiunea tensorului prin preluarea valorilor maxime dintr-o fereastra de 2x2 pixeli</a:t>
            </a:r>
          </a:p>
          <a:p>
            <a:r>
              <a:rPr lang="ro-RO" dirty="0"/>
              <a:t>Un strat de </a:t>
            </a:r>
            <a:r>
              <a:rPr lang="ro-RO" dirty="0" err="1"/>
              <a:t>dropout</a:t>
            </a:r>
            <a:r>
              <a:rPr lang="ro-RO" dirty="0"/>
              <a:t> </a:t>
            </a:r>
            <a:r>
              <a:rPr lang="ro-RO" b="1" dirty="0"/>
              <a:t>(</a:t>
            </a:r>
            <a:r>
              <a:rPr lang="ro-RO" b="1" dirty="0" err="1"/>
              <a:t>layers.Dropout</a:t>
            </a:r>
            <a:r>
              <a:rPr lang="ro-RO" b="1" dirty="0"/>
              <a:t>) </a:t>
            </a:r>
            <a:r>
              <a:rPr lang="ro-RO" dirty="0"/>
              <a:t>care elimina o parte din conexiunile din </a:t>
            </a:r>
            <a:r>
              <a:rPr lang="ro-RO" dirty="0" err="1"/>
              <a:t>retea</a:t>
            </a:r>
            <a:r>
              <a:rPr lang="ro-RO" dirty="0"/>
              <a:t>, pentru a evita </a:t>
            </a:r>
            <a:r>
              <a:rPr lang="ro-RO" dirty="0" err="1"/>
              <a:t>overfitting-ul</a:t>
            </a:r>
            <a:r>
              <a:rPr lang="en-US" dirty="0"/>
              <a:t> (supra-</a:t>
            </a:r>
            <a:r>
              <a:rPr lang="en-US" dirty="0" err="1"/>
              <a:t>memorarea</a:t>
            </a:r>
            <a:r>
              <a:rPr lang="en-US" dirty="0"/>
              <a:t>)</a:t>
            </a:r>
            <a:r>
              <a:rPr lang="ro-RO" dirty="0"/>
              <a:t>.</a:t>
            </a:r>
          </a:p>
          <a:p>
            <a:r>
              <a:rPr lang="ro-RO" dirty="0"/>
              <a:t>Un strat de aplatizare </a:t>
            </a:r>
            <a:r>
              <a:rPr lang="ro-RO" b="1" dirty="0"/>
              <a:t>(</a:t>
            </a:r>
            <a:r>
              <a:rPr lang="ro-RO" b="1" dirty="0" err="1"/>
              <a:t>layers.Flatten</a:t>
            </a:r>
            <a:r>
              <a:rPr lang="ro-RO" b="1" dirty="0"/>
              <a:t>) </a:t>
            </a:r>
            <a:r>
              <a:rPr lang="ro-RO" dirty="0"/>
              <a:t>care transforma tensorul tridimensional rezultat in urma straturilor </a:t>
            </a:r>
            <a:r>
              <a:rPr lang="ro-RO" dirty="0" err="1"/>
              <a:t>convolționale</a:t>
            </a:r>
            <a:r>
              <a:rPr lang="ro-RO" dirty="0"/>
              <a:t> si </a:t>
            </a:r>
            <a:r>
              <a:rPr lang="ro-RO" dirty="0" err="1"/>
              <a:t>max</a:t>
            </a:r>
            <a:r>
              <a:rPr lang="ro-RO" dirty="0"/>
              <a:t> </a:t>
            </a:r>
            <a:r>
              <a:rPr lang="ro-RO" dirty="0" err="1"/>
              <a:t>pooling</a:t>
            </a:r>
            <a:r>
              <a:rPr lang="ro-RO" dirty="0"/>
              <a:t> in vector.</a:t>
            </a:r>
          </a:p>
          <a:p>
            <a:r>
              <a:rPr lang="ro-RO" dirty="0"/>
              <a:t>Doua straturi dense (</a:t>
            </a:r>
            <a:r>
              <a:rPr lang="ro-RO" dirty="0" err="1"/>
              <a:t>layers.Dense</a:t>
            </a:r>
            <a:r>
              <a:rPr lang="ro-RO" dirty="0"/>
              <a:t>) cu 128 si, respectiv, </a:t>
            </a:r>
            <a:r>
              <a:rPr lang="ro-RO" dirty="0" err="1"/>
              <a:t>numarul</a:t>
            </a:r>
            <a:r>
              <a:rPr lang="ro-RO" dirty="0"/>
              <a:t> de etichete (</a:t>
            </a:r>
            <a:r>
              <a:rPr lang="ro-RO" dirty="0" err="1"/>
              <a:t>labels</a:t>
            </a:r>
            <a:r>
              <a:rPr lang="ro-RO" dirty="0"/>
              <a:t>) disponibile in setul de date, </a:t>
            </a:r>
            <a:r>
              <a:rPr lang="ro-RO" dirty="0" err="1"/>
              <a:t>fara</a:t>
            </a:r>
            <a:r>
              <a:rPr lang="ro-RO" dirty="0"/>
              <a:t> </a:t>
            </a:r>
            <a:r>
              <a:rPr lang="ro-RO" dirty="0" err="1"/>
              <a:t>functie</a:t>
            </a:r>
            <a:r>
              <a:rPr lang="ro-RO" dirty="0"/>
              <a:t> de activare, care </a:t>
            </a:r>
            <a:r>
              <a:rPr lang="ro-RO" dirty="0" err="1"/>
              <a:t>reprezinta</a:t>
            </a:r>
            <a:r>
              <a:rPr lang="ro-RO" dirty="0"/>
              <a:t> straturile de </a:t>
            </a:r>
            <a:r>
              <a:rPr lang="ro-RO" dirty="0" err="1"/>
              <a:t>iesire</a:t>
            </a:r>
            <a:r>
              <a:rPr lang="ro-RO" dirty="0"/>
              <a:t> ale </a:t>
            </a:r>
            <a:r>
              <a:rPr lang="ro-RO" dirty="0" err="1"/>
              <a:t>retelei</a:t>
            </a:r>
            <a:r>
              <a:rPr lang="ro-RO" dirty="0"/>
              <a:t> neuronale.</a:t>
            </a:r>
          </a:p>
        </p:txBody>
      </p:sp>
    </p:spTree>
    <p:extLst>
      <p:ext uri="{BB962C8B-B14F-4D97-AF65-F5344CB8AC3E}">
        <p14:creationId xmlns:p14="http://schemas.microsoft.com/office/powerpoint/2010/main" val="49325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tăText 6">
            <a:extLst>
              <a:ext uri="{FF2B5EF4-FFF2-40B4-BE49-F238E27FC236}">
                <a16:creationId xmlns:a16="http://schemas.microsoft.com/office/drawing/2014/main" id="{62BD21B8-C179-587C-494A-B84D242142D4}"/>
              </a:ext>
            </a:extLst>
          </p:cNvPr>
          <p:cNvSpPr txBox="1"/>
          <p:nvPr/>
        </p:nvSpPr>
        <p:spPr>
          <a:xfrm>
            <a:off x="918880" y="600390"/>
            <a:ext cx="75348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o-RO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Compilare și ajustare model</a:t>
            </a:r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6BC44565-551F-67CB-9993-C3FCC6FDE2BC}"/>
              </a:ext>
            </a:extLst>
          </p:cNvPr>
          <p:cNvSpPr txBox="1"/>
          <p:nvPr/>
        </p:nvSpPr>
        <p:spPr>
          <a:xfrm>
            <a:off x="918599" y="2220408"/>
            <a:ext cx="9973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specifica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functia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pierdere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algoritmul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optimizare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metricile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evaluare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pentru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model</a:t>
            </a:r>
            <a:endParaRPr lang="ro-RO" dirty="0">
              <a:solidFill>
                <a:srgbClr val="000000"/>
              </a:solidFill>
            </a:endParaRPr>
          </a:p>
        </p:txBody>
      </p:sp>
      <p:pic>
        <p:nvPicPr>
          <p:cNvPr id="11" name="Imagine 10">
            <a:extLst>
              <a:ext uri="{FF2B5EF4-FFF2-40B4-BE49-F238E27FC236}">
                <a16:creationId xmlns:a16="http://schemas.microsoft.com/office/drawing/2014/main" id="{0778D11E-44B5-7BA8-6650-55216A976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080" y="3257418"/>
            <a:ext cx="7278116" cy="13146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705F3C34-7F83-2F16-F6B2-2AEA61596541}"/>
                  </a:ext>
                </a:extLst>
              </p14:cNvPr>
              <p14:cNvContentPartPr/>
              <p14:nvPr/>
            </p14:nvContentPartPr>
            <p14:xfrm>
              <a:off x="4674070" y="2375889"/>
              <a:ext cx="2346840" cy="7200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705F3C34-7F83-2F16-F6B2-2AEA615965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20430" y="2268249"/>
                <a:ext cx="245448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4824A0C7-C1B8-2161-B590-FAD49EC5AACF}"/>
                  </a:ext>
                </a:extLst>
              </p14:cNvPr>
              <p14:cNvContentPartPr/>
              <p14:nvPr/>
            </p14:nvContentPartPr>
            <p14:xfrm>
              <a:off x="4962558" y="3629535"/>
              <a:ext cx="517680" cy="5148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4824A0C7-C1B8-2161-B590-FAD49EC5AAC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08558" y="3521535"/>
                <a:ext cx="62532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C155828B-73DB-42C0-2AEC-587B4E95FA9B}"/>
                  </a:ext>
                </a:extLst>
              </p14:cNvPr>
              <p14:cNvContentPartPr/>
              <p14:nvPr/>
            </p14:nvContentPartPr>
            <p14:xfrm>
              <a:off x="2324400" y="2416701"/>
              <a:ext cx="1905120" cy="7200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C155828B-73DB-42C0-2AEC-587B4E95FA9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70400" y="2309061"/>
                <a:ext cx="201276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807DF8D9-20AD-CBFE-19D9-B2B1835C0814}"/>
                  </a:ext>
                </a:extLst>
              </p14:cNvPr>
              <p14:cNvContentPartPr/>
              <p14:nvPr/>
            </p14:nvContentPartPr>
            <p14:xfrm>
              <a:off x="4229520" y="3914734"/>
              <a:ext cx="2589840" cy="9216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807DF8D9-20AD-CBFE-19D9-B2B1835C081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75880" y="3806734"/>
                <a:ext cx="269748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5063C073-B0E9-AB4B-6768-EA9DA2130663}"/>
                  </a:ext>
                </a:extLst>
              </p14:cNvPr>
              <p14:cNvContentPartPr/>
              <p14:nvPr/>
            </p14:nvContentPartPr>
            <p14:xfrm>
              <a:off x="7098798" y="2395174"/>
              <a:ext cx="3392640" cy="5184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5063C073-B0E9-AB4B-6768-EA9DA213066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45158" y="2287534"/>
                <a:ext cx="350028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7B29163B-2252-F856-5D9C-A9CF6119B2E8}"/>
                  </a:ext>
                </a:extLst>
              </p14:cNvPr>
              <p14:cNvContentPartPr/>
              <p14:nvPr/>
            </p14:nvContentPartPr>
            <p14:xfrm>
              <a:off x="1893664" y="4122923"/>
              <a:ext cx="1924920" cy="6228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7B29163B-2252-F856-5D9C-A9CF6119B2E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40024" y="4015283"/>
                <a:ext cx="203256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B5DD1C56-F307-5440-FC02-F1A39CF30FC4}"/>
                  </a:ext>
                </a:extLst>
              </p14:cNvPr>
              <p14:cNvContentPartPr/>
              <p14:nvPr/>
            </p14:nvContentPartPr>
            <p14:xfrm>
              <a:off x="7130838" y="2395174"/>
              <a:ext cx="2598120" cy="3708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B5DD1C56-F307-5440-FC02-F1A39CF30FC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76838" y="2287534"/>
                <a:ext cx="27057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439530E4-0F45-805F-E99A-BF496FADD2BB}"/>
                  </a:ext>
                </a:extLst>
              </p14:cNvPr>
              <p14:cNvContentPartPr/>
              <p14:nvPr/>
            </p14:nvContentPartPr>
            <p14:xfrm>
              <a:off x="7166478" y="2376814"/>
              <a:ext cx="2381400" cy="5652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439530E4-0F45-805F-E99A-BF496FADD2B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12478" y="2268814"/>
                <a:ext cx="248904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4560C5DE-C597-8BBD-52EE-AAA3C764D80B}"/>
                  </a:ext>
                </a:extLst>
              </p14:cNvPr>
              <p14:cNvContentPartPr/>
              <p14:nvPr/>
            </p14:nvContentPartPr>
            <p14:xfrm>
              <a:off x="9253024" y="2359458"/>
              <a:ext cx="1205280" cy="6624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4560C5DE-C597-8BBD-52EE-AAA3C764D80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199384" y="2251458"/>
                <a:ext cx="131292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71EC2199-0133-0024-A299-C5D8B0D2859C}"/>
                  </a:ext>
                </a:extLst>
              </p14:cNvPr>
              <p14:cNvContentPartPr/>
              <p14:nvPr/>
            </p14:nvContentPartPr>
            <p14:xfrm>
              <a:off x="10286238" y="2412814"/>
              <a:ext cx="360" cy="36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71EC2199-0133-0024-A299-C5D8B0D2859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232238" y="230517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A084D653-9269-6855-EE75-DF537F48EB32}"/>
                  </a:ext>
                </a:extLst>
              </p14:cNvPr>
              <p14:cNvContentPartPr/>
              <p14:nvPr/>
            </p14:nvContentPartPr>
            <p14:xfrm>
              <a:off x="10263918" y="2360100"/>
              <a:ext cx="227520" cy="36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A084D653-9269-6855-EE75-DF537F48EB3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209918" y="2252460"/>
                <a:ext cx="335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D7313134-2AF8-F173-F496-760F7DB66F25}"/>
                  </a:ext>
                </a:extLst>
              </p14:cNvPr>
              <p14:cNvContentPartPr/>
              <p14:nvPr/>
            </p14:nvContentPartPr>
            <p14:xfrm>
              <a:off x="3419598" y="2466814"/>
              <a:ext cx="360" cy="36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D7313134-2AF8-F173-F496-760F7DB66F2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365598" y="235881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F91A0BB1-639F-C596-8EC5-D7CCF3A0E799}"/>
                  </a:ext>
                </a:extLst>
              </p14:cNvPr>
              <p14:cNvContentPartPr/>
              <p14:nvPr/>
            </p14:nvContentPartPr>
            <p14:xfrm>
              <a:off x="2554595" y="2356978"/>
              <a:ext cx="1897200" cy="2916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F91A0BB1-639F-C596-8EC5-D7CCF3A0E79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500955" y="2249338"/>
                <a:ext cx="200484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64732D60-B022-B774-6A4C-B6631FD100D2}"/>
                  </a:ext>
                </a:extLst>
              </p14:cNvPr>
              <p14:cNvContentPartPr/>
              <p14:nvPr/>
            </p14:nvContentPartPr>
            <p14:xfrm>
              <a:off x="4627578" y="2505080"/>
              <a:ext cx="1276920" cy="29880"/>
            </p14:xfrm>
          </p:contentPart>
        </mc:Choice>
        <mc:Fallback xmlns=""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64732D60-B022-B774-6A4C-B6631FD100D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573578" y="2397080"/>
                <a:ext cx="138456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7C835ADE-7AF0-4DE0-B7B2-7DEFFBB6B4E5}"/>
                  </a:ext>
                </a:extLst>
              </p14:cNvPr>
              <p14:cNvContentPartPr/>
              <p14:nvPr/>
            </p14:nvContentPartPr>
            <p14:xfrm>
              <a:off x="5266038" y="2430814"/>
              <a:ext cx="532800" cy="37080"/>
            </p14:xfrm>
          </p:contentPart>
        </mc:Choice>
        <mc:Fallback xmlns=""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7C835ADE-7AF0-4DE0-B7B2-7DEFFBB6B4E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212038" y="2323174"/>
                <a:ext cx="64044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47416406-DD0D-4C91-67F3-608269154646}"/>
                  </a:ext>
                </a:extLst>
              </p14:cNvPr>
              <p14:cNvContentPartPr/>
              <p14:nvPr/>
            </p14:nvContentPartPr>
            <p14:xfrm>
              <a:off x="5266038" y="2431174"/>
              <a:ext cx="214200" cy="27720"/>
            </p14:xfrm>
          </p:contentPart>
        </mc:Choice>
        <mc:Fallback xmlns=""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47416406-DD0D-4C91-67F3-60826915464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12038" y="2323534"/>
                <a:ext cx="32184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BD33A240-476D-6D85-2830-58276F6C3339}"/>
                  </a:ext>
                </a:extLst>
              </p14:cNvPr>
              <p14:cNvContentPartPr/>
              <p14:nvPr/>
            </p14:nvContentPartPr>
            <p14:xfrm>
              <a:off x="5457385" y="2421814"/>
              <a:ext cx="1260360" cy="19440"/>
            </p14:xfrm>
          </p:contentPart>
        </mc:Choice>
        <mc:Fallback xmlns=""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BD33A240-476D-6D85-2830-58276F6C333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403385" y="2314174"/>
                <a:ext cx="136800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21491D4E-8B3E-F506-8010-54CE17D43FB1}"/>
                  </a:ext>
                </a:extLst>
              </p14:cNvPr>
              <p14:cNvContentPartPr/>
              <p14:nvPr/>
            </p14:nvContentPartPr>
            <p14:xfrm>
              <a:off x="6063798" y="2412454"/>
              <a:ext cx="673560" cy="2880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21491D4E-8B3E-F506-8010-54CE17D43FB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010158" y="2304814"/>
                <a:ext cx="781200" cy="24444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CasetăText 43">
            <a:extLst>
              <a:ext uri="{FF2B5EF4-FFF2-40B4-BE49-F238E27FC236}">
                <a16:creationId xmlns:a16="http://schemas.microsoft.com/office/drawing/2014/main" id="{7963F971-455A-23C5-9C4D-1EE101D4F14C}"/>
              </a:ext>
            </a:extLst>
          </p:cNvPr>
          <p:cNvSpPr txBox="1"/>
          <p:nvPr/>
        </p:nvSpPr>
        <p:spPr>
          <a:xfrm>
            <a:off x="1028872" y="178995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Compilare</a:t>
            </a:r>
            <a:r>
              <a:rPr lang="en-US" b="1" dirty="0"/>
              <a:t>: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18604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55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56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58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99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0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1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2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3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4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5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6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7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8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9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10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11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12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13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14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15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16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17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18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19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20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21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22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23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24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25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26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27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28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29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30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31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</p:grpSp>
      </p:grpSp>
      <p:sp>
        <p:nvSpPr>
          <p:cNvPr id="5" name="CasetăText 4">
            <a:extLst>
              <a:ext uri="{FF2B5EF4-FFF2-40B4-BE49-F238E27FC236}">
                <a16:creationId xmlns:a16="http://schemas.microsoft.com/office/drawing/2014/main" id="{F16271A9-A615-38DF-78DE-26C82CF3B2DE}"/>
              </a:ext>
            </a:extLst>
          </p:cNvPr>
          <p:cNvSpPr txBox="1"/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Tx/>
              <a:tabLst/>
              <a:defRPr/>
            </a:pPr>
            <a:r>
              <a:rPr lang="en-US" sz="4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Compilare</a:t>
            </a:r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și</a:t>
            </a:r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ajustare</a:t>
            </a:r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model</a:t>
            </a:r>
          </a:p>
        </p:txBody>
      </p:sp>
      <p:pic>
        <p:nvPicPr>
          <p:cNvPr id="50" name="Imagine 49">
            <a:extLst>
              <a:ext uri="{FF2B5EF4-FFF2-40B4-BE49-F238E27FC236}">
                <a16:creationId xmlns:a16="http://schemas.microsoft.com/office/drawing/2014/main" id="{5B4B00B6-0344-48AF-DDB8-5B3491AAA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964" y="4347846"/>
            <a:ext cx="6435988" cy="154463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2" name="CasetăText 51">
            <a:extLst>
              <a:ext uri="{FF2B5EF4-FFF2-40B4-BE49-F238E27FC236}">
                <a16:creationId xmlns:a16="http://schemas.microsoft.com/office/drawing/2014/main" id="{C6469164-9DFC-979B-EA35-7D458552DB71}"/>
              </a:ext>
            </a:extLst>
          </p:cNvPr>
          <p:cNvSpPr txBox="1"/>
          <p:nvPr/>
        </p:nvSpPr>
        <p:spPr>
          <a:xfrm>
            <a:off x="1041401" y="1985592"/>
            <a:ext cx="529843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b="1" dirty="0" err="1"/>
              <a:t>Ajustare</a:t>
            </a:r>
            <a:r>
              <a:rPr lang="en-US" b="1" dirty="0"/>
              <a:t>: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 err="1"/>
              <a:t>Folosim</a:t>
            </a:r>
            <a:r>
              <a:rPr lang="en-US" dirty="0"/>
              <a:t> </a:t>
            </a:r>
            <a:r>
              <a:rPr lang="en-US" dirty="0" err="1"/>
              <a:t>setul</a:t>
            </a:r>
            <a:r>
              <a:rPr lang="en-US" dirty="0"/>
              <a:t> de date de </a:t>
            </a:r>
            <a:r>
              <a:rPr lang="en-US" dirty="0" err="1"/>
              <a:t>validare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evalua</a:t>
            </a:r>
            <a:r>
              <a:rPr lang="en-US" dirty="0"/>
              <a:t> </a:t>
            </a:r>
            <a:r>
              <a:rPr lang="en-US" dirty="0" err="1"/>
              <a:t>performanța</a:t>
            </a:r>
            <a:r>
              <a:rPr lang="en-US" dirty="0"/>
              <a:t> </a:t>
            </a:r>
            <a:r>
              <a:rPr lang="en-US" dirty="0" err="1"/>
              <a:t>modelului</a:t>
            </a:r>
            <a:r>
              <a:rPr lang="en-US" dirty="0"/>
              <a:t> pe date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antrenării</a:t>
            </a:r>
            <a:r>
              <a:rPr lang="en-US" dirty="0"/>
              <a:t>.</a:t>
            </a:r>
          </a:p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 err="1"/>
              <a:t>Numărul</a:t>
            </a:r>
            <a:r>
              <a:rPr lang="en-US" dirty="0"/>
              <a:t> de </a:t>
            </a:r>
            <a:r>
              <a:rPr lang="en-US" dirty="0" err="1"/>
              <a:t>epoci</a:t>
            </a:r>
            <a:r>
              <a:rPr lang="en-US" dirty="0"/>
              <a:t> = 20</a:t>
            </a:r>
          </a:p>
        </p:txBody>
      </p:sp>
      <p:sp>
        <p:nvSpPr>
          <p:cNvPr id="48" name="CasetăText 47">
            <a:extLst>
              <a:ext uri="{FF2B5EF4-FFF2-40B4-BE49-F238E27FC236}">
                <a16:creationId xmlns:a16="http://schemas.microsoft.com/office/drawing/2014/main" id="{53E39245-8BE8-94B4-E548-FEBC85AAB2A1}"/>
              </a:ext>
            </a:extLst>
          </p:cNvPr>
          <p:cNvSpPr txBox="1"/>
          <p:nvPr/>
        </p:nvSpPr>
        <p:spPr>
          <a:xfrm>
            <a:off x="1013446" y="1800926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61883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9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0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1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2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3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4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5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6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7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8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9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50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51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54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9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0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3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</p:grpSp>
      </p:grpSp>
      <p:sp>
        <p:nvSpPr>
          <p:cNvPr id="3" name="CasetăText 2">
            <a:extLst>
              <a:ext uri="{FF2B5EF4-FFF2-40B4-BE49-F238E27FC236}">
                <a16:creationId xmlns:a16="http://schemas.microsoft.com/office/drawing/2014/main" id="{A1FBBC2E-0D40-6720-F261-009378DAA5C5}"/>
              </a:ext>
            </a:extLst>
          </p:cNvPr>
          <p:cNvSpPr txBox="1"/>
          <p:nvPr/>
        </p:nvSpPr>
        <p:spPr>
          <a:xfrm>
            <a:off x="1141412" y="618518"/>
            <a:ext cx="10118721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Acuratețea</a:t>
            </a:r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pierderea</a:t>
            </a:r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din </a:t>
            </a:r>
            <a:r>
              <a:rPr lang="en-US" sz="4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timpul</a:t>
            </a:r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antrenării</a:t>
            </a:r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D61127EA-6C4C-00BB-B831-683DF8773E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000"/>
          <a:stretch/>
        </p:blipFill>
        <p:spPr>
          <a:xfrm>
            <a:off x="7141897" y="2246313"/>
            <a:ext cx="4550834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10">
            <a:extLst>
              <a:ext uri="{FF2B5EF4-FFF2-40B4-BE49-F238E27FC236}">
                <a16:creationId xmlns:a16="http://schemas.microsoft.com/office/drawing/2014/main" id="{28B90FB4-AE7E-B71D-EED2-3CDA40EB5B76}"/>
              </a:ext>
            </a:extLst>
          </p:cNvPr>
          <p:cNvSpPr/>
          <p:nvPr/>
        </p:nvSpPr>
        <p:spPr>
          <a:xfrm>
            <a:off x="1405710" y="2271713"/>
            <a:ext cx="4710683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1700" dirty="0"/>
              <a:t>   </a:t>
            </a:r>
            <a:r>
              <a:rPr lang="en-US" sz="1700" b="1" dirty="0"/>
              <a:t>Loss (</a:t>
            </a:r>
            <a:r>
              <a:rPr lang="en-US" sz="1700" b="1" dirty="0" err="1"/>
              <a:t>pierdere</a:t>
            </a:r>
            <a:r>
              <a:rPr lang="en-US" sz="1700" b="1" dirty="0"/>
              <a:t>)    </a:t>
            </a:r>
            <a:endParaRPr lang="en-US" sz="1700" i="1" dirty="0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700" dirty="0" err="1"/>
              <a:t>măsură</a:t>
            </a:r>
            <a:r>
              <a:rPr lang="en-US" sz="1700" dirty="0"/>
              <a:t> a </a:t>
            </a:r>
            <a:r>
              <a:rPr lang="en-US" sz="1700" dirty="0" err="1"/>
              <a:t>erorii</a:t>
            </a:r>
            <a:r>
              <a:rPr lang="en-US" sz="1700" dirty="0"/>
              <a:t> </a:t>
            </a:r>
            <a:r>
              <a:rPr lang="en-US" sz="1700" dirty="0" err="1"/>
              <a:t>modelului</a:t>
            </a:r>
            <a:r>
              <a:rPr lang="en-US" sz="1700" dirty="0"/>
              <a:t> </a:t>
            </a:r>
            <a:r>
              <a:rPr lang="en-US" sz="1700" dirty="0" err="1"/>
              <a:t>în</a:t>
            </a:r>
            <a:r>
              <a:rPr lang="en-US" sz="1700" dirty="0"/>
              <a:t> </a:t>
            </a:r>
            <a:r>
              <a:rPr lang="en-US" sz="1700" dirty="0" err="1"/>
              <a:t>timpul</a:t>
            </a:r>
            <a:r>
              <a:rPr lang="en-US" sz="1700" dirty="0"/>
              <a:t> </a:t>
            </a:r>
            <a:r>
              <a:rPr lang="en-US" sz="1700" dirty="0" err="1"/>
              <a:t>antrenării</a:t>
            </a:r>
            <a:endParaRPr lang="en-US" sz="17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700" dirty="0" err="1"/>
              <a:t>calculata</a:t>
            </a:r>
            <a:r>
              <a:rPr lang="en-US" sz="1700" dirty="0"/>
              <a:t> pe </a:t>
            </a:r>
            <a:r>
              <a:rPr lang="en-US" sz="1700" dirty="0" err="1"/>
              <a:t>baza</a:t>
            </a:r>
            <a:r>
              <a:rPr lang="en-US" sz="1700" dirty="0"/>
              <a:t> </a:t>
            </a:r>
            <a:r>
              <a:rPr lang="en-US" sz="1700" dirty="0" err="1"/>
              <a:t>diferenței</a:t>
            </a:r>
            <a:r>
              <a:rPr lang="en-US" sz="1700" dirty="0"/>
              <a:t> </a:t>
            </a:r>
            <a:r>
              <a:rPr lang="en-US" sz="1700" dirty="0" err="1"/>
              <a:t>dintre</a:t>
            </a:r>
            <a:r>
              <a:rPr lang="en-US" sz="1700" dirty="0"/>
              <a:t> </a:t>
            </a:r>
            <a:r>
              <a:rPr lang="en-US" sz="1700" dirty="0" err="1"/>
              <a:t>valorile</a:t>
            </a:r>
            <a:r>
              <a:rPr lang="en-US" sz="1700" dirty="0"/>
              <a:t> </a:t>
            </a:r>
            <a:r>
              <a:rPr lang="en-US" sz="1700" dirty="0" err="1"/>
              <a:t>prezise</a:t>
            </a:r>
            <a:r>
              <a:rPr lang="en-US" sz="1700" dirty="0"/>
              <a:t> de model </a:t>
            </a:r>
            <a:r>
              <a:rPr lang="en-US" sz="1700" dirty="0" err="1"/>
              <a:t>și</a:t>
            </a:r>
            <a:r>
              <a:rPr lang="en-US" sz="1700" dirty="0"/>
              <a:t> </a:t>
            </a:r>
            <a:r>
              <a:rPr lang="en-US" sz="1700" dirty="0" err="1"/>
              <a:t>valorile</a:t>
            </a:r>
            <a:r>
              <a:rPr lang="en-US" sz="1700" dirty="0"/>
              <a:t> din </a:t>
            </a:r>
            <a:r>
              <a:rPr lang="en-US" sz="1700" dirty="0" err="1"/>
              <a:t>setul</a:t>
            </a:r>
            <a:r>
              <a:rPr lang="en-US" sz="1700" dirty="0"/>
              <a:t> de date de </a:t>
            </a:r>
            <a:r>
              <a:rPr lang="en-US" sz="1700" dirty="0" err="1"/>
              <a:t>antrenare</a:t>
            </a:r>
            <a:endParaRPr lang="ro-RO" sz="1700" dirty="0"/>
          </a:p>
          <a:p>
            <a:pPr defTabSz="914400">
              <a:lnSpc>
                <a:spcPct val="110000"/>
              </a:lnSpc>
              <a:spcAft>
                <a:spcPts val="600"/>
              </a:spcAft>
              <a:buSzPct val="125000"/>
            </a:pPr>
            <a:endParaRPr lang="en-US" sz="1700" dirty="0"/>
          </a:p>
          <a:p>
            <a:pPr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1700" dirty="0"/>
              <a:t>  </a:t>
            </a:r>
            <a:r>
              <a:rPr lang="en-US" sz="1700" b="1" dirty="0" err="1"/>
              <a:t>Val_loss</a:t>
            </a:r>
            <a:r>
              <a:rPr lang="en-US" sz="1700" b="1" dirty="0"/>
              <a:t> (</a:t>
            </a:r>
            <a:r>
              <a:rPr lang="en-US" sz="1700" b="1" dirty="0" err="1"/>
              <a:t>valoarea</a:t>
            </a:r>
            <a:r>
              <a:rPr lang="en-US" sz="1700" b="1" dirty="0"/>
              <a:t> </a:t>
            </a:r>
            <a:r>
              <a:rPr lang="en-US" sz="1700" b="1" dirty="0" err="1"/>
              <a:t>pierderii</a:t>
            </a:r>
            <a:r>
              <a:rPr lang="en-US" sz="1700" b="1" dirty="0"/>
              <a:t> de </a:t>
            </a:r>
            <a:r>
              <a:rPr lang="en-US" sz="1700" b="1" dirty="0" err="1"/>
              <a:t>validare</a:t>
            </a:r>
            <a:r>
              <a:rPr lang="en-US" sz="1700" b="1" dirty="0"/>
              <a:t>)       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700" dirty="0"/>
              <a:t>  se </a:t>
            </a:r>
            <a:r>
              <a:rPr lang="en-US" sz="1700" dirty="0" err="1"/>
              <a:t>calculează</a:t>
            </a:r>
            <a:r>
              <a:rPr lang="en-US" sz="1700" dirty="0"/>
              <a:t> pe </a:t>
            </a:r>
            <a:r>
              <a:rPr lang="en-US" sz="1700" dirty="0" err="1"/>
              <a:t>baza</a:t>
            </a:r>
            <a:r>
              <a:rPr lang="en-US" sz="1700" dirty="0"/>
              <a:t> </a:t>
            </a:r>
            <a:r>
              <a:rPr lang="en-US" sz="1700" dirty="0" err="1"/>
              <a:t>datelor</a:t>
            </a:r>
            <a:r>
              <a:rPr lang="en-US" sz="1700" dirty="0"/>
              <a:t> de </a:t>
            </a:r>
            <a:r>
              <a:rPr lang="en-US" sz="1700" dirty="0" err="1"/>
              <a:t>validare</a:t>
            </a:r>
            <a:endParaRPr lang="en-US" sz="1700" dirty="0"/>
          </a:p>
          <a:p>
            <a:pPr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17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245729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</p:grpSp>
      </p:grpSp>
      <p:sp>
        <p:nvSpPr>
          <p:cNvPr id="5" name="CasetăText 4">
            <a:extLst>
              <a:ext uri="{FF2B5EF4-FFF2-40B4-BE49-F238E27FC236}">
                <a16:creationId xmlns:a16="http://schemas.microsoft.com/office/drawing/2014/main" id="{E2F1425C-C5B8-E925-625A-3BF163F1B5BE}"/>
              </a:ext>
            </a:extLst>
          </p:cNvPr>
          <p:cNvSpPr txBox="1"/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Acuratețea</a:t>
            </a:r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pierderea</a:t>
            </a:r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din </a:t>
            </a:r>
            <a:r>
              <a:rPr lang="en-US" sz="4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timpul</a:t>
            </a:r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antrenării</a:t>
            </a:r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103A77F3-C020-EF62-180C-9884504A2F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397"/>
          <a:stretch/>
        </p:blipFill>
        <p:spPr>
          <a:xfrm>
            <a:off x="1274186" y="2249487"/>
            <a:ext cx="4423684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16">
            <a:extLst>
              <a:ext uri="{FF2B5EF4-FFF2-40B4-BE49-F238E27FC236}">
                <a16:creationId xmlns:a16="http://schemas.microsoft.com/office/drawing/2014/main" id="{2A9F4CA0-114D-154C-B90C-1918B8F3568E}"/>
              </a:ext>
            </a:extLst>
          </p:cNvPr>
          <p:cNvSpPr/>
          <p:nvPr/>
        </p:nvSpPr>
        <p:spPr>
          <a:xfrm>
            <a:off x="6336727" y="2249487"/>
            <a:ext cx="4710683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500" dirty="0"/>
          </a:p>
          <a:p>
            <a:pPr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1500" b="1" dirty="0"/>
              <a:t>     Accuracy</a:t>
            </a:r>
            <a:r>
              <a:rPr lang="en-US" sz="1500" b="1" u="sng" dirty="0"/>
              <a:t> (</a:t>
            </a:r>
            <a:r>
              <a:rPr lang="en-US" sz="1500" b="1" dirty="0" err="1"/>
              <a:t>acuratețe</a:t>
            </a:r>
            <a:r>
              <a:rPr lang="en-US" sz="1500" b="1" u="sng" dirty="0"/>
              <a:t>)        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500" dirty="0"/>
              <a:t> </a:t>
            </a:r>
            <a:r>
              <a:rPr lang="en-US" sz="1500" dirty="0" err="1"/>
              <a:t>măsură</a:t>
            </a:r>
            <a:r>
              <a:rPr lang="en-US" sz="1500" dirty="0"/>
              <a:t> a </a:t>
            </a:r>
            <a:r>
              <a:rPr lang="en-US" sz="1500" dirty="0" err="1"/>
              <a:t>performanței</a:t>
            </a:r>
            <a:r>
              <a:rPr lang="en-US" sz="1500" dirty="0"/>
              <a:t> </a:t>
            </a:r>
            <a:r>
              <a:rPr lang="en-US" sz="1500" dirty="0" err="1"/>
              <a:t>modelului</a:t>
            </a:r>
            <a:r>
              <a:rPr lang="en-US" sz="1500" dirty="0"/>
              <a:t> </a:t>
            </a:r>
            <a:r>
              <a:rPr lang="en-US" sz="1500" dirty="0" err="1"/>
              <a:t>în</a:t>
            </a:r>
            <a:r>
              <a:rPr lang="en-US" sz="1500" dirty="0"/>
              <a:t> </a:t>
            </a:r>
            <a:r>
              <a:rPr lang="en-US" sz="1500" dirty="0" err="1"/>
              <a:t>ceea</a:t>
            </a:r>
            <a:r>
              <a:rPr lang="en-US" sz="1500" dirty="0"/>
              <a:t> </a:t>
            </a:r>
            <a:r>
              <a:rPr lang="en-US" sz="1500" dirty="0" err="1"/>
              <a:t>ce</a:t>
            </a:r>
            <a:r>
              <a:rPr lang="en-US" sz="1500" dirty="0"/>
              <a:t> </a:t>
            </a:r>
            <a:r>
              <a:rPr lang="en-US" sz="1500" dirty="0" err="1"/>
              <a:t>privește</a:t>
            </a:r>
            <a:r>
              <a:rPr lang="en-US" sz="1500" dirty="0"/>
              <a:t> </a:t>
            </a:r>
            <a:r>
              <a:rPr lang="en-US" sz="1500" dirty="0" err="1"/>
              <a:t>precizia</a:t>
            </a:r>
            <a:r>
              <a:rPr lang="en-US" sz="1500" dirty="0"/>
              <a:t> </a:t>
            </a:r>
            <a:r>
              <a:rPr lang="en-US" sz="1500" dirty="0" err="1"/>
              <a:t>predicțiilor</a:t>
            </a:r>
            <a:endParaRPr lang="en-US" sz="1500" dirty="0"/>
          </a:p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500" dirty="0" err="1"/>
              <a:t>calculată</a:t>
            </a:r>
            <a:r>
              <a:rPr lang="en-US" sz="1500" dirty="0"/>
              <a:t> ca </a:t>
            </a:r>
            <a:r>
              <a:rPr lang="en-US" sz="1500" dirty="0" err="1"/>
              <a:t>raportul</a:t>
            </a:r>
            <a:r>
              <a:rPr lang="en-US" sz="1500" dirty="0"/>
              <a:t> </a:t>
            </a:r>
            <a:r>
              <a:rPr lang="en-US" sz="1500" dirty="0" err="1"/>
              <a:t>dintre</a:t>
            </a:r>
            <a:r>
              <a:rPr lang="en-US" sz="1500" dirty="0"/>
              <a:t> </a:t>
            </a:r>
            <a:r>
              <a:rPr lang="en-US" sz="1500" dirty="0" err="1"/>
              <a:t>numărul</a:t>
            </a:r>
            <a:r>
              <a:rPr lang="en-US" sz="1500" dirty="0"/>
              <a:t> de </a:t>
            </a:r>
            <a:r>
              <a:rPr lang="en-US" sz="1500" dirty="0" err="1"/>
              <a:t>predicții</a:t>
            </a:r>
            <a:r>
              <a:rPr lang="en-US" sz="1500" dirty="0"/>
              <a:t> </a:t>
            </a:r>
            <a:r>
              <a:rPr lang="en-US" sz="1500" dirty="0" err="1"/>
              <a:t>corecte</a:t>
            </a:r>
            <a:r>
              <a:rPr lang="en-US" sz="1500" dirty="0"/>
              <a:t> </a:t>
            </a:r>
            <a:r>
              <a:rPr lang="en-US" sz="1500" dirty="0" err="1"/>
              <a:t>și</a:t>
            </a:r>
            <a:r>
              <a:rPr lang="en-US" sz="1500" dirty="0"/>
              <a:t> </a:t>
            </a:r>
            <a:r>
              <a:rPr lang="en-US" sz="1500" dirty="0" err="1"/>
              <a:t>numărul</a:t>
            </a:r>
            <a:r>
              <a:rPr lang="en-US" sz="1500" dirty="0"/>
              <a:t> total de </a:t>
            </a:r>
            <a:r>
              <a:rPr lang="en-US" sz="1500" dirty="0" err="1"/>
              <a:t>exemple</a:t>
            </a:r>
            <a:endParaRPr lang="en-US" sz="1500" dirty="0"/>
          </a:p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500" dirty="0"/>
          </a:p>
          <a:p>
            <a:pPr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ro-RO" sz="1500" dirty="0"/>
              <a:t>   </a:t>
            </a:r>
            <a:r>
              <a:rPr lang="en-US" sz="1500" dirty="0"/>
              <a:t> </a:t>
            </a:r>
            <a:r>
              <a:rPr lang="en-US" sz="1500" b="1" dirty="0" err="1"/>
              <a:t>Val_accuracy</a:t>
            </a:r>
            <a:r>
              <a:rPr lang="en-US" sz="1500" b="1" dirty="0"/>
              <a:t> (</a:t>
            </a:r>
            <a:r>
              <a:rPr lang="en-US" sz="1500" b="1" dirty="0" err="1"/>
              <a:t>valoarea</a:t>
            </a:r>
            <a:r>
              <a:rPr lang="en-US" sz="1500" b="1" dirty="0"/>
              <a:t> </a:t>
            </a:r>
            <a:r>
              <a:rPr lang="en-US" sz="1500" b="1" dirty="0" err="1"/>
              <a:t>acurateții</a:t>
            </a:r>
            <a:r>
              <a:rPr lang="en-US" sz="1500" b="1" dirty="0"/>
              <a:t> de </a:t>
            </a:r>
            <a:r>
              <a:rPr lang="en-US" sz="1500" b="1" dirty="0" err="1"/>
              <a:t>validare</a:t>
            </a:r>
            <a:r>
              <a:rPr lang="en-US" sz="1500" b="1" dirty="0"/>
              <a:t>)         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500" dirty="0" err="1"/>
              <a:t>acuratețea</a:t>
            </a:r>
            <a:r>
              <a:rPr lang="en-US" sz="1500" dirty="0"/>
              <a:t> </a:t>
            </a:r>
            <a:r>
              <a:rPr lang="en-US" sz="1500" dirty="0" err="1"/>
              <a:t>modelului</a:t>
            </a:r>
            <a:r>
              <a:rPr lang="en-US" sz="1500" dirty="0"/>
              <a:t> pe </a:t>
            </a:r>
            <a:r>
              <a:rPr lang="en-US" sz="1500" dirty="0" err="1"/>
              <a:t>datele</a:t>
            </a:r>
            <a:r>
              <a:rPr lang="en-US" sz="1500" dirty="0"/>
              <a:t> de </a:t>
            </a:r>
            <a:r>
              <a:rPr lang="en-US" sz="1500" dirty="0" err="1"/>
              <a:t>validare</a:t>
            </a:r>
            <a:r>
              <a:rPr lang="en-US" sz="1500" dirty="0"/>
              <a:t>. 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SzPct val="125000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012686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036" name="Group 1035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48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49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50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51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52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53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54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55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56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57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58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59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60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61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62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63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64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65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66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67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68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69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70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71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72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73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74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</p:grpSp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38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39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40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41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42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43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44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45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46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047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</p:grpSp>
      </p:grpSp>
      <p:sp>
        <p:nvSpPr>
          <p:cNvPr id="10" name="CasetăText 9">
            <a:extLst>
              <a:ext uri="{FF2B5EF4-FFF2-40B4-BE49-F238E27FC236}">
                <a16:creationId xmlns:a16="http://schemas.microsoft.com/office/drawing/2014/main" id="{89CAB0DF-5DFC-1C44-B82B-46D4D14C017C}"/>
              </a:ext>
            </a:extLst>
          </p:cNvPr>
          <p:cNvSpPr txBox="1"/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Matricea</a:t>
            </a:r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4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confuzie</a:t>
            </a:r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tables - How to construct a confusion matrix in LaTeX? - TeX - LaTeX Stack  Exchange">
            <a:extLst>
              <a:ext uri="{FF2B5EF4-FFF2-40B4-BE49-F238E27FC236}">
                <a16:creationId xmlns:a16="http://schemas.microsoft.com/office/drawing/2014/main" id="{B3A5FAD3-19C5-86AD-852D-67AA3B10A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0102" y="2249487"/>
            <a:ext cx="4451852" cy="354965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setăText 13">
            <a:extLst>
              <a:ext uri="{FF2B5EF4-FFF2-40B4-BE49-F238E27FC236}">
                <a16:creationId xmlns:a16="http://schemas.microsoft.com/office/drawing/2014/main" id="{A5C57D89-91AD-39A3-EEAD-07224873C3FE}"/>
              </a:ext>
            </a:extLst>
          </p:cNvPr>
          <p:cNvSpPr txBox="1"/>
          <p:nvPr/>
        </p:nvSpPr>
        <p:spPr>
          <a:xfrm>
            <a:off x="6336727" y="2249487"/>
            <a:ext cx="4710683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True </a:t>
            </a:r>
            <a:r>
              <a:rPr lang="en-US" b="1" i="0" dirty="0" err="1">
                <a:effectLst/>
              </a:rPr>
              <a:t>pozitiv</a:t>
            </a:r>
            <a:r>
              <a:rPr lang="en-US" b="1" i="0" dirty="0">
                <a:effectLst/>
              </a:rPr>
              <a:t>:</a:t>
            </a:r>
            <a:r>
              <a:rPr lang="en-US" i="0" dirty="0">
                <a:effectLst/>
              </a:rPr>
              <a:t> Un </a:t>
            </a:r>
            <a:r>
              <a:rPr lang="en-US" i="0" dirty="0" err="1">
                <a:effectLst/>
              </a:rPr>
              <a:t>caz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clasificat</a:t>
            </a:r>
            <a:r>
              <a:rPr lang="en-US" i="0" dirty="0">
                <a:effectLst/>
              </a:rPr>
              <a:t> correct ca </a:t>
            </a:r>
            <a:r>
              <a:rPr lang="en-US" i="0" dirty="0" err="1">
                <a:effectLst/>
              </a:rPr>
              <a:t>fiind</a:t>
            </a:r>
            <a:r>
              <a:rPr lang="en-US" i="0" dirty="0">
                <a:effectLst/>
              </a:rPr>
              <a:t> din </a:t>
            </a:r>
            <a:r>
              <a:rPr lang="en-US" i="0" dirty="0" err="1">
                <a:effectLst/>
              </a:rPr>
              <a:t>clasa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pozitiv</a:t>
            </a:r>
            <a:r>
              <a:rPr lang="en-US" i="0" dirty="0">
                <a:effectLst/>
              </a:rPr>
              <a:t>.</a:t>
            </a:r>
            <a:endParaRPr lang="en-US" b="1" i="0" dirty="0">
              <a:effectLst/>
            </a:endParaRP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</a:rPr>
              <a:t>Fals</a:t>
            </a:r>
            <a:r>
              <a:rPr lang="en-US" b="1" i="0" dirty="0">
                <a:effectLst/>
              </a:rPr>
              <a:t> </a:t>
            </a:r>
            <a:r>
              <a:rPr lang="en-US" b="1" i="0" dirty="0" err="1">
                <a:effectLst/>
              </a:rPr>
              <a:t>Pozitiv</a:t>
            </a:r>
            <a:r>
              <a:rPr lang="en-US" b="1" i="0" dirty="0">
                <a:effectLst/>
              </a:rPr>
              <a:t>:</a:t>
            </a:r>
            <a:r>
              <a:rPr lang="en-US" b="0" i="0" dirty="0">
                <a:effectLst/>
              </a:rPr>
              <a:t> Un </a:t>
            </a:r>
            <a:r>
              <a:rPr lang="en-US" b="0" i="0" dirty="0" err="1">
                <a:effectLst/>
              </a:rPr>
              <a:t>caz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clasificat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greșit</a:t>
            </a:r>
            <a:r>
              <a:rPr lang="en-US" b="0" i="0" dirty="0">
                <a:effectLst/>
              </a:rPr>
              <a:t> ca </a:t>
            </a:r>
            <a:r>
              <a:rPr lang="en-US" b="0" i="0" dirty="0" err="1">
                <a:effectLst/>
              </a:rPr>
              <a:t>fiind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pozitiv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când</a:t>
            </a:r>
            <a:r>
              <a:rPr lang="en-US" b="0" i="0" dirty="0">
                <a:effectLst/>
              </a:rPr>
              <a:t> de </a:t>
            </a:r>
            <a:r>
              <a:rPr lang="en-US" b="0" i="0" dirty="0" err="1">
                <a:effectLst/>
              </a:rPr>
              <a:t>fapt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este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negativ</a:t>
            </a:r>
            <a:r>
              <a:rPr lang="en-US" b="0" i="0" dirty="0">
                <a:effectLst/>
              </a:rPr>
              <a:t>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</a:rPr>
              <a:t>Fals</a:t>
            </a:r>
            <a:r>
              <a:rPr lang="en-US" b="1" i="0" dirty="0">
                <a:effectLst/>
              </a:rPr>
              <a:t> negative:</a:t>
            </a:r>
            <a:r>
              <a:rPr lang="en-US" i="0" dirty="0">
                <a:effectLst/>
              </a:rPr>
              <a:t> Un </a:t>
            </a:r>
            <a:r>
              <a:rPr lang="en-US" i="0" dirty="0" err="1">
                <a:effectLst/>
              </a:rPr>
              <a:t>caz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clasificat</a:t>
            </a:r>
            <a:r>
              <a:rPr lang="en-US" i="0" dirty="0">
                <a:effectLst/>
              </a:rPr>
              <a:t> correct ca </a:t>
            </a:r>
            <a:r>
              <a:rPr lang="en-US" i="0" dirty="0" err="1">
                <a:effectLst/>
              </a:rPr>
              <a:t>fiind</a:t>
            </a:r>
            <a:r>
              <a:rPr lang="en-US" i="0" dirty="0">
                <a:effectLst/>
              </a:rPr>
              <a:t> din </a:t>
            </a:r>
            <a:r>
              <a:rPr lang="en-US" i="0" dirty="0" err="1">
                <a:effectLst/>
              </a:rPr>
              <a:t>clasa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negativ</a:t>
            </a:r>
            <a:r>
              <a:rPr lang="en-US" i="0" dirty="0">
                <a:effectLst/>
              </a:rPr>
              <a:t>.</a:t>
            </a:r>
            <a:endParaRPr lang="en-US" b="1" i="0" dirty="0">
              <a:effectLst/>
            </a:endParaRP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</a:rPr>
              <a:t>Fals</a:t>
            </a:r>
            <a:r>
              <a:rPr lang="en-US" b="1" i="0" dirty="0">
                <a:effectLst/>
              </a:rPr>
              <a:t> </a:t>
            </a:r>
            <a:r>
              <a:rPr lang="en-US" b="1" i="0" dirty="0" err="1">
                <a:effectLst/>
              </a:rPr>
              <a:t>Negativ</a:t>
            </a:r>
            <a:r>
              <a:rPr lang="en-US" b="1" i="0" dirty="0">
                <a:effectLst/>
              </a:rPr>
              <a:t>:</a:t>
            </a:r>
            <a:r>
              <a:rPr lang="en-US" b="0" i="0" dirty="0">
                <a:effectLst/>
              </a:rPr>
              <a:t> Un </a:t>
            </a:r>
            <a:r>
              <a:rPr lang="en-US" b="0" i="0" dirty="0" err="1">
                <a:effectLst/>
              </a:rPr>
              <a:t>caz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clasificat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greșit</a:t>
            </a:r>
            <a:r>
              <a:rPr lang="en-US" b="0" i="0" dirty="0">
                <a:effectLst/>
              </a:rPr>
              <a:t> ca </a:t>
            </a:r>
            <a:r>
              <a:rPr lang="en-US" b="0" i="0" dirty="0" err="1">
                <a:effectLst/>
              </a:rPr>
              <a:t>fiind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negativ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când</a:t>
            </a:r>
            <a:r>
              <a:rPr lang="en-US" b="0" i="0" dirty="0">
                <a:effectLst/>
              </a:rPr>
              <a:t> de </a:t>
            </a:r>
            <a:r>
              <a:rPr lang="en-US" b="0" i="0" dirty="0" err="1">
                <a:effectLst/>
              </a:rPr>
              <a:t>fapt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este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pozitiv</a:t>
            </a:r>
            <a:r>
              <a:rPr lang="en-US" b="0" i="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6968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0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6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7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8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1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2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3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4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5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6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7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8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9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50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51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52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53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54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55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56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1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2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3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5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</p:grpSp>
      </p:grp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setăText 9">
            <a:extLst>
              <a:ext uri="{FF2B5EF4-FFF2-40B4-BE49-F238E27FC236}">
                <a16:creationId xmlns:a16="http://schemas.microsoft.com/office/drawing/2014/main" id="{89CAB0DF-5DFC-1C44-B82B-46D4D14C017C}"/>
              </a:ext>
            </a:extLst>
          </p:cNvPr>
          <p:cNvSpPr txBox="1"/>
          <p:nvPr/>
        </p:nvSpPr>
        <p:spPr>
          <a:xfrm>
            <a:off x="1096682" y="385459"/>
            <a:ext cx="5164136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Matricea</a:t>
            </a:r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4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confuzie</a:t>
            </a:r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6B343B6-C918-BC92-57B0-0E8A29028DD7}"/>
              </a:ext>
            </a:extLst>
          </p:cNvPr>
          <p:cNvSpPr/>
          <p:nvPr/>
        </p:nvSpPr>
        <p:spPr>
          <a:xfrm>
            <a:off x="1141412" y="2249487"/>
            <a:ext cx="5016500" cy="3965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 err="1"/>
              <a:t>Folosită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verifica</a:t>
            </a:r>
            <a:r>
              <a:rPr lang="en-US" sz="2000" dirty="0"/>
              <a:t> </a:t>
            </a:r>
            <a:r>
              <a:rPr lang="en-US" sz="2000" dirty="0" err="1"/>
              <a:t>cât</a:t>
            </a:r>
            <a:r>
              <a:rPr lang="en-US" sz="2000" dirty="0"/>
              <a:t> de bine a </a:t>
            </a:r>
            <a:r>
              <a:rPr lang="en-US" sz="2000" dirty="0" err="1"/>
              <a:t>clasificat</a:t>
            </a:r>
            <a:r>
              <a:rPr lang="en-US" sz="2000" dirty="0"/>
              <a:t> </a:t>
            </a:r>
            <a:r>
              <a:rPr lang="en-US" sz="2000" dirty="0" err="1"/>
              <a:t>modelul</a:t>
            </a:r>
            <a:r>
              <a:rPr lang="en-US" sz="2000" dirty="0"/>
              <a:t> </a:t>
            </a:r>
            <a:r>
              <a:rPr lang="en-US" sz="2000" dirty="0" err="1"/>
              <a:t>cele</a:t>
            </a:r>
            <a:r>
              <a:rPr lang="en-US" sz="2000" dirty="0"/>
              <a:t> </a:t>
            </a:r>
            <a:r>
              <a:rPr lang="en-US" sz="2000" dirty="0" err="1"/>
              <a:t>două</a:t>
            </a:r>
            <a:r>
              <a:rPr lang="en-US" sz="2000" dirty="0"/>
              <a:t> </a:t>
            </a:r>
            <a:r>
              <a:rPr lang="en-US" sz="2000" dirty="0" err="1"/>
              <a:t>clase</a:t>
            </a:r>
            <a:r>
              <a:rPr lang="en-US" sz="2000" dirty="0"/>
              <a:t> </a:t>
            </a:r>
            <a:r>
              <a:rPr lang="en-US" sz="2000" i="1" dirty="0"/>
              <a:t>music</a:t>
            </a:r>
            <a:r>
              <a:rPr lang="en-US" sz="2000" dirty="0"/>
              <a:t>, </a:t>
            </a:r>
            <a:r>
              <a:rPr lang="en-US" sz="2000" dirty="0" err="1"/>
              <a:t>respectiv</a:t>
            </a:r>
            <a:r>
              <a:rPr lang="en-US" sz="2000" dirty="0"/>
              <a:t> </a:t>
            </a:r>
            <a:r>
              <a:rPr lang="en-US" sz="2000" i="1" dirty="0"/>
              <a:t>speech</a:t>
            </a:r>
            <a:r>
              <a:rPr lang="en-US" sz="2000" dirty="0"/>
              <a:t>, </a:t>
            </a:r>
            <a:r>
              <a:rPr lang="en-US" sz="2000" dirty="0" err="1"/>
              <a:t>folosind</a:t>
            </a:r>
            <a:r>
              <a:rPr lang="en-US" sz="2000" dirty="0"/>
              <a:t> </a:t>
            </a:r>
            <a:r>
              <a:rPr lang="en-US" sz="2000" dirty="0" err="1"/>
              <a:t>setul</a:t>
            </a:r>
            <a:r>
              <a:rPr lang="en-US" sz="2000" dirty="0"/>
              <a:t> de date de </a:t>
            </a:r>
            <a:r>
              <a:rPr lang="en-US" sz="2000" dirty="0" err="1"/>
              <a:t>testare</a:t>
            </a:r>
            <a:r>
              <a:rPr lang="en-US" sz="2000" b="1" dirty="0"/>
              <a:t>. 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Se </a:t>
            </a:r>
            <a:r>
              <a:rPr lang="en-US" sz="2000" dirty="0" err="1"/>
              <a:t>poate</a:t>
            </a:r>
            <a:r>
              <a:rPr lang="en-US" sz="2000" dirty="0"/>
              <a:t> </a:t>
            </a:r>
            <a:r>
              <a:rPr lang="en-US" sz="2000" dirty="0" err="1"/>
              <a:t>observa</a:t>
            </a:r>
            <a:r>
              <a:rPr lang="en-US" sz="2000" dirty="0"/>
              <a:t> ca </a:t>
            </a:r>
            <a:r>
              <a:rPr lang="en-US" sz="2000" dirty="0" err="1"/>
              <a:t>toate</a:t>
            </a:r>
            <a:r>
              <a:rPr lang="en-US" sz="2000" dirty="0"/>
              <a:t> </a:t>
            </a:r>
            <a:r>
              <a:rPr lang="en-US" sz="2000" dirty="0" err="1"/>
              <a:t>elementele</a:t>
            </a:r>
            <a:r>
              <a:rPr lang="en-US" sz="2000" dirty="0"/>
              <a:t> din </a:t>
            </a:r>
            <a:r>
              <a:rPr lang="en-US" sz="2000" dirty="0" err="1"/>
              <a:t>clasa</a:t>
            </a:r>
            <a:r>
              <a:rPr lang="en-US" sz="2000" dirty="0"/>
              <a:t> </a:t>
            </a:r>
            <a:r>
              <a:rPr lang="en-US" sz="2000" i="1" dirty="0"/>
              <a:t>music</a:t>
            </a:r>
            <a:r>
              <a:rPr lang="en-US" sz="2000" dirty="0"/>
              <a:t> au </a:t>
            </a:r>
            <a:r>
              <a:rPr lang="en-US" sz="2000" dirty="0" err="1"/>
              <a:t>fost</a:t>
            </a:r>
            <a:r>
              <a:rPr lang="en-US" sz="2000" dirty="0"/>
              <a:t> </a:t>
            </a:r>
            <a:r>
              <a:rPr lang="en-US" sz="2000" dirty="0" err="1"/>
              <a:t>clasificate</a:t>
            </a:r>
            <a:r>
              <a:rPr lang="en-US" sz="2000" dirty="0"/>
              <a:t> </a:t>
            </a:r>
            <a:r>
              <a:rPr lang="en-US" sz="2000" dirty="0" err="1"/>
              <a:t>corect</a:t>
            </a:r>
            <a:r>
              <a:rPr lang="en-US" sz="2000" dirty="0"/>
              <a:t>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 err="1"/>
              <a:t>Iar</a:t>
            </a:r>
            <a:r>
              <a:rPr lang="en-US" sz="2000" dirty="0"/>
              <a:t> din </a:t>
            </a:r>
            <a:r>
              <a:rPr lang="en-US" sz="2000" dirty="0" err="1"/>
              <a:t>clasa</a:t>
            </a:r>
            <a:r>
              <a:rPr lang="en-US" sz="2000" dirty="0"/>
              <a:t> </a:t>
            </a:r>
            <a:r>
              <a:rPr lang="en-US" sz="2000" i="1" dirty="0"/>
              <a:t>speech</a:t>
            </a:r>
            <a:r>
              <a:rPr lang="en-US" sz="2000" dirty="0"/>
              <a:t> 6 </a:t>
            </a:r>
            <a:r>
              <a:rPr lang="en-US" sz="2000" dirty="0" err="1"/>
              <a:t>corect</a:t>
            </a:r>
            <a:r>
              <a:rPr lang="en-US" sz="2000" dirty="0"/>
              <a:t> </a:t>
            </a:r>
            <a:r>
              <a:rPr lang="ro-RO" sz="2000" dirty="0"/>
              <a:t>ș</a:t>
            </a:r>
            <a:r>
              <a:rPr lang="en-US" sz="2000" dirty="0" err="1"/>
              <a:t>i</a:t>
            </a:r>
            <a:r>
              <a:rPr lang="en-US" sz="2000" dirty="0"/>
              <a:t> 2 </a:t>
            </a:r>
            <a:r>
              <a:rPr lang="en-US" sz="2000" dirty="0" err="1"/>
              <a:t>gresit</a:t>
            </a:r>
            <a:r>
              <a:rPr lang="en-US" sz="2000" dirty="0"/>
              <a:t>.</a:t>
            </a: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6730108F-A60C-105B-AA58-CCD075B39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88482"/>
            <a:ext cx="5456279" cy="485608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3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74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79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82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83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84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85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86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88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</p:grpSp>
    </p:spTree>
    <p:extLst>
      <p:ext uri="{BB962C8B-B14F-4D97-AF65-F5344CB8AC3E}">
        <p14:creationId xmlns:p14="http://schemas.microsoft.com/office/powerpoint/2010/main" val="1823519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BF330A1B-341D-5566-FA99-02C4956F8581}"/>
              </a:ext>
            </a:extLst>
          </p:cNvPr>
          <p:cNvSpPr txBox="1"/>
          <p:nvPr/>
        </p:nvSpPr>
        <p:spPr>
          <a:xfrm>
            <a:off x="1096682" y="385459"/>
            <a:ext cx="5164136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Rezultate</a:t>
            </a:r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E3BA0D2A-3F9F-B2F9-39EF-AA48FEC08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73" y="1798974"/>
            <a:ext cx="5002563" cy="4499390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83AD64F9-6CDD-DDAC-E3EA-FAF52D50E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692" y="1798974"/>
            <a:ext cx="5030872" cy="449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2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>
            <a:extLst>
              <a:ext uri="{FF2B5EF4-FFF2-40B4-BE49-F238E27FC236}">
                <a16:creationId xmlns:a16="http://schemas.microsoft.com/office/drawing/2014/main" id="{20DDE434-15E7-BAD3-9A23-498856530C9C}"/>
              </a:ext>
            </a:extLst>
          </p:cNvPr>
          <p:cNvSpPr txBox="1"/>
          <p:nvPr/>
        </p:nvSpPr>
        <p:spPr>
          <a:xfrm>
            <a:off x="1000665" y="2694475"/>
            <a:ext cx="98427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srgbClr val="000000"/>
              </a:buClr>
            </a:pP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Proiectul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propune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dezvoltarea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unui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clasificator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pentru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ro-RO" sz="2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clasificarea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ro-RO" sz="2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claselor de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muzică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și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vorbire</a:t>
            </a:r>
            <a:r>
              <a:rPr lang="ro-RO" sz="2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 </a:t>
            </a:r>
            <a:r>
              <a:rPr lang="ro-RO" sz="2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Accesta</a:t>
            </a:r>
            <a:r>
              <a:rPr lang="ro-RO" sz="2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are diferite aplicabilități  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precum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sistemele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asistență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vocală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și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monitorizarea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publicității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în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timpul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redării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conținutului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muzical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Acesta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se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bazează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pe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antrenarea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unei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rețele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neuronale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convoluționale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(CNN)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în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mediul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Python,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utilizând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Google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Colab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</a:t>
            </a:r>
            <a:endParaRPr lang="ro-RO" sz="2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F0B34C32-112B-22AA-C926-E6B496C58007}"/>
              </a:ext>
            </a:extLst>
          </p:cNvPr>
          <p:cNvSpPr txBox="1"/>
          <p:nvPr/>
        </p:nvSpPr>
        <p:spPr>
          <a:xfrm>
            <a:off x="1253705" y="1147316"/>
            <a:ext cx="27815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Introducere</a:t>
            </a:r>
            <a:endParaRPr lang="ro-RO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378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ro-RO"/>
            </a:p>
          </p:txBody>
        </p:sp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ro-RO"/>
            </a:p>
          </p:txBody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ro-RO"/>
            </a:p>
          </p:txBody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ro-RO"/>
            </a:p>
          </p:txBody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ro-RO"/>
            </a:p>
          </p:txBody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ro-RO"/>
            </a:p>
          </p:txBody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ro-RO"/>
            </a:p>
          </p:txBody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ro-RO"/>
            </a:p>
          </p:txBody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ro-RO"/>
            </a:p>
          </p:txBody>
        </p:sp>
        <p:sp>
          <p:nvSpPr>
            <p:cNvPr id="83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ro-RO"/>
            </a:p>
          </p:txBody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ro-RO"/>
            </a:p>
          </p:txBody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ro-RO"/>
            </a:p>
          </p:txBody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ro-RO"/>
            </a:p>
          </p:txBody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ro-RO"/>
            </a:p>
          </p:txBody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ro-RO"/>
            </a:p>
          </p:txBody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ro-RO"/>
            </a:p>
          </p:txBody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ro-RO"/>
            </a:p>
          </p:txBody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ro-RO"/>
            </a:p>
          </p:txBody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ro-RO"/>
            </a:p>
          </p:txBody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ro-RO"/>
            </a:p>
          </p:txBody>
        </p:sp>
      </p:grpSp>
      <p:sp>
        <p:nvSpPr>
          <p:cNvPr id="4" name="CasetăText 3">
            <a:extLst>
              <a:ext uri="{FF2B5EF4-FFF2-40B4-BE49-F238E27FC236}">
                <a16:creationId xmlns:a16="http://schemas.microsoft.com/office/drawing/2014/main" id="{EC885094-0C82-F921-1FFF-A10397A6F0D5}"/>
              </a:ext>
            </a:extLst>
          </p:cNvPr>
          <p:cNvSpPr txBox="1"/>
          <p:nvPr/>
        </p:nvSpPr>
        <p:spPr>
          <a:xfrm>
            <a:off x="2726001" y="2653242"/>
            <a:ext cx="6858000" cy="13678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o-RO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Mulțumesc pentru atenție!</a:t>
            </a:r>
            <a:endParaRPr lang="en-US" sz="5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Model 3D 1" descr="Smiling Face With Smiling Eyes Emoji">
                <a:extLst>
                  <a:ext uri="{FF2B5EF4-FFF2-40B4-BE49-F238E27FC236}">
                    <a16:creationId xmlns:a16="http://schemas.microsoft.com/office/drawing/2014/main" id="{2643CC65-141C-5FEA-D183-59C9225ACEE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58144226"/>
                  </p:ext>
                </p:extLst>
              </p:nvPr>
            </p:nvGraphicFramePr>
            <p:xfrm>
              <a:off x="7878527" y="3357124"/>
              <a:ext cx="1014092" cy="1014093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014092" cy="1014093"/>
                    </a:xfrm>
                    <a:prstGeom prst="rect">
                      <a:avLst/>
                    </a:prstGeom>
                  </am3d:spPr>
                  <am3d:camera>
                    <am3d:pos x="0" y="0" z="8135858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95044" d="1000000"/>
                    <am3d:preTrans dx="3" dy="-17963324" dz="-3666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71542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Model 3D 1" descr="Smiling Face With Smiling Eyes Emoji">
                <a:extLst>
                  <a:ext uri="{FF2B5EF4-FFF2-40B4-BE49-F238E27FC236}">
                    <a16:creationId xmlns:a16="http://schemas.microsoft.com/office/drawing/2014/main" id="{2643CC65-141C-5FEA-D183-59C9225ACE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78527" y="3357124"/>
                <a:ext cx="1014092" cy="101409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384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3d.object.rotation.y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-0.0012"/>
                                          </p:val>
                                        </p:tav>
                                        <p:tav tm="2250">
                                          <p:val>
                                            <p:fltVal val="-0.0098"/>
                                          </p:val>
                                        </p:tav>
                                        <p:tav tm="3370">
                                          <p:val>
                                            <p:fltVal val="-0.033"/>
                                          </p:val>
                                        </p:tav>
                                        <p:tav tm="4490">
                                          <p:val>
                                            <p:fltVal val="-0.0789"/>
                                          </p:val>
                                        </p:tav>
                                        <p:tav tm="5620">
                                          <p:val>
                                            <p:fltVal val="-0.1548"/>
                                          </p:val>
                                        </p:tav>
                                        <p:tav tm="6740">
                                          <p:val>
                                            <p:fltVal val="-0.267"/>
                                          </p:val>
                                        </p:tav>
                                        <p:tav tm="7870">
                                          <p:val>
                                            <p:fltVal val="-0.4235"/>
                                          </p:val>
                                        </p:tav>
                                        <p:tav tm="8990">
                                          <p:val>
                                            <p:fltVal val="-0.6337"/>
                                          </p:val>
                                        </p:tav>
                                        <p:tav tm="10110">
                                          <p:val>
                                            <p:fltVal val="-0.9013"/>
                                          </p:val>
                                        </p:tav>
                                        <p:tav tm="11240">
                                          <p:val>
                                            <p:fltVal val="-1.2353"/>
                                          </p:val>
                                        </p:tav>
                                        <p:tav tm="12360">
                                          <p:val>
                                            <p:fltVal val="-1.647"/>
                                          </p:val>
                                        </p:tav>
                                        <p:tav tm="13480">
                                          <p:val>
                                            <p:fltVal val="-2.0869"/>
                                          </p:val>
                                        </p:tav>
                                        <p:tav tm="14610">
                                          <p:val>
                                            <p:fltVal val="-2.4538"/>
                                          </p:val>
                                        </p:tav>
                                        <p:tav tm="15730">
                                          <p:val>
                                            <p:fltVal val="-2.7534"/>
                                          </p:val>
                                        </p:tav>
                                        <p:tav tm="16850">
                                          <p:val>
                                            <p:fltVal val="-2.9876"/>
                                          </p:val>
                                        </p:tav>
                                        <p:tav tm="17980">
                                          <p:val>
                                            <p:fltVal val="-3.1669"/>
                                          </p:val>
                                        </p:tav>
                                        <p:tav tm="19100">
                                          <p:val>
                                            <p:fltVal val="-3.2996"/>
                                          </p:val>
                                        </p:tav>
                                        <p:tav tm="20220">
                                          <p:val>
                                            <p:fltVal val="-3.3906"/>
                                          </p:val>
                                        </p:tav>
                                        <p:tav tm="21350">
                                          <p:val>
                                            <p:fltVal val="-3.4488"/>
                                          </p:val>
                                        </p:tav>
                                        <p:tav tm="22470">
                                          <p:val>
                                            <p:fltVal val="-3.4815"/>
                                          </p:val>
                                        </p:tav>
                                        <p:tav tm="23600">
                                          <p:val>
                                            <p:fltVal val="-3.4961"/>
                                          </p:val>
                                        </p:tav>
                                        <p:tav tm="24720">
                                          <p:val>
                                            <p:fltVal val="-3.4998"/>
                                          </p:val>
                                        </p:tav>
                                        <p:tav tm="25840">
                                          <p:val>
                                            <p:fltVal val="-3.0301"/>
                                          </p:val>
                                        </p:tav>
                                        <p:tav tm="26970">
                                          <p:val>
                                            <p:fltVal val="-0.9661"/>
                                          </p:val>
                                        </p:tav>
                                        <p:tav tm="28090">
                                          <p:val>
                                            <p:fltVal val="2.1525"/>
                                          </p:val>
                                        </p:tav>
                                        <p:tav tm="29210">
                                          <p:val>
                                            <p:fltVal val="6.1215"/>
                                          </p:val>
                                        </p:tav>
                                        <p:tav tm="30340">
                                          <p:val>
                                            <p:fltVal val="10.8322"/>
                                          </p:val>
                                        </p:tav>
                                        <p:tav tm="31460">
                                          <p:val>
                                            <p:fltVal val="16.2132"/>
                                          </p:val>
                                        </p:tav>
                                        <p:tav tm="32580">
                                          <p:val>
                                            <p:fltVal val="22.2128"/>
                                          </p:val>
                                        </p:tav>
                                        <p:tav tm="33710">
                                          <p:val>
                                            <p:fltVal val="28.7297"/>
                                          </p:val>
                                        </p:tav>
                                        <p:tav tm="34830">
                                          <p:val>
                                            <p:fltVal val="35.8493"/>
                                          </p:val>
                                        </p:tav>
                                        <p:tav tm="35960">
                                          <p:val>
                                            <p:fltVal val="43.4888"/>
                                          </p:val>
                                        </p:tav>
                                        <p:tav tm="37080">
                                          <p:val>
                                            <p:fltVal val="51.6257"/>
                                          </p:val>
                                        </p:tav>
                                        <p:tav tm="38200">
                                          <p:val>
                                            <p:fltVal val="60.2402"/>
                                          </p:val>
                                        </p:tav>
                                        <p:tav tm="39330">
                                          <p:val>
                                            <p:fltVal val="69.3155"/>
                                          </p:val>
                                        </p:tav>
                                        <p:tav tm="40450">
                                          <p:val>
                                            <p:fltVal val="78.8364"/>
                                          </p:val>
                                        </p:tav>
                                        <p:tav tm="41570">
                                          <p:val>
                                            <p:fltVal val="88.6987"/>
                                          </p:val>
                                        </p:tav>
                                        <p:tav tm="42700">
                                          <p:val>
                                            <p:fltVal val="99.0679"/>
                                          </p:val>
                                        </p:tav>
                                        <p:tav tm="43820">
                                          <p:val>
                                            <p:fltVal val="109.8461"/>
                                          </p:val>
                                        </p:tav>
                                        <p:tav tm="44940">
                                          <p:val>
                                            <p:fltVal val="121.0232"/>
                                          </p:val>
                                        </p:tav>
                                        <p:tav tm="46070">
                                          <p:val>
                                            <p:fltVal val="132.5899"/>
                                          </p:val>
                                        </p:tav>
                                        <p:tav tm="47190">
                                          <p:val>
                                            <p:fltVal val="144.5376"/>
                                          </p:val>
                                        </p:tav>
                                        <p:tav tm="48310">
                                          <p:val>
                                            <p:fltVal val="156.85851"/>
                                          </p:val>
                                        </p:tav>
                                        <p:tav tm="49440">
                                          <p:val>
                                            <p:fltVal val="169.43021"/>
                                          </p:val>
                                        </p:tav>
                                        <p:tav tm="50560">
                                          <p:val>
                                            <p:fltVal val="182.34309"/>
                                          </p:val>
                                        </p:tav>
                                        <p:tav tm="51690">
                                          <p:val>
                                            <p:fltVal val="195.1411"/>
                                          </p:val>
                                        </p:tav>
                                        <p:tav tm="52810">
                                          <p:val>
                                            <p:fltVal val="207.6945"/>
                                          </p:val>
                                        </p:tav>
                                        <p:tav tm="53930">
                                          <p:val>
                                            <p:fltVal val="219.77251"/>
                                          </p:val>
                                        </p:tav>
                                        <p:tav tm="55060">
                                          <p:val>
                                            <p:fltVal val="231.4814"/>
                                          </p:val>
                                        </p:tav>
                                        <p:tav tm="56180">
                                          <p:val>
                                            <p:fltVal val="242.91341"/>
                                          </p:val>
                                        </p:tav>
                                        <p:tav tm="57300">
                                          <p:val>
                                            <p:fltVal val="253.8558"/>
                                          </p:val>
                                        </p:tav>
                                        <p:tav tm="58430">
                                          <p:val>
                                            <p:fltVal val="264.40329"/>
                                          </p:val>
                                        </p:tav>
                                        <p:tav tm="59550">
                                          <p:val>
                                            <p:fltVal val="274.63501"/>
                                          </p:val>
                                        </p:tav>
                                        <p:tav tm="60670">
                                          <p:val>
                                            <p:fltVal val="284.35721"/>
                                          </p:val>
                                        </p:tav>
                                        <p:tav tm="61800">
                                          <p:val>
                                            <p:fltVal val="293.6507"/>
                                          </p:val>
                                        </p:tav>
                                        <p:tav tm="62920">
                                          <p:val>
                                            <p:fltVal val="302.57959"/>
                                          </p:val>
                                        </p:tav>
                                        <p:tav tm="64040">
                                          <p:val>
                                            <p:fltVal val="310.96921"/>
                                          </p:val>
                                        </p:tav>
                                        <p:tav tm="65170">
                                          <p:val>
                                            <p:fltVal val="318.88379"/>
                                          </p:val>
                                        </p:tav>
                                        <p:tav tm="66290">
                                          <p:val>
                                            <p:fltVal val="326.36801"/>
                                          </p:val>
                                        </p:tav>
                                        <p:tav tm="67420">
                                          <p:val>
                                            <p:fltVal val="333.26511"/>
                                          </p:val>
                                        </p:tav>
                                        <p:tav tm="68540">
                                          <p:val>
                                            <p:fltVal val="339.6712"/>
                                          </p:val>
                                        </p:tav>
                                        <p:tav tm="69660">
                                          <p:val>
                                            <p:fltVal val="345.43851"/>
                                          </p:val>
                                        </p:tav>
                                        <p:tav tm="70790">
                                          <p:val>
                                            <p:fltVal val="350.58469"/>
                                          </p:val>
                                        </p:tav>
                                        <p:tav tm="71910">
                                          <p:val>
                                            <p:fltVal val="355.09189"/>
                                          </p:val>
                                        </p:tav>
                                        <p:tav tm="73030">
                                          <p:val>
                                            <p:fltVal val="358.80179"/>
                                          </p:val>
                                        </p:tav>
                                        <p:tav tm="74160">
                                          <p:val>
                                            <p:fltVal val="361.63531"/>
                                          </p:val>
                                        </p:tav>
                                        <p:tav tm="75280">
                                          <p:val>
                                            <p:fltVal val="363.345"/>
                                          </p:val>
                                        </p:tav>
                                        <p:tav tm="76400">
                                          <p:val>
                                            <p:fltVal val="363.4978"/>
                                          </p:val>
                                        </p:tav>
                                        <p:tav tm="77530">
                                          <p:val>
                                            <p:fltVal val="363.47061"/>
                                          </p:val>
                                        </p:tav>
                                        <p:tav tm="78650">
                                          <p:val>
                                            <p:fltVal val="363.38339"/>
                                          </p:val>
                                        </p:tav>
                                        <p:tav tm="79780">
                                          <p:val>
                                            <p:fltVal val="363.20349"/>
                                          </p:val>
                                        </p:tav>
                                        <p:tav tm="80900">
                                          <p:val>
                                            <p:fltVal val="362.8963"/>
                                          </p:val>
                                        </p:tav>
                                        <p:tav tm="82020">
                                          <p:val>
                                            <p:fltVal val="362.4227"/>
                                          </p:val>
                                        </p:tav>
                                        <p:tav tm="83150">
                                          <p:val>
                                            <p:fltVal val="361.7569"/>
                                          </p:val>
                                        </p:tav>
                                        <p:tav tm="84270">
                                          <p:val>
                                            <p:fltVal val="361.0874"/>
                                          </p:val>
                                        </p:tav>
                                        <p:tav tm="85390">
                                          <p:val>
                                            <p:fltVal val="360.6105"/>
                                          </p:val>
                                        </p:tav>
                                        <p:tav tm="86520">
                                          <p:val>
                                            <p:fltVal val="360.30069"/>
                                          </p:val>
                                        </p:tav>
                                        <p:tav tm="87640">
                                          <p:val>
                                            <p:fltVal val="360.1188"/>
                                          </p:val>
                                        </p:tav>
                                        <p:tav tm="88760">
                                          <p:val>
                                            <p:fltVal val="360.03021"/>
                                          </p:val>
                                        </p:tav>
                                        <p:tav tm="89890">
                                          <p:val>
                                            <p:fltVal val="360.00229"/>
                                          </p:val>
                                        </p:tav>
                                        <p:tav tm="91010">
                                          <p:val>
                                            <p:fltVal val="360"/>
                                          </p:val>
                                        </p:tav>
                                        <p:tav tm="92130">
                                          <p:val>
                                            <p:fltVal val="360"/>
                                          </p:val>
                                        </p:tav>
                                        <p:tav tm="93260">
                                          <p:val>
                                            <p:fltVal val="360"/>
                                          </p:val>
                                        </p:tav>
                                        <p:tav tm="94380">
                                          <p:val>
                                            <p:fltVal val="360"/>
                                          </p:val>
                                        </p:tav>
                                        <p:tav tm="95510">
                                          <p:val>
                                            <p:fltVal val="360"/>
                                          </p:val>
                                        </p:tav>
                                        <p:tav tm="96630">
                                          <p:val>
                                            <p:fltVal val="360"/>
                                          </p:val>
                                        </p:tav>
                                        <p:tav tm="97750">
                                          <p:val>
                                            <p:fltVal val="360"/>
                                          </p:val>
                                        </p:tav>
                                        <p:tav tm="9888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sum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3d.object.translation.y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0"/>
                                          </p:val>
                                        </p:tav>
                                        <p:tav tm="2250">
                                          <p:val>
                                            <p:fltVal val="-10E-5"/>
                                          </p:val>
                                        </p:tav>
                                        <p:tav tm="3370">
                                          <p:val>
                                            <p:fltVal val="-0.0004"/>
                                          </p:val>
                                        </p:tav>
                                        <p:tav tm="4490">
                                          <p:val>
                                            <p:fltVal val="-0.0011"/>
                                          </p:val>
                                        </p:tav>
                                        <p:tav tm="5620">
                                          <p:val>
                                            <p:fltVal val="-0.0021"/>
                                          </p:val>
                                        </p:tav>
                                        <p:tav tm="6740">
                                          <p:val>
                                            <p:fltVal val="-0.0037"/>
                                          </p:val>
                                        </p:tav>
                                        <p:tav tm="7870">
                                          <p:val>
                                            <p:fltVal val="-0.0059"/>
                                          </p:val>
                                        </p:tav>
                                        <p:tav tm="8990">
                                          <p:val>
                                            <p:fltVal val="-0.0088"/>
                                          </p:val>
                                        </p:tav>
                                        <p:tav tm="10110">
                                          <p:val>
                                            <p:fltVal val="-0.0125"/>
                                          </p:val>
                                        </p:tav>
                                        <p:tav tm="11240">
                                          <p:val>
                                            <p:fltVal val="-0.0162"/>
                                          </p:val>
                                        </p:tav>
                                        <p:tav tm="12360">
                                          <p:val>
                                            <p:fltVal val="-0.0191"/>
                                          </p:val>
                                        </p:tav>
                                        <p:tav tm="13480">
                                          <p:val>
                                            <p:fltVal val="-0.0213"/>
                                          </p:val>
                                        </p:tav>
                                        <p:tav tm="14610">
                                          <p:val>
                                            <p:fltVal val="-0.0228"/>
                                          </p:val>
                                        </p:tav>
                                        <p:tav tm="15730">
                                          <p:val>
                                            <p:fltVal val="-0.0239"/>
                                          </p:val>
                                        </p:tav>
                                        <p:tav tm="16850">
                                          <p:val>
                                            <p:fltVal val="-0.0245"/>
                                          </p:val>
                                        </p:tav>
                                        <p:tav tm="17980">
                                          <p:val>
                                            <p:fltVal val="-0.0248"/>
                                          </p:val>
                                        </p:tav>
                                        <p:tav tm="19100">
                                          <p:val>
                                            <p:fltVal val="-0.0249"/>
                                          </p:val>
                                        </p:tav>
                                        <p:tav tm="20220">
                                          <p:val>
                                            <p:fltVal val="-0.0249"/>
                                          </p:val>
                                        </p:tav>
                                        <p:tav tm="21350">
                                          <p:val>
                                            <p:fltVal val="-0.0248"/>
                                          </p:val>
                                        </p:tav>
                                        <p:tav tm="22470">
                                          <p:val>
                                            <p:fltVal val="-0.0241"/>
                                          </p:val>
                                        </p:tav>
                                        <p:tav tm="23600">
                                          <p:val>
                                            <p:fltVal val="-0.022"/>
                                          </p:val>
                                        </p:tav>
                                        <p:tav tm="24720">
                                          <p:val>
                                            <p:fltVal val="-0.0179"/>
                                          </p:val>
                                        </p:tav>
                                        <p:tav tm="25840">
                                          <p:val>
                                            <p:fltVal val="-0.0113"/>
                                          </p:val>
                                        </p:tav>
                                        <p:tav tm="26970">
                                          <p:val>
                                            <p:fltVal val="-0.0013"/>
                                          </p:val>
                                        </p:tav>
                                        <p:tav tm="28090">
                                          <p:val>
                                            <p:fltVal val="0.0124"/>
                                          </p:val>
                                        </p:tav>
                                        <p:tav tm="29210">
                                          <p:val>
                                            <p:fltVal val="0.0309"/>
                                          </p:val>
                                        </p:tav>
                                        <p:tav tm="30340">
                                          <p:val>
                                            <p:fltVal val="0.0546"/>
                                          </p:val>
                                        </p:tav>
                                        <p:tav tm="31460">
                                          <p:val>
                                            <p:fltVal val="0.0842"/>
                                          </p:val>
                                        </p:tav>
                                        <p:tav tm="32580">
                                          <p:val>
                                            <p:fltVal val="0.1204"/>
                                          </p:val>
                                        </p:tav>
                                        <p:tav tm="33710">
                                          <p:val>
                                            <p:fltVal val="0.1634"/>
                                          </p:val>
                                        </p:tav>
                                        <p:tav tm="34830">
                                          <p:val>
                                            <p:fltVal val="0.2145"/>
                                          </p:val>
                                        </p:tav>
                                        <p:tav tm="35960">
                                          <p:val>
                                            <p:fltVal val="0.2711"/>
                                          </p:val>
                                        </p:tav>
                                        <p:tav tm="37080">
                                          <p:val>
                                            <p:fltVal val="0.3207"/>
                                          </p:val>
                                        </p:tav>
                                        <p:tav tm="38200">
                                          <p:val>
                                            <p:fltVal val="0.3625"/>
                                          </p:val>
                                        </p:tav>
                                        <p:tav tm="39330">
                                          <p:val>
                                            <p:fltVal val="0.3973"/>
                                          </p:val>
                                        </p:tav>
                                        <p:tav tm="40450">
                                          <p:val>
                                            <p:fltVal val="0.4256"/>
                                          </p:val>
                                        </p:tav>
                                        <p:tav tm="41570">
                                          <p:val>
                                            <p:fltVal val="0.448"/>
                                          </p:val>
                                        </p:tav>
                                        <p:tav tm="42700">
                                          <p:val>
                                            <p:fltVal val="0.4655"/>
                                          </p:val>
                                        </p:tav>
                                        <p:tav tm="43820">
                                          <p:val>
                                            <p:fltVal val="0.4786"/>
                                          </p:val>
                                        </p:tav>
                                        <p:tav tm="44940">
                                          <p:val>
                                            <p:fltVal val="0.4878"/>
                                          </p:val>
                                        </p:tav>
                                        <p:tav tm="46070">
                                          <p:val>
                                            <p:fltVal val="0.4939"/>
                                          </p:val>
                                        </p:tav>
                                        <p:tav tm="47190">
                                          <p:val>
                                            <p:fltVal val="0.4975"/>
                                          </p:val>
                                        </p:tav>
                                        <p:tav tm="48310">
                                          <p:val>
                                            <p:fltVal val="0.4993"/>
                                          </p:val>
                                        </p:tav>
                                        <p:tav tm="49440">
                                          <p:val>
                                            <p:fltVal val="0.4999"/>
                                          </p:val>
                                        </p:tav>
                                        <p:tav tm="50560">
                                          <p:val>
                                            <p:fltVal val="0.4999"/>
                                          </p:val>
                                        </p:tav>
                                        <p:tav tm="51690">
                                          <p:val>
                                            <p:fltVal val="0.4998"/>
                                          </p:val>
                                        </p:tav>
                                        <p:tav tm="52810">
                                          <p:val>
                                            <p:fltVal val="0.4988"/>
                                          </p:val>
                                        </p:tav>
                                        <p:tav tm="53930">
                                          <p:val>
                                            <p:fltVal val="0.4965"/>
                                          </p:val>
                                        </p:tav>
                                        <p:tav tm="55060">
                                          <p:val>
                                            <p:fltVal val="0.4921"/>
                                          </p:val>
                                        </p:tav>
                                        <p:tav tm="56180">
                                          <p:val>
                                            <p:fltVal val="0.485"/>
                                          </p:val>
                                        </p:tav>
                                        <p:tav tm="57300">
                                          <p:val>
                                            <p:fltVal val="0.4746"/>
                                          </p:val>
                                        </p:tav>
                                        <p:tav tm="58430">
                                          <p:val>
                                            <p:fltVal val="0.4603"/>
                                          </p:val>
                                        </p:tav>
                                        <p:tav tm="59550">
                                          <p:val>
                                            <p:fltVal val="0.4411"/>
                                          </p:val>
                                        </p:tav>
                                        <p:tav tm="60670">
                                          <p:val>
                                            <p:fltVal val="0.4169"/>
                                          </p:val>
                                        </p:tav>
                                        <p:tav tm="61800">
                                          <p:val>
                                            <p:fltVal val="0.3868"/>
                                          </p:val>
                                        </p:tav>
                                        <p:tav tm="62920">
                                          <p:val>
                                            <p:fltVal val="0.3499"/>
                                          </p:val>
                                        </p:tav>
                                        <p:tav tm="64040">
                                          <p:val>
                                            <p:fltVal val="0.306"/>
                                          </p:val>
                                        </p:tav>
                                        <p:tav tm="65170">
                                          <p:val>
                                            <p:fltVal val="0.2544"/>
                                          </p:val>
                                        </p:tav>
                                        <p:tav tm="66290">
                                          <p:val>
                                            <p:fltVal val="0.1981"/>
                                          </p:val>
                                        </p:tav>
                                        <p:tav tm="67420">
                                          <p:val>
                                            <p:fltVal val="0.1498"/>
                                          </p:val>
                                        </p:tav>
                                        <p:tav tm="68540">
                                          <p:val>
                                            <p:fltVal val="0.1087"/>
                                          </p:val>
                                        </p:tav>
                                        <p:tav tm="69660">
                                          <p:val>
                                            <p:fltVal val="0.0748"/>
                                          </p:val>
                                        </p:tav>
                                        <p:tav tm="70790">
                                          <p:val>
                                            <p:fltVal val="0.0473"/>
                                          </p:val>
                                        </p:tav>
                                        <p:tav tm="71910">
                                          <p:val>
                                            <p:fltVal val="0.0251"/>
                                          </p:val>
                                        </p:tav>
                                        <p:tav tm="73030">
                                          <p:val>
                                            <p:fltVal val="0.0082"/>
                                          </p:val>
                                        </p:tav>
                                        <p:tav tm="74160">
                                          <p:val>
                                            <p:fltVal val="-0.0044"/>
                                          </p:val>
                                        </p:tav>
                                        <p:tav tm="75280">
                                          <p:val>
                                            <p:fltVal val="-0.0134"/>
                                          </p:val>
                                        </p:tav>
                                        <p:tav tm="76400">
                                          <p:val>
                                            <p:fltVal val="-0.0192"/>
                                          </p:val>
                                        </p:tav>
                                        <p:tav tm="77530">
                                          <p:val>
                                            <p:fltVal val="-0.0227"/>
                                          </p:val>
                                        </p:tav>
                                        <p:tav tm="78650">
                                          <p:val>
                                            <p:fltVal val="-0.0244"/>
                                          </p:val>
                                        </p:tav>
                                        <p:tav tm="79780">
                                          <p:val>
                                            <p:fltVal val="-0.0249"/>
                                          </p:val>
                                        </p:tav>
                                        <p:tav tm="80900">
                                          <p:val>
                                            <p:fltVal val="-0.0249"/>
                                          </p:val>
                                        </p:tav>
                                        <p:tav tm="82020">
                                          <p:val>
                                            <p:fltVal val="-0.0244"/>
                                          </p:val>
                                        </p:tav>
                                        <p:tav tm="83150">
                                          <p:val>
                                            <p:fltVal val="-0.0219"/>
                                          </p:val>
                                        </p:tav>
                                        <p:tav tm="84270">
                                          <p:val>
                                            <p:fltVal val="-0.0156"/>
                                          </p:val>
                                        </p:tav>
                                        <p:tav tm="85390">
                                          <p:val>
                                            <p:fltVal val="-0.0039"/>
                                          </p:val>
                                        </p:tav>
                                        <p:tav tm="86520">
                                          <p:val>
                                            <p:fltVal val="0.0104"/>
                                          </p:val>
                                        </p:tav>
                                        <p:tav tm="87640">
                                          <p:val>
                                            <p:fltVal val="0.0192"/>
                                          </p:val>
                                        </p:tav>
                                        <p:tav tm="88760">
                                          <p:val>
                                            <p:fltVal val="0.0235"/>
                                          </p:val>
                                        </p:tav>
                                        <p:tav tm="89890">
                                          <p:val>
                                            <p:fltVal val="0.0248"/>
                                          </p:val>
                                        </p:tav>
                                        <p:tav tm="91010">
                                          <p:val>
                                            <p:fltVal val="0.0249"/>
                                          </p:val>
                                        </p:tav>
                                        <p:tav tm="92130">
                                          <p:val>
                                            <p:fltVal val="0.0247"/>
                                          </p:val>
                                        </p:tav>
                                        <p:tav tm="93260">
                                          <p:val>
                                            <p:fltVal val="0.0234"/>
                                          </p:val>
                                        </p:tav>
                                        <p:tav tm="94380">
                                          <p:val>
                                            <p:fltVal val="0.0202"/>
                                          </p:val>
                                        </p:tav>
                                        <p:tav tm="95510">
                                          <p:val>
                                            <p:fltVal val="0.0143"/>
                                          </p:val>
                                        </p:tav>
                                        <p:tav tm="96630">
                                          <p:val>
                                            <p:fltVal val="0.0071"/>
                                          </p:val>
                                        </p:tav>
                                        <p:tav tm="97750">
                                          <p:val>
                                            <p:fltVal val="0.0027"/>
                                          </p:val>
                                        </p:tav>
                                        <p:tav tm="98880">
                                          <p:val>
                                            <p:fltVal val="0.0007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0.9999"/>
                                          </p:val>
                                        </p:tav>
                                        <p:tav tm="2250">
                                          <p:val>
                                            <p:fltVal val="0.9994"/>
                                          </p:val>
                                        </p:tav>
                                        <p:tav tm="3370">
                                          <p:val>
                                            <p:fltVal val="0.9981"/>
                                          </p:val>
                                        </p:tav>
                                        <p:tav tm="4490">
                                          <p:val>
                                            <p:fltVal val="0.9955"/>
                                          </p:val>
                                        </p:tav>
                                        <p:tav tm="5620">
                                          <p:val>
                                            <p:fltVal val="0.9913"/>
                                          </p:val>
                                        </p:tav>
                                        <p:tav tm="6740">
                                          <p:val>
                                            <p:fltVal val="0.985"/>
                                          </p:val>
                                        </p:tav>
                                        <p:tav tm="7870">
                                          <p:val>
                                            <p:fltVal val="0.9763"/>
                                          </p:val>
                                        </p:tav>
                                        <p:tav tm="8990">
                                          <p:val>
                                            <p:fltVal val="0.9646"/>
                                          </p:val>
                                        </p:tav>
                                        <p:tav tm="10110">
                                          <p:val>
                                            <p:fltVal val="0.9497"/>
                                          </p:val>
                                        </p:tav>
                                        <p:tav tm="11240">
                                          <p:val>
                                            <p:fltVal val="0.9348"/>
                                          </p:val>
                                        </p:tav>
                                        <p:tav tm="12360">
                                          <p:val>
                                            <p:fltVal val="0.9232"/>
                                          </p:val>
                                        </p:tav>
                                        <p:tav tm="13480">
                                          <p:val>
                                            <p:fltVal val="0.9146"/>
                                          </p:val>
                                        </p:tav>
                                        <p:tav tm="14610">
                                          <p:val>
                                            <p:fltVal val="0.9084"/>
                                          </p:val>
                                        </p:tav>
                                        <p:tav tm="15730">
                                          <p:val>
                                            <p:fltVal val="0.9042"/>
                                          </p:val>
                                        </p:tav>
                                        <p:tav tm="16850">
                                          <p:val>
                                            <p:fltVal val="0.9017"/>
                                          </p:val>
                                        </p:tav>
                                        <p:tav tm="17980">
                                          <p:val>
                                            <p:fltVal val="0.9005"/>
                                          </p:val>
                                        </p:tav>
                                        <p:tav tm="19100">
                                          <p:val>
                                            <p:fltVal val="0.9"/>
                                          </p:val>
                                        </p:tav>
                                        <p:tav tm="20220">
                                          <p:val>
                                            <p:fltVal val="0.8999"/>
                                          </p:val>
                                        </p:tav>
                                        <p:tav tm="21350">
                                          <p:val>
                                            <p:fltVal val="0.9006"/>
                                          </p:val>
                                        </p:tav>
                                        <p:tav tm="22470">
                                          <p:val>
                                            <p:fltVal val="0.9046"/>
                                          </p:val>
                                        </p:tav>
                                        <p:tav tm="23600">
                                          <p:val>
                                            <p:fltVal val="0.9153"/>
                                          </p:val>
                                        </p:tav>
                                        <p:tav tm="24720">
                                          <p:val>
                                            <p:fltVal val="0.9362"/>
                                          </p:val>
                                        </p:tav>
                                        <p:tav tm="25840">
                                          <p:val>
                                            <p:fltVal val="0.9659"/>
                                          </p:val>
                                        </p:tav>
                                        <p:tav tm="26970">
                                          <p:val>
                                            <p:fltVal val="0.9858"/>
                                          </p:val>
                                        </p:tav>
                                        <p:tav tm="28090">
                                          <p:val>
                                            <p:fltVal val="0.9959"/>
                                          </p:val>
                                        </p:tav>
                                        <p:tav tm="29210">
                                          <p:val>
                                            <p:fltVal val="0.9995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0.9998"/>
                                          </p:val>
                                        </p:tav>
                                        <p:tav tm="68540">
                                          <p:val>
                                            <p:fltVal val="0.9987"/>
                                          </p:val>
                                        </p:tav>
                                        <p:tav tm="69660">
                                          <p:val>
                                            <p:fltVal val="0.9955"/>
                                          </p:val>
                                        </p:tav>
                                        <p:tav tm="70790">
                                          <p:val>
                                            <p:fltVal val="0.9888"/>
                                          </p:val>
                                        </p:tav>
                                        <p:tav tm="71910">
                                          <p:val>
                                            <p:fltVal val="0.9775"/>
                                          </p:val>
                                        </p:tav>
                                        <p:tav tm="73030">
                                          <p:val>
                                            <p:fltVal val="0.9605"/>
                                          </p:val>
                                        </p:tav>
                                        <p:tav tm="74160">
                                          <p:val>
                                            <p:fltVal val="0.9385"/>
                                          </p:val>
                                        </p:tav>
                                        <p:tav tm="75280">
                                          <p:val>
                                            <p:fltVal val="0.9217"/>
                                          </p:val>
                                        </p:tav>
                                        <p:tav tm="76400">
                                          <p:val>
                                            <p:fltVal val="0.9107"/>
                                          </p:val>
                                        </p:tav>
                                        <p:tav tm="77530">
                                          <p:val>
                                            <p:fltVal val="0.9042"/>
                                          </p:val>
                                        </p:tav>
                                        <p:tav tm="78650">
                                          <p:val>
                                            <p:fltVal val="0.901"/>
                                          </p:val>
                                        </p:tav>
                                        <p:tav tm="79780">
                                          <p:val>
                                            <p:fltVal val="0.9"/>
                                          </p:val>
                                        </p:tav>
                                        <p:tav tm="80900">
                                          <p:val>
                                            <p:fltVal val="0.9"/>
                                          </p:val>
                                        </p:tav>
                                        <p:tav tm="82020">
                                          <p:val>
                                            <p:fltVal val="0.901"/>
                                          </p:val>
                                        </p:tav>
                                        <p:tav tm="83150">
                                          <p:val>
                                            <p:fltVal val="0.9061"/>
                                          </p:val>
                                        </p:tav>
                                        <p:tav tm="84270">
                                          <p:val>
                                            <p:fltVal val="0.9186"/>
                                          </p:val>
                                        </p:tav>
                                        <p:tav tm="85390">
                                          <p:val>
                                            <p:fltVal val="0.942"/>
                                          </p:val>
                                        </p:tav>
                                        <p:tav tm="86520">
                                          <p:val>
                                            <p:fltVal val="0.9709"/>
                                          </p:val>
                                        </p:tav>
                                        <p:tav tm="87640">
                                          <p:val>
                                            <p:fltVal val="0.9885"/>
                                          </p:val>
                                        </p:tav>
                                        <p:tav tm="88760">
                                          <p:val>
                                            <p:fltVal val="0.997"/>
                                          </p:val>
                                        </p:tav>
                                        <p:tav tm="89890">
                                          <p:val>
                                            <p:fltVal val="0.9997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3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24" name="Group 1034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036" name="Group 1035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25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126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127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128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129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130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131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132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133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134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135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136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137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138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139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140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141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142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143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144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145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146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147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148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149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150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151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</p:grpSp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52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153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154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155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156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157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158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159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160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161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</p:grpSp>
      </p:grpSp>
      <p:sp useBgFill="1">
        <p:nvSpPr>
          <p:cNvPr id="1162" name="Rectangle 1075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tăText 2">
            <a:extLst>
              <a:ext uri="{FF2B5EF4-FFF2-40B4-BE49-F238E27FC236}">
                <a16:creationId xmlns:a16="http://schemas.microsoft.com/office/drawing/2014/main" id="{041C9ED7-047D-52AD-45B0-F1C26DBC89CF}"/>
              </a:ext>
            </a:extLst>
          </p:cNvPr>
          <p:cNvSpPr txBox="1"/>
          <p:nvPr/>
        </p:nvSpPr>
        <p:spPr>
          <a:xfrm>
            <a:off x="1141413" y="618518"/>
            <a:ext cx="453071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Tehnologie</a:t>
            </a:r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4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Rețele</a:t>
            </a:r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neuronale</a:t>
            </a:r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69EBBDFC-A286-94F1-E93C-F001BCD39E39}"/>
              </a:ext>
            </a:extLst>
          </p:cNvPr>
          <p:cNvSpPr txBox="1"/>
          <p:nvPr/>
        </p:nvSpPr>
        <p:spPr>
          <a:xfrm>
            <a:off x="1141411" y="2249487"/>
            <a:ext cx="10199687" cy="3965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O </a:t>
            </a:r>
            <a:r>
              <a:rPr lang="en-US" sz="2400" dirty="0" err="1">
                <a:solidFill>
                  <a:srgbClr val="000000"/>
                </a:solidFill>
              </a:rPr>
              <a:t>rețea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neuronală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este</a:t>
            </a:r>
            <a:r>
              <a:rPr lang="en-US" sz="2400" dirty="0">
                <a:solidFill>
                  <a:srgbClr val="000000"/>
                </a:solidFill>
              </a:rPr>
              <a:t> ca un </a:t>
            </a:r>
            <a:r>
              <a:rPr lang="en-US" sz="2400" dirty="0" err="1">
                <a:solidFill>
                  <a:srgbClr val="000000"/>
                </a:solidFill>
              </a:rPr>
              <a:t>creier</a:t>
            </a:r>
            <a:r>
              <a:rPr lang="en-US" sz="2400" dirty="0">
                <a:solidFill>
                  <a:srgbClr val="000000"/>
                </a:solidFill>
              </a:rPr>
              <a:t> artificial. Este </a:t>
            </a:r>
            <a:r>
              <a:rPr lang="en-US" sz="2400" dirty="0" err="1">
                <a:solidFill>
                  <a:srgbClr val="000000"/>
                </a:solidFill>
              </a:rPr>
              <a:t>formată</a:t>
            </a:r>
            <a:r>
              <a:rPr lang="en-US" sz="2400" dirty="0">
                <a:solidFill>
                  <a:srgbClr val="000000"/>
                </a:solidFill>
              </a:rPr>
              <a:t> din </a:t>
            </a:r>
            <a:r>
              <a:rPr lang="en-US" sz="2400" dirty="0" err="1">
                <a:solidFill>
                  <a:srgbClr val="000000"/>
                </a:solidFill>
              </a:rPr>
              <a:t>mulți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neuroni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artificiali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err="1">
                <a:solidFill>
                  <a:srgbClr val="000000"/>
                </a:solidFill>
              </a:rPr>
              <a:t>similari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neuronilor</a:t>
            </a:r>
            <a:r>
              <a:rPr lang="en-US" sz="2400" dirty="0">
                <a:solidFill>
                  <a:srgbClr val="000000"/>
                </a:solidFill>
              </a:rPr>
              <a:t> din </a:t>
            </a:r>
            <a:r>
              <a:rPr lang="en-US" sz="2400" dirty="0" err="1">
                <a:solidFill>
                  <a:srgbClr val="000000"/>
                </a:solidFill>
              </a:rPr>
              <a:t>creierul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nostru</a:t>
            </a:r>
            <a:r>
              <a:rPr lang="en-US" sz="2400" dirty="0">
                <a:solidFill>
                  <a:srgbClr val="000000"/>
                </a:solidFill>
              </a:rPr>
              <a:t>, care sunt </a:t>
            </a:r>
            <a:r>
              <a:rPr lang="en-US" sz="2400" dirty="0" err="1">
                <a:solidFill>
                  <a:srgbClr val="000000"/>
                </a:solidFill>
              </a:rPr>
              <a:t>conectați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între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ei</a:t>
            </a:r>
            <a:r>
              <a:rPr lang="en-US" sz="2400" dirty="0">
                <a:solidFill>
                  <a:srgbClr val="000000"/>
                </a:solidFill>
              </a:rPr>
              <a:t>. </a:t>
            </a:r>
            <a:r>
              <a:rPr lang="en-US" sz="2400" dirty="0" err="1">
                <a:solidFill>
                  <a:srgbClr val="000000"/>
                </a:solidFill>
              </a:rPr>
              <a:t>Această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rețea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învață</a:t>
            </a:r>
            <a:r>
              <a:rPr lang="en-US" sz="2400" dirty="0">
                <a:solidFill>
                  <a:srgbClr val="000000"/>
                </a:solidFill>
              </a:rPr>
              <a:t> din </a:t>
            </a:r>
            <a:r>
              <a:rPr lang="en-US" sz="2400" dirty="0" err="1">
                <a:solidFill>
                  <a:srgbClr val="000000"/>
                </a:solidFill>
              </a:rPr>
              <a:t>datele</a:t>
            </a:r>
            <a:r>
              <a:rPr lang="en-US" sz="2400" dirty="0">
                <a:solidFill>
                  <a:srgbClr val="000000"/>
                </a:solidFill>
              </a:rPr>
              <a:t> pe care le </a:t>
            </a:r>
            <a:r>
              <a:rPr lang="en-US" sz="2400" dirty="0" err="1">
                <a:solidFill>
                  <a:srgbClr val="000000"/>
                </a:solidFill>
              </a:rPr>
              <a:t>primește</a:t>
            </a:r>
            <a:r>
              <a:rPr lang="en-US" sz="2400" dirty="0">
                <a:solidFill>
                  <a:srgbClr val="000000"/>
                </a:solidFill>
              </a:rPr>
              <a:t> la </a:t>
            </a:r>
            <a:r>
              <a:rPr lang="en-US" sz="2400" dirty="0" err="1">
                <a:solidFill>
                  <a:srgbClr val="000000"/>
                </a:solidFill>
              </a:rPr>
              <a:t>intrare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</a:p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Compusă</a:t>
            </a:r>
            <a:r>
              <a:rPr lang="en-US" sz="2400" dirty="0">
                <a:solidFill>
                  <a:srgbClr val="000000"/>
                </a:solidFill>
              </a:rPr>
              <a:t> din </a:t>
            </a:r>
            <a:r>
              <a:rPr lang="en-US" sz="2400" dirty="0" err="1">
                <a:solidFill>
                  <a:srgbClr val="000000"/>
                </a:solidFill>
              </a:rPr>
              <a:t>multe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noduri</a:t>
            </a:r>
            <a:r>
              <a:rPr lang="en-US" sz="2400" dirty="0">
                <a:solidFill>
                  <a:srgbClr val="000000"/>
                </a:solidFill>
              </a:rPr>
              <a:t> (</a:t>
            </a:r>
            <a:r>
              <a:rPr lang="en-US" sz="2400" dirty="0" err="1">
                <a:solidFill>
                  <a:srgbClr val="000000"/>
                </a:solidFill>
              </a:rPr>
              <a:t>neuroni</a:t>
            </a:r>
            <a:r>
              <a:rPr lang="en-US" sz="2400" dirty="0">
                <a:solidFill>
                  <a:srgbClr val="000000"/>
                </a:solidFill>
              </a:rPr>
              <a:t>), </a:t>
            </a:r>
            <a:r>
              <a:rPr lang="en-US" sz="2400" dirty="0" err="1">
                <a:solidFill>
                  <a:srgbClr val="000000"/>
                </a:solidFill>
              </a:rPr>
              <a:t>conectate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în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straturi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</a:p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Depășește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alți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algoritmi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atât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în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ceea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ce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privește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precizia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err="1">
                <a:solidFill>
                  <a:srgbClr val="000000"/>
                </a:solidFill>
              </a:rPr>
              <a:t>cât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și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viteza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6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116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116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116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116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116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117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117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117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117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117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117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117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117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117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117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118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118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118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118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118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118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118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118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118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118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119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</p:grpSp>
    </p:spTree>
    <p:extLst>
      <p:ext uri="{BB962C8B-B14F-4D97-AF65-F5344CB8AC3E}">
        <p14:creationId xmlns:p14="http://schemas.microsoft.com/office/powerpoint/2010/main" val="400393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tăText 2">
            <a:extLst>
              <a:ext uri="{FF2B5EF4-FFF2-40B4-BE49-F238E27FC236}">
                <a16:creationId xmlns:a16="http://schemas.microsoft.com/office/drawing/2014/main" id="{526FD9C0-E423-5884-100A-95A1A3C76EC7}"/>
              </a:ext>
            </a:extLst>
          </p:cNvPr>
          <p:cNvSpPr txBox="1"/>
          <p:nvPr/>
        </p:nvSpPr>
        <p:spPr>
          <a:xfrm>
            <a:off x="741872" y="862018"/>
            <a:ext cx="9782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o-RO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Rețele </a:t>
            </a:r>
            <a:r>
              <a:rPr lang="ro-RO" sz="4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convoluționale</a:t>
            </a:r>
            <a:r>
              <a:rPr lang="ro-RO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neuronale (CNN)</a:t>
            </a: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DC9D62F1-1735-B34B-4893-C3E5ADAEA011}"/>
              </a:ext>
            </a:extLst>
          </p:cNvPr>
          <p:cNvSpPr txBox="1"/>
          <p:nvPr/>
        </p:nvSpPr>
        <p:spPr>
          <a:xfrm>
            <a:off x="741872" y="2228671"/>
            <a:ext cx="78992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rgbClr val="000000"/>
                </a:solidFill>
                <a:latin typeface="Arial"/>
                <a:cs typeface="Arial"/>
              </a:rPr>
              <a:t>Spre deosebire de alte rețele neuronale, CNN-urile utilizează o serie de straturi specializate pentru a extrage automat caracteristici importante din semnalul audio.</a:t>
            </a:r>
          </a:p>
          <a:p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CNN-urile sunt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capabile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să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detecteze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caracteristici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semnificative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ale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vocii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, precum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tonalitatea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ritmul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timbrul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și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înălțimea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prin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intermediul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straturilor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convoluție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Totodata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acestea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mai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pot deduce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dimensiunea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datelor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</a:p>
          <a:p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In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acest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proiect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le-am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folosit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pentu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a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clasifica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datele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ro-RO" sz="2400" dirty="0">
                <a:solidFill>
                  <a:srgbClr val="000000"/>
                </a:solidFill>
                <a:latin typeface="Arial"/>
                <a:cs typeface="Arial"/>
              </a:rPr>
              <a:t>în voce și muzică.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endParaRPr lang="ro-RO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1028" name="Picture 4" descr="Rețele neuronale artificiale - MultiMedia">
            <a:extLst>
              <a:ext uri="{FF2B5EF4-FFF2-40B4-BE49-F238E27FC236}">
                <a16:creationId xmlns:a16="http://schemas.microsoft.com/office/drawing/2014/main" id="{3CEB7957-3100-EE06-6FDC-9697C1EFC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41168" y="2175169"/>
            <a:ext cx="3215813" cy="3728479"/>
          </a:xfrm>
          <a:prstGeom prst="round2DiagRect">
            <a:avLst>
              <a:gd name="adj1" fmla="val 17103"/>
              <a:gd name="adj2" fmla="val 19057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104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tăText 2">
            <a:extLst>
              <a:ext uri="{FF2B5EF4-FFF2-40B4-BE49-F238E27FC236}">
                <a16:creationId xmlns:a16="http://schemas.microsoft.com/office/drawing/2014/main" id="{415E19F4-9D35-E7CC-9290-FFD46700B32F}"/>
              </a:ext>
            </a:extLst>
          </p:cNvPr>
          <p:cNvSpPr txBox="1"/>
          <p:nvPr/>
        </p:nvSpPr>
        <p:spPr>
          <a:xfrm>
            <a:off x="1035088" y="909447"/>
            <a:ext cx="60992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</a:t>
            </a:r>
            <a:r>
              <a:rPr lang="en-US" sz="4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intrare</a:t>
            </a:r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4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ieșire</a:t>
            </a:r>
            <a:endParaRPr lang="ro-RO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233;p5">
            <a:extLst>
              <a:ext uri="{FF2B5EF4-FFF2-40B4-BE49-F238E27FC236}">
                <a16:creationId xmlns:a16="http://schemas.microsoft.com/office/drawing/2014/main" id="{9BB189FE-35B0-6585-F326-FDC58F21B8E2}"/>
              </a:ext>
            </a:extLst>
          </p:cNvPr>
          <p:cNvSpPr txBox="1">
            <a:spLocks/>
          </p:cNvSpPr>
          <p:nvPr/>
        </p:nvSpPr>
        <p:spPr>
          <a:xfrm>
            <a:off x="1167492" y="3116135"/>
            <a:ext cx="8815300" cy="635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 err="1"/>
              <a:t>Spectrograme</a:t>
            </a:r>
            <a:r>
              <a:rPr lang="en-US" dirty="0"/>
              <a:t> audio </a:t>
            </a:r>
            <a:r>
              <a:rPr lang="en-US" dirty="0" err="1"/>
              <a:t>extrase</a:t>
            </a:r>
            <a:r>
              <a:rPr lang="en-US" dirty="0"/>
              <a:t> din 128 </a:t>
            </a:r>
            <a:r>
              <a:rPr lang="en-US" dirty="0" err="1"/>
              <a:t>fișiere</a:t>
            </a:r>
            <a:r>
              <a:rPr lang="en-US" dirty="0"/>
              <a:t> audio.</a:t>
            </a:r>
          </a:p>
        </p:txBody>
      </p:sp>
      <p:sp>
        <p:nvSpPr>
          <p:cNvPr id="5" name="Google Shape;237;p5">
            <a:extLst>
              <a:ext uri="{FF2B5EF4-FFF2-40B4-BE49-F238E27FC236}">
                <a16:creationId xmlns:a16="http://schemas.microsoft.com/office/drawing/2014/main" id="{D406E9F6-6FCC-0071-DDEF-2491D15E90AF}"/>
              </a:ext>
            </a:extLst>
          </p:cNvPr>
          <p:cNvSpPr txBox="1">
            <a:spLocks/>
          </p:cNvSpPr>
          <p:nvPr/>
        </p:nvSpPr>
        <p:spPr>
          <a:xfrm>
            <a:off x="1101590" y="4835397"/>
            <a:ext cx="10187094" cy="1031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900" indent="-3429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US" dirty="0" err="1"/>
              <a:t>Probabilitatea</a:t>
            </a:r>
            <a:r>
              <a:rPr lang="en-US" dirty="0"/>
              <a:t> </a:t>
            </a:r>
            <a:r>
              <a:rPr lang="en-US" dirty="0" err="1"/>
              <a:t>maximă</a:t>
            </a:r>
            <a:r>
              <a:rPr lang="en-US" dirty="0"/>
              <a:t> ca un </a:t>
            </a:r>
            <a:r>
              <a:rPr lang="en-US" dirty="0" err="1"/>
              <a:t>fișier</a:t>
            </a:r>
            <a:r>
              <a:rPr lang="en-US" dirty="0"/>
              <a:t> audio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clasificat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categorii</a:t>
            </a:r>
            <a:r>
              <a:rPr lang="en-US" dirty="0"/>
              <a:t>: </a:t>
            </a:r>
            <a:r>
              <a:rPr lang="en-US" dirty="0" err="1"/>
              <a:t>muzică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vorbire</a:t>
            </a:r>
            <a:endParaRPr lang="ro-RO" dirty="0"/>
          </a:p>
        </p:txBody>
      </p:sp>
      <p:sp>
        <p:nvSpPr>
          <p:cNvPr id="6" name="Google Shape;238;p5">
            <a:extLst>
              <a:ext uri="{FF2B5EF4-FFF2-40B4-BE49-F238E27FC236}">
                <a16:creationId xmlns:a16="http://schemas.microsoft.com/office/drawing/2014/main" id="{EA65C6D2-C845-4320-AECC-7D10939F26AD}"/>
              </a:ext>
            </a:extLst>
          </p:cNvPr>
          <p:cNvSpPr txBox="1">
            <a:spLocks/>
          </p:cNvSpPr>
          <p:nvPr/>
        </p:nvSpPr>
        <p:spPr>
          <a:xfrm>
            <a:off x="1101590" y="2311423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None/>
            </a:pPr>
            <a:r>
              <a:rPr lang="en-US" dirty="0"/>
              <a:t>Date de </a:t>
            </a:r>
            <a:r>
              <a:rPr lang="en-US" dirty="0" err="1"/>
              <a:t>intrare</a:t>
            </a:r>
            <a:endParaRPr lang="en-US" dirty="0"/>
          </a:p>
        </p:txBody>
      </p:sp>
      <p:sp>
        <p:nvSpPr>
          <p:cNvPr id="7" name="Google Shape;239;p5">
            <a:extLst>
              <a:ext uri="{FF2B5EF4-FFF2-40B4-BE49-F238E27FC236}">
                <a16:creationId xmlns:a16="http://schemas.microsoft.com/office/drawing/2014/main" id="{E69752A7-0D38-0479-E758-F50002F07CC8}"/>
              </a:ext>
            </a:extLst>
          </p:cNvPr>
          <p:cNvSpPr txBox="1">
            <a:spLocks/>
          </p:cNvSpPr>
          <p:nvPr/>
        </p:nvSpPr>
        <p:spPr>
          <a:xfrm>
            <a:off x="954951" y="4112097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None/>
            </a:pPr>
            <a:r>
              <a:rPr lang="en-US" dirty="0"/>
              <a:t>  Date de </a:t>
            </a:r>
            <a:r>
              <a:rPr lang="en-US" dirty="0" err="1"/>
              <a:t>ieșire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44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2;p5">
            <a:extLst>
              <a:ext uri="{FF2B5EF4-FFF2-40B4-BE49-F238E27FC236}">
                <a16:creationId xmlns:a16="http://schemas.microsoft.com/office/drawing/2014/main" id="{91D03DC2-72BA-B5B6-7394-CF13C8E150BD}"/>
              </a:ext>
            </a:extLst>
          </p:cNvPr>
          <p:cNvSpPr txBox="1">
            <a:spLocks/>
          </p:cNvSpPr>
          <p:nvPr/>
        </p:nvSpPr>
        <p:spPr>
          <a:xfrm>
            <a:off x="807958" y="639829"/>
            <a:ext cx="9779183" cy="78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cap="none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</a:t>
            </a:r>
            <a:r>
              <a:rPr lang="ro-RO" sz="4000" cap="none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reprocesare date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A21713E7-A7F9-922B-3FF3-6C3FFBE4A34A}"/>
              </a:ext>
            </a:extLst>
          </p:cNvPr>
          <p:cNvSpPr/>
          <p:nvPr/>
        </p:nvSpPr>
        <p:spPr>
          <a:xfrm>
            <a:off x="610994" y="1773619"/>
            <a:ext cx="11581006" cy="3865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endParaRPr lang="en-GB" sz="24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GB" sz="2400" dirty="0" err="1">
                <a:solidFill>
                  <a:srgbClr val="000000"/>
                </a:solidFill>
                <a:latin typeface="Arial"/>
                <a:cs typeface="Arial"/>
              </a:rPr>
              <a:t>Procesarea</a:t>
            </a:r>
            <a:r>
              <a:rPr lang="en-GB" sz="2400" dirty="0">
                <a:solidFill>
                  <a:srgbClr val="000000"/>
                </a:solidFill>
                <a:latin typeface="Arial"/>
                <a:cs typeface="Arial"/>
              </a:rPr>
              <a:t> fi</a:t>
            </a:r>
            <a:r>
              <a:rPr lang="ro-RO" sz="2400" dirty="0" err="1">
                <a:solidFill>
                  <a:srgbClr val="000000"/>
                </a:solidFill>
                <a:latin typeface="Arial"/>
                <a:cs typeface="Arial"/>
              </a:rPr>
              <a:t>șierelor</a:t>
            </a:r>
            <a:r>
              <a:rPr lang="ro-RO" sz="2400" dirty="0">
                <a:solidFill>
                  <a:srgbClr val="000000"/>
                </a:solidFill>
                <a:latin typeface="Arial"/>
                <a:cs typeface="Arial"/>
              </a:rPr>
              <a:t> audio</a:t>
            </a:r>
            <a:r>
              <a:rPr lang="en-GB" sz="2400" dirty="0">
                <a:solidFill>
                  <a:srgbClr val="000000"/>
                </a:solidFill>
                <a:latin typeface="Arial"/>
                <a:cs typeface="Arial"/>
              </a:rPr>
              <a:t>:    </a:t>
            </a:r>
            <a:r>
              <a:rPr lang="ro-RO" sz="2400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</a:p>
          <a:p>
            <a:pPr indent="-342900">
              <a:lnSpc>
                <a:spcPct val="95000"/>
              </a:lnSpc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182880" algn="l"/>
              </a:tabLst>
            </a:pPr>
            <a:r>
              <a:rPr lang="en-GB" sz="2400" dirty="0" err="1">
                <a:solidFill>
                  <a:srgbClr val="000000"/>
                </a:solidFill>
                <a:latin typeface="Arial"/>
                <a:cs typeface="Arial"/>
              </a:rPr>
              <a:t>citire</a:t>
            </a:r>
            <a:r>
              <a:rPr lang="en-GB" sz="2400" dirty="0">
                <a:solidFill>
                  <a:srgbClr val="000000"/>
                </a:solidFill>
                <a:latin typeface="Arial"/>
                <a:cs typeface="Arial"/>
              </a:rPr>
              <a:t> fi</a:t>
            </a:r>
            <a:r>
              <a:rPr lang="ro-RO" sz="2400" dirty="0">
                <a:solidFill>
                  <a:srgbClr val="000000"/>
                </a:solidFill>
                <a:latin typeface="Arial"/>
                <a:cs typeface="Arial"/>
              </a:rPr>
              <a:t>șiere audio</a:t>
            </a:r>
          </a:p>
          <a:p>
            <a:pPr indent="-342900">
              <a:lnSpc>
                <a:spcPct val="95000"/>
              </a:lnSpc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182880" algn="l"/>
              </a:tabLst>
            </a:pPr>
            <a:r>
              <a:rPr lang="en-GB" sz="2400" dirty="0" err="1">
                <a:solidFill>
                  <a:srgbClr val="000000"/>
                </a:solidFill>
                <a:latin typeface="Arial"/>
                <a:cs typeface="Arial"/>
              </a:rPr>
              <a:t>afi</a:t>
            </a:r>
            <a:r>
              <a:rPr lang="ro-RO" sz="2400" dirty="0">
                <a:solidFill>
                  <a:srgbClr val="000000"/>
                </a:solidFill>
                <a:latin typeface="Arial"/>
                <a:cs typeface="Arial"/>
              </a:rPr>
              <a:t>șare categorii clasificare</a:t>
            </a:r>
            <a:r>
              <a:rPr lang="en-GB" sz="2400" dirty="0">
                <a:solidFill>
                  <a:srgbClr val="000000"/>
                </a:solidFill>
                <a:latin typeface="Arial"/>
                <a:cs typeface="Arial"/>
              </a:rPr>
              <a:t>: music, speech.</a:t>
            </a:r>
          </a:p>
          <a:p>
            <a:pPr indent="-342900">
              <a:lnSpc>
                <a:spcPct val="95000"/>
              </a:lnSpc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182880" algn="l"/>
              </a:tabLst>
            </a:pPr>
            <a:endParaRPr lang="en-GB" sz="2400" dirty="0">
              <a:solidFill>
                <a:srgbClr val="000000"/>
              </a:solidFill>
              <a:latin typeface="Arial"/>
              <a:cs typeface="Arial"/>
            </a:endParaRPr>
          </a:p>
          <a:p>
            <a:pPr indent="-342900">
              <a:lnSpc>
                <a:spcPct val="95000"/>
              </a:lnSpc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182880" algn="l"/>
              </a:tabLst>
            </a:pPr>
            <a:endParaRPr lang="en-GB" sz="2400" dirty="0">
              <a:solidFill>
                <a:srgbClr val="000000"/>
              </a:solidFill>
              <a:latin typeface="Arial"/>
              <a:cs typeface="Arial"/>
            </a:endParaRPr>
          </a:p>
          <a:p>
            <a:pPr indent="-342900">
              <a:lnSpc>
                <a:spcPct val="95000"/>
              </a:lnSpc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182880" algn="l"/>
              </a:tabLst>
            </a:pPr>
            <a:endParaRPr lang="en-GB" sz="2400" dirty="0">
              <a:solidFill>
                <a:srgbClr val="000000"/>
              </a:solidFill>
              <a:latin typeface="Arial"/>
              <a:cs typeface="Arial"/>
            </a:endParaRPr>
          </a:p>
          <a:p>
            <a:pPr indent="-342900">
              <a:lnSpc>
                <a:spcPct val="95000"/>
              </a:lnSpc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182880" algn="l"/>
              </a:tabLst>
            </a:pPr>
            <a:endParaRPr lang="ro-RO" sz="2400" dirty="0">
              <a:solidFill>
                <a:srgbClr val="000000"/>
              </a:solidFill>
              <a:latin typeface="Arial"/>
              <a:cs typeface="Arial"/>
            </a:endParaRPr>
          </a:p>
          <a:p>
            <a:pPr indent="-342900">
              <a:lnSpc>
                <a:spcPct val="95000"/>
              </a:lnSpc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182880" algn="l"/>
              </a:tabLst>
            </a:pPr>
            <a:endParaRPr lang="en-GB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611F7EC9-59F9-B8BC-5D50-CBE86CD42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58" y="3795874"/>
            <a:ext cx="10867252" cy="184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46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tăText 2">
            <a:extLst>
              <a:ext uri="{FF2B5EF4-FFF2-40B4-BE49-F238E27FC236}">
                <a16:creationId xmlns:a16="http://schemas.microsoft.com/office/drawing/2014/main" id="{8617C186-B36C-8B23-946B-4278B09A7EC9}"/>
              </a:ext>
            </a:extLst>
          </p:cNvPr>
          <p:cNvSpPr txBox="1"/>
          <p:nvPr/>
        </p:nvSpPr>
        <p:spPr>
          <a:xfrm>
            <a:off x="978334" y="2156085"/>
            <a:ext cx="10578356" cy="1825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o-RO" sz="1800" b="1" spc="-5" dirty="0">
                <a:latin typeface="+mn-lt"/>
                <a:ea typeface="SimSun" panose="02010600030101010101" pitchFamily="2" charset="-122"/>
              </a:rPr>
              <a:t>Antrenare</a:t>
            </a:r>
            <a:r>
              <a:rPr lang="ro-RO" sz="1800" spc="-5" dirty="0">
                <a:latin typeface="+mn-lt"/>
                <a:ea typeface="SimSun" panose="02010600030101010101" pitchFamily="2" charset="-122"/>
              </a:rPr>
              <a:t>: Este momentul în care modelul învață din exemplele furnizate din setul de date de antrenare.</a:t>
            </a:r>
          </a:p>
          <a:p>
            <a:pPr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o-RO" sz="1800" b="1" spc="-5" dirty="0">
                <a:latin typeface="+mn-lt"/>
                <a:ea typeface="SimSun" panose="02010600030101010101" pitchFamily="2" charset="-122"/>
              </a:rPr>
              <a:t>Validare</a:t>
            </a:r>
            <a:r>
              <a:rPr lang="ro-RO" sz="1800" spc="-5" dirty="0">
                <a:latin typeface="+mn-lt"/>
                <a:ea typeface="SimSun" panose="02010600030101010101" pitchFamily="2" charset="-122"/>
              </a:rPr>
              <a:t>: Folosim un set de date separat pentru a vedea cât de bine învață modelul și pentru a face ajustări pentru a-l face să funcționeze mai bine.</a:t>
            </a:r>
          </a:p>
          <a:p>
            <a:pPr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o-RO" sz="1800" b="1" spc="-5" dirty="0">
                <a:latin typeface="+mn-lt"/>
                <a:ea typeface="SimSun" panose="02010600030101010101" pitchFamily="2" charset="-122"/>
              </a:rPr>
              <a:t>Testare</a:t>
            </a:r>
            <a:r>
              <a:rPr lang="ro-RO" sz="1800" spc="-5" dirty="0">
                <a:latin typeface="+mn-lt"/>
                <a:ea typeface="SimSun" panose="02010600030101010101" pitchFamily="2" charset="-122"/>
              </a:rPr>
              <a:t>: Evaluăm modelul pe un set de date complet nou, pe care nu l-a văzut anterior, pentru a vedea cât de bine poate face predicții în situații reale.</a:t>
            </a:r>
          </a:p>
        </p:txBody>
      </p:sp>
      <p:sp>
        <p:nvSpPr>
          <p:cNvPr id="4" name="Google Shape;232;p5">
            <a:extLst>
              <a:ext uri="{FF2B5EF4-FFF2-40B4-BE49-F238E27FC236}">
                <a16:creationId xmlns:a16="http://schemas.microsoft.com/office/drawing/2014/main" id="{571EC216-A680-EC1A-0287-169B3353CE49}"/>
              </a:ext>
            </a:extLst>
          </p:cNvPr>
          <p:cNvSpPr txBox="1">
            <a:spLocks/>
          </p:cNvSpPr>
          <p:nvPr/>
        </p:nvSpPr>
        <p:spPr>
          <a:xfrm>
            <a:off x="1206408" y="134946"/>
            <a:ext cx="9779183" cy="78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cap="none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</a:t>
            </a:r>
            <a:r>
              <a:rPr lang="ro-RO" sz="4000" cap="none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reprocesare date</a:t>
            </a: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19E97F21-7E09-D44F-8013-30AB25067693}"/>
              </a:ext>
            </a:extLst>
          </p:cNvPr>
          <p:cNvSpPr txBox="1"/>
          <p:nvPr/>
        </p:nvSpPr>
        <p:spPr>
          <a:xfrm>
            <a:off x="978335" y="1513930"/>
            <a:ext cx="10578355" cy="618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GB" sz="1800" dirty="0">
                <a:solidFill>
                  <a:srgbClr val="000000"/>
                </a:solidFill>
                <a:latin typeface="Arial"/>
                <a:cs typeface="Arial"/>
              </a:rPr>
              <a:t>Dup</a:t>
            </a:r>
            <a:r>
              <a:rPr lang="ro-RO" sz="1800" dirty="0">
                <a:solidFill>
                  <a:srgbClr val="000000"/>
                </a:solidFill>
                <a:latin typeface="Arial"/>
                <a:cs typeface="Arial"/>
              </a:rPr>
              <a:t>ă cum se poate observa și în valorile prezentate pentru antrenare am folosit 75% din date, iar restul de 25% a rămas pentru validare și testare.</a:t>
            </a:r>
            <a:endParaRPr lang="en-GB" sz="18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13" name="Imagine 12">
            <a:extLst>
              <a:ext uri="{FF2B5EF4-FFF2-40B4-BE49-F238E27FC236}">
                <a16:creationId xmlns:a16="http://schemas.microsoft.com/office/drawing/2014/main" id="{B0F85CBD-B231-0A7C-A122-C39F23374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960" y="4322718"/>
            <a:ext cx="10578356" cy="1818903"/>
          </a:xfrm>
          <a:prstGeom prst="rect">
            <a:avLst/>
          </a:prstGeom>
        </p:spPr>
      </p:pic>
      <p:sp>
        <p:nvSpPr>
          <p:cNvPr id="5" name="CasetăText 4">
            <a:extLst>
              <a:ext uri="{FF2B5EF4-FFF2-40B4-BE49-F238E27FC236}">
                <a16:creationId xmlns:a16="http://schemas.microsoft.com/office/drawing/2014/main" id="{99DDD848-2459-748E-1582-557CA2CAB8CE}"/>
              </a:ext>
            </a:extLst>
          </p:cNvPr>
          <p:cNvSpPr txBox="1"/>
          <p:nvPr/>
        </p:nvSpPr>
        <p:spPr>
          <a:xfrm>
            <a:off x="978334" y="942395"/>
            <a:ext cx="9612629" cy="69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o-RO" sz="1800" dirty="0">
                <a:solidFill>
                  <a:srgbClr val="000000"/>
                </a:solidFill>
                <a:latin typeface="Arial"/>
                <a:cs typeface="Arial"/>
              </a:rPr>
              <a:t>Împărțire</a:t>
            </a:r>
            <a:r>
              <a:rPr lang="en-GB" sz="1800" dirty="0">
                <a:solidFill>
                  <a:srgbClr val="000000"/>
                </a:solidFill>
                <a:latin typeface="Arial"/>
                <a:cs typeface="Arial"/>
              </a:rPr>
              <a:t> date</a:t>
            </a:r>
            <a:r>
              <a:rPr lang="ro-RO" sz="1800" dirty="0">
                <a:solidFill>
                  <a:srgbClr val="000000"/>
                </a:solidFill>
                <a:latin typeface="Arial"/>
                <a:cs typeface="Arial"/>
              </a:rPr>
              <a:t> în set de antrenare</a:t>
            </a:r>
            <a:r>
              <a:rPr lang="en-GB" sz="1800" dirty="0">
                <a:solidFill>
                  <a:srgbClr val="000000"/>
                </a:solidFill>
                <a:latin typeface="Arial"/>
                <a:cs typeface="Arial"/>
              </a:rPr>
              <a:t>(96)</a:t>
            </a:r>
            <a:r>
              <a:rPr lang="ro-RO" sz="1800" dirty="0">
                <a:solidFill>
                  <a:srgbClr val="000000"/>
                </a:solidFill>
                <a:latin typeface="Arial"/>
                <a:cs typeface="Arial"/>
              </a:rPr>
              <a:t>, validare</a:t>
            </a:r>
            <a:r>
              <a:rPr lang="en-GB" sz="1800" dirty="0">
                <a:solidFill>
                  <a:srgbClr val="000000"/>
                </a:solidFill>
                <a:latin typeface="Arial"/>
                <a:cs typeface="Arial"/>
              </a:rPr>
              <a:t>(16)</a:t>
            </a:r>
            <a:r>
              <a:rPr lang="ro-RO" sz="1800" dirty="0">
                <a:solidFill>
                  <a:srgbClr val="000000"/>
                </a:solidFill>
                <a:latin typeface="Arial"/>
                <a:cs typeface="Arial"/>
              </a:rPr>
              <a:t>, testare</a:t>
            </a:r>
            <a:r>
              <a:rPr lang="en-GB" sz="1800" dirty="0">
                <a:solidFill>
                  <a:srgbClr val="000000"/>
                </a:solidFill>
                <a:latin typeface="Arial"/>
                <a:cs typeface="Arial"/>
              </a:rPr>
              <a:t>(16).</a:t>
            </a:r>
          </a:p>
          <a:p>
            <a:pPr indent="-342900">
              <a:lnSpc>
                <a:spcPct val="95000"/>
              </a:lnSpc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182880" algn="l"/>
              </a:tabLst>
            </a:pPr>
            <a:endParaRPr lang="en-GB" sz="18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0285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tăText 9">
            <a:extLst>
              <a:ext uri="{FF2B5EF4-FFF2-40B4-BE49-F238E27FC236}">
                <a16:creationId xmlns:a16="http://schemas.microsoft.com/office/drawing/2014/main" id="{33AA6B6F-E86E-7F63-1E61-C71A33E11210}"/>
              </a:ext>
            </a:extLst>
          </p:cNvPr>
          <p:cNvSpPr txBox="1"/>
          <p:nvPr/>
        </p:nvSpPr>
        <p:spPr>
          <a:xfrm>
            <a:off x="1007919" y="1370541"/>
            <a:ext cx="6105698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4572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>
                <a:tab pos="182880" algn="l"/>
              </a:tabLst>
              <a:defRPr/>
            </a:pPr>
            <a:r>
              <a:rPr kumimoji="0" lang="en-GB" sz="24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SimSun" panose="02010600030101010101" pitchFamily="2" charset="-122"/>
                <a:cs typeface="+mn-cs"/>
              </a:rPr>
              <a:t>Ob</a:t>
            </a:r>
            <a:r>
              <a:rPr kumimoji="0" lang="ro-RO" sz="24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SimSun" panose="02010600030101010101" pitchFamily="2" charset="-122"/>
                <a:cs typeface="+mn-cs"/>
              </a:rPr>
              <a:t>ținerea spectrogramelor</a:t>
            </a:r>
          </a:p>
        </p:txBody>
      </p:sp>
      <p:sp>
        <p:nvSpPr>
          <p:cNvPr id="11" name="Google Shape;232;p5">
            <a:extLst>
              <a:ext uri="{FF2B5EF4-FFF2-40B4-BE49-F238E27FC236}">
                <a16:creationId xmlns:a16="http://schemas.microsoft.com/office/drawing/2014/main" id="{BDC24203-48F6-EF3A-013B-D75787878B50}"/>
              </a:ext>
            </a:extLst>
          </p:cNvPr>
          <p:cNvSpPr txBox="1">
            <a:spLocks/>
          </p:cNvSpPr>
          <p:nvPr/>
        </p:nvSpPr>
        <p:spPr>
          <a:xfrm>
            <a:off x="1007919" y="565649"/>
            <a:ext cx="9779183" cy="78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cap="none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</a:t>
            </a:r>
            <a:r>
              <a:rPr lang="ro-RO" sz="4000" cap="none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reprocesare date</a:t>
            </a:r>
          </a:p>
        </p:txBody>
      </p:sp>
      <p:pic>
        <p:nvPicPr>
          <p:cNvPr id="13" name="Imagine 12">
            <a:extLst>
              <a:ext uri="{FF2B5EF4-FFF2-40B4-BE49-F238E27FC236}">
                <a16:creationId xmlns:a16="http://schemas.microsoft.com/office/drawing/2014/main" id="{BDFDBC67-EAF3-0C7A-2E72-5A34A5F81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113" y="1834706"/>
            <a:ext cx="7808963" cy="1065249"/>
          </a:xfrm>
          <a:prstGeom prst="rect">
            <a:avLst/>
          </a:prstGeom>
        </p:spPr>
      </p:pic>
      <p:sp>
        <p:nvSpPr>
          <p:cNvPr id="14" name="CasetăText 13">
            <a:extLst>
              <a:ext uri="{FF2B5EF4-FFF2-40B4-BE49-F238E27FC236}">
                <a16:creationId xmlns:a16="http://schemas.microsoft.com/office/drawing/2014/main" id="{5D2140E3-0AFF-9103-25DD-82E26C7AD5C7}"/>
              </a:ext>
            </a:extLst>
          </p:cNvPr>
          <p:cNvSpPr txBox="1"/>
          <p:nvPr/>
        </p:nvSpPr>
        <p:spPr>
          <a:xfrm>
            <a:off x="784940" y="3193258"/>
            <a:ext cx="313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-5" dirty="0" err="1">
                <a:solidFill>
                  <a:srgbClr val="000000"/>
                </a:solidFill>
                <a:latin typeface="Arial" panose="020B0604020202020204"/>
                <a:ea typeface="SimSun" panose="02010600030101010101" pitchFamily="2" charset="-122"/>
              </a:rPr>
              <a:t>Conversie</a:t>
            </a:r>
            <a:r>
              <a:rPr lang="en-US" sz="2400" spc="-5" dirty="0">
                <a:solidFill>
                  <a:srgbClr val="000000"/>
                </a:solidFill>
                <a:latin typeface="Arial" panose="020B0604020202020204"/>
                <a:ea typeface="SimSun" panose="02010600030101010101" pitchFamily="2" charset="-122"/>
              </a:rPr>
              <a:t> fi</a:t>
            </a:r>
            <a:r>
              <a:rPr lang="ro-RO" sz="2400" spc="-5" dirty="0" err="1">
                <a:solidFill>
                  <a:srgbClr val="000000"/>
                </a:solidFill>
                <a:latin typeface="Arial" panose="020B0604020202020204"/>
                <a:ea typeface="SimSun" panose="02010600030101010101" pitchFamily="2" charset="-122"/>
              </a:rPr>
              <a:t>șier</a:t>
            </a:r>
            <a:r>
              <a:rPr lang="ro-RO" sz="2400" spc="-5" dirty="0">
                <a:solidFill>
                  <a:srgbClr val="000000"/>
                </a:solidFill>
                <a:latin typeface="Arial" panose="020B0604020202020204"/>
                <a:ea typeface="SimSun" panose="02010600030101010101" pitchFamily="2" charset="-122"/>
              </a:rPr>
              <a:t> audio</a:t>
            </a:r>
          </a:p>
        </p:txBody>
      </p:sp>
      <p:pic>
        <p:nvPicPr>
          <p:cNvPr id="16" name="Imagine 15">
            <a:extLst>
              <a:ext uri="{FF2B5EF4-FFF2-40B4-BE49-F238E27FC236}">
                <a16:creationId xmlns:a16="http://schemas.microsoft.com/office/drawing/2014/main" id="{FCE426EC-96E9-691E-EBFE-86F64B503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113" y="3654813"/>
            <a:ext cx="7524729" cy="3083905"/>
          </a:xfrm>
          <a:prstGeom prst="rect">
            <a:avLst/>
          </a:prstGeom>
        </p:spPr>
      </p:pic>
      <p:sp>
        <p:nvSpPr>
          <p:cNvPr id="17" name="CasetăText 16">
            <a:extLst>
              <a:ext uri="{FF2B5EF4-FFF2-40B4-BE49-F238E27FC236}">
                <a16:creationId xmlns:a16="http://schemas.microsoft.com/office/drawing/2014/main" id="{DF33EE69-3AC0-6AFD-BDB0-6A248E3D9979}"/>
              </a:ext>
            </a:extLst>
          </p:cNvPr>
          <p:cNvSpPr txBox="1"/>
          <p:nvPr/>
        </p:nvSpPr>
        <p:spPr>
          <a:xfrm>
            <a:off x="8961122" y="3756924"/>
            <a:ext cx="3062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Din </a:t>
            </a:r>
            <a:r>
              <a:rPr lang="ro-RO" dirty="0" err="1"/>
              <a:t>spect</a:t>
            </a:r>
            <a:r>
              <a:rPr lang="en-US" dirty="0"/>
              <a:t>r</a:t>
            </a:r>
            <a:r>
              <a:rPr lang="ro-RO" dirty="0" err="1"/>
              <a:t>ogramă</a:t>
            </a:r>
            <a:r>
              <a:rPr lang="ro-RO" dirty="0"/>
              <a:t> se obține </a:t>
            </a:r>
          </a:p>
          <a:p>
            <a:r>
              <a:rPr lang="ro-RO" dirty="0"/>
              <a:t>un fișier care poate fi ascultat.</a:t>
            </a:r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CC92D16F-BF8D-E722-B7BB-707B3B05D735}"/>
              </a:ext>
            </a:extLst>
          </p:cNvPr>
          <p:cNvSpPr txBox="1"/>
          <p:nvPr/>
        </p:nvSpPr>
        <p:spPr>
          <a:xfrm>
            <a:off x="1159710" y="2890885"/>
            <a:ext cx="53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 spectrogram</a:t>
            </a:r>
            <a:r>
              <a:rPr lang="ro-RO" dirty="0"/>
              <a:t>ă ne arată frecvențele unui semnal.</a:t>
            </a:r>
          </a:p>
        </p:txBody>
      </p:sp>
    </p:spTree>
    <p:extLst>
      <p:ext uri="{BB962C8B-B14F-4D97-AF65-F5344CB8AC3E}">
        <p14:creationId xmlns:p14="http://schemas.microsoft.com/office/powerpoint/2010/main" val="4490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2;p5">
            <a:extLst>
              <a:ext uri="{FF2B5EF4-FFF2-40B4-BE49-F238E27FC236}">
                <a16:creationId xmlns:a16="http://schemas.microsoft.com/office/drawing/2014/main" id="{207DD34E-2E50-9EFC-D346-1EC1D3C82C49}"/>
              </a:ext>
            </a:extLst>
          </p:cNvPr>
          <p:cNvSpPr txBox="1">
            <a:spLocks/>
          </p:cNvSpPr>
          <p:nvPr/>
        </p:nvSpPr>
        <p:spPr>
          <a:xfrm>
            <a:off x="1007919" y="565649"/>
            <a:ext cx="9779183" cy="78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cap="none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</a:t>
            </a:r>
            <a:r>
              <a:rPr lang="ro-RO" sz="4000" cap="none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reprocesare date</a:t>
            </a: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CECB8EEC-B311-11A0-8E75-4F69A3233D2F}"/>
              </a:ext>
            </a:extLst>
          </p:cNvPr>
          <p:cNvSpPr txBox="1"/>
          <p:nvPr/>
        </p:nvSpPr>
        <p:spPr>
          <a:xfrm>
            <a:off x="908167" y="1540767"/>
            <a:ext cx="6105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spc="-5" dirty="0" err="1">
                <a:solidFill>
                  <a:srgbClr val="000000"/>
                </a:solidFill>
                <a:latin typeface="Arial" panose="020B0604020202020204"/>
                <a:ea typeface="SimSun" panose="02010600030101010101" pitchFamily="2" charset="-122"/>
              </a:rPr>
              <a:t>Plota</a:t>
            </a:r>
            <a:r>
              <a:rPr lang="ro-RO" sz="2400" spc="-5" dirty="0">
                <a:solidFill>
                  <a:srgbClr val="000000"/>
                </a:solidFill>
                <a:latin typeface="Arial" panose="020B0604020202020204"/>
                <a:ea typeface="SimSun" panose="02010600030101010101" pitchFamily="2" charset="-122"/>
              </a:rPr>
              <a:t>re</a:t>
            </a:r>
            <a:r>
              <a:rPr lang="en-US" sz="2400" spc="-5" dirty="0">
                <a:solidFill>
                  <a:srgbClr val="000000"/>
                </a:solidFill>
                <a:latin typeface="Arial" panose="020B0604020202020204"/>
                <a:ea typeface="SimSun" panose="02010600030101010101" pitchFamily="2" charset="-122"/>
              </a:rPr>
              <a:t> forma de und</a:t>
            </a:r>
            <a:r>
              <a:rPr lang="ro-RO" sz="2400" spc="-5" dirty="0">
                <a:solidFill>
                  <a:srgbClr val="000000"/>
                </a:solidFill>
                <a:latin typeface="Arial" panose="020B0604020202020204"/>
                <a:ea typeface="SimSun" panose="02010600030101010101" pitchFamily="2" charset="-122"/>
              </a:rPr>
              <a:t>ă</a:t>
            </a:r>
            <a:r>
              <a:rPr lang="en-US" sz="2400" spc="-5" dirty="0">
                <a:solidFill>
                  <a:srgbClr val="000000"/>
                </a:solidFill>
                <a:latin typeface="Arial" panose="020B0604020202020204"/>
                <a:ea typeface="SimSun" panose="02010600030101010101" pitchFamily="2" charset="-122"/>
              </a:rPr>
              <a:t> </a:t>
            </a:r>
            <a:r>
              <a:rPr lang="ro-RO" sz="2400" spc="-5" dirty="0">
                <a:solidFill>
                  <a:srgbClr val="000000"/>
                </a:solidFill>
                <a:latin typeface="Arial" panose="020B0604020202020204"/>
                <a:ea typeface="SimSun" panose="02010600030101010101" pitchFamily="2" charset="-122"/>
              </a:rPr>
              <a:t>ș</a:t>
            </a:r>
            <a:r>
              <a:rPr lang="en-US" sz="2400" spc="-5" dirty="0" err="1">
                <a:solidFill>
                  <a:srgbClr val="000000"/>
                </a:solidFill>
                <a:latin typeface="Arial" panose="020B0604020202020204"/>
                <a:ea typeface="SimSun" panose="02010600030101010101" pitchFamily="2" charset="-122"/>
              </a:rPr>
              <a:t>i</a:t>
            </a:r>
            <a:r>
              <a:rPr lang="en-US" sz="2400" spc="-5" dirty="0">
                <a:solidFill>
                  <a:srgbClr val="000000"/>
                </a:solidFill>
                <a:latin typeface="Arial" panose="020B0604020202020204"/>
                <a:ea typeface="SimSun" panose="02010600030101010101" pitchFamily="2" charset="-122"/>
              </a:rPr>
              <a:t> spectrogram</a:t>
            </a:r>
            <a:r>
              <a:rPr lang="ro-RO" sz="2400" spc="-5" dirty="0">
                <a:solidFill>
                  <a:srgbClr val="000000"/>
                </a:solidFill>
                <a:latin typeface="Arial" panose="020B0604020202020204"/>
                <a:ea typeface="SimSun" panose="02010600030101010101" pitchFamily="2" charset="-122"/>
              </a:rPr>
              <a:t>ă</a:t>
            </a:r>
            <a:endParaRPr lang="en-US" sz="2400" spc="-5" dirty="0">
              <a:solidFill>
                <a:srgbClr val="000000"/>
              </a:solidFill>
              <a:latin typeface="Arial" panose="020B0604020202020204"/>
              <a:ea typeface="SimSun" panose="02010600030101010101" pitchFamily="2" charset="-122"/>
            </a:endParaRPr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EB81F252-71E2-4F45-36E4-94962545C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592" y="262869"/>
            <a:ext cx="3970620" cy="3836858"/>
          </a:xfrm>
          <a:prstGeom prst="rect">
            <a:avLst/>
          </a:prstGeom>
        </p:spPr>
      </p:pic>
      <p:pic>
        <p:nvPicPr>
          <p:cNvPr id="10" name="Imagine 9">
            <a:extLst>
              <a:ext uri="{FF2B5EF4-FFF2-40B4-BE49-F238E27FC236}">
                <a16:creationId xmlns:a16="http://schemas.microsoft.com/office/drawing/2014/main" id="{9DFF88A7-43CD-4823-944D-7DDF5A0DA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56" y="2093909"/>
            <a:ext cx="6163535" cy="3915321"/>
          </a:xfrm>
          <a:prstGeom prst="rect">
            <a:avLst/>
          </a:prstGeom>
        </p:spPr>
      </p:pic>
      <p:sp>
        <p:nvSpPr>
          <p:cNvPr id="11" name="CasetăText 10">
            <a:extLst>
              <a:ext uri="{FF2B5EF4-FFF2-40B4-BE49-F238E27FC236}">
                <a16:creationId xmlns:a16="http://schemas.microsoft.com/office/drawing/2014/main" id="{D8405B02-D45A-B145-2BB4-7F23F9FF0034}"/>
              </a:ext>
            </a:extLst>
          </p:cNvPr>
          <p:cNvSpPr txBox="1"/>
          <p:nvPr/>
        </p:nvSpPr>
        <p:spPr>
          <a:xfrm>
            <a:off x="8786553" y="4563688"/>
            <a:ext cx="1157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spc="-5" dirty="0">
                <a:solidFill>
                  <a:srgbClr val="000000"/>
                </a:solidFill>
                <a:latin typeface="Arial" panose="020B0604020202020204"/>
                <a:ea typeface="SimSun" panose="02010600030101010101" pitchFamily="2" charset="-122"/>
              </a:rPr>
              <a:t>Muzică</a:t>
            </a:r>
          </a:p>
        </p:txBody>
      </p:sp>
    </p:spTree>
    <p:extLst>
      <p:ext uri="{BB962C8B-B14F-4D97-AF65-F5344CB8AC3E}">
        <p14:creationId xmlns:p14="http://schemas.microsoft.com/office/powerpoint/2010/main" val="3811324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Albastr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1242</TotalTime>
  <Words>1007</Words>
  <Application>Microsoft Office PowerPoint</Application>
  <PresentationFormat>Ecran lat</PresentationFormat>
  <Paragraphs>102</Paragraphs>
  <Slides>20</Slides>
  <Notes>1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20</vt:i4>
      </vt:variant>
    </vt:vector>
  </HeadingPairs>
  <TitlesOfParts>
    <vt:vector size="26" baseType="lpstr">
      <vt:lpstr>Aptos</vt:lpstr>
      <vt:lpstr>Arial</vt:lpstr>
      <vt:lpstr>Calibri</vt:lpstr>
      <vt:lpstr>Courier New</vt:lpstr>
      <vt:lpstr>Roboto</vt:lpstr>
      <vt:lpstr>Circuit</vt:lpstr>
      <vt:lpstr>Clasificare muzică / vorbire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Clasificare muzică / vorbire</dc:title>
  <dc:creator>Georgiana Emanuela Dura</dc:creator>
  <cp:lastModifiedBy>Georgiana Emanuela Dura</cp:lastModifiedBy>
  <cp:revision>24</cp:revision>
  <dcterms:created xsi:type="dcterms:W3CDTF">2024-04-02T11:29:00Z</dcterms:created>
  <dcterms:modified xsi:type="dcterms:W3CDTF">2024-04-15T18:49:05Z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2024-04-03T14:00:12Z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77acbf43-69be-483b-b3d5-366d94644c00</vt:lpwstr>
  </property>
  <property fmtid="{D5CDD505-2E9C-101B-9397-08002B2CF9AE}" pid="8" name="MSIP_Label_5b58b62f-6f94-46bd-8089-18e64b0a9abb_ContentBits">
    <vt:lpwstr>0</vt:lpwstr>
  </property>
</Properties>
</file>