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71" r:id="rId4"/>
    <p:sldId id="274" r:id="rId5"/>
    <p:sldId id="258" r:id="rId6"/>
    <p:sldId id="272" r:id="rId7"/>
    <p:sldId id="273" r:id="rId8"/>
    <p:sldId id="259" r:id="rId9"/>
    <p:sldId id="260" r:id="rId10"/>
    <p:sldId id="275" r:id="rId11"/>
    <p:sldId id="262" r:id="rId12"/>
    <p:sldId id="265" r:id="rId13"/>
    <p:sldId id="276" r:id="rId14"/>
    <p:sldId id="266" r:id="rId15"/>
    <p:sldId id="263" r:id="rId16"/>
    <p:sldId id="264" r:id="rId17"/>
    <p:sldId id="267" r:id="rId18"/>
    <p:sldId id="268" r:id="rId19"/>
    <p:sldId id="270" r:id="rId20"/>
  </p:sldIdLst>
  <p:sldSz cx="9144000" cy="5143500" type="screen16x9"/>
  <p:notesSz cx="6858000" cy="9144000"/>
  <p:embeddedFontLst>
    <p:embeddedFont>
      <p:font typeface="Catamaran" panose="020B0604020202020204" charset="0"/>
      <p:regular r:id="rId22"/>
      <p:bold r:id="rId23"/>
    </p:embeddedFont>
    <p:embeddedFont>
      <p:font typeface="Catamaran Thin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2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AA918F40-1142-E79E-FE5C-45585392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>
            <a:extLst>
              <a:ext uri="{FF2B5EF4-FFF2-40B4-BE49-F238E27FC236}">
                <a16:creationId xmlns:a16="http://schemas.microsoft.com/office/drawing/2014/main" id="{CD828DC3-C7D4-1DC8-9869-D7A2BC70B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>
            <a:extLst>
              <a:ext uri="{FF2B5EF4-FFF2-40B4-BE49-F238E27FC236}">
                <a16:creationId xmlns:a16="http://schemas.microsoft.com/office/drawing/2014/main" id="{BF6B83DC-CC3C-27E4-9EA4-E78218474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61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AA918F40-1142-E79E-FE5C-45585392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>
            <a:extLst>
              <a:ext uri="{FF2B5EF4-FFF2-40B4-BE49-F238E27FC236}">
                <a16:creationId xmlns:a16="http://schemas.microsoft.com/office/drawing/2014/main" id="{CD828DC3-C7D4-1DC8-9869-D7A2BC70B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>
            <a:extLst>
              <a:ext uri="{FF2B5EF4-FFF2-40B4-BE49-F238E27FC236}">
                <a16:creationId xmlns:a16="http://schemas.microsoft.com/office/drawing/2014/main" id="{BF6B83DC-CC3C-27E4-9EA4-E78218474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1023559" y="152798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Recunoaștere audio simplă: recunoașterea </a:t>
            </a:r>
            <a:r>
              <a:rPr lang="ro-RO" sz="3600" b="0" i="0" dirty="0">
                <a:solidFill>
                  <a:schemeClr val="tx1"/>
                </a:solidFill>
                <a:effectLst/>
                <a:latin typeface="+mj-lt"/>
              </a:rPr>
              <a:t>de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cuvinte</a:t>
            </a:r>
            <a:r>
              <a:rPr lang="ro-RO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ro-RO" sz="3600" b="0" dirty="0">
                <a:solidFill>
                  <a:schemeClr val="tx1"/>
                </a:solidFill>
                <a:latin typeface="+mj-lt"/>
              </a:rPr>
              <a:t>scurte</a:t>
            </a:r>
            <a:endParaRPr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6A932C6C-41FD-C3AF-8281-0CEE8EBBCEDE}"/>
              </a:ext>
            </a:extLst>
          </p:cNvPr>
          <p:cNvSpPr txBox="1"/>
          <p:nvPr/>
        </p:nvSpPr>
        <p:spPr>
          <a:xfrm>
            <a:off x="5317958" y="2087479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Student: Dura Georgiana - Emanuela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5B7354C6-3E9B-0F8C-9958-2360C1A2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Creare și antrenare model</a:t>
            </a:r>
            <a:endParaRPr lang="en-US" dirty="0">
              <a:latin typeface="+mj-lt"/>
            </a:endParaRP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6D82AF4-B387-5DC1-4972-97649818B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7BA6EF7-2F49-5B23-52D9-45D4A751B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31"/>
          <a:stretch/>
        </p:blipFill>
        <p:spPr>
          <a:xfrm>
            <a:off x="1809347" y="850900"/>
            <a:ext cx="1908127" cy="3929539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83C15C6C-2671-0B1B-2B27-3B65FECC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75"/>
          <a:stretch/>
        </p:blipFill>
        <p:spPr>
          <a:xfrm>
            <a:off x="5160524" y="1000249"/>
            <a:ext cx="2174129" cy="36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FDB2AF74-BFFC-A401-1133-380E752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Creare și antrenare model</a:t>
            </a:r>
            <a:endParaRPr lang="en-US" dirty="0">
              <a:latin typeface="+mj-lt"/>
            </a:endParaRP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84D0484-DC54-2570-B482-A54AA50722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F698DD4-12C2-104D-1F54-61B75212A623}"/>
              </a:ext>
            </a:extLst>
          </p:cNvPr>
          <p:cNvSpPr txBox="1"/>
          <p:nvPr/>
        </p:nvSpPr>
        <p:spPr>
          <a:xfrm>
            <a:off x="461929" y="1420114"/>
            <a:ext cx="8220142" cy="165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Numărul fișierelor pentru antrenare</a:t>
            </a:r>
            <a:r>
              <a:rPr lang="en-US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: 6400 (80%)</a:t>
            </a: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Numărul fișierelor pentru testare și validare </a:t>
            </a:r>
            <a:r>
              <a:rPr lang="en-US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: 1600</a:t>
            </a:r>
            <a:r>
              <a:rPr lang="ro-RO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(20%)</a:t>
            </a:r>
            <a:endParaRPr lang="en-US" sz="18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Batch size: 64</a:t>
            </a: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No epochs: 10</a:t>
            </a: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2000"/>
              <a:buFont typeface="Catamaran Thin"/>
              <a:buChar char="▹"/>
            </a:pPr>
            <a:endParaRPr lang="en-US" sz="18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63F92421-D7BF-4C78-CC2E-4B3D5E42B1A7}"/>
              </a:ext>
            </a:extLst>
          </p:cNvPr>
          <p:cNvSpPr txBox="1"/>
          <p:nvPr/>
        </p:nvSpPr>
        <p:spPr>
          <a:xfrm>
            <a:off x="921657" y="10367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+mn-lt"/>
              </a:rPr>
              <a:t>Antrenare</a:t>
            </a:r>
            <a:r>
              <a:rPr lang="en-US" sz="1800" b="1" i="1" dirty="0">
                <a:solidFill>
                  <a:schemeClr val="tx1"/>
                </a:solidFill>
                <a:latin typeface="+mn-lt"/>
              </a:rPr>
              <a:t> </a:t>
            </a:r>
            <a:endParaRPr lang="ro-RO" sz="1800" b="1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04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94BF796-FA19-0C97-BD78-C8E8EC7A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780" y="757135"/>
            <a:ext cx="8664728" cy="3887319"/>
          </a:xfrm>
        </p:spPr>
        <p:txBody>
          <a:bodyPr/>
          <a:lstStyle/>
          <a:p>
            <a:endParaRPr lang="en-US" sz="1600" b="1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În funcția </a:t>
            </a:r>
            <a:r>
              <a:rPr lang="ro-RO" sz="1600" b="1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model.compile</a:t>
            </a:r>
            <a:r>
              <a:rPr lang="ro-RO" sz="1600" b="1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(), </a:t>
            </a: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realizez atât pierderea(</a:t>
            </a:r>
            <a:r>
              <a:rPr lang="ro-RO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Loss</a:t>
            </a: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) cât ș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optimizarea(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ro-RO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optimizer</a:t>
            </a: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)</a:t>
            </a:r>
            <a:endParaRPr lang="en-US" sz="16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Loss function:</a:t>
            </a:r>
          </a:p>
          <a:p>
            <a:pPr marL="101600" indent="0">
              <a:lnSpc>
                <a:spcPct val="115000"/>
              </a:lnSpc>
              <a:buClr>
                <a:schemeClr val="accent1"/>
              </a:buClr>
              <a:buSzPts val="2000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    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Utilizeaza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functia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SparseCategoricalCrossentropy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aceasta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calculează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pierderea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medie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pentru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un set de date de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antrenament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.</a:t>
            </a:r>
            <a:r>
              <a:rPr lang="en-US" sz="1600" b="1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entropia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încrucișată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categorială</a:t>
            </a:r>
            <a:r>
              <a:rPr lang="en-US" sz="1600" b="1" dirty="0">
                <a:latin typeface="+mn-lt"/>
              </a:rPr>
              <a:t>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Optimizer: </a:t>
            </a:r>
          </a:p>
          <a:p>
            <a:pPr marL="101600" indent="0">
              <a:buNone/>
            </a:pP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    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Utilizez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optimizatorului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Adam, un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algoritm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popular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pentru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optimizarea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eficientă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parametrilor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modelului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Metrics</a:t>
            </a:r>
          </a:p>
          <a:p>
            <a:pPr marL="101600" indent="0">
              <a:buNone/>
            </a:pP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     </a:t>
            </a:r>
            <a:r>
              <a:rPr lang="en-US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Ca metric</a:t>
            </a:r>
            <a:r>
              <a:rPr lang="ro-RO" sz="16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ă </a:t>
            </a:r>
            <a:r>
              <a:rPr lang="ro-RO" sz="1600" dirty="0">
                <a:latin typeface="+mn-lt"/>
              </a:rPr>
              <a:t>în acest cod am ales acuratețea.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sz="16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pPr marL="101600" indent="0">
              <a:buNone/>
            </a:pPr>
            <a:endParaRPr lang="en-US" sz="1600" dirty="0">
              <a:latin typeface="+mn-lt"/>
            </a:endParaRPr>
          </a:p>
          <a:p>
            <a:pPr marL="101600" indent="0"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endParaRPr lang="ro-RO" sz="1600" dirty="0">
              <a:latin typeface="+mn-lt"/>
            </a:endParaRP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6972F38-7082-B37F-5ED9-F3F267128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C1CBB608-85CA-6E5F-801E-E6C3C8B3A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08"/>
          <a:stretch/>
        </p:blipFill>
        <p:spPr>
          <a:xfrm>
            <a:off x="3708542" y="3608528"/>
            <a:ext cx="4999278" cy="88842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46AE162C-620C-C3C3-1B66-831CF236CDC0}"/>
              </a:ext>
            </a:extLst>
          </p:cNvPr>
          <p:cNvSpPr txBox="1"/>
          <p:nvPr/>
        </p:nvSpPr>
        <p:spPr>
          <a:xfrm>
            <a:off x="669472" y="557080"/>
            <a:ext cx="4575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chemeClr val="tx1"/>
                </a:solidFill>
              </a:rPr>
              <a:t>Antrenare</a:t>
            </a:r>
            <a:endParaRPr lang="ro-RO" dirty="0"/>
          </a:p>
        </p:txBody>
      </p:sp>
      <p:sp>
        <p:nvSpPr>
          <p:cNvPr id="9" name="Titlu 1">
            <a:extLst>
              <a:ext uri="{FF2B5EF4-FFF2-40B4-BE49-F238E27FC236}">
                <a16:creationId xmlns:a16="http://schemas.microsoft.com/office/drawing/2014/main" id="{029514D4-06EC-893B-94FD-C2DA31A68ED5}"/>
              </a:ext>
            </a:extLst>
          </p:cNvPr>
          <p:cNvSpPr txBox="1">
            <a:spLocks/>
          </p:cNvSpPr>
          <p:nvPr/>
        </p:nvSpPr>
        <p:spPr>
          <a:xfrm>
            <a:off x="1285569" y="398106"/>
            <a:ext cx="6661150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ro-RO" dirty="0"/>
              <a:t>Creare și antrenare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8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C9ED7CE-DB71-FBC0-8BE6-B7F8DD7327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1D812AE-3792-476B-7ABF-15F1B5A509DF}"/>
              </a:ext>
            </a:extLst>
          </p:cNvPr>
          <p:cNvSpPr txBox="1"/>
          <p:nvPr/>
        </p:nvSpPr>
        <p:spPr>
          <a:xfrm>
            <a:off x="457200" y="872741"/>
            <a:ext cx="822959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i="1" dirty="0">
                <a:solidFill>
                  <a:schemeClr val="tx1"/>
                </a:solidFill>
                <a:latin typeface="+mn-lt"/>
              </a:rPr>
              <a:t>La compilare se specifica</a:t>
            </a:r>
            <a:r>
              <a:rPr lang="en-GB" sz="1600" b="1" i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solidFill>
                  <a:schemeClr val="tx1"/>
                </a:solidFill>
                <a:latin typeface="+mn-lt"/>
              </a:rPr>
              <a:t>Func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ția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de pierdere         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SparseCategoricalCrossentropy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ro-RO" dirty="0">
                <a:solidFill>
                  <a:schemeClr val="tx1"/>
                </a:solidFill>
                <a:latin typeface="+mn-lt"/>
              </a:rPr>
              <a:t>Algoritmul de optimizare         Adam (Adaptive Moment 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Estimation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ro-RO" dirty="0">
                <a:solidFill>
                  <a:schemeClr val="tx1"/>
                </a:solidFill>
                <a:latin typeface="+mn-lt"/>
              </a:rPr>
              <a:t>Metricile de evaluare a modelului        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Accuracy</a:t>
            </a:r>
            <a:endParaRPr lang="ro-RO" dirty="0">
              <a:solidFill>
                <a:schemeClr val="tx1"/>
              </a:solidFill>
              <a:latin typeface="+mn-lt"/>
            </a:endParaRPr>
          </a:p>
          <a:p>
            <a:endParaRPr lang="ro-RO" dirty="0">
              <a:solidFill>
                <a:schemeClr val="tx1"/>
              </a:solidFill>
              <a:latin typeface="+mn-lt"/>
            </a:endParaRPr>
          </a:p>
          <a:p>
            <a:r>
              <a:rPr lang="ro-RO" sz="1600" b="1" i="1" dirty="0">
                <a:solidFill>
                  <a:schemeClr val="tx1"/>
                </a:solidFill>
                <a:latin typeface="+mn-lt"/>
              </a:rPr>
              <a:t>Ajustare model la datele de antrenament</a:t>
            </a:r>
            <a:r>
              <a:rPr lang="en-GB" sz="1600" b="1" i="1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GB" sz="1600" b="1" i="1" dirty="0" err="1">
                <a:solidFill>
                  <a:schemeClr val="tx1"/>
                </a:solidFill>
                <a:latin typeface="+mn-lt"/>
              </a:rPr>
              <a:t>metoda</a:t>
            </a:r>
            <a:r>
              <a:rPr lang="en-GB" sz="1600" b="1" i="1" dirty="0">
                <a:solidFill>
                  <a:schemeClr val="tx1"/>
                </a:solidFill>
                <a:latin typeface="+mn-lt"/>
              </a:rPr>
              <a:t> fit() )</a:t>
            </a:r>
          </a:p>
          <a:p>
            <a:pPr marL="342900" indent="-342900">
              <a:buFont typeface="Arial"/>
              <a:buChar char="•"/>
            </a:pPr>
            <a:r>
              <a:rPr lang="ro-RO" dirty="0">
                <a:solidFill>
                  <a:schemeClr val="tx1"/>
                </a:solidFill>
                <a:latin typeface="+mn-lt"/>
              </a:rPr>
              <a:t>Folosim setul de date de validare pentru a evalua performanța modelului pe date noi în timpul antrenării.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Num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ărul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de epoci = 10</a:t>
            </a:r>
          </a:p>
          <a:p>
            <a:pPr marL="342900" indent="-342900">
              <a:buFont typeface="Arial"/>
              <a:buChar char="•"/>
            </a:pPr>
            <a:r>
              <a:rPr lang="ro-RO" dirty="0" err="1">
                <a:solidFill>
                  <a:schemeClr val="tx1"/>
                </a:solidFill>
                <a:latin typeface="+mn-lt"/>
              </a:rPr>
              <a:t>EarlyStopping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dacă nu avem o îmbunătățire semnificativă a performanței după numărul specificat de epoci consecutive.</a:t>
            </a:r>
          </a:p>
          <a:p>
            <a:r>
              <a:rPr lang="ro-RO" sz="1600" b="1" dirty="0">
                <a:solidFill>
                  <a:schemeClr val="tx1"/>
                </a:solidFill>
                <a:latin typeface="+mn-lt"/>
              </a:rPr>
              <a:t>              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17C11352-E7C5-E22E-4E70-5038A965423A}"/>
              </a:ext>
            </a:extLst>
          </p:cNvPr>
          <p:cNvSpPr txBox="1">
            <a:spLocks/>
          </p:cNvSpPr>
          <p:nvPr/>
        </p:nvSpPr>
        <p:spPr>
          <a:xfrm>
            <a:off x="1241424" y="261196"/>
            <a:ext cx="6661150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ro-RO" dirty="0">
                <a:latin typeface="+mj-lt"/>
              </a:rPr>
              <a:t>Compilare și ajustare model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7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1">
            <a:extLst>
              <a:ext uri="{FF2B5EF4-FFF2-40B4-BE49-F238E27FC236}">
                <a16:creationId xmlns:a16="http://schemas.microsoft.com/office/drawing/2014/main" id="{5E18B2F9-8DF4-9FA0-B397-10D1555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22" y="271845"/>
            <a:ext cx="6660300" cy="396300"/>
          </a:xfrm>
        </p:spPr>
        <p:txBody>
          <a:bodyPr/>
          <a:lstStyle/>
          <a:p>
            <a:r>
              <a:rPr lang="ro-RO" dirty="0">
                <a:latin typeface="+mj-lt"/>
              </a:rPr>
              <a:t>Compilare și ajustare model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38B632F-31A7-60B3-1CAA-ADBD91DD0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0518646-B702-60C8-1722-B7F68728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159077"/>
            <a:ext cx="3958301" cy="3071567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A5C05E8A-7877-ED3A-CCD0-4D690E643BD3}"/>
              </a:ext>
            </a:extLst>
          </p:cNvPr>
          <p:cNvSpPr txBox="1"/>
          <p:nvPr/>
        </p:nvSpPr>
        <p:spPr>
          <a:xfrm>
            <a:off x="478971" y="851300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Grafic de evoluție pentru pierderi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:</a:t>
            </a:r>
            <a:endParaRPr lang="ro-RO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78458E6-BB42-F25D-DEA1-5961A5DE87DD}"/>
              </a:ext>
            </a:extLst>
          </p:cNvPr>
          <p:cNvSpPr txBox="1"/>
          <p:nvPr/>
        </p:nvSpPr>
        <p:spPr>
          <a:xfrm>
            <a:off x="4706729" y="1220632"/>
            <a:ext cx="3595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dk1"/>
                </a:solidFill>
                <a:latin typeface="+mn-lt"/>
                <a:cs typeface="Catamaran Thin"/>
              </a:rPr>
              <a:t>Testare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:</a:t>
            </a:r>
            <a:endParaRPr lang="ro-RO" dirty="0">
              <a:solidFill>
                <a:schemeClr val="dk1"/>
              </a:solidFill>
              <a:latin typeface="+mn-lt"/>
              <a:cs typeface="Catamaran Thin"/>
            </a:endParaRPr>
          </a:p>
          <a:p>
            <a:r>
              <a:rPr lang="en-US" dirty="0" err="1">
                <a:solidFill>
                  <a:schemeClr val="dk1"/>
                </a:solidFill>
                <a:latin typeface="+mn-lt"/>
                <a:cs typeface="Catamaran Thin"/>
              </a:rPr>
              <a:t>Valoare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 minima: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</a:rPr>
              <a:t> 0,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 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</a:rPr>
              <a:t>25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%</a:t>
            </a:r>
          </a:p>
          <a:p>
            <a:r>
              <a:rPr lang="en-US" dirty="0" err="1">
                <a:solidFill>
                  <a:schemeClr val="dk1"/>
                </a:solidFill>
                <a:latin typeface="+mn-lt"/>
                <a:cs typeface="Catamaran Thin"/>
              </a:rPr>
              <a:t>Valoare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 maxima:1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</a:rPr>
              <a:t>,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75%</a:t>
            </a:r>
          </a:p>
          <a:p>
            <a:r>
              <a:rPr lang="en-US" dirty="0" err="1">
                <a:solidFill>
                  <a:schemeClr val="dk1"/>
                </a:solidFill>
                <a:latin typeface="+mn-lt"/>
                <a:cs typeface="Catamaran Thin"/>
              </a:rPr>
              <a:t>Validare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:</a:t>
            </a:r>
          </a:p>
          <a:p>
            <a:r>
              <a:rPr lang="en-US" dirty="0" err="1">
                <a:solidFill>
                  <a:schemeClr val="dk1"/>
                </a:solidFill>
                <a:latin typeface="+mn-lt"/>
                <a:cs typeface="Catamaran Thin"/>
              </a:rPr>
              <a:t>Valoare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 minima: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</a:rPr>
              <a:t> 0,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30%</a:t>
            </a:r>
          </a:p>
          <a:p>
            <a:r>
              <a:rPr lang="en-US" dirty="0" err="1">
                <a:solidFill>
                  <a:schemeClr val="dk1"/>
                </a:solidFill>
                <a:latin typeface="+mn-lt"/>
                <a:cs typeface="Catamaran Thin"/>
              </a:rPr>
              <a:t>Valoare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 maxima:1.30%</a:t>
            </a:r>
            <a:endParaRPr lang="ro-RO" dirty="0">
              <a:solidFill>
                <a:schemeClr val="dk1"/>
              </a:solidFill>
              <a:latin typeface="+mn-lt"/>
              <a:cs typeface="Catamaran Thin"/>
            </a:endParaRPr>
          </a:p>
          <a:p>
            <a:endParaRPr lang="ro-RO" sz="1200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ED49C80-E5D7-1085-7C59-9B825ECDE422}"/>
              </a:ext>
            </a:extLst>
          </p:cNvPr>
          <p:cNvSpPr txBox="1"/>
          <p:nvPr/>
        </p:nvSpPr>
        <p:spPr>
          <a:xfrm>
            <a:off x="4706729" y="2571750"/>
            <a:ext cx="4575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Pentru model o pierdere cât mai mică în </a:t>
            </a:r>
            <a:r>
              <a:rPr lang="ro-RO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seamnă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o </a:t>
            </a:r>
          </a:p>
          <a:p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Performanță mai buna, iar o pierdere cât mai mare înseamnă o performanță scăzută a algoritmului.</a:t>
            </a:r>
            <a:endParaRPr lang="en-US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Dup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ă cum se observă în imaginea prezentată, performanța modelului este destul de bună deoarece pierderile nu depășesc 1,75%.</a:t>
            </a:r>
          </a:p>
        </p:txBody>
      </p:sp>
    </p:spTree>
    <p:extLst>
      <p:ext uri="{BB962C8B-B14F-4D97-AF65-F5344CB8AC3E}">
        <p14:creationId xmlns:p14="http://schemas.microsoft.com/office/powerpoint/2010/main" val="158625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51D4A5-A341-05FA-F691-028742CB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0" y="319267"/>
            <a:ext cx="6660300" cy="396300"/>
          </a:xfrm>
        </p:spPr>
        <p:txBody>
          <a:bodyPr/>
          <a:lstStyle/>
          <a:p>
            <a:r>
              <a:rPr lang="ro-RO" dirty="0">
                <a:latin typeface="+mj-lt"/>
              </a:rPr>
              <a:t>Compilare și ajustare model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A08ED09-7064-2C99-46A9-6CF43E240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364F9E9-B371-1861-1CF0-5CA39BB6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2" y="1273409"/>
            <a:ext cx="3872192" cy="3194926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88CA5C93-104B-2A3C-A0F2-E0578EE461E1}"/>
              </a:ext>
            </a:extLst>
          </p:cNvPr>
          <p:cNvSpPr txBox="1"/>
          <p:nvPr/>
        </p:nvSpPr>
        <p:spPr>
          <a:xfrm>
            <a:off x="4242786" y="2870872"/>
            <a:ext cx="457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Accuracy (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acuratețe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), 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măsoară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proporția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predicții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corecte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făcute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 de model.</a:t>
            </a:r>
            <a:endParaRPr lang="ro-RO" sz="14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F9A99B20-2831-C09D-5D20-F204F3A7B2DC}"/>
              </a:ext>
            </a:extLst>
          </p:cNvPr>
          <p:cNvSpPr txBox="1"/>
          <p:nvPr/>
        </p:nvSpPr>
        <p:spPr>
          <a:xfrm>
            <a:off x="4242786" y="1225420"/>
            <a:ext cx="4575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  <a:latin typeface="+mn-lt"/>
              </a:rPr>
              <a:t>Testare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  <a:endParaRPr lang="ro-RO" dirty="0">
              <a:solidFill>
                <a:schemeClr val="tx1"/>
              </a:solidFill>
              <a:latin typeface="+mn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Valoare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minima: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40%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Valoare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maxima: 80%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Validare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Valoare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minima: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60%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Valoare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maxima: 80</a:t>
            </a:r>
            <a:r>
              <a:rPr lang="en-US" dirty="0">
                <a:solidFill>
                  <a:schemeClr val="dk1"/>
                </a:solidFill>
                <a:latin typeface="+mn-lt"/>
                <a:cs typeface="Catamaran Thin"/>
              </a:rPr>
              <a:t>%</a:t>
            </a:r>
            <a:endParaRPr lang="ro-RO" dirty="0">
              <a:solidFill>
                <a:schemeClr val="dk1"/>
              </a:solidFill>
              <a:latin typeface="+mn-lt"/>
              <a:cs typeface="Catamaran Thin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CC7F0801-3876-0A71-9214-20BC201A5617}"/>
              </a:ext>
            </a:extLst>
          </p:cNvPr>
          <p:cNvSpPr txBox="1"/>
          <p:nvPr/>
        </p:nvSpPr>
        <p:spPr>
          <a:xfrm>
            <a:off x="270722" y="903117"/>
            <a:ext cx="457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Grafic de evoluție pentru </a:t>
            </a:r>
            <a:r>
              <a:rPr lang="ro-RO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acuratețe</a:t>
            </a:r>
            <a:r>
              <a:rPr lang="en-US" sz="1400" dirty="0">
                <a:solidFill>
                  <a:schemeClr val="dk1"/>
                </a:solidFill>
                <a:latin typeface="+mn-lt"/>
                <a:cs typeface="Catamaran Thin"/>
                <a:sym typeface="Catamaran Thin"/>
              </a:rPr>
              <a:t>:</a:t>
            </a:r>
            <a:endParaRPr lang="ro-RO" sz="1400" dirty="0">
              <a:solidFill>
                <a:schemeClr val="dk1"/>
              </a:solidFill>
              <a:latin typeface="+mn-lt"/>
              <a:cs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9454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A08ED09-7064-2C99-46A9-6CF43E240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1051CD7-B92B-C1A0-A84F-BF0A2C97932A}"/>
              </a:ext>
            </a:extLst>
          </p:cNvPr>
          <p:cNvSpPr txBox="1"/>
          <p:nvPr/>
        </p:nvSpPr>
        <p:spPr>
          <a:xfrm>
            <a:off x="3695502" y="411806"/>
            <a:ext cx="4578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Rezultate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2ED3CCD-3288-1222-9030-574C0036992B}"/>
              </a:ext>
            </a:extLst>
          </p:cNvPr>
          <p:cNvSpPr txBox="1"/>
          <p:nvPr/>
        </p:nvSpPr>
        <p:spPr>
          <a:xfrm>
            <a:off x="731638" y="556143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i="1" dirty="0">
              <a:solidFill>
                <a:schemeClr val="tx1"/>
              </a:solidFill>
              <a:latin typeface="+mn-lt"/>
            </a:endParaRPr>
          </a:p>
          <a:p>
            <a:r>
              <a:rPr lang="en-US" sz="1600" b="1" i="1" dirty="0" err="1">
                <a:solidFill>
                  <a:schemeClr val="tx1"/>
                </a:solidFill>
                <a:latin typeface="+mn-lt"/>
              </a:rPr>
              <a:t>Matrice</a:t>
            </a:r>
            <a:r>
              <a:rPr lang="en-US" sz="1600" b="1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1" i="1" dirty="0" err="1">
                <a:solidFill>
                  <a:schemeClr val="tx1"/>
                </a:solidFill>
                <a:latin typeface="+mn-lt"/>
              </a:rPr>
              <a:t>confuzie</a:t>
            </a:r>
            <a:endParaRPr lang="ro-RO" sz="1600" b="1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03BD84A-1DCB-D281-396B-C9251792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" t="2540" r="3318" b="3069"/>
          <a:stretch/>
        </p:blipFill>
        <p:spPr>
          <a:xfrm>
            <a:off x="499640" y="1140918"/>
            <a:ext cx="3933371" cy="3395387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4ED4EE5A-34C6-C60F-D510-865600994E39}"/>
              </a:ext>
            </a:extLst>
          </p:cNvPr>
          <p:cNvSpPr txBox="1"/>
          <p:nvPr/>
        </p:nvSpPr>
        <p:spPr>
          <a:xfrm>
            <a:off x="4568372" y="1140918"/>
            <a:ext cx="45756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  <a:latin typeface="+mn-lt"/>
              </a:rPr>
              <a:t>Matricea de confuzie din imagine prezintă performanța  modelului de recunoaștere vocală care clasifică opt cuvinte diferite: "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down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", "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go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", "left", "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no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", "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right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", "stop", "</a:t>
            </a:r>
            <a:r>
              <a:rPr lang="ro-RO" dirty="0" err="1">
                <a:solidFill>
                  <a:schemeClr val="tx1"/>
                </a:solidFill>
                <a:latin typeface="+mn-lt"/>
              </a:rPr>
              <a:t>up</a:t>
            </a:r>
            <a:r>
              <a:rPr lang="ro-RO" dirty="0">
                <a:solidFill>
                  <a:schemeClr val="tx1"/>
                </a:solidFill>
                <a:latin typeface="+mn-lt"/>
              </a:rPr>
              <a:t>", "yes".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chemeClr val="tx1"/>
                </a:solidFill>
                <a:latin typeface="+mn-lt"/>
              </a:rPr>
              <a:t>y_true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: Un tensor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reprezentând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etichetele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corecte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clase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reale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 ale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datelor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chemeClr val="tx1"/>
                </a:solidFill>
                <a:latin typeface="+mn-lt"/>
              </a:rPr>
              <a:t>y_pred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: Un tensor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reprezentând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predicțiile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modelului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pentru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fiecare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exemplu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de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Funcția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altLang="en-US" b="1" dirty="0" err="1">
                <a:solidFill>
                  <a:schemeClr val="tx1"/>
                </a:solidFill>
                <a:latin typeface="+mn-lt"/>
              </a:rPr>
              <a:t>tf.math.confusion_matrix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compară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valorile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din </a:t>
            </a:r>
            <a:r>
              <a:rPr lang="en-US" altLang="en-US" b="1" dirty="0" err="1">
                <a:solidFill>
                  <a:schemeClr val="tx1"/>
                </a:solidFill>
                <a:latin typeface="+mn-lt"/>
              </a:rPr>
              <a:t>y_true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cu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valorile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din </a:t>
            </a:r>
            <a:r>
              <a:rPr lang="en-US" altLang="en-US" b="1" dirty="0" err="1">
                <a:solidFill>
                  <a:schemeClr val="tx1"/>
                </a:solidFill>
                <a:latin typeface="+mn-lt"/>
              </a:rPr>
              <a:t>y_pred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și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creează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o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matrice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care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arată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câte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exemple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din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fiecare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clasă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reală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au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fost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clasificate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în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fiecare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clasă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prezisă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ro-RO" dirty="0">
                <a:solidFill>
                  <a:schemeClr val="tx1"/>
                </a:solidFill>
                <a:latin typeface="+mn-lt"/>
              </a:rPr>
            </a:br>
            <a:endParaRPr lang="ro-RO" dirty="0">
              <a:solidFill>
                <a:schemeClr val="tx1"/>
              </a:solidFill>
              <a:latin typeface="+mn-lt"/>
            </a:endParaRPr>
          </a:p>
          <a:p>
            <a:endParaRPr lang="ro-RO" dirty="0">
              <a:solidFill>
                <a:schemeClr val="tx1"/>
              </a:solidFill>
              <a:latin typeface="+mn-lt"/>
            </a:endParaRPr>
          </a:p>
          <a:p>
            <a:endParaRPr lang="ro-RO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070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9A1668-4A2C-2570-D84D-92558980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Rezultate</a:t>
            </a:r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35515B4-53B0-5F51-3767-1111C3A0FF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Imagine 3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774B7853-4B53-6216-D286-763BC12D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1053464"/>
            <a:ext cx="3526156" cy="2764000"/>
          </a:xfrm>
          <a:prstGeom prst="rect">
            <a:avLst/>
          </a:prstGeom>
        </p:spPr>
      </p:pic>
      <p:pic>
        <p:nvPicPr>
          <p:cNvPr id="6" name="Imagine 5" descr="O imagine care conține text, captură de ecran, afișaj, Dreptunghi&#10;&#10;Descriere generată automat">
            <a:extLst>
              <a:ext uri="{FF2B5EF4-FFF2-40B4-BE49-F238E27FC236}">
                <a16:creationId xmlns:a16="http://schemas.microsoft.com/office/drawing/2014/main" id="{48A48C38-2517-1ECF-7C67-40FADA932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"/>
          <a:stretch/>
        </p:blipFill>
        <p:spPr bwMode="auto">
          <a:xfrm>
            <a:off x="5219384" y="1053464"/>
            <a:ext cx="3526156" cy="2771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030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9A1668-4A2C-2570-D84D-92558980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Rezultate</a:t>
            </a:r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35515B4-53B0-5F51-3767-1111C3A0FF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Imagine 6" descr="O imagine care conține text, captură de ecran, afișaj, diagramă&#10;&#10;Descriere generată automat">
            <a:extLst>
              <a:ext uri="{FF2B5EF4-FFF2-40B4-BE49-F238E27FC236}">
                <a16:creationId xmlns:a16="http://schemas.microsoft.com/office/drawing/2014/main" id="{C34AE591-667A-D416-E6B8-3AD4D4B8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" y="1103941"/>
            <a:ext cx="2907031" cy="2293358"/>
          </a:xfrm>
          <a:prstGeom prst="rect">
            <a:avLst/>
          </a:prstGeom>
        </p:spPr>
      </p:pic>
      <p:pic>
        <p:nvPicPr>
          <p:cNvPr id="8" name="Imagine 7" descr="O imagine care conține captură de ecran, text, afișaj, Interval&#10;&#10;Descriere generată automat">
            <a:extLst>
              <a:ext uri="{FF2B5EF4-FFF2-40B4-BE49-F238E27FC236}">
                <a16:creationId xmlns:a16="http://schemas.microsoft.com/office/drawing/2014/main" id="{D01A6114-A9A4-411F-DF6F-ACB0662DB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" t="2420"/>
          <a:stretch/>
        </p:blipFill>
        <p:spPr bwMode="auto">
          <a:xfrm>
            <a:off x="3177045" y="1103939"/>
            <a:ext cx="2907030" cy="2293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033EFD63-68A6-1FB4-1005-BD6A1B56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54" y="1103941"/>
            <a:ext cx="2943072" cy="22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0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36028-9C68-8726-77BB-298B283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6607134-14A7-D182-C46B-D65F84C5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86" y="1125350"/>
            <a:ext cx="9194104" cy="273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Performance </a:t>
            </a:r>
            <a:r>
              <a:rPr lang="ro-RO" dirty="0" err="1"/>
              <a:t>Analysis</a:t>
            </a:r>
            <a:r>
              <a:rPr lang="ro-RO" dirty="0"/>
              <a:t> of Text </a:t>
            </a:r>
            <a:r>
              <a:rPr lang="ro-RO" dirty="0" err="1"/>
              <a:t>Classification</a:t>
            </a:r>
            <a:r>
              <a:rPr lang="ro-RO" dirty="0"/>
              <a:t> </a:t>
            </a:r>
            <a:r>
              <a:rPr lang="ro-RO" dirty="0" err="1"/>
              <a:t>Algorithms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Confusion</a:t>
            </a:r>
            <a:r>
              <a:rPr lang="ro-RO" dirty="0"/>
              <a:t> </a:t>
            </a:r>
            <a:r>
              <a:rPr lang="ro-RO" dirty="0" err="1"/>
              <a:t>Matrix</a:t>
            </a:r>
            <a:r>
              <a:rPr lang="ro-RO" dirty="0"/>
              <a:t> .</a:t>
            </a:r>
            <a:r>
              <a:rPr lang="ro-RO" dirty="0" err="1"/>
              <a:t>pdf</a:t>
            </a:r>
            <a:r>
              <a:rPr lang="ro-RO" dirty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“</a:t>
            </a:r>
            <a:r>
              <a:rPr lang="ro-RO" dirty="0" err="1"/>
              <a:t>Papakostas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Giannakopoulos</a:t>
            </a:r>
            <a:r>
              <a:rPr lang="ro-RO" dirty="0"/>
              <a:t> - 2018 - Speech-</a:t>
            </a:r>
            <a:r>
              <a:rPr lang="ro-RO" dirty="0" err="1"/>
              <a:t>music</a:t>
            </a:r>
            <a:r>
              <a:rPr lang="ro-RO" dirty="0"/>
              <a:t> </a:t>
            </a:r>
            <a:r>
              <a:rPr lang="ro-RO" dirty="0" err="1"/>
              <a:t>discrimination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deep</a:t>
            </a:r>
            <a:r>
              <a:rPr lang="ro-RO" dirty="0"/>
              <a:t> </a:t>
            </a:r>
            <a:r>
              <a:rPr lang="ro-RO" dirty="0" err="1"/>
              <a:t>visual</a:t>
            </a:r>
            <a:r>
              <a:rPr lang="ro-RO" dirty="0"/>
              <a:t> feat.pdf.”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“</a:t>
            </a:r>
            <a:r>
              <a:rPr lang="ro-RO" dirty="0" err="1"/>
              <a:t>Solovyev</a:t>
            </a:r>
            <a:r>
              <a:rPr lang="ro-RO" dirty="0"/>
              <a:t> et al. - 2020 - Deep </a:t>
            </a:r>
            <a:r>
              <a:rPr lang="ro-RO" dirty="0" err="1"/>
              <a:t>Learning</a:t>
            </a:r>
            <a:r>
              <a:rPr lang="ro-RO" dirty="0"/>
              <a:t> </a:t>
            </a:r>
            <a:r>
              <a:rPr lang="ro-RO" dirty="0" err="1"/>
              <a:t>Approaches</a:t>
            </a:r>
            <a:r>
              <a:rPr lang="ro-RO" dirty="0"/>
              <a:t> for </a:t>
            </a:r>
            <a:r>
              <a:rPr lang="ro-RO" dirty="0" err="1"/>
              <a:t>Understanding</a:t>
            </a:r>
            <a:r>
              <a:rPr lang="ro-RO" dirty="0"/>
              <a:t> Simple .</a:t>
            </a:r>
            <a:r>
              <a:rPr lang="ro-RO" dirty="0" err="1"/>
              <a:t>pdf</a:t>
            </a:r>
            <a:r>
              <a:rPr lang="ro-RO" dirty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“</a:t>
            </a:r>
            <a:r>
              <a:rPr lang="ro-RO" dirty="0" err="1"/>
              <a:t>Ajit</a:t>
            </a:r>
            <a:r>
              <a:rPr lang="ro-RO" dirty="0"/>
              <a:t> et al. - 2020 - A Review of </a:t>
            </a:r>
            <a:r>
              <a:rPr lang="ro-RO" dirty="0" err="1"/>
              <a:t>Convolutional</a:t>
            </a:r>
            <a:r>
              <a:rPr lang="ro-RO" dirty="0"/>
              <a:t> Neural Networks.pdf.”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URL: https://pytorch.org/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URL: https://keras.io/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URL: https://kaggle.com/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A530E91-F49E-D69F-BD8F-86711859D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621BDCF0-A906-38C5-A06D-9943008F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0" y="531551"/>
            <a:ext cx="6660300" cy="396300"/>
          </a:xfrm>
        </p:spPr>
        <p:txBody>
          <a:bodyPr/>
          <a:lstStyle/>
          <a:p>
            <a:r>
              <a:rPr lang="ro-RO" dirty="0">
                <a:latin typeface="+mn-lt"/>
              </a:rPr>
              <a:t>Introducere</a:t>
            </a:r>
            <a:endParaRPr lang="en-US" dirty="0">
              <a:latin typeface="+mn-lt"/>
            </a:endParaRP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10980EE-274A-5D9E-5CE7-7C093938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190" y="1204350"/>
            <a:ext cx="8116089" cy="273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</a:t>
            </a:r>
            <a:r>
              <a:rPr lang="ro-RO" sz="1800" dirty="0">
                <a:latin typeface="+mn-lt"/>
              </a:rPr>
              <a:t>m găsit articolul potrivit</a:t>
            </a:r>
            <a:endParaRPr lang="en-US" sz="1800" dirty="0">
              <a:latin typeface="+mn-lt"/>
            </a:endParaRPr>
          </a:p>
          <a:p>
            <a:pPr marL="101600" indent="0">
              <a:buNone/>
            </a:pPr>
            <a:r>
              <a:rPr lang="ro-RO" sz="1800" dirty="0">
                <a:latin typeface="+mn-lt"/>
              </a:rPr>
              <a:t>        </a:t>
            </a:r>
            <a:r>
              <a:rPr lang="en-US" sz="1800" dirty="0">
                <a:latin typeface="+mn-lt"/>
              </a:rPr>
              <a:t>“Deep Learning Approaches for Understanding Simple Speech Commands “</a:t>
            </a:r>
            <a:endParaRPr lang="ro-RO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ro-RO" sz="1800" dirty="0">
                <a:latin typeface="+mn-lt"/>
              </a:rPr>
              <a:t>m găsit </a:t>
            </a:r>
            <a:r>
              <a:rPr lang="ro-RO" sz="1800" dirty="0" err="1">
                <a:latin typeface="+mn-lt"/>
              </a:rPr>
              <a:t>tutorialul</a:t>
            </a:r>
            <a:r>
              <a:rPr lang="ro-RO" sz="1800" dirty="0">
                <a:latin typeface="+mn-lt"/>
              </a:rPr>
              <a:t> potrivit</a:t>
            </a:r>
          </a:p>
          <a:p>
            <a:pPr marL="101600" indent="0">
              <a:buNone/>
            </a:pPr>
            <a:r>
              <a:rPr lang="ro-RO" sz="1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https://www.tensorflow.org/tutorials/audio/simple_audio</a:t>
            </a:r>
            <a:endParaRPr lang="ro-RO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1800" dirty="0">
              <a:latin typeface="+mn-lt"/>
            </a:endParaRPr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D55F9084-086D-E459-129B-08703DB73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D3C81DD9-90BC-A4C6-3A34-D670BC32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Introducere</a:t>
            </a:r>
            <a:endParaRPr lang="en-US" dirty="0">
              <a:latin typeface="+mj-lt"/>
            </a:endParaRP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EA98162-EE9E-7394-3566-C27945E5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706" y="1297369"/>
            <a:ext cx="8116587" cy="2548761"/>
          </a:xfrm>
        </p:spPr>
        <p:txBody>
          <a:bodyPr/>
          <a:lstStyle/>
          <a:p>
            <a:pPr marL="101600" indent="0">
              <a:buNone/>
            </a:pPr>
            <a:r>
              <a:rPr lang="ro-RO" sz="1400" i="0" u="none" strike="noStrike" baseline="0" dirty="0">
                <a:solidFill>
                  <a:schemeClr val="tx1"/>
                </a:solidFill>
                <a:latin typeface="+mn-lt"/>
              </a:rPr>
              <a:t>Clasificarea automată a textului este o sarcină importantă în domeniul procesării limbajului natural, cu o gamă largă de aplicații. Recunoașterea de cuvinte scurte are o multitudine de aplicații de la sisteme de monitorizare, interfață om-mașină, totodată are aplicabilități și în robotică pentru </a:t>
            </a:r>
            <a:r>
              <a:rPr lang="en-US" sz="1400" i="0" u="none" strike="noStrike" baseline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ro-RO" sz="1400" i="0" u="none" strike="noStrike" baseline="0" dirty="0" err="1">
                <a:solidFill>
                  <a:schemeClr val="tx1"/>
                </a:solidFill>
                <a:latin typeface="+mn-lt"/>
              </a:rPr>
              <a:t>nterpretarea</a:t>
            </a:r>
            <a:r>
              <a:rPr lang="ro-RO" sz="1400" i="0" u="none" strike="noStrike" baseline="0" dirty="0">
                <a:solidFill>
                  <a:schemeClr val="tx1"/>
                </a:solidFill>
                <a:latin typeface="+mn-lt"/>
              </a:rPr>
              <a:t> comenzilor simple pentru controlul roboților sau a altor sisteme automate. Acest tip de proiect mai poate fi folosit si pentru recunoașterea comenzilor jucătorilor din jocurile bazate pe text. Spre deosebire de recunoașterea continuă a vorbirii, recunoașterea cuvintelor scurte se concentrează pe identificarea rapidă și precisă a cuvintelor sau frazelor scurte predefinite. </a:t>
            </a:r>
            <a:endParaRPr lang="ro-RO" sz="1400" kern="100" dirty="0">
              <a:solidFill>
                <a:schemeClr val="tx1"/>
              </a:solidFill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sz="1600" dirty="0">
              <a:latin typeface="+mn-lt"/>
            </a:endParaRPr>
          </a:p>
        </p:txBody>
      </p:sp>
      <p:sp>
        <p:nvSpPr>
          <p:cNvPr id="667" name="Google Shape;667;p13">
            <a:extLst>
              <a:ext uri="{FF2B5EF4-FFF2-40B4-BE49-F238E27FC236}">
                <a16:creationId xmlns:a16="http://schemas.microsoft.com/office/drawing/2014/main" id="{5D6CA370-2340-870B-D426-FA9A094403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5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E0378B-E473-D9E9-C5EC-9BB3BBCA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</a:t>
            </a:r>
            <a:r>
              <a:rPr lang="ro-RO" dirty="0">
                <a:latin typeface="+mj-lt"/>
              </a:rPr>
              <a:t>intrare</a:t>
            </a:r>
            <a:r>
              <a:rPr lang="ro-RO" dirty="0"/>
              <a:t>/ ieșire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F7A5191-3B49-0468-C594-94B05CC2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833" y="1125350"/>
            <a:ext cx="8430016" cy="2734800"/>
          </a:xfrm>
        </p:spPr>
        <p:txBody>
          <a:bodyPr/>
          <a:lstStyle/>
          <a:p>
            <a:pPr marL="101600" indent="0">
              <a:buNone/>
            </a:pPr>
            <a:r>
              <a:rPr lang="ro-RO" sz="1600" b="1" dirty="0">
                <a:latin typeface="+mn-lt"/>
              </a:rPr>
              <a:t>Date de intrare</a:t>
            </a:r>
          </a:p>
          <a:p>
            <a:pPr marL="101600" indent="0">
              <a:buNone/>
            </a:pPr>
            <a:r>
              <a:rPr lang="ro-RO" sz="1400" dirty="0">
                <a:latin typeface="+mn-lt"/>
              </a:rPr>
              <a:t>   Spectrograme audio extrase din 8000 de fișiere</a:t>
            </a:r>
          </a:p>
          <a:p>
            <a:pPr marL="101600" indent="0">
              <a:buNone/>
            </a:pPr>
            <a:endParaRPr lang="ro-RO" dirty="0">
              <a:latin typeface="+mn-lt"/>
            </a:endParaRPr>
          </a:p>
          <a:p>
            <a:pPr marL="101600" indent="0">
              <a:buNone/>
            </a:pPr>
            <a:r>
              <a:rPr lang="ro-RO" sz="1600" b="1" dirty="0">
                <a:latin typeface="+mn-lt"/>
              </a:rPr>
              <a:t>Date de ieșire</a:t>
            </a:r>
          </a:p>
          <a:p>
            <a:pPr marL="101600" indent="0">
              <a:buNone/>
            </a:pPr>
            <a:r>
              <a:rPr lang="ro-RO" dirty="0">
                <a:latin typeface="+mn-lt"/>
              </a:rPr>
              <a:t>   </a:t>
            </a:r>
            <a:r>
              <a:rPr lang="ro-RO" sz="1400" dirty="0">
                <a:latin typeface="+mn-lt"/>
              </a:rPr>
              <a:t>Probabilitatea ca un fișier să fie în clasa corespunzătoare</a:t>
            </a:r>
          </a:p>
          <a:p>
            <a:pPr marL="101600" indent="0">
              <a:buNone/>
            </a:pPr>
            <a:endParaRPr lang="ro-RO" dirty="0">
              <a:latin typeface="+mn-lt"/>
            </a:endParaRPr>
          </a:p>
          <a:p>
            <a:pPr marL="101600" indent="0">
              <a:buNone/>
            </a:pPr>
            <a:endParaRPr lang="ro-RO" dirty="0">
              <a:latin typeface="+mn-lt"/>
            </a:endParaRP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BBEA255-FE18-1F2F-3956-EFC586009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0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D55F9084-086D-E459-129B-08703DB73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D3C81DD9-90BC-A4C6-3A34-D670BC32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de date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EA98162-EE9E-7394-3566-C27945E5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16" y="1204350"/>
            <a:ext cx="8116587" cy="273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1600" dirty="0">
                <a:latin typeface="+mn-lt"/>
              </a:rPr>
              <a:t>Se numește </a:t>
            </a:r>
            <a:r>
              <a:rPr lang="ro-RO" sz="1600" dirty="0" err="1">
                <a:latin typeface="+mn-lt"/>
              </a:rPr>
              <a:t>Warden</a:t>
            </a:r>
            <a:r>
              <a:rPr lang="ro-RO" sz="1600" dirty="0">
                <a:latin typeface="+mn-lt"/>
              </a:rPr>
              <a:t> și a fost creată în anul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1600" dirty="0">
                <a:latin typeface="+mn-lt"/>
              </a:rPr>
              <a:t>C</a:t>
            </a:r>
            <a:r>
              <a:rPr lang="en-US" sz="1600" dirty="0">
                <a:latin typeface="+mn-lt"/>
              </a:rPr>
              <a:t>on</a:t>
            </a:r>
            <a:r>
              <a:rPr lang="ro-RO" sz="1600" dirty="0">
                <a:latin typeface="+mn-lt"/>
              </a:rPr>
              <a:t>ț</a:t>
            </a:r>
            <a:r>
              <a:rPr lang="en-US" sz="1600" dirty="0" err="1">
                <a:latin typeface="+mn-lt"/>
              </a:rPr>
              <a:t>ine</a:t>
            </a:r>
            <a:r>
              <a:rPr lang="en-US" sz="1600" dirty="0">
                <a:latin typeface="+mn-lt"/>
              </a:rPr>
              <a:t> 8 </a:t>
            </a:r>
            <a:r>
              <a:rPr lang="ro-RO" sz="1600" dirty="0">
                <a:latin typeface="+mn-lt"/>
              </a:rPr>
              <a:t>clase</a:t>
            </a:r>
            <a:r>
              <a:rPr lang="en-US" sz="1600" dirty="0">
                <a:latin typeface="+mn-lt"/>
              </a:rPr>
              <a:t> cu</a:t>
            </a:r>
            <a:r>
              <a:rPr lang="ro-RO" sz="1600" dirty="0">
                <a:latin typeface="+mn-lt"/>
              </a:rPr>
              <a:t> diferite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sunete</a:t>
            </a:r>
            <a:r>
              <a:rPr lang="ro-RO" sz="1600" dirty="0">
                <a:latin typeface="+mn-lt"/>
              </a:rPr>
              <a:t> cum am fi</a:t>
            </a:r>
            <a:r>
              <a:rPr lang="en-US" sz="1600" dirty="0">
                <a:latin typeface="+mn-lt"/>
              </a:rPr>
              <a:t>: </a:t>
            </a:r>
            <a:r>
              <a:rPr lang="en-US" sz="16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'no' 'left' 'stop' 'right' 'go' 'down' 'up' 'yes’</a:t>
            </a:r>
            <a:endParaRPr lang="ro-RO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16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Sunt salvate în format .</a:t>
            </a:r>
            <a:r>
              <a:rPr lang="ro-RO" sz="1600" kern="100" dirty="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wav</a:t>
            </a:r>
            <a:endParaRPr lang="ro-RO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16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Fiecare clasă conține 1000 de înregistrări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Fișierele audio au 16000 Hz pe 32 biți</a:t>
            </a:r>
            <a:endParaRPr lang="en-US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1600" kern="100" dirty="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1600" dirty="0"/>
          </a:p>
        </p:txBody>
      </p:sp>
      <p:sp>
        <p:nvSpPr>
          <p:cNvPr id="667" name="Google Shape;667;p13">
            <a:extLst>
              <a:ext uri="{FF2B5EF4-FFF2-40B4-BE49-F238E27FC236}">
                <a16:creationId xmlns:a16="http://schemas.microsoft.com/office/drawing/2014/main" id="{5D6CA370-2340-870B-D426-FA9A094403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3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F618C6-64F5-F4D5-8E7C-3F2F2CD3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Rețele neuronale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C8DB988-391A-D55A-85D3-F03A5B43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847" y="1204350"/>
            <a:ext cx="8428794" cy="2734800"/>
          </a:xfrm>
        </p:spPr>
        <p:txBody>
          <a:bodyPr/>
          <a:lstStyle/>
          <a:p>
            <a:pPr marL="101600" indent="0">
              <a:buNone/>
            </a:pPr>
            <a:r>
              <a:rPr lang="ro-RO" sz="1600" b="1" i="0" u="none" strike="noStrike" baseline="0" dirty="0">
                <a:solidFill>
                  <a:schemeClr val="tx1"/>
                </a:solidFill>
                <a:latin typeface="+mn-lt"/>
              </a:rPr>
              <a:t> Rețele Neuronale </a:t>
            </a:r>
            <a:r>
              <a:rPr lang="ro-RO" sz="1600" b="1" i="0" u="none" strike="noStrike" baseline="0" dirty="0" err="1">
                <a:solidFill>
                  <a:schemeClr val="tx1"/>
                </a:solidFill>
                <a:latin typeface="+mn-lt"/>
              </a:rPr>
              <a:t>Convoluționale</a:t>
            </a:r>
            <a:r>
              <a:rPr lang="ro-RO" sz="1600" b="1" i="0" u="none" strike="noStrike" baseline="0" dirty="0">
                <a:solidFill>
                  <a:schemeClr val="tx1"/>
                </a:solidFill>
                <a:latin typeface="+mn-lt"/>
              </a:rPr>
              <a:t> (CNN)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  <a:latin typeface="+mn-lt"/>
              </a:rPr>
              <a:t>eficiente în captarea caracteristicilor locale din datele de intrare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  <a:latin typeface="+mn-lt"/>
              </a:rPr>
              <a:t>bine adaptate pentru clasificarea imaginilor și a spectrogramelor audio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  <a:latin typeface="+mn-lt"/>
              </a:rPr>
              <a:t>Principiul de funcționare asemănător cu </a:t>
            </a:r>
            <a:r>
              <a:rPr lang="ro-RO" sz="1600" dirty="0" err="1">
                <a:solidFill>
                  <a:schemeClr val="tx1"/>
                </a:solidFill>
                <a:latin typeface="+mn-lt"/>
              </a:rPr>
              <a:t>creerul</a:t>
            </a:r>
            <a:r>
              <a:rPr lang="ro-RO" sz="1600" dirty="0">
                <a:solidFill>
                  <a:schemeClr val="tx1"/>
                </a:solidFill>
                <a:latin typeface="+mn-lt"/>
              </a:rPr>
              <a:t> uman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  <a:latin typeface="+mn-lt"/>
              </a:rPr>
              <a:t>Unul dintre cei mai populari algoritmi de </a:t>
            </a:r>
            <a:r>
              <a:rPr lang="ro-RO" sz="1600" dirty="0" err="1">
                <a:solidFill>
                  <a:schemeClr val="tx1"/>
                </a:solidFill>
                <a:latin typeface="+mn-lt"/>
              </a:rPr>
              <a:t>invățare</a:t>
            </a:r>
            <a:r>
              <a:rPr lang="ro-RO" sz="1600" dirty="0">
                <a:solidFill>
                  <a:schemeClr val="tx1"/>
                </a:solidFill>
                <a:latin typeface="+mn-lt"/>
              </a:rPr>
              <a:t> automată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74076DB-FB1F-EC3A-52C8-3FA79BC20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6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C98726-5A44-A67B-B796-A4BA7449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Rețele neuronale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A1C4547-6AB8-927B-E2BE-D6316286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364" y="1125350"/>
            <a:ext cx="4974486" cy="2734800"/>
          </a:xfrm>
        </p:spPr>
        <p:txBody>
          <a:bodyPr/>
          <a:lstStyle/>
          <a:p>
            <a:r>
              <a:rPr lang="ro-RO" sz="1600" dirty="0">
                <a:latin typeface="+mn-lt"/>
              </a:rPr>
              <a:t>Principiul de funcționare a unei rețele </a:t>
            </a:r>
            <a:r>
              <a:rPr lang="ro-RO" sz="1600" dirty="0" err="1">
                <a:latin typeface="+mn-lt"/>
              </a:rPr>
              <a:t>convoluționale</a:t>
            </a:r>
            <a:endParaRPr lang="ro-RO" sz="1600" dirty="0">
              <a:latin typeface="+mn-lt"/>
            </a:endParaRPr>
          </a:p>
          <a:p>
            <a:r>
              <a:rPr lang="ro-RO" sz="1600" dirty="0">
                <a:latin typeface="+mn-lt"/>
              </a:rPr>
              <a:t>Din datele de intrare sunt extrase caracteristicile necesare, si prelucrate </a:t>
            </a:r>
            <a:r>
              <a:rPr lang="ro-RO" sz="1600" dirty="0" err="1">
                <a:latin typeface="+mn-lt"/>
              </a:rPr>
              <a:t>printr</a:t>
            </a:r>
            <a:r>
              <a:rPr lang="en-US" sz="1600" dirty="0">
                <a:latin typeface="+mn-lt"/>
              </a:rPr>
              <a:t>-o </a:t>
            </a:r>
            <a:r>
              <a:rPr lang="en-US" sz="1600" dirty="0" err="1">
                <a:latin typeface="+mn-lt"/>
              </a:rPr>
              <a:t>mul</a:t>
            </a:r>
            <a:r>
              <a:rPr lang="ro-RO" sz="1600" dirty="0" err="1">
                <a:latin typeface="+mn-lt"/>
              </a:rPr>
              <a:t>țime</a:t>
            </a:r>
            <a:r>
              <a:rPr lang="ro-RO" sz="1600" dirty="0">
                <a:latin typeface="+mn-lt"/>
              </a:rPr>
              <a:t> de pași necesari pentru a obține rezultatul dorit</a:t>
            </a:r>
          </a:p>
          <a:p>
            <a:r>
              <a:rPr lang="ro-RO" sz="1600" dirty="0">
                <a:latin typeface="+mn-lt"/>
              </a:rPr>
              <a:t>Metoda folosită se bazează pe antrenarea unei rețele CNN, folosind ca date de intrare spectrograme audio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653BF41-F8B3-B0BC-C1EF-1A4168CB83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A7CAF084-8253-AE02-BC1C-4AD37163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94" y="1125350"/>
            <a:ext cx="3631842" cy="26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0F4D1A-848D-E1DD-5BD0-93AD3EFF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Creare și antrenare model</a:t>
            </a:r>
            <a:endParaRPr lang="en-US" dirty="0">
              <a:latin typeface="+mj-lt"/>
            </a:endParaRP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DA6CC1C-D349-9F11-593C-2F48A666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79" y="1085798"/>
            <a:ext cx="8135506" cy="30935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tf.keras.Sequential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acesta</a:t>
            </a:r>
            <a:r>
              <a:rPr lang="en-US" sz="1800" dirty="0">
                <a:latin typeface="+mn-lt"/>
              </a:rPr>
              <a:t> </a:t>
            </a:r>
            <a:r>
              <a:rPr lang="ro-RO" sz="1800" dirty="0">
                <a:latin typeface="+mn-lt"/>
              </a:rPr>
              <a:t>este clasa folosită pentru crearea modelului care </a:t>
            </a:r>
            <a:r>
              <a:rPr lang="en-US" sz="1800" dirty="0" err="1">
                <a:latin typeface="+mn-lt"/>
              </a:rPr>
              <a:t>contine</a:t>
            </a:r>
            <a:r>
              <a:rPr lang="en-US" sz="1800" dirty="0">
                <a:latin typeface="+mn-lt"/>
              </a:rPr>
              <a:t> cateva </a:t>
            </a:r>
            <a:r>
              <a:rPr lang="ro-RO" sz="1800" dirty="0">
                <a:latin typeface="+mn-lt"/>
              </a:rPr>
              <a:t>straturi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preprocesare</a:t>
            </a:r>
            <a:r>
              <a:rPr lang="en-US" sz="1800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b="1" dirty="0">
                <a:latin typeface="+mn-lt"/>
              </a:rPr>
              <a:t>l</a:t>
            </a:r>
            <a:r>
              <a:rPr lang="en-US" sz="1800" b="1" dirty="0" err="1">
                <a:latin typeface="+mn-lt"/>
              </a:rPr>
              <a:t>ayers.Resizing</a:t>
            </a:r>
            <a:r>
              <a:rPr lang="ro-RO" sz="1800" b="1" dirty="0">
                <a:latin typeface="+mn-lt"/>
              </a:rPr>
              <a:t>(32,32)</a:t>
            </a:r>
            <a:r>
              <a:rPr lang="en-US" sz="1800" dirty="0">
                <a:latin typeface="+mn-lt"/>
              </a:rPr>
              <a:t>: </a:t>
            </a:r>
            <a:r>
              <a:rPr lang="it-IT" sz="1800" dirty="0">
                <a:latin typeface="+mn-lt"/>
              </a:rPr>
              <a:t>pentru a reduce eșantionarea intrării pentru a permite modelului să se antreneze mai rapid.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tf.keras.layers.Normalization</a:t>
            </a:r>
            <a:r>
              <a:rPr lang="en-US" sz="1800" b="1" dirty="0">
                <a:latin typeface="+mn-lt"/>
              </a:rPr>
              <a:t>  </a:t>
            </a:r>
            <a:r>
              <a:rPr lang="ro-RO" sz="1800" dirty="0">
                <a:latin typeface="+mn-lt"/>
              </a:rPr>
              <a:t>normalizează datele de intrare</a:t>
            </a:r>
            <a:r>
              <a:rPr lang="en-US" sz="1800" dirty="0">
                <a:latin typeface="+mn-lt"/>
              </a:rPr>
              <a:t>      </a:t>
            </a:r>
            <a:endParaRPr lang="ro-RO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layers.Conv2D(64, 3, activation='</a:t>
            </a:r>
            <a:r>
              <a:rPr lang="en-US" sz="1800" b="1" dirty="0" err="1">
                <a:latin typeface="+mn-lt"/>
              </a:rPr>
              <a:t>relu</a:t>
            </a:r>
            <a:r>
              <a:rPr lang="en-US" sz="1800" b="1" dirty="0">
                <a:latin typeface="+mn-lt"/>
              </a:rPr>
              <a:t>’)</a:t>
            </a:r>
            <a:r>
              <a:rPr lang="ro-RO" sz="1800" b="1" dirty="0">
                <a:latin typeface="+mn-lt"/>
              </a:rPr>
              <a:t> </a:t>
            </a:r>
            <a:r>
              <a:rPr lang="ro-RO" sz="1800" dirty="0">
                <a:latin typeface="+mn-lt"/>
              </a:rPr>
              <a:t>stratul de convoluție</a:t>
            </a:r>
            <a:endParaRPr lang="ro-RO" sz="1800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layers.MaxPooling2D(),</a:t>
            </a:r>
            <a:r>
              <a:rPr lang="ro-RO" sz="1800" b="1" dirty="0">
                <a:latin typeface="+mn-lt"/>
              </a:rPr>
              <a:t> </a:t>
            </a:r>
            <a:r>
              <a:rPr lang="ro-RO" sz="1800" dirty="0">
                <a:latin typeface="+mn-lt"/>
              </a:rPr>
              <a:t>reduce </a:t>
            </a:r>
            <a:r>
              <a:rPr lang="ro-RO" sz="1800" dirty="0" err="1">
                <a:latin typeface="+mn-lt"/>
              </a:rPr>
              <a:t>dimesiunea</a:t>
            </a:r>
            <a:r>
              <a:rPr lang="ro-RO" sz="1800" dirty="0">
                <a:latin typeface="+mn-lt"/>
              </a:rPr>
              <a:t> </a:t>
            </a:r>
            <a:r>
              <a:rPr lang="ro-RO" sz="1800" dirty="0" err="1">
                <a:latin typeface="+mn-lt"/>
              </a:rPr>
              <a:t>feature</a:t>
            </a:r>
            <a:r>
              <a:rPr lang="ro-RO" sz="1800" dirty="0">
                <a:latin typeface="+mn-lt"/>
              </a:rPr>
              <a:t> </a:t>
            </a:r>
            <a:r>
              <a:rPr lang="ro-RO" sz="1800" dirty="0" err="1">
                <a:latin typeface="+mn-lt"/>
              </a:rPr>
              <a:t>map-ului</a:t>
            </a:r>
            <a:r>
              <a:rPr lang="ro-RO" sz="1800" dirty="0">
                <a:latin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0397F47-ACDF-25FF-A56B-5BA1F767C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588DB30-F8D6-A533-5F0F-97BA97D06303}"/>
              </a:ext>
            </a:extLst>
          </p:cNvPr>
          <p:cNvSpPr txBox="1"/>
          <p:nvPr/>
        </p:nvSpPr>
        <p:spPr>
          <a:xfrm>
            <a:off x="934847" y="653150"/>
            <a:ext cx="457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  <a:sym typeface="Catamaran Thin"/>
              </a:rPr>
              <a:t>Model</a:t>
            </a:r>
            <a:endParaRPr lang="ro-RO" sz="1800" b="1" i="1" dirty="0">
              <a:solidFill>
                <a:schemeClr val="tx1"/>
              </a:solidFill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2510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0F4D1A-848D-E1DD-5BD0-93AD3EFF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 și antrenare model</a:t>
            </a:r>
            <a:endParaRPr lang="en-US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DA6CC1C-D349-9F11-593C-2F48A666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38" y="1282459"/>
            <a:ext cx="8153924" cy="31313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 </a:t>
            </a:r>
            <a:r>
              <a:rPr lang="en-US" sz="1600" b="1" dirty="0" err="1">
                <a:latin typeface="+mn-lt"/>
              </a:rPr>
              <a:t>layers.Dropout</a:t>
            </a:r>
            <a:r>
              <a:rPr lang="en-US" sz="1600" b="1" dirty="0">
                <a:latin typeface="+mn-lt"/>
              </a:rPr>
              <a:t>(0.25),</a:t>
            </a:r>
            <a:r>
              <a:rPr lang="ro-RO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o-RO" sz="1600" dirty="0">
                <a:solidFill>
                  <a:schemeClr val="tx1"/>
                </a:solidFill>
                <a:latin typeface="+mn-lt"/>
              </a:rPr>
              <a:t>a</a:t>
            </a:r>
            <a:r>
              <a:rPr lang="ro-RO" sz="1600" dirty="0">
                <a:latin typeface="+mn-lt"/>
              </a:rPr>
              <a:t>nulează contribuția unor pixeli la următorul strat, cu o anumită probabilitate, ajută la prevenirea </a:t>
            </a:r>
            <a:r>
              <a:rPr lang="ro-RO" sz="1600" dirty="0" err="1">
                <a:latin typeface="+mn-lt"/>
              </a:rPr>
              <a:t>overfitting</a:t>
            </a:r>
            <a:r>
              <a:rPr lang="ro-RO" sz="1600" dirty="0">
                <a:latin typeface="+mn-lt"/>
              </a:rPr>
              <a:t>-ului (</a:t>
            </a:r>
            <a:r>
              <a:rPr lang="ro-RO" sz="1600" dirty="0" err="1">
                <a:latin typeface="+mn-lt"/>
              </a:rPr>
              <a:t>supraantrenarea</a:t>
            </a:r>
            <a:r>
              <a:rPr lang="ro-RO" sz="1600" dirty="0">
                <a:latin typeface="+mn-lt"/>
              </a:rPr>
              <a:t>). </a:t>
            </a:r>
            <a:endParaRPr lang="en-US" sz="1600" dirty="0"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+mn-lt"/>
              </a:rPr>
              <a:t>layers.Flatten</a:t>
            </a:r>
            <a:r>
              <a:rPr lang="en-US" sz="1600" b="1" dirty="0">
                <a:latin typeface="+mn-lt"/>
              </a:rPr>
              <a:t>(),</a:t>
            </a:r>
            <a:r>
              <a:rPr lang="ro-RO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o-RO" sz="1600" dirty="0">
                <a:solidFill>
                  <a:schemeClr val="tx1"/>
                </a:solidFill>
                <a:latin typeface="+mn-lt"/>
              </a:rPr>
              <a:t>t</a:t>
            </a:r>
            <a:r>
              <a:rPr lang="it-IT" sz="1600" dirty="0">
                <a:latin typeface="+mn-lt"/>
              </a:rPr>
              <a:t>ensorul </a:t>
            </a:r>
            <a:r>
              <a:rPr lang="ro-RO" sz="1600" dirty="0">
                <a:latin typeface="+mn-lt"/>
              </a:rPr>
              <a:t>multidimensional</a:t>
            </a:r>
            <a:r>
              <a:rPr lang="it-IT" sz="1600" dirty="0">
                <a:latin typeface="+mn-lt"/>
              </a:rPr>
              <a:t> rezultat </a:t>
            </a:r>
            <a:r>
              <a:rPr lang="ro-RO" sz="1600" dirty="0">
                <a:latin typeface="+mn-lt"/>
              </a:rPr>
              <a:t>î</a:t>
            </a:r>
            <a:r>
              <a:rPr lang="it-IT" sz="1600" dirty="0">
                <a:latin typeface="+mn-lt"/>
              </a:rPr>
              <a:t>n urma straturilor convol</a:t>
            </a:r>
            <a:r>
              <a:rPr lang="ro-RO" sz="1600" dirty="0">
                <a:latin typeface="+mn-lt"/>
              </a:rPr>
              <a:t>u</a:t>
            </a:r>
            <a:r>
              <a:rPr lang="it-IT" sz="1600" dirty="0">
                <a:latin typeface="+mn-lt"/>
              </a:rPr>
              <a:t>ționale </a:t>
            </a:r>
            <a:r>
              <a:rPr lang="ro-RO" sz="1600" dirty="0">
                <a:latin typeface="+mn-lt"/>
              </a:rPr>
              <a:t>ș</a:t>
            </a:r>
            <a:r>
              <a:rPr lang="it-IT" sz="1600" dirty="0">
                <a:latin typeface="+mn-lt"/>
              </a:rPr>
              <a:t>i </a:t>
            </a:r>
            <a:r>
              <a:rPr lang="ro-RO" sz="1600" dirty="0">
                <a:latin typeface="+mn-lt"/>
              </a:rPr>
              <a:t>M</a:t>
            </a:r>
            <a:r>
              <a:rPr lang="it-IT" sz="1600" dirty="0">
                <a:latin typeface="+mn-lt"/>
              </a:rPr>
              <a:t>ax</a:t>
            </a:r>
            <a:r>
              <a:rPr lang="ro-RO" sz="1600" dirty="0">
                <a:latin typeface="+mn-lt"/>
              </a:rPr>
              <a:t>P</a:t>
            </a:r>
            <a:r>
              <a:rPr lang="it-IT" sz="1600" dirty="0">
                <a:latin typeface="+mn-lt"/>
              </a:rPr>
              <a:t>ooling</a:t>
            </a:r>
            <a:r>
              <a:rPr lang="ro-RO" sz="1600" dirty="0">
                <a:latin typeface="+mn-lt"/>
              </a:rPr>
              <a:t> este transformat într-un </a:t>
            </a:r>
            <a:r>
              <a:rPr lang="en-US" sz="1600" dirty="0">
                <a:latin typeface="+mn-lt"/>
              </a:rPr>
              <a:t>vector unidimensional</a:t>
            </a:r>
            <a:r>
              <a:rPr lang="ro-RO" sz="1600" dirty="0">
                <a:latin typeface="+mn-lt"/>
              </a:rPr>
              <a:t>, pentru a putea fi folosit ca input în </a:t>
            </a:r>
            <a:r>
              <a:rPr lang="ro-RO" sz="1600" dirty="0" err="1">
                <a:latin typeface="+mn-lt"/>
              </a:rPr>
              <a:t>urmatorul</a:t>
            </a:r>
            <a:r>
              <a:rPr lang="ro-RO" sz="1600" dirty="0">
                <a:latin typeface="+mn-lt"/>
              </a:rPr>
              <a:t> </a:t>
            </a:r>
            <a:r>
              <a:rPr lang="ro-RO" sz="1600" dirty="0" err="1">
                <a:latin typeface="+mn-lt"/>
              </a:rPr>
              <a:t>layer</a:t>
            </a: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    </a:t>
            </a:r>
            <a:r>
              <a:rPr lang="en-US" sz="1600" b="1" dirty="0" err="1">
                <a:latin typeface="+mn-lt"/>
              </a:rPr>
              <a:t>layers.Dense</a:t>
            </a:r>
            <a:r>
              <a:rPr lang="en-US" sz="1600" dirty="0">
                <a:latin typeface="+mn-lt"/>
              </a:rPr>
              <a:t>(128, activation='</a:t>
            </a:r>
            <a:r>
              <a:rPr lang="en-US" sz="1600" dirty="0" err="1">
                <a:latin typeface="+mn-lt"/>
              </a:rPr>
              <a:t>relu</a:t>
            </a:r>
            <a:r>
              <a:rPr lang="en-US" sz="1600" dirty="0">
                <a:latin typeface="+mn-lt"/>
              </a:rPr>
              <a:t>'), </a:t>
            </a:r>
            <a:r>
              <a:rPr lang="en-US" sz="1600" dirty="0" err="1">
                <a:latin typeface="+mn-lt"/>
              </a:rPr>
              <a:t>Acest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aplică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operații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liniare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și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funcții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activare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pentru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combina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caracteristicile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extrase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într</a:t>
            </a:r>
            <a:r>
              <a:rPr lang="en-US" sz="1600" dirty="0">
                <a:latin typeface="+mn-lt"/>
              </a:rPr>
              <a:t>-un vector de </a:t>
            </a:r>
            <a:r>
              <a:rPr lang="en-US" sz="1600" dirty="0" err="1">
                <a:latin typeface="+mn-lt"/>
              </a:rPr>
              <a:t>caracteristici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mai</a:t>
            </a:r>
            <a:r>
              <a:rPr lang="en-US" sz="1600" dirty="0">
                <a:latin typeface="+mn-lt"/>
              </a:rPr>
              <a:t> abstract.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    </a:t>
            </a:r>
            <a:r>
              <a:rPr lang="en-US" sz="1600" b="1" dirty="0" err="1">
                <a:latin typeface="+mn-lt"/>
              </a:rPr>
              <a:t>layers.Dropout</a:t>
            </a:r>
            <a:r>
              <a:rPr lang="en-US" sz="1600" dirty="0">
                <a:latin typeface="+mn-lt"/>
              </a:rPr>
              <a:t>(0.5),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    </a:t>
            </a:r>
            <a:r>
              <a:rPr lang="en-US" sz="1600" b="1" dirty="0" err="1">
                <a:latin typeface="+mn-lt"/>
              </a:rPr>
              <a:t>layers.Dense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num_labels</a:t>
            </a:r>
            <a:r>
              <a:rPr lang="en-US" sz="1600" dirty="0">
                <a:latin typeface="+mn-lt"/>
              </a:rPr>
              <a:t>)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0397F47-ACDF-25FF-A56B-5BA1F767C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0F2A939E-AC83-D904-E82E-8A61B2649E65}"/>
              </a:ext>
            </a:extLst>
          </p:cNvPr>
          <p:cNvSpPr txBox="1"/>
          <p:nvPr/>
        </p:nvSpPr>
        <p:spPr>
          <a:xfrm>
            <a:off x="808318" y="851300"/>
            <a:ext cx="4575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sym typeface="Catamaran Thin"/>
              </a:rPr>
              <a:t>Model</a:t>
            </a:r>
            <a:endParaRPr lang="ro-RO" sz="2000" b="1" i="1" dirty="0">
              <a:solidFill>
                <a:schemeClr val="tx1"/>
              </a:solidFill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4225808019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4345</TotalTime>
  <Words>1093</Words>
  <Application>Microsoft Office PowerPoint</Application>
  <PresentationFormat>Expunere pe ecran (16:9)</PresentationFormat>
  <Paragraphs>134</Paragraphs>
  <Slides>19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Catamaran</vt:lpstr>
      <vt:lpstr>Arial</vt:lpstr>
      <vt:lpstr>Calibri</vt:lpstr>
      <vt:lpstr>Catamaran Thin</vt:lpstr>
      <vt:lpstr>Aptos</vt:lpstr>
      <vt:lpstr>Hubert template</vt:lpstr>
      <vt:lpstr>Recunoaștere audio simplă: recunoașterea de cuvinte scurte</vt:lpstr>
      <vt:lpstr>Introducere</vt:lpstr>
      <vt:lpstr>Introducere</vt:lpstr>
      <vt:lpstr>Date intrare/ ieșire</vt:lpstr>
      <vt:lpstr>Baza de date</vt:lpstr>
      <vt:lpstr>Rețele neuronale</vt:lpstr>
      <vt:lpstr>Rețele neuronale</vt:lpstr>
      <vt:lpstr>Creare și antrenare model</vt:lpstr>
      <vt:lpstr>Creare și antrenare model</vt:lpstr>
      <vt:lpstr>Creare și antrenare model</vt:lpstr>
      <vt:lpstr>Creare și antrenare model</vt:lpstr>
      <vt:lpstr>Prezentare PowerPoint</vt:lpstr>
      <vt:lpstr>Prezentare PowerPoint</vt:lpstr>
      <vt:lpstr>Compilare și ajustare model</vt:lpstr>
      <vt:lpstr>Compilare și ajustare model</vt:lpstr>
      <vt:lpstr>Prezentare PowerPoint</vt:lpstr>
      <vt:lpstr>Rezultate</vt:lpstr>
      <vt:lpstr>Rezultate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 audio simplă: recunoașterea cuvintelor cheie</dc:title>
  <dc:creator>Dura</dc:creator>
  <cp:lastModifiedBy>Georgiana Dura</cp:lastModifiedBy>
  <cp:revision>61</cp:revision>
  <dcterms:modified xsi:type="dcterms:W3CDTF">2024-06-01T12:22:16Z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2024-03-03T16:56:25Z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d18eb775-00d3-4a10-9bcd-1c7899cfaa52</vt:lpwstr>
  </property>
  <property fmtid="{D5CDD505-2E9C-101B-9397-08002B2CF9AE}" pid="8" name="MSIP_Label_5b58b62f-6f94-46bd-8089-18e64b0a9abb_ContentBits">
    <vt:lpwstr>0</vt:lpwstr>
  </property>
</Properties>
</file>