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9" r:id="rId9"/>
    <p:sldId id="264" r:id="rId10"/>
    <p:sldId id="265" r:id="rId11"/>
    <p:sldId id="268"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HA LAKSHMI" userId="6f0f25397fedf202" providerId="LiveId" clId="{5F0D81A1-E152-4CC7-83D4-257B5E1BE86A}"/>
    <pc:docChg chg="modSld">
      <pc:chgData name="MAHA LAKSHMI" userId="6f0f25397fedf202" providerId="LiveId" clId="{5F0D81A1-E152-4CC7-83D4-257B5E1BE86A}" dt="2024-08-27T05:35:36.563" v="19" actId="123"/>
      <pc:docMkLst>
        <pc:docMk/>
      </pc:docMkLst>
      <pc:sldChg chg="addSp delSp modSp mod">
        <pc:chgData name="MAHA LAKSHMI" userId="6f0f25397fedf202" providerId="LiveId" clId="{5F0D81A1-E152-4CC7-83D4-257B5E1BE86A}" dt="2024-08-27T05:34:40.712" v="4"/>
        <pc:sldMkLst>
          <pc:docMk/>
          <pc:sldMk cId="0" sldId="256"/>
        </pc:sldMkLst>
        <pc:spChg chg="add del mod">
          <ac:chgData name="MAHA LAKSHMI" userId="6f0f25397fedf202" providerId="LiveId" clId="{5F0D81A1-E152-4CC7-83D4-257B5E1BE86A}" dt="2024-08-27T05:34:40.712" v="4"/>
          <ac:spMkLst>
            <pc:docMk/>
            <pc:sldMk cId="0" sldId="256"/>
            <ac:spMk id="10" creationId="{2AE04321-7001-581F-E5A8-CC4E01B2C135}"/>
          </ac:spMkLst>
        </pc:spChg>
      </pc:sldChg>
      <pc:sldChg chg="modSp mod">
        <pc:chgData name="MAHA LAKSHMI" userId="6f0f25397fedf202" providerId="LiveId" clId="{5F0D81A1-E152-4CC7-83D4-257B5E1BE86A}" dt="2024-08-27T05:34:58.967" v="5" actId="123"/>
        <pc:sldMkLst>
          <pc:docMk/>
          <pc:sldMk cId="0" sldId="259"/>
        </pc:sldMkLst>
        <pc:spChg chg="mod">
          <ac:chgData name="MAHA LAKSHMI" userId="6f0f25397fedf202" providerId="LiveId" clId="{5F0D81A1-E152-4CC7-83D4-257B5E1BE86A}" dt="2024-08-27T05:34:58.967" v="5" actId="123"/>
          <ac:spMkLst>
            <pc:docMk/>
            <pc:sldMk cId="0" sldId="259"/>
            <ac:spMk id="9" creationId="{6813FD4D-1005-37A0-74A5-A4BB89A06398}"/>
          </ac:spMkLst>
        </pc:spChg>
      </pc:sldChg>
      <pc:sldChg chg="modSp mod">
        <pc:chgData name="MAHA LAKSHMI" userId="6f0f25397fedf202" providerId="LiveId" clId="{5F0D81A1-E152-4CC7-83D4-257B5E1BE86A}" dt="2024-08-27T05:35:03.086" v="6" actId="123"/>
        <pc:sldMkLst>
          <pc:docMk/>
          <pc:sldMk cId="0" sldId="260"/>
        </pc:sldMkLst>
        <pc:spChg chg="mod">
          <ac:chgData name="MAHA LAKSHMI" userId="6f0f25397fedf202" providerId="LiveId" clId="{5F0D81A1-E152-4CC7-83D4-257B5E1BE86A}" dt="2024-08-27T05:35:03.086" v="6" actId="123"/>
          <ac:spMkLst>
            <pc:docMk/>
            <pc:sldMk cId="0" sldId="260"/>
            <ac:spMk id="11" creationId="{F050B57B-77CA-84FA-9910-3F41C17BBB48}"/>
          </ac:spMkLst>
        </pc:spChg>
      </pc:sldChg>
      <pc:sldChg chg="modSp mod">
        <pc:chgData name="MAHA LAKSHMI" userId="6f0f25397fedf202" providerId="LiveId" clId="{5F0D81A1-E152-4CC7-83D4-257B5E1BE86A}" dt="2024-08-27T05:35:07.572" v="7" actId="123"/>
        <pc:sldMkLst>
          <pc:docMk/>
          <pc:sldMk cId="0" sldId="261"/>
        </pc:sldMkLst>
        <pc:spChg chg="mod">
          <ac:chgData name="MAHA LAKSHMI" userId="6f0f25397fedf202" providerId="LiveId" clId="{5F0D81A1-E152-4CC7-83D4-257B5E1BE86A}" dt="2024-08-27T05:35:07.572" v="7" actId="123"/>
          <ac:spMkLst>
            <pc:docMk/>
            <pc:sldMk cId="0" sldId="261"/>
            <ac:spMk id="7" creationId="{CFC9363D-7110-4CF7-0E3D-4A6C32E01426}"/>
          </ac:spMkLst>
        </pc:spChg>
      </pc:sldChg>
      <pc:sldChg chg="modSp mod">
        <pc:chgData name="MAHA LAKSHMI" userId="6f0f25397fedf202" providerId="LiveId" clId="{5F0D81A1-E152-4CC7-83D4-257B5E1BE86A}" dt="2024-08-27T05:35:14.426" v="8" actId="123"/>
        <pc:sldMkLst>
          <pc:docMk/>
          <pc:sldMk cId="0" sldId="262"/>
        </pc:sldMkLst>
        <pc:spChg chg="mod">
          <ac:chgData name="MAHA LAKSHMI" userId="6f0f25397fedf202" providerId="LiveId" clId="{5F0D81A1-E152-4CC7-83D4-257B5E1BE86A}" dt="2024-08-27T05:35:14.426" v="8" actId="123"/>
          <ac:spMkLst>
            <pc:docMk/>
            <pc:sldMk cId="0" sldId="262"/>
            <ac:spMk id="8" creationId="{D1D37620-D1EA-7B5C-AFD9-C1C257D7D50E}"/>
          </ac:spMkLst>
        </pc:spChg>
      </pc:sldChg>
      <pc:sldChg chg="modSp mod">
        <pc:chgData name="MAHA LAKSHMI" userId="6f0f25397fedf202" providerId="LiveId" clId="{5F0D81A1-E152-4CC7-83D4-257B5E1BE86A}" dt="2024-08-27T05:35:23.360" v="10" actId="123"/>
        <pc:sldMkLst>
          <pc:docMk/>
          <pc:sldMk cId="0" sldId="264"/>
        </pc:sldMkLst>
        <pc:spChg chg="mod">
          <ac:chgData name="MAHA LAKSHMI" userId="6f0f25397fedf202" providerId="LiveId" clId="{5F0D81A1-E152-4CC7-83D4-257B5E1BE86A}" dt="2024-08-27T05:35:23.360" v="10" actId="123"/>
          <ac:spMkLst>
            <pc:docMk/>
            <pc:sldMk cId="0" sldId="264"/>
            <ac:spMk id="3" creationId="{8CC21643-E394-6082-8719-2C1D037FDB58}"/>
          </ac:spMkLst>
        </pc:spChg>
      </pc:sldChg>
      <pc:sldChg chg="modSp mod">
        <pc:chgData name="MAHA LAKSHMI" userId="6f0f25397fedf202" providerId="LiveId" clId="{5F0D81A1-E152-4CC7-83D4-257B5E1BE86A}" dt="2024-08-27T05:35:32.337" v="18" actId="1036"/>
        <pc:sldMkLst>
          <pc:docMk/>
          <pc:sldMk cId="0" sldId="265"/>
        </pc:sldMkLst>
        <pc:graphicFrameChg chg="mod">
          <ac:chgData name="MAHA LAKSHMI" userId="6f0f25397fedf202" providerId="LiveId" clId="{5F0D81A1-E152-4CC7-83D4-257B5E1BE86A}" dt="2024-08-27T05:35:32.337" v="18" actId="1036"/>
          <ac:graphicFrameMkLst>
            <pc:docMk/>
            <pc:sldMk cId="0" sldId="265"/>
            <ac:graphicFrameMk id="4" creationId="{5EAC95A7-150C-6709-1EE2-00173DCE3B13}"/>
          </ac:graphicFrameMkLst>
        </pc:graphicFrameChg>
      </pc:sldChg>
      <pc:sldChg chg="modSp mod">
        <pc:chgData name="MAHA LAKSHMI" userId="6f0f25397fedf202" providerId="LiveId" clId="{5F0D81A1-E152-4CC7-83D4-257B5E1BE86A}" dt="2024-08-27T05:35:36.563" v="19" actId="123"/>
        <pc:sldMkLst>
          <pc:docMk/>
          <pc:sldMk cId="2986442291" sldId="268"/>
        </pc:sldMkLst>
        <pc:spChg chg="mod">
          <ac:chgData name="MAHA LAKSHMI" userId="6f0f25397fedf202" providerId="LiveId" clId="{5F0D81A1-E152-4CC7-83D4-257B5E1BE86A}" dt="2024-08-27T05:35:36.563" v="19" actId="123"/>
          <ac:spMkLst>
            <pc:docMk/>
            <pc:sldMk cId="2986442291" sldId="268"/>
            <ac:spMk id="4" creationId="{AD9A7CAC-D6F4-FEF2-4063-97BDFB552B4B}"/>
          </ac:spMkLst>
        </pc:spChg>
      </pc:sldChg>
      <pc:sldChg chg="modSp mod">
        <pc:chgData name="MAHA LAKSHMI" userId="6f0f25397fedf202" providerId="LiveId" clId="{5F0D81A1-E152-4CC7-83D4-257B5E1BE86A}" dt="2024-08-27T05:35:18.885" v="9" actId="123"/>
        <pc:sldMkLst>
          <pc:docMk/>
          <pc:sldMk cId="2720660618" sldId="269"/>
        </pc:sldMkLst>
        <pc:spChg chg="mod">
          <ac:chgData name="MAHA LAKSHMI" userId="6f0f25397fedf202" providerId="LiveId" clId="{5F0D81A1-E152-4CC7-83D4-257B5E1BE86A}" dt="2024-08-27T05:35:18.885" v="9" actId="123"/>
          <ac:spMkLst>
            <pc:docMk/>
            <pc:sldMk cId="2720660618" sldId="269"/>
            <ac:spMk id="3" creationId="{8423FE37-824B-66E9-419C-222E2F391152}"/>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D:\jagan\karthi%20nm%20project.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[karthi nm project.xlsx]SALARY _DEPARTMENT!PivotTable1</c:name>
    <c:fmtId val="7"/>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sz="1800" b="1" baseline="0"/>
              <a:t> </a:t>
            </a:r>
            <a:r>
              <a:rPr lang="en-IN" sz="2400" b="1" baseline="0">
                <a:solidFill>
                  <a:srgbClr val="00B0F0"/>
                </a:solidFill>
                <a:latin typeface="Aptos" panose="020B0004020202020204" pitchFamily="34" charset="0"/>
              </a:rPr>
              <a:t>SALARY BASED ON DEPARTMENTS</a:t>
            </a:r>
            <a:endParaRPr lang="en-IN" sz="2000" b="1">
              <a:solidFill>
                <a:srgbClr val="00B0F0"/>
              </a:solidFill>
              <a:latin typeface="Aptos" panose="020B0004020202020204" pitchFamily="34" charset="0"/>
            </a:endParaRP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view3D>
      <c:rotX val="15"/>
      <c:rotY val="20"/>
      <c:depthPercent val="100"/>
      <c:rAngAx val="0"/>
    </c:view3D>
    <c:floor>
      <c:thickness val="0"/>
      <c:spPr>
        <a:noFill/>
        <a:ln w="9525" cap="flat" cmpd="sng" algn="ctr">
          <a:solidFill>
            <a:schemeClr val="dk1">
              <a:lumMod val="50000"/>
              <a:lumOff val="50000"/>
            </a:schemeClr>
          </a:solidFill>
          <a:round/>
        </a:ln>
        <a:effectLst/>
        <a:sp3d contourW="9525">
          <a:contourClr>
            <a:schemeClr val="dk1">
              <a:lumMod val="50000"/>
              <a:lumOff val="50000"/>
            </a:schemeClr>
          </a:contourClr>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5.5823033582128728E-2"/>
          <c:y val="0.16675683468077476"/>
          <c:w val="0.75911351706036745"/>
          <c:h val="0.38785834062408864"/>
        </c:manualLayout>
      </c:layout>
      <c:area3DChart>
        <c:grouping val="stacked"/>
        <c:varyColors val="0"/>
        <c:ser>
          <c:idx val="0"/>
          <c:order val="0"/>
          <c:tx>
            <c:strRef>
              <c:f>'SALARY _DEPARTMENT'!$B$3:$B$4</c:f>
              <c:strCache>
                <c:ptCount val="1"/>
                <c:pt idx="0">
                  <c:v>HIGH</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cat>
            <c:strRef>
              <c:f>'SALARY _DEPARTMENT'!$A$5:$A$36</c:f>
              <c:strCache>
                <c:ptCount val="31"/>
                <c:pt idx="0">
                  <c:v>Accounting &amp; Taxation Department</c:v>
                </c:pt>
                <c:pt idx="1">
                  <c:v>Accounts payable Department</c:v>
                </c:pt>
                <c:pt idx="2">
                  <c:v>Applied Innovation Exchange Department</c:v>
                </c:pt>
                <c:pt idx="3">
                  <c:v>Aviation Engineering Department</c:v>
                </c:pt>
                <c:pt idx="4">
                  <c:v>Back Office Department</c:v>
                </c:pt>
                <c:pt idx="5">
                  <c:v>Banking Operations Department</c:v>
                </c:pt>
                <c:pt idx="6">
                  <c:v>Business Intelligence &amp; Analytics Department</c:v>
                </c:pt>
                <c:pt idx="7">
                  <c:v>Data Science &amp; Machine Learning Department</c:v>
                </c:pt>
                <c:pt idx="8">
                  <c:v>DBA / Data warehousing Department</c:v>
                </c:pt>
                <c:pt idx="9">
                  <c:v>DevOps Department</c:v>
                </c:pt>
                <c:pt idx="10">
                  <c:v>Downstream Department</c:v>
                </c:pt>
                <c:pt idx="11">
                  <c:v>Engineering &amp; Manufacturing Department</c:v>
                </c:pt>
                <c:pt idx="12">
                  <c:v>Facility Management Department</c:v>
                </c:pt>
                <c:pt idx="13">
                  <c:v>Finance Department</c:v>
                </c:pt>
                <c:pt idx="14">
                  <c:v>General Insurance Department</c:v>
                </c:pt>
                <c:pt idx="15">
                  <c:v>Hardware Department</c:v>
                </c:pt>
                <c:pt idx="16">
                  <c:v>IT Consulting Department</c:v>
                </c:pt>
                <c:pt idx="17">
                  <c:v>IT Infrastructure Services Department</c:v>
                </c:pt>
                <c:pt idx="18">
                  <c:v>IT Network Department</c:v>
                </c:pt>
                <c:pt idx="19">
                  <c:v>IT Security Department</c:v>
                </c:pt>
                <c:pt idx="20">
                  <c:v>IT Support Department</c:v>
                </c:pt>
                <c:pt idx="21">
                  <c:v>Operations Department</c:v>
                </c:pt>
                <c:pt idx="22">
                  <c:v>Operations Support Department</c:v>
                </c:pt>
                <c:pt idx="23">
                  <c:v>Other Department</c:v>
                </c:pt>
                <c:pt idx="24">
                  <c:v>Other Hospital Staff Department</c:v>
                </c:pt>
                <c:pt idx="25">
                  <c:v>Quality Assurance and Testing Department</c:v>
                </c:pt>
                <c:pt idx="26">
                  <c:v>Recruitment &amp; Talent Acquisition Department</c:v>
                </c:pt>
                <c:pt idx="27">
                  <c:v>SCM &amp; Logistics Department</c:v>
                </c:pt>
                <c:pt idx="28">
                  <c:v>Software Development Department</c:v>
                </c:pt>
                <c:pt idx="29">
                  <c:v>Technology / IT Department</c:v>
                </c:pt>
                <c:pt idx="30">
                  <c:v>(blank)</c:v>
                </c:pt>
              </c:strCache>
            </c:strRef>
          </c:cat>
          <c:val>
            <c:numRef>
              <c:f>'SALARY _DEPARTMENT'!$B$5:$B$36</c:f>
              <c:numCache>
                <c:formatCode>General</c:formatCode>
                <c:ptCount val="31"/>
                <c:pt idx="5">
                  <c:v>1</c:v>
                </c:pt>
                <c:pt idx="13">
                  <c:v>1</c:v>
                </c:pt>
                <c:pt idx="16">
                  <c:v>1</c:v>
                </c:pt>
                <c:pt idx="17">
                  <c:v>2</c:v>
                </c:pt>
                <c:pt idx="19">
                  <c:v>1</c:v>
                </c:pt>
                <c:pt idx="20">
                  <c:v>1</c:v>
                </c:pt>
                <c:pt idx="23">
                  <c:v>3</c:v>
                </c:pt>
                <c:pt idx="25">
                  <c:v>1</c:v>
                </c:pt>
                <c:pt idx="26">
                  <c:v>1</c:v>
                </c:pt>
                <c:pt idx="28">
                  <c:v>5</c:v>
                </c:pt>
              </c:numCache>
            </c:numRef>
          </c:val>
          <c:extLst>
            <c:ext xmlns:c16="http://schemas.microsoft.com/office/drawing/2014/chart" uri="{C3380CC4-5D6E-409C-BE32-E72D297353CC}">
              <c16:uniqueId val="{00000000-7A99-43E1-BA54-C5A0E3262B38}"/>
            </c:ext>
          </c:extLst>
        </c:ser>
        <c:ser>
          <c:idx val="1"/>
          <c:order val="1"/>
          <c:tx>
            <c:strRef>
              <c:f>'SALARY _DEPARTMENT'!$C$3:$C$4</c:f>
              <c:strCache>
                <c:ptCount val="1"/>
                <c:pt idx="0">
                  <c:v>LAST</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cat>
            <c:strRef>
              <c:f>'SALARY _DEPARTMENT'!$A$5:$A$36</c:f>
              <c:strCache>
                <c:ptCount val="31"/>
                <c:pt idx="0">
                  <c:v>Accounting &amp; Taxation Department</c:v>
                </c:pt>
                <c:pt idx="1">
                  <c:v>Accounts payable Department</c:v>
                </c:pt>
                <c:pt idx="2">
                  <c:v>Applied Innovation Exchange Department</c:v>
                </c:pt>
                <c:pt idx="3">
                  <c:v>Aviation Engineering Department</c:v>
                </c:pt>
                <c:pt idx="4">
                  <c:v>Back Office Department</c:v>
                </c:pt>
                <c:pt idx="5">
                  <c:v>Banking Operations Department</c:v>
                </c:pt>
                <c:pt idx="6">
                  <c:v>Business Intelligence &amp; Analytics Department</c:v>
                </c:pt>
                <c:pt idx="7">
                  <c:v>Data Science &amp; Machine Learning Department</c:v>
                </c:pt>
                <c:pt idx="8">
                  <c:v>DBA / Data warehousing Department</c:v>
                </c:pt>
                <c:pt idx="9">
                  <c:v>DevOps Department</c:v>
                </c:pt>
                <c:pt idx="10">
                  <c:v>Downstream Department</c:v>
                </c:pt>
                <c:pt idx="11">
                  <c:v>Engineering &amp; Manufacturing Department</c:v>
                </c:pt>
                <c:pt idx="12">
                  <c:v>Facility Management Department</c:v>
                </c:pt>
                <c:pt idx="13">
                  <c:v>Finance Department</c:v>
                </c:pt>
                <c:pt idx="14">
                  <c:v>General Insurance Department</c:v>
                </c:pt>
                <c:pt idx="15">
                  <c:v>Hardware Department</c:v>
                </c:pt>
                <c:pt idx="16">
                  <c:v>IT Consulting Department</c:v>
                </c:pt>
                <c:pt idx="17">
                  <c:v>IT Infrastructure Services Department</c:v>
                </c:pt>
                <c:pt idx="18">
                  <c:v>IT Network Department</c:v>
                </c:pt>
                <c:pt idx="19">
                  <c:v>IT Security Department</c:v>
                </c:pt>
                <c:pt idx="20">
                  <c:v>IT Support Department</c:v>
                </c:pt>
                <c:pt idx="21">
                  <c:v>Operations Department</c:v>
                </c:pt>
                <c:pt idx="22">
                  <c:v>Operations Support Department</c:v>
                </c:pt>
                <c:pt idx="23">
                  <c:v>Other Department</c:v>
                </c:pt>
                <c:pt idx="24">
                  <c:v>Other Hospital Staff Department</c:v>
                </c:pt>
                <c:pt idx="25">
                  <c:v>Quality Assurance and Testing Department</c:v>
                </c:pt>
                <c:pt idx="26">
                  <c:v>Recruitment &amp; Talent Acquisition Department</c:v>
                </c:pt>
                <c:pt idx="27">
                  <c:v>SCM &amp; Logistics Department</c:v>
                </c:pt>
                <c:pt idx="28">
                  <c:v>Software Development Department</c:v>
                </c:pt>
                <c:pt idx="29">
                  <c:v>Technology / IT Department</c:v>
                </c:pt>
                <c:pt idx="30">
                  <c:v>(blank)</c:v>
                </c:pt>
              </c:strCache>
            </c:strRef>
          </c:cat>
          <c:val>
            <c:numRef>
              <c:f>'SALARY _DEPARTMENT'!$C$5:$C$36</c:f>
              <c:numCache>
                <c:formatCode>General</c:formatCode>
                <c:ptCount val="31"/>
                <c:pt idx="4">
                  <c:v>1</c:v>
                </c:pt>
                <c:pt idx="5">
                  <c:v>3</c:v>
                </c:pt>
                <c:pt idx="6">
                  <c:v>1</c:v>
                </c:pt>
                <c:pt idx="11">
                  <c:v>1</c:v>
                </c:pt>
                <c:pt idx="13">
                  <c:v>1</c:v>
                </c:pt>
                <c:pt idx="15">
                  <c:v>1</c:v>
                </c:pt>
                <c:pt idx="22">
                  <c:v>1</c:v>
                </c:pt>
                <c:pt idx="23">
                  <c:v>1</c:v>
                </c:pt>
                <c:pt idx="26">
                  <c:v>2</c:v>
                </c:pt>
              </c:numCache>
            </c:numRef>
          </c:val>
          <c:extLst>
            <c:ext xmlns:c16="http://schemas.microsoft.com/office/drawing/2014/chart" uri="{C3380CC4-5D6E-409C-BE32-E72D297353CC}">
              <c16:uniqueId val="{00000001-7A99-43E1-BA54-C5A0E3262B38}"/>
            </c:ext>
          </c:extLst>
        </c:ser>
        <c:ser>
          <c:idx val="2"/>
          <c:order val="2"/>
          <c:tx>
            <c:strRef>
              <c:f>'SALARY _DEPARTMENT'!$D$3:$D$4</c:f>
              <c:strCache>
                <c:ptCount val="1"/>
                <c:pt idx="0">
                  <c:v>MED</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cat>
            <c:strRef>
              <c:f>'SALARY _DEPARTMENT'!$A$5:$A$36</c:f>
              <c:strCache>
                <c:ptCount val="31"/>
                <c:pt idx="0">
                  <c:v>Accounting &amp; Taxation Department</c:v>
                </c:pt>
                <c:pt idx="1">
                  <c:v>Accounts payable Department</c:v>
                </c:pt>
                <c:pt idx="2">
                  <c:v>Applied Innovation Exchange Department</c:v>
                </c:pt>
                <c:pt idx="3">
                  <c:v>Aviation Engineering Department</c:v>
                </c:pt>
                <c:pt idx="4">
                  <c:v>Back Office Department</c:v>
                </c:pt>
                <c:pt idx="5">
                  <c:v>Banking Operations Department</c:v>
                </c:pt>
                <c:pt idx="6">
                  <c:v>Business Intelligence &amp; Analytics Department</c:v>
                </c:pt>
                <c:pt idx="7">
                  <c:v>Data Science &amp; Machine Learning Department</c:v>
                </c:pt>
                <c:pt idx="8">
                  <c:v>DBA / Data warehousing Department</c:v>
                </c:pt>
                <c:pt idx="9">
                  <c:v>DevOps Department</c:v>
                </c:pt>
                <c:pt idx="10">
                  <c:v>Downstream Department</c:v>
                </c:pt>
                <c:pt idx="11">
                  <c:v>Engineering &amp; Manufacturing Department</c:v>
                </c:pt>
                <c:pt idx="12">
                  <c:v>Facility Management Department</c:v>
                </c:pt>
                <c:pt idx="13">
                  <c:v>Finance Department</c:v>
                </c:pt>
                <c:pt idx="14">
                  <c:v>General Insurance Department</c:v>
                </c:pt>
                <c:pt idx="15">
                  <c:v>Hardware Department</c:v>
                </c:pt>
                <c:pt idx="16">
                  <c:v>IT Consulting Department</c:v>
                </c:pt>
                <c:pt idx="17">
                  <c:v>IT Infrastructure Services Department</c:v>
                </c:pt>
                <c:pt idx="18">
                  <c:v>IT Network Department</c:v>
                </c:pt>
                <c:pt idx="19">
                  <c:v>IT Security Department</c:v>
                </c:pt>
                <c:pt idx="20">
                  <c:v>IT Support Department</c:v>
                </c:pt>
                <c:pt idx="21">
                  <c:v>Operations Department</c:v>
                </c:pt>
                <c:pt idx="22">
                  <c:v>Operations Support Department</c:v>
                </c:pt>
                <c:pt idx="23">
                  <c:v>Other Department</c:v>
                </c:pt>
                <c:pt idx="24">
                  <c:v>Other Hospital Staff Department</c:v>
                </c:pt>
                <c:pt idx="25">
                  <c:v>Quality Assurance and Testing Department</c:v>
                </c:pt>
                <c:pt idx="26">
                  <c:v>Recruitment &amp; Talent Acquisition Department</c:v>
                </c:pt>
                <c:pt idx="27">
                  <c:v>SCM &amp; Logistics Department</c:v>
                </c:pt>
                <c:pt idx="28">
                  <c:v>Software Development Department</c:v>
                </c:pt>
                <c:pt idx="29">
                  <c:v>Technology / IT Department</c:v>
                </c:pt>
                <c:pt idx="30">
                  <c:v>(blank)</c:v>
                </c:pt>
              </c:strCache>
            </c:strRef>
          </c:cat>
          <c:val>
            <c:numRef>
              <c:f>'SALARY _DEPARTMENT'!$D$5:$D$36</c:f>
              <c:numCache>
                <c:formatCode>General</c:formatCode>
                <c:ptCount val="31"/>
                <c:pt idx="0">
                  <c:v>1</c:v>
                </c:pt>
                <c:pt idx="1">
                  <c:v>1</c:v>
                </c:pt>
                <c:pt idx="2">
                  <c:v>1</c:v>
                </c:pt>
                <c:pt idx="3">
                  <c:v>1</c:v>
                </c:pt>
                <c:pt idx="5">
                  <c:v>4</c:v>
                </c:pt>
                <c:pt idx="6">
                  <c:v>2</c:v>
                </c:pt>
                <c:pt idx="7">
                  <c:v>1</c:v>
                </c:pt>
                <c:pt idx="8">
                  <c:v>1</c:v>
                </c:pt>
                <c:pt idx="9">
                  <c:v>1</c:v>
                </c:pt>
                <c:pt idx="10">
                  <c:v>1</c:v>
                </c:pt>
                <c:pt idx="12">
                  <c:v>1</c:v>
                </c:pt>
                <c:pt idx="13">
                  <c:v>2</c:v>
                </c:pt>
                <c:pt idx="14">
                  <c:v>1</c:v>
                </c:pt>
                <c:pt idx="15">
                  <c:v>1</c:v>
                </c:pt>
                <c:pt idx="16">
                  <c:v>5</c:v>
                </c:pt>
                <c:pt idx="17">
                  <c:v>1</c:v>
                </c:pt>
                <c:pt idx="18">
                  <c:v>3</c:v>
                </c:pt>
                <c:pt idx="19">
                  <c:v>3</c:v>
                </c:pt>
                <c:pt idx="21">
                  <c:v>2</c:v>
                </c:pt>
                <c:pt idx="22">
                  <c:v>2</c:v>
                </c:pt>
                <c:pt idx="23">
                  <c:v>4</c:v>
                </c:pt>
                <c:pt idx="24">
                  <c:v>1</c:v>
                </c:pt>
                <c:pt idx="25">
                  <c:v>2</c:v>
                </c:pt>
                <c:pt idx="27">
                  <c:v>1</c:v>
                </c:pt>
                <c:pt idx="28">
                  <c:v>16</c:v>
                </c:pt>
                <c:pt idx="29">
                  <c:v>1</c:v>
                </c:pt>
              </c:numCache>
            </c:numRef>
          </c:val>
          <c:extLst>
            <c:ext xmlns:c16="http://schemas.microsoft.com/office/drawing/2014/chart" uri="{C3380CC4-5D6E-409C-BE32-E72D297353CC}">
              <c16:uniqueId val="{00000002-7A99-43E1-BA54-C5A0E3262B38}"/>
            </c:ext>
          </c:extLst>
        </c:ser>
        <c:ser>
          <c:idx val="3"/>
          <c:order val="3"/>
          <c:tx>
            <c:strRef>
              <c:f>'SALARY _DEPARTMENT'!$E$3:$E$4</c:f>
              <c:strCache>
                <c:ptCount val="1"/>
                <c:pt idx="0">
                  <c:v>(blank)</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cat>
            <c:strRef>
              <c:f>'SALARY _DEPARTMENT'!$A$5:$A$36</c:f>
              <c:strCache>
                <c:ptCount val="31"/>
                <c:pt idx="0">
                  <c:v>Accounting &amp; Taxation Department</c:v>
                </c:pt>
                <c:pt idx="1">
                  <c:v>Accounts payable Department</c:v>
                </c:pt>
                <c:pt idx="2">
                  <c:v>Applied Innovation Exchange Department</c:v>
                </c:pt>
                <c:pt idx="3">
                  <c:v>Aviation Engineering Department</c:v>
                </c:pt>
                <c:pt idx="4">
                  <c:v>Back Office Department</c:v>
                </c:pt>
                <c:pt idx="5">
                  <c:v>Banking Operations Department</c:v>
                </c:pt>
                <c:pt idx="6">
                  <c:v>Business Intelligence &amp; Analytics Department</c:v>
                </c:pt>
                <c:pt idx="7">
                  <c:v>Data Science &amp; Machine Learning Department</c:v>
                </c:pt>
                <c:pt idx="8">
                  <c:v>DBA / Data warehousing Department</c:v>
                </c:pt>
                <c:pt idx="9">
                  <c:v>DevOps Department</c:v>
                </c:pt>
                <c:pt idx="10">
                  <c:v>Downstream Department</c:v>
                </c:pt>
                <c:pt idx="11">
                  <c:v>Engineering &amp; Manufacturing Department</c:v>
                </c:pt>
                <c:pt idx="12">
                  <c:v>Facility Management Department</c:v>
                </c:pt>
                <c:pt idx="13">
                  <c:v>Finance Department</c:v>
                </c:pt>
                <c:pt idx="14">
                  <c:v>General Insurance Department</c:v>
                </c:pt>
                <c:pt idx="15">
                  <c:v>Hardware Department</c:v>
                </c:pt>
                <c:pt idx="16">
                  <c:v>IT Consulting Department</c:v>
                </c:pt>
                <c:pt idx="17">
                  <c:v>IT Infrastructure Services Department</c:v>
                </c:pt>
                <c:pt idx="18">
                  <c:v>IT Network Department</c:v>
                </c:pt>
                <c:pt idx="19">
                  <c:v>IT Security Department</c:v>
                </c:pt>
                <c:pt idx="20">
                  <c:v>IT Support Department</c:v>
                </c:pt>
                <c:pt idx="21">
                  <c:v>Operations Department</c:v>
                </c:pt>
                <c:pt idx="22">
                  <c:v>Operations Support Department</c:v>
                </c:pt>
                <c:pt idx="23">
                  <c:v>Other Department</c:v>
                </c:pt>
                <c:pt idx="24">
                  <c:v>Other Hospital Staff Department</c:v>
                </c:pt>
                <c:pt idx="25">
                  <c:v>Quality Assurance and Testing Department</c:v>
                </c:pt>
                <c:pt idx="26">
                  <c:v>Recruitment &amp; Talent Acquisition Department</c:v>
                </c:pt>
                <c:pt idx="27">
                  <c:v>SCM &amp; Logistics Department</c:v>
                </c:pt>
                <c:pt idx="28">
                  <c:v>Software Development Department</c:v>
                </c:pt>
                <c:pt idx="29">
                  <c:v>Technology / IT Department</c:v>
                </c:pt>
                <c:pt idx="30">
                  <c:v>(blank)</c:v>
                </c:pt>
              </c:strCache>
            </c:strRef>
          </c:cat>
          <c:val>
            <c:numRef>
              <c:f>'SALARY _DEPARTMENT'!$E$5:$E$36</c:f>
              <c:numCache>
                <c:formatCode>General</c:formatCode>
                <c:ptCount val="31"/>
              </c:numCache>
            </c:numRef>
          </c:val>
          <c:extLst>
            <c:ext xmlns:c16="http://schemas.microsoft.com/office/drawing/2014/chart" uri="{C3380CC4-5D6E-409C-BE32-E72D297353CC}">
              <c16:uniqueId val="{00000003-7A99-43E1-BA54-C5A0E3262B38}"/>
            </c:ext>
          </c:extLst>
        </c:ser>
        <c:dLbls>
          <c:showLegendKey val="0"/>
          <c:showVal val="0"/>
          <c:showCatName val="0"/>
          <c:showSerName val="0"/>
          <c:showPercent val="0"/>
          <c:showBubbleSize val="0"/>
        </c:dLbls>
        <c:axId val="15416576"/>
        <c:axId val="15414656"/>
        <c:axId val="0"/>
      </c:area3DChart>
      <c:catAx>
        <c:axId val="15416576"/>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IN" baseline="0"/>
                  <a:t> </a:t>
                </a:r>
                <a:r>
                  <a:rPr lang="en-IN" sz="1600" baseline="0">
                    <a:solidFill>
                      <a:srgbClr val="FF0000"/>
                    </a:solidFill>
                    <a:latin typeface="Aptos Display" panose="020B0004020202020204" pitchFamily="34" charset="0"/>
                  </a:rPr>
                  <a:t>DEPARTMENT</a:t>
                </a:r>
                <a:endParaRPr lang="en-IN" sz="1600">
                  <a:solidFill>
                    <a:srgbClr val="FF0000"/>
                  </a:solidFill>
                  <a:latin typeface="Aptos Display" panose="020B0004020202020204" pitchFamily="34" charset="0"/>
                </a:endParaRPr>
              </a:p>
            </c:rich>
          </c:tx>
          <c:layout>
            <c:manualLayout>
              <c:xMode val="edge"/>
              <c:yMode val="edge"/>
              <c:x val="0.41782125375102358"/>
              <c:y val="0.84497220088941716"/>
            </c:manualLayout>
          </c:layout>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dk1">
                <a:lumMod val="50000"/>
                <a:lumOff val="50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5414656"/>
        <c:crosses val="autoZero"/>
        <c:auto val="1"/>
        <c:lblAlgn val="ctr"/>
        <c:lblOffset val="100"/>
        <c:noMultiLvlLbl val="0"/>
      </c:catAx>
      <c:valAx>
        <c:axId val="15414656"/>
        <c:scaling>
          <c:orientation val="minMax"/>
        </c:scaling>
        <c:delete val="0"/>
        <c:axPos val="l"/>
        <c:majorGridlines>
          <c:spPr>
            <a:ln w="9525" cap="flat" cmpd="sng" algn="ctr">
              <a:solidFill>
                <a:schemeClr val="dk1">
                  <a:lumMod val="50000"/>
                  <a:lumOff val="5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sz="1600" baseline="0">
                    <a:solidFill>
                      <a:srgbClr val="FF0000"/>
                    </a:solidFill>
                    <a:latin typeface="Aptos Display" panose="020B0004020202020204" pitchFamily="34" charset="0"/>
                  </a:rPr>
                  <a:t>SALARY</a:t>
                </a:r>
                <a:endParaRPr lang="en-US" sz="1600">
                  <a:solidFill>
                    <a:srgbClr val="FF0000"/>
                  </a:solidFill>
                  <a:latin typeface="Aptos Display" panose="020B0004020202020204" pitchFamily="34" charset="0"/>
                </a:endParaRPr>
              </a:p>
            </c:rich>
          </c:tx>
          <c:layout>
            <c:manualLayout>
              <c:xMode val="edge"/>
              <c:yMode val="edge"/>
              <c:x val="4.4174827132425848E-2"/>
              <c:y val="0.27437149697117053"/>
            </c:manualLayout>
          </c:layout>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5416576"/>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15">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9525" cap="flat" cmpd="sng" algn="ctr">
        <a:solidFill>
          <a:schemeClr val="dk1">
            <a:lumMod val="50000"/>
            <a:lumOff val="50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spPr>
      <a:ln w="9525" cap="flat" cmpd="sng" algn="ctr">
        <a:solidFill>
          <a:schemeClr val="dk1">
            <a:lumMod val="50000"/>
            <a:lumOff val="50000"/>
          </a:schemeClr>
        </a:solidFill>
        <a:round/>
      </a:ln>
    </cs:spPr>
  </cs:floor>
  <cs:gridlineMajor>
    <cs:lnRef idx="0"/>
    <cs:fillRef idx="0"/>
    <cs:effectRef idx="0"/>
    <cs:fontRef idx="minor">
      <a:schemeClr val="tx1"/>
    </cs:fontRef>
    <cs:spPr>
      <a:ln w="9525" cap="flat" cmpd="sng" algn="ctr">
        <a:solidFill>
          <a:schemeClr val="dk1">
            <a:lumMod val="50000"/>
            <a:lumOff val="50000"/>
          </a:schemeClr>
        </a:solidFill>
        <a:round/>
      </a:ln>
    </cs:spPr>
  </cs:gridlineMajor>
  <cs:gridlineMinor>
    <cs:lnRef idx="0"/>
    <cs:fillRef idx="0"/>
    <cs:effectRef idx="0"/>
    <cs:fontRef idx="minor">
      <a:schemeClr val="tx1"/>
    </cs:fontRef>
    <cs:spPr>
      <a:ln>
        <a:solidFill>
          <a:schemeClr val="dk1">
            <a:lumMod val="60000"/>
            <a:lumOff val="40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9525" cap="flat" cmpd="sng" algn="ctr">
        <a:solidFill>
          <a:schemeClr val="dk1">
            <a:lumMod val="50000"/>
            <a:lumOff val="50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27-08-2024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439905" y="127157"/>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910273" y="2828598"/>
            <a:ext cx="10889725" cy="1938992"/>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STUDENT NAME: </a:t>
            </a:r>
            <a:r>
              <a:rPr lang="en-IN" sz="2400" dirty="0">
                <a:latin typeface="Times New Roman" panose="02020603050405020304" pitchFamily="18" charset="0"/>
                <a:cs typeface="Times New Roman" panose="02020603050405020304" pitchFamily="18" charset="0"/>
              </a:rPr>
              <a:t>THANGADURAI G</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REGISTER NO: </a:t>
            </a:r>
            <a:r>
              <a:rPr lang="en-IN" sz="2400" dirty="0">
                <a:latin typeface="Times New Roman" panose="02020603050405020304" pitchFamily="18" charset="0"/>
                <a:cs typeface="Times New Roman" panose="02020603050405020304" pitchFamily="18" charset="0"/>
              </a:rPr>
              <a:t>122200923, DAB5FA41E8764C0A09643CDD1092E82A</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DEPARTMENT: </a:t>
            </a:r>
            <a:r>
              <a:rPr lang="en-IN" sz="2400" dirty="0">
                <a:latin typeface="Times New Roman" panose="02020603050405020304" pitchFamily="18" charset="0"/>
                <a:cs typeface="Times New Roman" panose="02020603050405020304" pitchFamily="18" charset="0"/>
              </a:rPr>
              <a:t>BACHELOR OF COMMERCE (CORPORATE SECRETARYSHIP)</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COLLEGE</a:t>
            </a:r>
            <a:r>
              <a:rPr lang="en-IN" sz="2400" dirty="0">
                <a:latin typeface="Times New Roman" panose="02020603050405020304" pitchFamily="18" charset="0"/>
                <a:cs typeface="Times New Roman" panose="02020603050405020304" pitchFamily="18" charset="0"/>
              </a:rPr>
              <a:t>: K.C.S.KASI NADAR COLLEGE OF ARTS AND SCIENCE </a:t>
            </a:r>
            <a:endParaRPr lang="en-US" sz="2400" dirty="0">
              <a:latin typeface="Times New Roman" panose="02020603050405020304" pitchFamily="18" charset="0"/>
              <a:cs typeface="Times New Roman" panose="02020603050405020304" pitchFamily="18" charset="0"/>
            </a:endParaRPr>
          </a:p>
          <a:p>
            <a:r>
              <a:rPr lang="en-US" sz="2400" i="1" dirty="0"/>
              <a:t>           </a:t>
            </a:r>
            <a:endParaRPr lang="en-IN" sz="2400" i="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1490793"/>
          </a:xfrm>
          <a:prstGeom prst="rect">
            <a:avLst/>
          </a:prstGeom>
        </p:spPr>
        <p:txBody>
          <a:bodyPr vert="horz" wrap="square" lIns="0" tIns="13335" rIns="0" bIns="0" rtlCol="0">
            <a:spAutoFit/>
          </a:bodyPr>
          <a:lstStyle/>
          <a:p>
            <a:pPr marL="12700">
              <a:lnSpc>
                <a:spcPct val="100000"/>
              </a:lnSpc>
              <a:spcBef>
                <a:spcPts val="105"/>
              </a:spcBef>
            </a:pPr>
            <a:r>
              <a:rPr dirty="0">
                <a:latin typeface="Times New Roman" panose="02020603050405020304" pitchFamily="18" charset="0"/>
                <a:cs typeface="Times New Roman" panose="02020603050405020304" pitchFamily="18" charset="0"/>
              </a:rPr>
              <a:t>R</a:t>
            </a:r>
            <a:r>
              <a:rPr spc="-40" dirty="0">
                <a:latin typeface="Times New Roman" panose="02020603050405020304" pitchFamily="18" charset="0"/>
                <a:cs typeface="Times New Roman" panose="02020603050405020304" pitchFamily="18" charset="0"/>
              </a:rPr>
              <a:t>E</a:t>
            </a:r>
            <a:r>
              <a:rPr spc="15" dirty="0">
                <a:latin typeface="Times New Roman" panose="02020603050405020304" pitchFamily="18" charset="0"/>
                <a:cs typeface="Times New Roman" panose="02020603050405020304" pitchFamily="18" charset="0"/>
              </a:rPr>
              <a:t>S</a:t>
            </a:r>
            <a:r>
              <a:rPr spc="-30" dirty="0">
                <a:latin typeface="Times New Roman" panose="02020603050405020304" pitchFamily="18" charset="0"/>
                <a:cs typeface="Times New Roman" panose="02020603050405020304" pitchFamily="18" charset="0"/>
              </a:rPr>
              <a:t>U</a:t>
            </a:r>
            <a:r>
              <a:rPr spc="-405" dirty="0">
                <a:latin typeface="Times New Roman" panose="02020603050405020304" pitchFamily="18" charset="0"/>
                <a:cs typeface="Times New Roman" panose="02020603050405020304" pitchFamily="18" charset="0"/>
              </a:rPr>
              <a:t>L</a:t>
            </a:r>
            <a:r>
              <a:rPr dirty="0">
                <a:latin typeface="Times New Roman" panose="02020603050405020304" pitchFamily="18" charset="0"/>
                <a:cs typeface="Times New Roman" panose="02020603050405020304" pitchFamily="18" charset="0"/>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graphicFrame>
        <p:nvGraphicFramePr>
          <p:cNvPr id="2" name="Table 1">
            <a:extLst>
              <a:ext uri="{FF2B5EF4-FFF2-40B4-BE49-F238E27FC236}">
                <a16:creationId xmlns:a16="http://schemas.microsoft.com/office/drawing/2014/main" id="{66F6B1EA-EB1E-B6F4-CEF8-B15C7E3E3D3A}"/>
              </a:ext>
            </a:extLst>
          </p:cNvPr>
          <p:cNvGraphicFramePr>
            <a:graphicFrameLocks noGrp="1"/>
          </p:cNvGraphicFramePr>
          <p:nvPr>
            <p:extLst>
              <p:ext uri="{D42A27DB-BD31-4B8C-83A1-F6EECF244321}">
                <p14:modId xmlns:p14="http://schemas.microsoft.com/office/powerpoint/2010/main" val="607791849"/>
              </p:ext>
            </p:extLst>
          </p:nvPr>
        </p:nvGraphicFramePr>
        <p:xfrm>
          <a:off x="442185" y="1143000"/>
          <a:ext cx="5120416" cy="5560304"/>
        </p:xfrm>
        <a:graphic>
          <a:graphicData uri="http://schemas.openxmlformats.org/drawingml/2006/table">
            <a:tbl>
              <a:tblPr>
                <a:tableStyleId>{5C22544A-7EE6-4342-B048-85BDC9FD1C3A}</a:tableStyleId>
              </a:tblPr>
              <a:tblGrid>
                <a:gridCol w="2633356">
                  <a:extLst>
                    <a:ext uri="{9D8B030D-6E8A-4147-A177-3AD203B41FA5}">
                      <a16:colId xmlns:a16="http://schemas.microsoft.com/office/drawing/2014/main" val="1826054682"/>
                    </a:ext>
                  </a:extLst>
                </a:gridCol>
                <a:gridCol w="693450">
                  <a:extLst>
                    <a:ext uri="{9D8B030D-6E8A-4147-A177-3AD203B41FA5}">
                      <a16:colId xmlns:a16="http://schemas.microsoft.com/office/drawing/2014/main" val="3731020771"/>
                    </a:ext>
                  </a:extLst>
                </a:gridCol>
                <a:gridCol w="327708">
                  <a:extLst>
                    <a:ext uri="{9D8B030D-6E8A-4147-A177-3AD203B41FA5}">
                      <a16:colId xmlns:a16="http://schemas.microsoft.com/office/drawing/2014/main" val="2540515645"/>
                    </a:ext>
                  </a:extLst>
                </a:gridCol>
                <a:gridCol w="327708">
                  <a:extLst>
                    <a:ext uri="{9D8B030D-6E8A-4147-A177-3AD203B41FA5}">
                      <a16:colId xmlns:a16="http://schemas.microsoft.com/office/drawing/2014/main" val="3631777856"/>
                    </a:ext>
                  </a:extLst>
                </a:gridCol>
                <a:gridCol w="444744">
                  <a:extLst>
                    <a:ext uri="{9D8B030D-6E8A-4147-A177-3AD203B41FA5}">
                      <a16:colId xmlns:a16="http://schemas.microsoft.com/office/drawing/2014/main" val="275412625"/>
                    </a:ext>
                  </a:extLst>
                </a:gridCol>
                <a:gridCol w="693450">
                  <a:extLst>
                    <a:ext uri="{9D8B030D-6E8A-4147-A177-3AD203B41FA5}">
                      <a16:colId xmlns:a16="http://schemas.microsoft.com/office/drawing/2014/main" val="1001481165"/>
                    </a:ext>
                  </a:extLst>
                </a:gridCol>
              </a:tblGrid>
              <a:tr h="133117">
                <a:tc>
                  <a:txBody>
                    <a:bodyPr/>
                    <a:lstStyle/>
                    <a:p>
                      <a:pPr algn="l" fontAlgn="b"/>
                      <a:r>
                        <a:rPr lang="en-US" sz="1000" b="1" u="none" strike="noStrike" dirty="0">
                          <a:effectLst/>
                          <a:highlight>
                            <a:srgbClr val="D9E1F2"/>
                          </a:highlight>
                          <a:latin typeface="Times New Roman" panose="02020603050405020304" pitchFamily="18" charset="0"/>
                          <a:cs typeface="Times New Roman" panose="02020603050405020304" pitchFamily="18" charset="0"/>
                        </a:rPr>
                        <a:t>EMPLOYEES</a:t>
                      </a:r>
                      <a:endParaRPr lang="en-US" sz="1000" b="1" i="0" u="none" strike="noStrike" dirty="0">
                        <a:solidFill>
                          <a:srgbClr val="000000"/>
                        </a:solidFill>
                        <a:effectLst/>
                        <a:highlight>
                          <a:srgbClr val="D9E1F2"/>
                        </a:highlight>
                        <a:latin typeface="Times New Roman" panose="02020603050405020304" pitchFamily="18" charset="0"/>
                        <a:cs typeface="Times New Roman" panose="02020603050405020304" pitchFamily="18" charset="0"/>
                      </a:endParaRPr>
                    </a:p>
                  </a:txBody>
                  <a:tcPr marL="6656" marR="6656" marT="6656" marB="0" anchor="b"/>
                </a:tc>
                <a:tc>
                  <a:txBody>
                    <a:bodyPr/>
                    <a:lstStyle/>
                    <a:p>
                      <a:pPr algn="l" fontAlgn="b"/>
                      <a:r>
                        <a:rPr lang="en-US" sz="1000" b="1" u="none" strike="noStrike">
                          <a:effectLst/>
                          <a:highlight>
                            <a:srgbClr val="D9E1F2"/>
                          </a:highlight>
                          <a:latin typeface="Times New Roman" panose="02020603050405020304" pitchFamily="18" charset="0"/>
                          <a:cs typeface="Times New Roman" panose="02020603050405020304" pitchFamily="18" charset="0"/>
                        </a:rPr>
                        <a:t>SALARY</a:t>
                      </a:r>
                      <a:endParaRPr lang="en-US" sz="1000" b="1" i="0" u="none" strike="noStrike">
                        <a:solidFill>
                          <a:srgbClr val="000000"/>
                        </a:solidFill>
                        <a:effectLst/>
                        <a:highlight>
                          <a:srgbClr val="D9E1F2"/>
                        </a:highlight>
                        <a:latin typeface="Times New Roman" panose="02020603050405020304" pitchFamily="18" charset="0"/>
                        <a:cs typeface="Times New Roman" panose="02020603050405020304" pitchFamily="18" charset="0"/>
                      </a:endParaRPr>
                    </a:p>
                  </a:txBody>
                  <a:tcPr marL="6656" marR="6656" marT="6656" marB="0" anchor="b"/>
                </a:tc>
                <a:tc>
                  <a:txBody>
                    <a:bodyPr/>
                    <a:lstStyle/>
                    <a:p>
                      <a:pPr algn="l" fontAlgn="b"/>
                      <a:r>
                        <a:rPr lang="en-US" sz="1000" b="1" u="none" strike="noStrike">
                          <a:effectLst/>
                          <a:highlight>
                            <a:srgbClr val="D9E1F2"/>
                          </a:highligh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highlight>
                          <a:srgbClr val="D9E1F2"/>
                        </a:highlight>
                        <a:latin typeface="Times New Roman" panose="02020603050405020304" pitchFamily="18" charset="0"/>
                        <a:cs typeface="Times New Roman" panose="02020603050405020304" pitchFamily="18" charset="0"/>
                      </a:endParaRPr>
                    </a:p>
                  </a:txBody>
                  <a:tcPr marL="6656" marR="6656" marT="6656" marB="0" anchor="b"/>
                </a:tc>
                <a:tc>
                  <a:txBody>
                    <a:bodyPr/>
                    <a:lstStyle/>
                    <a:p>
                      <a:pPr algn="l" fontAlgn="b"/>
                      <a:r>
                        <a:rPr lang="en-US" sz="1000" b="1" u="none" strike="noStrike">
                          <a:effectLst/>
                          <a:highlight>
                            <a:srgbClr val="D9E1F2"/>
                          </a:highligh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highlight>
                          <a:srgbClr val="D9E1F2"/>
                        </a:highlight>
                        <a:latin typeface="Times New Roman" panose="02020603050405020304" pitchFamily="18" charset="0"/>
                        <a:cs typeface="Times New Roman" panose="02020603050405020304" pitchFamily="18" charset="0"/>
                      </a:endParaRPr>
                    </a:p>
                  </a:txBody>
                  <a:tcPr marL="6656" marR="6656" marT="6656" marB="0" anchor="b"/>
                </a:tc>
                <a:tc>
                  <a:txBody>
                    <a:bodyPr/>
                    <a:lstStyle/>
                    <a:p>
                      <a:pPr algn="l" fontAlgn="b"/>
                      <a:r>
                        <a:rPr lang="en-US" sz="1000" b="1" u="none" strike="noStrike">
                          <a:effectLst/>
                          <a:highlight>
                            <a:srgbClr val="D9E1F2"/>
                          </a:highligh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highlight>
                          <a:srgbClr val="D9E1F2"/>
                        </a:highlight>
                        <a:latin typeface="Times New Roman" panose="02020603050405020304" pitchFamily="18" charset="0"/>
                        <a:cs typeface="Times New Roman" panose="02020603050405020304" pitchFamily="18" charset="0"/>
                      </a:endParaRPr>
                    </a:p>
                  </a:txBody>
                  <a:tcPr marL="6656" marR="6656" marT="6656" marB="0" anchor="b"/>
                </a:tc>
                <a:tc>
                  <a:txBody>
                    <a:bodyPr/>
                    <a:lstStyle/>
                    <a:p>
                      <a:pPr algn="l" fontAlgn="b"/>
                      <a:r>
                        <a:rPr lang="en-US" sz="1000" b="1" u="none" strike="noStrike">
                          <a:effectLst/>
                          <a:highlight>
                            <a:srgbClr val="D9E1F2"/>
                          </a:highligh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highlight>
                          <a:srgbClr val="D9E1F2"/>
                        </a:highlight>
                        <a:latin typeface="Times New Roman" panose="02020603050405020304" pitchFamily="18" charset="0"/>
                        <a:cs typeface="Times New Roman" panose="02020603050405020304" pitchFamily="18" charset="0"/>
                      </a:endParaRPr>
                    </a:p>
                  </a:txBody>
                  <a:tcPr marL="6656" marR="6656" marT="6656" marB="0" anchor="b"/>
                </a:tc>
                <a:extLst>
                  <a:ext uri="{0D108BD9-81ED-4DB2-BD59-A6C34878D82A}">
                    <a16:rowId xmlns:a16="http://schemas.microsoft.com/office/drawing/2014/main" val="3354124228"/>
                  </a:ext>
                </a:extLst>
              </a:tr>
              <a:tr h="133117">
                <a:tc>
                  <a:txBody>
                    <a:bodyPr/>
                    <a:lstStyle/>
                    <a:p>
                      <a:pPr algn="l" fontAlgn="b"/>
                      <a:r>
                        <a:rPr lang="en-US" sz="1000" b="1" u="none" strike="noStrike">
                          <a:effectLst/>
                          <a:highlight>
                            <a:srgbClr val="D9E1F2"/>
                          </a:highlight>
                          <a:latin typeface="Times New Roman" panose="02020603050405020304" pitchFamily="18" charset="0"/>
                          <a:cs typeface="Times New Roman" panose="02020603050405020304" pitchFamily="18" charset="0"/>
                        </a:rPr>
                        <a:t>Row Labels</a:t>
                      </a:r>
                      <a:endParaRPr lang="en-US" sz="1000" b="1" i="0" u="none" strike="noStrike">
                        <a:solidFill>
                          <a:srgbClr val="000000"/>
                        </a:solidFill>
                        <a:effectLst/>
                        <a:highlight>
                          <a:srgbClr val="D9E1F2"/>
                        </a:highlight>
                        <a:latin typeface="Times New Roman" panose="02020603050405020304" pitchFamily="18" charset="0"/>
                        <a:cs typeface="Times New Roman" panose="02020603050405020304" pitchFamily="18" charset="0"/>
                      </a:endParaRPr>
                    </a:p>
                  </a:txBody>
                  <a:tcPr marL="6656" marR="6656" marT="6656" marB="0" anchor="b"/>
                </a:tc>
                <a:tc>
                  <a:txBody>
                    <a:bodyPr/>
                    <a:lstStyle/>
                    <a:p>
                      <a:pPr algn="l" fontAlgn="b"/>
                      <a:r>
                        <a:rPr lang="en-US" sz="1000" b="1" u="none" strike="noStrike">
                          <a:effectLst/>
                          <a:highlight>
                            <a:srgbClr val="D9E1F2"/>
                          </a:highlight>
                          <a:latin typeface="Times New Roman" panose="02020603050405020304" pitchFamily="18" charset="0"/>
                          <a:cs typeface="Times New Roman" panose="02020603050405020304" pitchFamily="18" charset="0"/>
                        </a:rPr>
                        <a:t>HIGH</a:t>
                      </a:r>
                      <a:endParaRPr lang="en-US" sz="1000" b="1" i="0" u="none" strike="noStrike">
                        <a:solidFill>
                          <a:srgbClr val="000000"/>
                        </a:solidFill>
                        <a:effectLst/>
                        <a:highlight>
                          <a:srgbClr val="D9E1F2"/>
                        </a:highlight>
                        <a:latin typeface="Times New Roman" panose="02020603050405020304" pitchFamily="18" charset="0"/>
                        <a:cs typeface="Times New Roman" panose="02020603050405020304" pitchFamily="18" charset="0"/>
                      </a:endParaRPr>
                    </a:p>
                  </a:txBody>
                  <a:tcPr marL="6656" marR="6656" marT="6656" marB="0" anchor="b"/>
                </a:tc>
                <a:tc>
                  <a:txBody>
                    <a:bodyPr/>
                    <a:lstStyle/>
                    <a:p>
                      <a:pPr algn="l" fontAlgn="b"/>
                      <a:r>
                        <a:rPr lang="en-US" sz="1000" b="1" u="none" strike="noStrike">
                          <a:effectLst/>
                          <a:highlight>
                            <a:srgbClr val="D9E1F2"/>
                          </a:highlight>
                          <a:latin typeface="Times New Roman" panose="02020603050405020304" pitchFamily="18" charset="0"/>
                          <a:cs typeface="Times New Roman" panose="02020603050405020304" pitchFamily="18" charset="0"/>
                        </a:rPr>
                        <a:t>LAST</a:t>
                      </a:r>
                      <a:endParaRPr lang="en-US" sz="1000" b="1" i="0" u="none" strike="noStrike">
                        <a:solidFill>
                          <a:srgbClr val="000000"/>
                        </a:solidFill>
                        <a:effectLst/>
                        <a:highlight>
                          <a:srgbClr val="D9E1F2"/>
                        </a:highlight>
                        <a:latin typeface="Times New Roman" panose="02020603050405020304" pitchFamily="18" charset="0"/>
                        <a:cs typeface="Times New Roman" panose="02020603050405020304" pitchFamily="18" charset="0"/>
                      </a:endParaRPr>
                    </a:p>
                  </a:txBody>
                  <a:tcPr marL="6656" marR="6656" marT="6656" marB="0" anchor="b"/>
                </a:tc>
                <a:tc>
                  <a:txBody>
                    <a:bodyPr/>
                    <a:lstStyle/>
                    <a:p>
                      <a:pPr algn="l" fontAlgn="b"/>
                      <a:r>
                        <a:rPr lang="en-US" sz="1000" b="1" u="none" strike="noStrike">
                          <a:effectLst/>
                          <a:highlight>
                            <a:srgbClr val="D9E1F2"/>
                          </a:highlight>
                          <a:latin typeface="Times New Roman" panose="02020603050405020304" pitchFamily="18" charset="0"/>
                          <a:cs typeface="Times New Roman" panose="02020603050405020304" pitchFamily="18" charset="0"/>
                        </a:rPr>
                        <a:t>MED</a:t>
                      </a:r>
                      <a:endParaRPr lang="en-US" sz="1000" b="1" i="0" u="none" strike="noStrike">
                        <a:solidFill>
                          <a:srgbClr val="000000"/>
                        </a:solidFill>
                        <a:effectLst/>
                        <a:highlight>
                          <a:srgbClr val="D9E1F2"/>
                        </a:highlight>
                        <a:latin typeface="Times New Roman" panose="02020603050405020304" pitchFamily="18" charset="0"/>
                        <a:cs typeface="Times New Roman" panose="02020603050405020304" pitchFamily="18" charset="0"/>
                      </a:endParaRPr>
                    </a:p>
                  </a:txBody>
                  <a:tcPr marL="6656" marR="6656" marT="6656" marB="0" anchor="b"/>
                </a:tc>
                <a:tc>
                  <a:txBody>
                    <a:bodyPr/>
                    <a:lstStyle/>
                    <a:p>
                      <a:pPr algn="l" fontAlgn="b"/>
                      <a:r>
                        <a:rPr lang="en-US" sz="1000" b="1" u="none" strike="noStrike">
                          <a:effectLst/>
                          <a:highlight>
                            <a:srgbClr val="D9E1F2"/>
                          </a:highlight>
                          <a:latin typeface="Times New Roman" panose="02020603050405020304" pitchFamily="18" charset="0"/>
                          <a:cs typeface="Times New Roman" panose="02020603050405020304" pitchFamily="18" charset="0"/>
                        </a:rPr>
                        <a:t>(blank)</a:t>
                      </a:r>
                      <a:endParaRPr lang="en-US" sz="1000" b="1" i="0" u="none" strike="noStrike">
                        <a:solidFill>
                          <a:srgbClr val="000000"/>
                        </a:solidFill>
                        <a:effectLst/>
                        <a:highlight>
                          <a:srgbClr val="D9E1F2"/>
                        </a:highlight>
                        <a:latin typeface="Times New Roman" panose="02020603050405020304" pitchFamily="18" charset="0"/>
                        <a:cs typeface="Times New Roman" panose="02020603050405020304" pitchFamily="18" charset="0"/>
                      </a:endParaRPr>
                    </a:p>
                  </a:txBody>
                  <a:tcPr marL="6656" marR="6656" marT="6656" marB="0" anchor="b"/>
                </a:tc>
                <a:tc>
                  <a:txBody>
                    <a:bodyPr/>
                    <a:lstStyle/>
                    <a:p>
                      <a:pPr algn="l" fontAlgn="b"/>
                      <a:r>
                        <a:rPr lang="en-US" sz="1000" b="1" u="none" strike="noStrike">
                          <a:effectLst/>
                          <a:highlight>
                            <a:srgbClr val="D9E1F2"/>
                          </a:highlight>
                          <a:latin typeface="Times New Roman" panose="02020603050405020304" pitchFamily="18" charset="0"/>
                          <a:cs typeface="Times New Roman" panose="02020603050405020304" pitchFamily="18" charset="0"/>
                        </a:rPr>
                        <a:t>Grand Total</a:t>
                      </a:r>
                      <a:endParaRPr lang="en-US" sz="1000" b="1" i="0" u="none" strike="noStrike">
                        <a:solidFill>
                          <a:srgbClr val="000000"/>
                        </a:solidFill>
                        <a:effectLst/>
                        <a:highlight>
                          <a:srgbClr val="D9E1F2"/>
                        </a:highlight>
                        <a:latin typeface="Times New Roman" panose="02020603050405020304" pitchFamily="18" charset="0"/>
                        <a:cs typeface="Times New Roman" panose="02020603050405020304" pitchFamily="18" charset="0"/>
                      </a:endParaRPr>
                    </a:p>
                  </a:txBody>
                  <a:tcPr marL="6656" marR="6656" marT="6656" marB="0" anchor="b"/>
                </a:tc>
                <a:extLst>
                  <a:ext uri="{0D108BD9-81ED-4DB2-BD59-A6C34878D82A}">
                    <a16:rowId xmlns:a16="http://schemas.microsoft.com/office/drawing/2014/main" val="1885449899"/>
                  </a:ext>
                </a:extLst>
              </a:tr>
              <a:tr h="133117">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Accounting &amp; Taxation Department</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1</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1</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extLst>
                  <a:ext uri="{0D108BD9-81ED-4DB2-BD59-A6C34878D82A}">
                    <a16:rowId xmlns:a16="http://schemas.microsoft.com/office/drawing/2014/main" val="1630574945"/>
                  </a:ext>
                </a:extLst>
              </a:tr>
              <a:tr h="133117">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Accounts payable Department</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1</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1</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extLst>
                  <a:ext uri="{0D108BD9-81ED-4DB2-BD59-A6C34878D82A}">
                    <a16:rowId xmlns:a16="http://schemas.microsoft.com/office/drawing/2014/main" val="2552848981"/>
                  </a:ext>
                </a:extLst>
              </a:tr>
              <a:tr h="133117">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Applied Innovation Exchange Department</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1</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1</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extLst>
                  <a:ext uri="{0D108BD9-81ED-4DB2-BD59-A6C34878D82A}">
                    <a16:rowId xmlns:a16="http://schemas.microsoft.com/office/drawing/2014/main" val="3271478188"/>
                  </a:ext>
                </a:extLst>
              </a:tr>
              <a:tr h="133117">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Aviation Engineering Department</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1</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1</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extLst>
                  <a:ext uri="{0D108BD9-81ED-4DB2-BD59-A6C34878D82A}">
                    <a16:rowId xmlns:a16="http://schemas.microsoft.com/office/drawing/2014/main" val="2423446053"/>
                  </a:ext>
                </a:extLst>
              </a:tr>
              <a:tr h="133117">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Back Office Department</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1</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1</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extLst>
                  <a:ext uri="{0D108BD9-81ED-4DB2-BD59-A6C34878D82A}">
                    <a16:rowId xmlns:a16="http://schemas.microsoft.com/office/drawing/2014/main" val="4060685073"/>
                  </a:ext>
                </a:extLst>
              </a:tr>
              <a:tr h="133117">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Banking Operations Department</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1</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3</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4</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8</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extLst>
                  <a:ext uri="{0D108BD9-81ED-4DB2-BD59-A6C34878D82A}">
                    <a16:rowId xmlns:a16="http://schemas.microsoft.com/office/drawing/2014/main" val="3830763883"/>
                  </a:ext>
                </a:extLst>
              </a:tr>
              <a:tr h="133117">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Business Intelligence &amp; Analytics Department</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1</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2</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3</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extLst>
                  <a:ext uri="{0D108BD9-81ED-4DB2-BD59-A6C34878D82A}">
                    <a16:rowId xmlns:a16="http://schemas.microsoft.com/office/drawing/2014/main" val="3774056048"/>
                  </a:ext>
                </a:extLst>
              </a:tr>
              <a:tr h="133117">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Data Science &amp; Machine Learning Department</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1</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1</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extLst>
                  <a:ext uri="{0D108BD9-81ED-4DB2-BD59-A6C34878D82A}">
                    <a16:rowId xmlns:a16="http://schemas.microsoft.com/office/drawing/2014/main" val="100517146"/>
                  </a:ext>
                </a:extLst>
              </a:tr>
              <a:tr h="133117">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DBA / Data warehousing Department</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1</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1</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extLst>
                  <a:ext uri="{0D108BD9-81ED-4DB2-BD59-A6C34878D82A}">
                    <a16:rowId xmlns:a16="http://schemas.microsoft.com/office/drawing/2014/main" val="362020292"/>
                  </a:ext>
                </a:extLst>
              </a:tr>
              <a:tr h="133117">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DevOps Department</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1</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1</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extLst>
                  <a:ext uri="{0D108BD9-81ED-4DB2-BD59-A6C34878D82A}">
                    <a16:rowId xmlns:a16="http://schemas.microsoft.com/office/drawing/2014/main" val="2257772181"/>
                  </a:ext>
                </a:extLst>
              </a:tr>
              <a:tr h="133117">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Downstream Department</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1</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1</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extLst>
                  <a:ext uri="{0D108BD9-81ED-4DB2-BD59-A6C34878D82A}">
                    <a16:rowId xmlns:a16="http://schemas.microsoft.com/office/drawing/2014/main" val="422183853"/>
                  </a:ext>
                </a:extLst>
              </a:tr>
              <a:tr h="133117">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Engineering &amp; Manufacturing Department</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1</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1</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extLst>
                  <a:ext uri="{0D108BD9-81ED-4DB2-BD59-A6C34878D82A}">
                    <a16:rowId xmlns:a16="http://schemas.microsoft.com/office/drawing/2014/main" val="792509661"/>
                  </a:ext>
                </a:extLst>
              </a:tr>
              <a:tr h="133117">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Facility Management Department</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1</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1</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extLst>
                  <a:ext uri="{0D108BD9-81ED-4DB2-BD59-A6C34878D82A}">
                    <a16:rowId xmlns:a16="http://schemas.microsoft.com/office/drawing/2014/main" val="1140788120"/>
                  </a:ext>
                </a:extLst>
              </a:tr>
              <a:tr h="133117">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Finance Department</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1</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1</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2</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4</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extLst>
                  <a:ext uri="{0D108BD9-81ED-4DB2-BD59-A6C34878D82A}">
                    <a16:rowId xmlns:a16="http://schemas.microsoft.com/office/drawing/2014/main" val="491819395"/>
                  </a:ext>
                </a:extLst>
              </a:tr>
              <a:tr h="133117">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General Insurance Department</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1</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1</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extLst>
                  <a:ext uri="{0D108BD9-81ED-4DB2-BD59-A6C34878D82A}">
                    <a16:rowId xmlns:a16="http://schemas.microsoft.com/office/drawing/2014/main" val="3483220390"/>
                  </a:ext>
                </a:extLst>
              </a:tr>
              <a:tr h="133117">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Hardware Department</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1</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1</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2</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extLst>
                  <a:ext uri="{0D108BD9-81ED-4DB2-BD59-A6C34878D82A}">
                    <a16:rowId xmlns:a16="http://schemas.microsoft.com/office/drawing/2014/main" val="107732301"/>
                  </a:ext>
                </a:extLst>
              </a:tr>
              <a:tr h="133117">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IT Consulting Department</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1</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5</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6</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extLst>
                  <a:ext uri="{0D108BD9-81ED-4DB2-BD59-A6C34878D82A}">
                    <a16:rowId xmlns:a16="http://schemas.microsoft.com/office/drawing/2014/main" val="2138603414"/>
                  </a:ext>
                </a:extLst>
              </a:tr>
              <a:tr h="133117">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IT Infrastructure Services Department</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2</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1</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3</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extLst>
                  <a:ext uri="{0D108BD9-81ED-4DB2-BD59-A6C34878D82A}">
                    <a16:rowId xmlns:a16="http://schemas.microsoft.com/office/drawing/2014/main" val="4205438214"/>
                  </a:ext>
                </a:extLst>
              </a:tr>
              <a:tr h="133117">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IT Network Department</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3</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r" fontAlgn="b"/>
                      <a:r>
                        <a:rPr lang="en-US" sz="1000" b="1" u="none" strike="noStrike" dirty="0">
                          <a:effectLst/>
                          <a:latin typeface="Times New Roman" panose="02020603050405020304" pitchFamily="18" charset="0"/>
                          <a:cs typeface="Times New Roman" panose="02020603050405020304" pitchFamily="18" charset="0"/>
                        </a:rPr>
                        <a:t>3</a:t>
                      </a:r>
                      <a:endParaRPr lang="en-US" sz="10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extLst>
                  <a:ext uri="{0D108BD9-81ED-4DB2-BD59-A6C34878D82A}">
                    <a16:rowId xmlns:a16="http://schemas.microsoft.com/office/drawing/2014/main" val="3972647434"/>
                  </a:ext>
                </a:extLst>
              </a:tr>
              <a:tr h="133117">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IT Security Department</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1</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3</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4</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extLst>
                  <a:ext uri="{0D108BD9-81ED-4DB2-BD59-A6C34878D82A}">
                    <a16:rowId xmlns:a16="http://schemas.microsoft.com/office/drawing/2014/main" val="2875488712"/>
                  </a:ext>
                </a:extLst>
              </a:tr>
              <a:tr h="133117">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IT Support Department</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1</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1</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extLst>
                  <a:ext uri="{0D108BD9-81ED-4DB2-BD59-A6C34878D82A}">
                    <a16:rowId xmlns:a16="http://schemas.microsoft.com/office/drawing/2014/main" val="3803383070"/>
                  </a:ext>
                </a:extLst>
              </a:tr>
              <a:tr h="133117">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Operations Department</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2</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2</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extLst>
                  <a:ext uri="{0D108BD9-81ED-4DB2-BD59-A6C34878D82A}">
                    <a16:rowId xmlns:a16="http://schemas.microsoft.com/office/drawing/2014/main" val="1536086150"/>
                  </a:ext>
                </a:extLst>
              </a:tr>
              <a:tr h="133117">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Operations Support Department</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1</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2</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3</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extLst>
                  <a:ext uri="{0D108BD9-81ED-4DB2-BD59-A6C34878D82A}">
                    <a16:rowId xmlns:a16="http://schemas.microsoft.com/office/drawing/2014/main" val="2926423688"/>
                  </a:ext>
                </a:extLst>
              </a:tr>
              <a:tr h="133117">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Other Department</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3</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1</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4</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8</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extLst>
                  <a:ext uri="{0D108BD9-81ED-4DB2-BD59-A6C34878D82A}">
                    <a16:rowId xmlns:a16="http://schemas.microsoft.com/office/drawing/2014/main" val="3183851113"/>
                  </a:ext>
                </a:extLst>
              </a:tr>
              <a:tr h="133117">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Other Hospital Staff Department</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1</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1</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extLst>
                  <a:ext uri="{0D108BD9-81ED-4DB2-BD59-A6C34878D82A}">
                    <a16:rowId xmlns:a16="http://schemas.microsoft.com/office/drawing/2014/main" val="1892981591"/>
                  </a:ext>
                </a:extLst>
              </a:tr>
              <a:tr h="133117">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Quality Assurance and Testing Department</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1</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2</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3</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extLst>
                  <a:ext uri="{0D108BD9-81ED-4DB2-BD59-A6C34878D82A}">
                    <a16:rowId xmlns:a16="http://schemas.microsoft.com/office/drawing/2014/main" val="4186488530"/>
                  </a:ext>
                </a:extLst>
              </a:tr>
              <a:tr h="133117">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Recruitment &amp; Talent Acquisition Department</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1</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2</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3</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extLst>
                  <a:ext uri="{0D108BD9-81ED-4DB2-BD59-A6C34878D82A}">
                    <a16:rowId xmlns:a16="http://schemas.microsoft.com/office/drawing/2014/main" val="170347861"/>
                  </a:ext>
                </a:extLst>
              </a:tr>
              <a:tr h="133117">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SCM &amp; Logistics Department</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1</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1</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extLst>
                  <a:ext uri="{0D108BD9-81ED-4DB2-BD59-A6C34878D82A}">
                    <a16:rowId xmlns:a16="http://schemas.microsoft.com/office/drawing/2014/main" val="726097193"/>
                  </a:ext>
                </a:extLst>
              </a:tr>
              <a:tr h="133117">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Software Development Department</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5</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16</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21</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extLst>
                  <a:ext uri="{0D108BD9-81ED-4DB2-BD59-A6C34878D82A}">
                    <a16:rowId xmlns:a16="http://schemas.microsoft.com/office/drawing/2014/main" val="2243260788"/>
                  </a:ext>
                </a:extLst>
              </a:tr>
              <a:tr h="133117">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Technology / IT Department</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1</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1</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extLst>
                  <a:ext uri="{0D108BD9-81ED-4DB2-BD59-A6C34878D82A}">
                    <a16:rowId xmlns:a16="http://schemas.microsoft.com/office/drawing/2014/main" val="3593022395"/>
                  </a:ext>
                </a:extLst>
              </a:tr>
              <a:tr h="133117">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(blank)</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6656" marR="6656" marT="6656" marB="0" anchor="b"/>
                </a:tc>
                <a:extLst>
                  <a:ext uri="{0D108BD9-81ED-4DB2-BD59-A6C34878D82A}">
                    <a16:rowId xmlns:a16="http://schemas.microsoft.com/office/drawing/2014/main" val="3780205233"/>
                  </a:ext>
                </a:extLst>
              </a:tr>
              <a:tr h="133117">
                <a:tc>
                  <a:txBody>
                    <a:bodyPr/>
                    <a:lstStyle/>
                    <a:p>
                      <a:pPr algn="l" fontAlgn="b"/>
                      <a:r>
                        <a:rPr lang="en-US" sz="1000" b="1" u="none" strike="noStrike">
                          <a:effectLst/>
                          <a:highlight>
                            <a:srgbClr val="D9E1F2"/>
                          </a:highlight>
                          <a:latin typeface="Times New Roman" panose="02020603050405020304" pitchFamily="18" charset="0"/>
                          <a:cs typeface="Times New Roman" panose="02020603050405020304" pitchFamily="18" charset="0"/>
                        </a:rPr>
                        <a:t>Grand Total</a:t>
                      </a:r>
                      <a:endParaRPr lang="en-US" sz="1000" b="1" i="0" u="none" strike="noStrike">
                        <a:solidFill>
                          <a:srgbClr val="000000"/>
                        </a:solidFill>
                        <a:effectLst/>
                        <a:highlight>
                          <a:srgbClr val="D9E1F2"/>
                        </a:highlight>
                        <a:latin typeface="Times New Roman" panose="02020603050405020304" pitchFamily="18" charset="0"/>
                        <a:cs typeface="Times New Roman" panose="02020603050405020304" pitchFamily="18" charset="0"/>
                      </a:endParaRPr>
                    </a:p>
                  </a:txBody>
                  <a:tcPr marL="6656" marR="6656" marT="6656" marB="0" anchor="b"/>
                </a:tc>
                <a:tc>
                  <a:txBody>
                    <a:bodyPr/>
                    <a:lstStyle/>
                    <a:p>
                      <a:pPr algn="r" fontAlgn="b"/>
                      <a:r>
                        <a:rPr lang="en-US" sz="1000" b="1" u="none" strike="noStrike">
                          <a:effectLst/>
                          <a:highlight>
                            <a:srgbClr val="D9E1F2"/>
                          </a:highlight>
                          <a:latin typeface="Times New Roman" panose="02020603050405020304" pitchFamily="18" charset="0"/>
                          <a:cs typeface="Times New Roman" panose="02020603050405020304" pitchFamily="18" charset="0"/>
                        </a:rPr>
                        <a:t>17</a:t>
                      </a:r>
                      <a:endParaRPr lang="en-US" sz="1000" b="1" i="0" u="none" strike="noStrike">
                        <a:solidFill>
                          <a:srgbClr val="000000"/>
                        </a:solidFill>
                        <a:effectLst/>
                        <a:highlight>
                          <a:srgbClr val="D9E1F2"/>
                        </a:highlight>
                        <a:latin typeface="Times New Roman" panose="02020603050405020304" pitchFamily="18" charset="0"/>
                        <a:cs typeface="Times New Roman" panose="02020603050405020304" pitchFamily="18" charset="0"/>
                      </a:endParaRPr>
                    </a:p>
                  </a:txBody>
                  <a:tcPr marL="6656" marR="6656" marT="6656" marB="0" anchor="b"/>
                </a:tc>
                <a:tc>
                  <a:txBody>
                    <a:bodyPr/>
                    <a:lstStyle/>
                    <a:p>
                      <a:pPr algn="r" fontAlgn="b"/>
                      <a:r>
                        <a:rPr lang="en-US" sz="1000" b="1" u="none" strike="noStrike">
                          <a:effectLst/>
                          <a:highlight>
                            <a:srgbClr val="D9E1F2"/>
                          </a:highlight>
                          <a:latin typeface="Times New Roman" panose="02020603050405020304" pitchFamily="18" charset="0"/>
                          <a:cs typeface="Times New Roman" panose="02020603050405020304" pitchFamily="18" charset="0"/>
                        </a:rPr>
                        <a:t>12</a:t>
                      </a:r>
                      <a:endParaRPr lang="en-US" sz="1000" b="1" i="0" u="none" strike="noStrike">
                        <a:solidFill>
                          <a:srgbClr val="000000"/>
                        </a:solidFill>
                        <a:effectLst/>
                        <a:highlight>
                          <a:srgbClr val="D9E1F2"/>
                        </a:highlight>
                        <a:latin typeface="Times New Roman" panose="02020603050405020304" pitchFamily="18" charset="0"/>
                        <a:cs typeface="Times New Roman" panose="02020603050405020304" pitchFamily="18" charset="0"/>
                      </a:endParaRPr>
                    </a:p>
                  </a:txBody>
                  <a:tcPr marL="6656" marR="6656" marT="6656" marB="0" anchor="b"/>
                </a:tc>
                <a:tc>
                  <a:txBody>
                    <a:bodyPr/>
                    <a:lstStyle/>
                    <a:p>
                      <a:pPr algn="r" fontAlgn="b"/>
                      <a:r>
                        <a:rPr lang="en-US" sz="1000" b="1" u="none" strike="noStrike" dirty="0">
                          <a:effectLst/>
                          <a:highlight>
                            <a:srgbClr val="D9E1F2"/>
                          </a:highlight>
                          <a:latin typeface="Times New Roman" panose="02020603050405020304" pitchFamily="18" charset="0"/>
                          <a:cs typeface="Times New Roman" panose="02020603050405020304" pitchFamily="18" charset="0"/>
                        </a:rPr>
                        <a:t>60</a:t>
                      </a:r>
                      <a:endParaRPr lang="en-US" sz="1000" b="1" i="0" u="none" strike="noStrike" dirty="0">
                        <a:solidFill>
                          <a:srgbClr val="000000"/>
                        </a:solidFill>
                        <a:effectLst/>
                        <a:highlight>
                          <a:srgbClr val="D9E1F2"/>
                        </a:highlight>
                        <a:latin typeface="Times New Roman" panose="02020603050405020304" pitchFamily="18" charset="0"/>
                        <a:cs typeface="Times New Roman" panose="02020603050405020304" pitchFamily="18" charset="0"/>
                      </a:endParaRPr>
                    </a:p>
                  </a:txBody>
                  <a:tcPr marL="6656" marR="6656" marT="6656" marB="0" anchor="b"/>
                </a:tc>
                <a:tc>
                  <a:txBody>
                    <a:bodyPr/>
                    <a:lstStyle/>
                    <a:p>
                      <a:pPr algn="l" fontAlgn="b"/>
                      <a:r>
                        <a:rPr lang="en-US" sz="1000" b="1" u="none" strike="noStrike">
                          <a:effectLst/>
                          <a:highlight>
                            <a:srgbClr val="D9E1F2"/>
                          </a:highligh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highlight>
                          <a:srgbClr val="D9E1F2"/>
                        </a:highlight>
                        <a:latin typeface="Times New Roman" panose="02020603050405020304" pitchFamily="18" charset="0"/>
                        <a:cs typeface="Times New Roman" panose="02020603050405020304" pitchFamily="18" charset="0"/>
                      </a:endParaRPr>
                    </a:p>
                  </a:txBody>
                  <a:tcPr marL="6656" marR="6656" marT="6656" marB="0" anchor="b"/>
                </a:tc>
                <a:tc>
                  <a:txBody>
                    <a:bodyPr/>
                    <a:lstStyle/>
                    <a:p>
                      <a:pPr algn="r" fontAlgn="b"/>
                      <a:r>
                        <a:rPr lang="en-US" sz="1000" b="1" u="none" strike="noStrike" dirty="0">
                          <a:effectLst/>
                          <a:highlight>
                            <a:srgbClr val="D9E1F2"/>
                          </a:highlight>
                          <a:latin typeface="Times New Roman" panose="02020603050405020304" pitchFamily="18" charset="0"/>
                          <a:cs typeface="Times New Roman" panose="02020603050405020304" pitchFamily="18" charset="0"/>
                        </a:rPr>
                        <a:t>89</a:t>
                      </a:r>
                      <a:endParaRPr lang="en-US" sz="1000" b="1" i="0" u="none" strike="noStrike" dirty="0">
                        <a:solidFill>
                          <a:srgbClr val="000000"/>
                        </a:solidFill>
                        <a:effectLst/>
                        <a:highlight>
                          <a:srgbClr val="D9E1F2"/>
                        </a:highlight>
                        <a:latin typeface="Times New Roman" panose="02020603050405020304" pitchFamily="18" charset="0"/>
                        <a:cs typeface="Times New Roman" panose="02020603050405020304" pitchFamily="18" charset="0"/>
                      </a:endParaRPr>
                    </a:p>
                  </a:txBody>
                  <a:tcPr marL="6656" marR="6656" marT="6656" marB="0" anchor="b"/>
                </a:tc>
                <a:extLst>
                  <a:ext uri="{0D108BD9-81ED-4DB2-BD59-A6C34878D82A}">
                    <a16:rowId xmlns:a16="http://schemas.microsoft.com/office/drawing/2014/main" val="1950034482"/>
                  </a:ext>
                </a:extLst>
              </a:tr>
            </a:tbl>
          </a:graphicData>
        </a:graphic>
      </p:graphicFrame>
      <p:graphicFrame>
        <p:nvGraphicFramePr>
          <p:cNvPr id="4" name="Chart 3">
            <a:extLst>
              <a:ext uri="{FF2B5EF4-FFF2-40B4-BE49-F238E27FC236}">
                <a16:creationId xmlns:a16="http://schemas.microsoft.com/office/drawing/2014/main" id="{5EAC95A7-150C-6709-1EE2-00173DCE3B13}"/>
              </a:ext>
            </a:extLst>
          </p:cNvPr>
          <p:cNvGraphicFramePr>
            <a:graphicFrameLocks/>
          </p:cNvGraphicFramePr>
          <p:nvPr>
            <p:extLst>
              <p:ext uri="{D42A27DB-BD31-4B8C-83A1-F6EECF244321}">
                <p14:modId xmlns:p14="http://schemas.microsoft.com/office/powerpoint/2010/main" val="1189570910"/>
              </p:ext>
            </p:extLst>
          </p:nvPr>
        </p:nvGraphicFramePr>
        <p:xfrm>
          <a:off x="5834239" y="1302384"/>
          <a:ext cx="6205361" cy="5022216"/>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D9A7CAC-D6F4-FEF2-4063-97BDFB552B4B}"/>
              </a:ext>
            </a:extLst>
          </p:cNvPr>
          <p:cNvSpPr txBox="1"/>
          <p:nvPr/>
        </p:nvSpPr>
        <p:spPr>
          <a:xfrm>
            <a:off x="914400" y="1524000"/>
            <a:ext cx="6931819" cy="4093428"/>
          </a:xfrm>
          <a:prstGeom prst="rect">
            <a:avLst/>
          </a:prstGeom>
          <a:noFill/>
        </p:spPr>
        <p:txBody>
          <a:bodyPr wrap="square">
            <a:spAutoFit/>
          </a:bodyPr>
          <a:lstStyle/>
          <a:p>
            <a:pPr algn="just"/>
            <a:r>
              <a:rPr lang="en-US" sz="2000" dirty="0">
                <a:latin typeface="Times New Roman" panose="02020603050405020304" pitchFamily="18" charset="0"/>
                <a:cs typeface="Times New Roman" panose="02020603050405020304" pitchFamily="18" charset="0"/>
              </a:rPr>
              <a:t>"SALARY BASED ON DEPARTMENTS" seems to compare the salaries across various departments with different salary metrics such as "Grand Total," "MED," "LAST," and "HIGH." The data shows a noticeable spike in one or more departments, indicating that these departments have significantly higher salary values compared to others. This suggests that salary distribution is uneven across departments, with some departments commanding much higher salaries. For a more detailed conclusion, I would need to know the specific departments and metrics being compared. However, based on the graph, it's clear that salary differences across departments are substantial, with some departments standing out prominently due to their higher salary figures.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5171059" cy="670696"/>
          </a:xfrm>
          <a:prstGeom prst="rect">
            <a:avLst/>
          </a:prstGeom>
        </p:spPr>
        <p:txBody>
          <a:bodyPr vert="horz" wrap="square" lIns="0" tIns="16510" rIns="0" bIns="0" rtlCol="0">
            <a:spAutoFit/>
          </a:bodyPr>
          <a:lstStyle/>
          <a:p>
            <a:pPr marL="12700">
              <a:lnSpc>
                <a:spcPct val="100000"/>
              </a:lnSpc>
              <a:spcBef>
                <a:spcPts val="130"/>
              </a:spcBef>
            </a:pPr>
            <a:r>
              <a:rPr sz="4250" spc="5" dirty="0">
                <a:latin typeface="Times New Roman" panose="02020603050405020304" pitchFamily="18" charset="0"/>
                <a:cs typeface="Times New Roman" panose="02020603050405020304" pitchFamily="18" charset="0"/>
              </a:rPr>
              <a:t>PROJECT</a:t>
            </a:r>
            <a:r>
              <a:rPr sz="4250" spc="-85" dirty="0">
                <a:latin typeface="Times New Roman" panose="02020603050405020304" pitchFamily="18" charset="0"/>
                <a:cs typeface="Times New Roman" panose="02020603050405020304" pitchFamily="18" charset="0"/>
              </a:rPr>
              <a:t> </a:t>
            </a:r>
            <a:r>
              <a:rPr sz="4250" spc="25" dirty="0">
                <a:latin typeface="Times New Roman" panose="02020603050405020304" pitchFamily="18" charset="0"/>
                <a:cs typeface="Times New Roman" panose="02020603050405020304" pitchFamily="18" charset="0"/>
              </a:rPr>
              <a:t>TITLE</a:t>
            </a:r>
            <a:endParaRPr sz="4250" dirty="0">
              <a:latin typeface="Times New Roman" panose="02020603050405020304" pitchFamily="18" charset="0"/>
              <a:cs typeface="Times New Roman" panose="02020603050405020304" pitchFamily="18" charset="0"/>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rot="10800000" flipV="1">
            <a:off x="1254907" y="1976694"/>
            <a:ext cx="9967274" cy="1446550"/>
          </a:xfrm>
          <a:prstGeom prst="rect">
            <a:avLst/>
          </a:prstGeom>
          <a:noFill/>
        </p:spPr>
        <p:txBody>
          <a:bodyPr wrap="square" rtlCol="0">
            <a:spAutoFit/>
          </a:bodyPr>
          <a:lstStyle/>
          <a:p>
            <a:r>
              <a:rPr lang="en-IN" sz="4400" b="1" dirty="0">
                <a:solidFill>
                  <a:srgbClr val="0F0F0F"/>
                </a:solidFill>
                <a:latin typeface="Times New Roman" panose="02020603050405020304" pitchFamily="18" charset="0"/>
                <a:cs typeface="Times New Roman" panose="02020603050405020304" pitchFamily="18" charset="0"/>
              </a:rPr>
              <a:t>SALARY BASED ON DEPARTMENTS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7100709"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latin typeface="Times New Roman" panose="02020603050405020304" pitchFamily="18" charset="0"/>
                <a:cs typeface="Times New Roman" panose="02020603050405020304" pitchFamily="18" charset="0"/>
              </a:rPr>
              <a:t>P</a:t>
            </a:r>
            <a:r>
              <a:rPr sz="4250" spc="15" dirty="0">
                <a:latin typeface="Times New Roman" panose="02020603050405020304" pitchFamily="18" charset="0"/>
                <a:cs typeface="Times New Roman" panose="02020603050405020304" pitchFamily="18" charset="0"/>
              </a:rPr>
              <a:t>ROB</a:t>
            </a:r>
            <a:r>
              <a:rPr sz="4250" spc="55" dirty="0">
                <a:latin typeface="Times New Roman" panose="02020603050405020304" pitchFamily="18" charset="0"/>
                <a:cs typeface="Times New Roman" panose="02020603050405020304" pitchFamily="18" charset="0"/>
              </a:rPr>
              <a:t>L</a:t>
            </a:r>
            <a:r>
              <a:rPr sz="4250" spc="-20" dirty="0">
                <a:latin typeface="Times New Roman" panose="02020603050405020304" pitchFamily="18" charset="0"/>
                <a:cs typeface="Times New Roman" panose="02020603050405020304" pitchFamily="18" charset="0"/>
              </a:rPr>
              <a:t>E</a:t>
            </a:r>
            <a:r>
              <a:rPr sz="4250" spc="20" dirty="0">
                <a:latin typeface="Times New Roman" panose="02020603050405020304" pitchFamily="18" charset="0"/>
                <a:cs typeface="Times New Roman" panose="02020603050405020304" pitchFamily="18" charset="0"/>
              </a:rPr>
              <a:t>M</a:t>
            </a:r>
            <a:r>
              <a:rPr lang="en-US" sz="4250" spc="20" dirty="0">
                <a:latin typeface="Times New Roman" panose="02020603050405020304" pitchFamily="18" charset="0"/>
                <a:cs typeface="Times New Roman" panose="02020603050405020304" pitchFamily="18" charset="0"/>
              </a:rPr>
              <a:t> </a:t>
            </a:r>
            <a:r>
              <a:rPr sz="4250" spc="10" dirty="0">
                <a:latin typeface="Times New Roman" panose="02020603050405020304" pitchFamily="18" charset="0"/>
                <a:cs typeface="Times New Roman" panose="02020603050405020304" pitchFamily="18" charset="0"/>
              </a:rPr>
              <a:t>S</a:t>
            </a:r>
            <a:r>
              <a:rPr sz="4250" spc="-370" dirty="0">
                <a:latin typeface="Times New Roman" panose="02020603050405020304" pitchFamily="18" charset="0"/>
                <a:cs typeface="Times New Roman" panose="02020603050405020304" pitchFamily="18" charset="0"/>
              </a:rPr>
              <a:t>T</a:t>
            </a:r>
            <a:r>
              <a:rPr sz="4250" spc="-375" dirty="0">
                <a:latin typeface="Times New Roman" panose="02020603050405020304" pitchFamily="18" charset="0"/>
                <a:cs typeface="Times New Roman" panose="02020603050405020304" pitchFamily="18" charset="0"/>
              </a:rPr>
              <a:t>A</a:t>
            </a:r>
            <a:r>
              <a:rPr sz="4250" spc="15" dirty="0">
                <a:latin typeface="Times New Roman" panose="02020603050405020304" pitchFamily="18" charset="0"/>
                <a:cs typeface="Times New Roman" panose="02020603050405020304" pitchFamily="18" charset="0"/>
              </a:rPr>
              <a:t>T</a:t>
            </a:r>
            <a:r>
              <a:rPr sz="4250" spc="-10" dirty="0">
                <a:latin typeface="Times New Roman" panose="02020603050405020304" pitchFamily="18" charset="0"/>
                <a:cs typeface="Times New Roman" panose="02020603050405020304" pitchFamily="18" charset="0"/>
              </a:rPr>
              <a:t>E</a:t>
            </a:r>
            <a:r>
              <a:rPr sz="4250" spc="-20" dirty="0">
                <a:latin typeface="Times New Roman" panose="02020603050405020304" pitchFamily="18" charset="0"/>
                <a:cs typeface="Times New Roman" panose="02020603050405020304" pitchFamily="18" charset="0"/>
              </a:rPr>
              <a:t>ME</a:t>
            </a:r>
            <a:r>
              <a:rPr sz="4250" spc="10" dirty="0">
                <a:latin typeface="Times New Roman" panose="02020603050405020304" pitchFamily="18" charset="0"/>
                <a:cs typeface="Times New Roman" panose="02020603050405020304" pitchFamily="18" charset="0"/>
              </a:rPr>
              <a:t>NT</a:t>
            </a:r>
            <a:endParaRPr sz="4250" dirty="0">
              <a:latin typeface="Times New Roman" panose="02020603050405020304" pitchFamily="18" charset="0"/>
              <a:cs typeface="Times New Roman" panose="02020603050405020304" pitchFamily="18"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6813FD4D-1005-37A0-74A5-A4BB89A06398}"/>
              </a:ext>
            </a:extLst>
          </p:cNvPr>
          <p:cNvSpPr txBox="1"/>
          <p:nvPr/>
        </p:nvSpPr>
        <p:spPr>
          <a:xfrm>
            <a:off x="834072" y="1619972"/>
            <a:ext cx="7100709" cy="5447645"/>
          </a:xfrm>
          <a:prstGeom prst="rect">
            <a:avLst/>
          </a:prstGeom>
          <a:noFill/>
        </p:spPr>
        <p:txBody>
          <a:bodyPr wrap="square" rtlCol="0">
            <a:spAutoFit/>
          </a:bodyPr>
          <a:lstStyle/>
          <a:p>
            <a:pPr algn="just"/>
            <a:r>
              <a:rPr lang="en-IN" sz="2400" dirty="0">
                <a:latin typeface="Times New Roman" panose="02020603050405020304" pitchFamily="18" charset="0"/>
                <a:cs typeface="Times New Roman" panose="02020603050405020304" pitchFamily="18" charset="0"/>
              </a:rPr>
              <a:t>It seems like you’re looking at a chart or graph related to salaries based on different departments, but the data may not be displayed properly. Here are some steps to troubleshoot the issue:
1. Check Data Entry: Ensure that the data for salaries and departments is correctly entered in the spreadsheet. There should be numeric values for salaries corresponding to each department.
2. Refresh the Chart: If you’re using software like Excel or Google Sheets, try refreshing the chart to see if it updates with the correct data.</a:t>
            </a:r>
            <a:r>
              <a:rPr lang="en-IN" b="1" i="1" dirty="0"/>
              <a:t>
</a:t>
            </a:r>
            <a:endParaRPr lang="en-US" b="1" i="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657542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latin typeface="Times New Roman" panose="02020603050405020304" pitchFamily="18" charset="0"/>
                <a:cs typeface="Times New Roman" panose="02020603050405020304" pitchFamily="18" charset="0"/>
              </a:rPr>
              <a:t>PROJECT	</a:t>
            </a:r>
            <a:r>
              <a:rPr sz="4250" spc="-20" dirty="0">
                <a:latin typeface="Times New Roman" panose="02020603050405020304" pitchFamily="18" charset="0"/>
                <a:cs typeface="Times New Roman" panose="02020603050405020304" pitchFamily="18" charset="0"/>
              </a:rPr>
              <a:t>OVERVIEW</a:t>
            </a:r>
            <a:endParaRPr sz="4250" dirty="0">
              <a:latin typeface="Times New Roman" panose="02020603050405020304" pitchFamily="18" charset="0"/>
              <a:cs typeface="Times New Roman" panose="02020603050405020304" pitchFamily="18"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687453" y="1730188"/>
            <a:ext cx="7869766" cy="3785652"/>
          </a:xfrm>
          <a:prstGeom prst="rect">
            <a:avLst/>
          </a:prstGeom>
          <a:noFill/>
        </p:spPr>
        <p:txBody>
          <a:bodyPr wrap="square" rtlCol="0">
            <a:spAutoFit/>
          </a:bodyPr>
          <a:lstStyle/>
          <a:p>
            <a:pPr algn="just"/>
            <a:r>
              <a:rPr lang="en-IN" sz="2400" i="0" dirty="0">
                <a:solidFill>
                  <a:srgbClr val="0D0D0D"/>
                </a:solidFill>
                <a:effectLst/>
                <a:latin typeface="Times New Roman" panose="02020603050405020304" pitchFamily="18" charset="0"/>
                <a:cs typeface="Times New Roman" panose="02020603050405020304" pitchFamily="18" charset="0"/>
              </a:rPr>
              <a:t>It looks like you’re working on a project that involves a chart or graph depicting salary information based on different departments. However, the graph appears to be empty, indicating that there may not be any data input yet. To make this project more informative, consider the following steps:</a:t>
            </a:r>
          </a:p>
          <a:p>
            <a:pPr algn="just">
              <a:buFont typeface="Arial" panose="020B0604020202020204" pitchFamily="34" charset="0"/>
              <a:buChar char="•"/>
            </a:pPr>
            <a:r>
              <a:rPr lang="en-IN" sz="2400" i="0" dirty="0">
                <a:solidFill>
                  <a:srgbClr val="0D0D0D"/>
                </a:solidFill>
                <a:effectLst/>
                <a:latin typeface="Times New Roman" panose="02020603050405020304" pitchFamily="18" charset="0"/>
                <a:cs typeface="Times New Roman" panose="02020603050405020304" pitchFamily="18" charset="0"/>
              </a:rPr>
              <a:t>1. Data Collection: Gather salary data for each department.
2. Data Input: Enter the collected data into the appropriate sections of your spreadsheet.
3. Graph Creation: Once data is entered, update your chart to reflect the salaries by department.</a:t>
            </a:r>
            <a:endParaRPr lang="en-US" sz="2400" i="0" dirty="0">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777548" cy="509114"/>
          </a:xfrm>
          <a:prstGeom prst="rect">
            <a:avLst/>
          </a:prstGeom>
        </p:spPr>
        <p:txBody>
          <a:bodyPr vert="horz" wrap="square" lIns="0" tIns="16510" rIns="0" bIns="0" rtlCol="0">
            <a:spAutoFit/>
          </a:bodyPr>
          <a:lstStyle/>
          <a:p>
            <a:pPr marL="12700">
              <a:lnSpc>
                <a:spcPct val="100000"/>
              </a:lnSpc>
              <a:spcBef>
                <a:spcPts val="130"/>
              </a:spcBef>
            </a:pPr>
            <a:r>
              <a:rPr sz="3200" spc="25" dirty="0">
                <a:latin typeface="Times New Roman" panose="02020603050405020304" pitchFamily="18" charset="0"/>
                <a:cs typeface="Times New Roman" panose="02020603050405020304" pitchFamily="18" charset="0"/>
              </a:rPr>
              <a:t>W</a:t>
            </a:r>
            <a:r>
              <a:rPr sz="3200" spc="-20" dirty="0">
                <a:latin typeface="Times New Roman" panose="02020603050405020304" pitchFamily="18" charset="0"/>
                <a:cs typeface="Times New Roman" panose="02020603050405020304" pitchFamily="18" charset="0"/>
              </a:rPr>
              <a:t>H</a:t>
            </a:r>
            <a:r>
              <a:rPr sz="3200" spc="20" dirty="0">
                <a:latin typeface="Times New Roman" panose="02020603050405020304" pitchFamily="18" charset="0"/>
                <a:cs typeface="Times New Roman" panose="02020603050405020304" pitchFamily="18" charset="0"/>
              </a:rPr>
              <a:t>O</a:t>
            </a:r>
            <a:r>
              <a:rPr sz="3200" spc="-235" dirty="0">
                <a:latin typeface="Times New Roman" panose="02020603050405020304" pitchFamily="18" charset="0"/>
                <a:cs typeface="Times New Roman" panose="02020603050405020304" pitchFamily="18" charset="0"/>
              </a:rPr>
              <a:t> </a:t>
            </a:r>
            <a:r>
              <a:rPr sz="3200" spc="-10" dirty="0">
                <a:latin typeface="Times New Roman" panose="02020603050405020304" pitchFamily="18" charset="0"/>
                <a:cs typeface="Times New Roman" panose="02020603050405020304" pitchFamily="18" charset="0"/>
              </a:rPr>
              <a:t>AR</a:t>
            </a:r>
            <a:r>
              <a:rPr sz="3200" spc="15" dirty="0">
                <a:latin typeface="Times New Roman" panose="02020603050405020304" pitchFamily="18" charset="0"/>
                <a:cs typeface="Times New Roman" panose="02020603050405020304" pitchFamily="18" charset="0"/>
              </a:rPr>
              <a:t>E</a:t>
            </a:r>
            <a:r>
              <a:rPr sz="3200" spc="-35" dirty="0">
                <a:latin typeface="Times New Roman" panose="02020603050405020304" pitchFamily="18" charset="0"/>
                <a:cs typeface="Times New Roman" panose="02020603050405020304" pitchFamily="18" charset="0"/>
              </a:rPr>
              <a:t> </a:t>
            </a:r>
            <a:r>
              <a:rPr sz="3200" spc="-10" dirty="0">
                <a:latin typeface="Times New Roman" panose="02020603050405020304" pitchFamily="18" charset="0"/>
                <a:cs typeface="Times New Roman" panose="02020603050405020304" pitchFamily="18" charset="0"/>
              </a:rPr>
              <a:t>T</a:t>
            </a:r>
            <a:r>
              <a:rPr sz="3200" spc="-15" dirty="0">
                <a:latin typeface="Times New Roman" panose="02020603050405020304" pitchFamily="18" charset="0"/>
                <a:cs typeface="Times New Roman" panose="02020603050405020304" pitchFamily="18" charset="0"/>
              </a:rPr>
              <a:t>H</a:t>
            </a:r>
            <a:r>
              <a:rPr sz="3200" spc="15" dirty="0">
                <a:latin typeface="Times New Roman" panose="02020603050405020304" pitchFamily="18" charset="0"/>
                <a:cs typeface="Times New Roman" panose="02020603050405020304" pitchFamily="18" charset="0"/>
              </a:rPr>
              <a:t>E</a:t>
            </a:r>
            <a:r>
              <a:rPr sz="3200" spc="-35" dirty="0">
                <a:latin typeface="Times New Roman" panose="02020603050405020304" pitchFamily="18" charset="0"/>
                <a:cs typeface="Times New Roman" panose="02020603050405020304" pitchFamily="18" charset="0"/>
              </a:rPr>
              <a:t> </a:t>
            </a:r>
            <a:r>
              <a:rPr sz="3200" spc="-20" dirty="0">
                <a:latin typeface="Times New Roman" panose="02020603050405020304" pitchFamily="18" charset="0"/>
                <a:cs typeface="Times New Roman" panose="02020603050405020304" pitchFamily="18" charset="0"/>
              </a:rPr>
              <a:t>E</a:t>
            </a:r>
            <a:r>
              <a:rPr sz="3200" spc="30" dirty="0">
                <a:latin typeface="Times New Roman" panose="02020603050405020304" pitchFamily="18" charset="0"/>
                <a:cs typeface="Times New Roman" panose="02020603050405020304" pitchFamily="18" charset="0"/>
              </a:rPr>
              <a:t>N</a:t>
            </a:r>
            <a:r>
              <a:rPr sz="3200" spc="15" dirty="0">
                <a:latin typeface="Times New Roman" panose="02020603050405020304" pitchFamily="18" charset="0"/>
                <a:cs typeface="Times New Roman" panose="02020603050405020304" pitchFamily="18" charset="0"/>
              </a:rPr>
              <a:t>D</a:t>
            </a:r>
            <a:r>
              <a:rPr sz="3200" spc="-45" dirty="0">
                <a:latin typeface="Times New Roman" panose="02020603050405020304" pitchFamily="18" charset="0"/>
                <a:cs typeface="Times New Roman" panose="02020603050405020304" pitchFamily="18" charset="0"/>
              </a:rPr>
              <a:t> </a:t>
            </a:r>
            <a:r>
              <a:rPr sz="3200" dirty="0">
                <a:latin typeface="Times New Roman" panose="02020603050405020304" pitchFamily="18" charset="0"/>
                <a:cs typeface="Times New Roman" panose="02020603050405020304" pitchFamily="18" charset="0"/>
              </a:rPr>
              <a:t>U</a:t>
            </a:r>
            <a:r>
              <a:rPr sz="3200" spc="10" dirty="0">
                <a:latin typeface="Times New Roman" panose="02020603050405020304" pitchFamily="18" charset="0"/>
                <a:cs typeface="Times New Roman" panose="02020603050405020304" pitchFamily="18" charset="0"/>
              </a:rPr>
              <a:t>S</a:t>
            </a:r>
            <a:r>
              <a:rPr sz="3200" spc="-25" dirty="0">
                <a:latin typeface="Times New Roman" panose="02020603050405020304" pitchFamily="18" charset="0"/>
                <a:cs typeface="Times New Roman" panose="02020603050405020304" pitchFamily="18" charset="0"/>
              </a:rPr>
              <a:t>E</a:t>
            </a:r>
            <a:r>
              <a:rPr sz="3200" spc="-10" dirty="0">
                <a:latin typeface="Times New Roman" panose="02020603050405020304" pitchFamily="18" charset="0"/>
                <a:cs typeface="Times New Roman" panose="02020603050405020304" pitchFamily="18" charset="0"/>
              </a:rPr>
              <a:t>R</a:t>
            </a:r>
            <a:r>
              <a:rPr sz="3200" spc="5" dirty="0">
                <a:latin typeface="Times New Roman" panose="02020603050405020304" pitchFamily="18" charset="0"/>
                <a:cs typeface="Times New Roman" panose="02020603050405020304" pitchFamily="18" charset="0"/>
              </a:rPr>
              <a:t>S</a:t>
            </a:r>
            <a:r>
              <a:rPr sz="3200" spc="5" dirty="0"/>
              <a:t>?</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CFC9363D-7110-4CF7-0E3D-4A6C32E01426}"/>
              </a:ext>
            </a:extLst>
          </p:cNvPr>
          <p:cNvSpPr txBox="1"/>
          <p:nvPr/>
        </p:nvSpPr>
        <p:spPr>
          <a:xfrm flipH="1">
            <a:off x="1337752" y="1515976"/>
            <a:ext cx="7231692" cy="4647426"/>
          </a:xfrm>
          <a:prstGeom prst="rect">
            <a:avLst/>
          </a:prstGeom>
          <a:noFill/>
        </p:spPr>
        <p:txBody>
          <a:bodyPr wrap="square" rtlCol="0">
            <a:spAutoFit/>
          </a:bodyPr>
          <a:lstStyle/>
          <a:p>
            <a:pPr algn="just"/>
            <a:r>
              <a:rPr lang="en-IN" sz="2000" dirty="0">
                <a:latin typeface="Times New Roman" panose="02020603050405020304" pitchFamily="18" charset="0"/>
                <a:cs typeface="Times New Roman" panose="02020603050405020304" pitchFamily="18" charset="0"/>
              </a:rPr>
              <a:t>The image appears to be a blank chart titled “SALARY BASED ON DEPARTMENTS,” suggesting it is intended to display salary information across different departments. End users of such a chart typically include:
</a:t>
            </a:r>
          </a:p>
          <a:p>
            <a:pPr algn="just"/>
            <a:r>
              <a:rPr lang="en-IN" sz="2000" dirty="0">
                <a:latin typeface="Times New Roman" panose="02020603050405020304" pitchFamily="18" charset="0"/>
                <a:cs typeface="Times New Roman" panose="02020603050405020304" pitchFamily="18" charset="0"/>
              </a:rPr>
              <a:t>1. HR Managers - To analyse and manage salary structures.
2. Department Heads- To compare salaries within and across departments.
3. Financial Analysts - To assess budget allocations for salaries.
4. Employees - To understand salary distributions and equity within the organization.
5. Executives- For strategic decision-making regarding compensation and workforce management</a:t>
            </a:r>
            <a:r>
              <a:rPr lang="en-IN" sz="2000" b="1" dirty="0">
                <a:latin typeface="Times New Roman" panose="02020603050405020304" pitchFamily="18" charset="0"/>
                <a:cs typeface="Times New Roman" panose="02020603050405020304" pitchFamily="18" charset="0"/>
              </a:rPr>
              <a:t>.</a:t>
            </a:r>
            <a:r>
              <a:rPr lang="en-IN" b="1" dirty="0"/>
              <a:t>
</a:t>
            </a:r>
            <a:endParaRPr lang="en-US"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609600" y="501063"/>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D1D37620-D1EA-7B5C-AFD9-C1C257D7D50E}"/>
              </a:ext>
            </a:extLst>
          </p:cNvPr>
          <p:cNvSpPr txBox="1"/>
          <p:nvPr/>
        </p:nvSpPr>
        <p:spPr>
          <a:xfrm>
            <a:off x="1143000" y="1402128"/>
            <a:ext cx="7633984" cy="5262979"/>
          </a:xfrm>
          <a:prstGeom prst="rect">
            <a:avLst/>
          </a:prstGeom>
          <a:noFill/>
        </p:spPr>
        <p:txBody>
          <a:bodyPr wrap="square" rtlCol="0">
            <a:spAutoFit/>
          </a:bodyPr>
          <a:lstStyle/>
          <a:p>
            <a:pPr algn="just"/>
            <a:r>
              <a:rPr lang="en-IN" sz="2400" dirty="0">
                <a:latin typeface="Times New Roman" panose="02020603050405020304" pitchFamily="18" charset="0"/>
                <a:cs typeface="Times New Roman" panose="02020603050405020304" pitchFamily="18" charset="0"/>
              </a:rPr>
              <a:t>Data Cleaning: Data cleaning is a process required to remove incomplete records, and modifying data to rectify inaccurate records.
Remove Duplicates: It removes the combination of values across all selected range to determine duplicates.
Filter: It take my dataset and show only the data that meet my criteria specify.
Conditional Formatting: It is used to specify important values stand out in employee performance score in a data set.
 Slicer: I used slicer to filter my data.
Pivot Table: I used “pivot table to summarize my huge data.
 Pivot Chart: I used using area graph. “pivot chart” to visually summarises my data.</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8423FE37-824B-66E9-419C-222E2F391152}"/>
              </a:ext>
            </a:extLst>
          </p:cNvPr>
          <p:cNvSpPr txBox="1"/>
          <p:nvPr/>
        </p:nvSpPr>
        <p:spPr>
          <a:xfrm>
            <a:off x="1087989" y="1308032"/>
            <a:ext cx="6611063" cy="4708981"/>
          </a:xfrm>
          <a:prstGeom prst="rect">
            <a:avLst/>
          </a:prstGeom>
          <a:noFill/>
        </p:spPr>
        <p:txBody>
          <a:bodyPr wrap="square" rtlCol="0">
            <a:spAutoFit/>
          </a:bodyPr>
          <a:lstStyle/>
          <a:p>
            <a:pPr algn="just"/>
            <a:r>
              <a:rPr lang="en-IN" sz="2000" dirty="0">
                <a:latin typeface="Times New Roman" panose="02020603050405020304" pitchFamily="18" charset="0"/>
                <a:cs typeface="Times New Roman" panose="02020603050405020304" pitchFamily="18" charset="0"/>
              </a:rPr>
              <a:t>The dataset appears to be related to job ratings and reviews.
Here’s a breakdown of its potential attributes:
Place: The location of the job, likely city and state.
Job Type: The type of employment, such as Full Time, Part Time, etc.
Department: The specific department within the company where the job is located.
Overall Rating: A numerical rating indicating the overall satisfaction with the job.
Work-Life Balance: A rating for the work-life balance offered by the job.
Skill Development: A rating for the opportunities for skill development and growth.
Salary &amp; Benefits: A rating for the salary and benefits package offered.</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838DF0FD-1C61-BB79-4E8F-FAFA6F8BCF87}"/>
              </a:ext>
            </a:extLst>
          </p:cNvPr>
          <p:cNvSpPr txBox="1"/>
          <p:nvPr/>
        </p:nvSpPr>
        <p:spPr>
          <a:xfrm>
            <a:off x="5185675" y="2520712"/>
            <a:ext cx="1828800" cy="1828800"/>
          </a:xfrm>
          <a:prstGeom prst="rect">
            <a:avLst/>
          </a:prstGeom>
          <a:noFill/>
        </p:spPr>
        <p:txBody>
          <a:bodyPr wrap="square" rtlCol="0">
            <a:spAutoFit/>
          </a:bodyPr>
          <a:lstStyle/>
          <a:p>
            <a:pPr algn="l"/>
            <a:endParaRPr lang="en-US"/>
          </a:p>
        </p:txBody>
      </p:sp>
      <p:sp>
        <p:nvSpPr>
          <p:cNvPr id="3" name="TextBox 2">
            <a:extLst>
              <a:ext uri="{FF2B5EF4-FFF2-40B4-BE49-F238E27FC236}">
                <a16:creationId xmlns:a16="http://schemas.microsoft.com/office/drawing/2014/main" id="{8CC21643-E394-6082-8719-2C1D037FDB58}"/>
              </a:ext>
            </a:extLst>
          </p:cNvPr>
          <p:cNvSpPr txBox="1"/>
          <p:nvPr/>
        </p:nvSpPr>
        <p:spPr>
          <a:xfrm>
            <a:off x="739775" y="1298465"/>
            <a:ext cx="6609158" cy="5016758"/>
          </a:xfrm>
          <a:prstGeom prst="rect">
            <a:avLst/>
          </a:prstGeom>
          <a:noFill/>
        </p:spPr>
        <p:txBody>
          <a:bodyPr wrap="square" rtlCol="0">
            <a:spAutoFit/>
          </a:bodyPr>
          <a:lstStyle/>
          <a:p>
            <a:pPr marL="342900" indent="-342900" algn="just">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Data set was downloaded from   Kaggle website extract it from zip format.
Data Cleaning: Data cleaning is a process required to remove incomplete records, and modifying data to rectify inaccurate records.
Remove Duplicates It removes the combination of values across all selected range to determine duplicates.
Filter: It take my dataset and show only the data that meet my criteria specify.
Conditional Formatting: It is used to specify important values stand out in employee performance score in a data set.
 Slicer: I used slicer to filter my data.
Pivot Table: I used “pivot table to summarize my huge data.
 Pivot Chart: I used using area graph. “pivot chart” to visually summarises my data.</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267</TotalTime>
  <Words>1234</Words>
  <Application>Microsoft Office PowerPoint</Application>
  <PresentationFormat>Widescreen</PresentationFormat>
  <Paragraphs>253</Paragraphs>
  <Slides>11</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Aptos</vt:lpstr>
      <vt:lpstr>Aptos Display</vt:lpstr>
      <vt:lpstr>Arial</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MAHA LAKSHMI</cp:lastModifiedBy>
  <cp:revision>35</cp:revision>
  <dcterms:created xsi:type="dcterms:W3CDTF">2024-03-29T15:07:22Z</dcterms:created>
  <dcterms:modified xsi:type="dcterms:W3CDTF">2024-08-27T05:35:36Z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