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A0EA-CD5F-C0AE-A428-FBAB44380BD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86B33-162E-6719-A35F-6A98DD7478C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920155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9752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7199BC-590F-804A-FE22-08DB573D1AD4}"/>
              </a:ext>
            </a:extLst>
          </p:cNvPr>
          <p:cNvGraphicFramePr>
            <a:graphicFrameLocks noGrp="1"/>
          </p:cNvGraphicFramePr>
          <p:nvPr>
            <p:extLst>
              <p:ext uri="{D42A27DB-BD31-4B8C-83A1-F6EECF244321}">
                <p14:modId xmlns:p14="http://schemas.microsoft.com/office/powerpoint/2010/main" val="3063488574"/>
              </p:ext>
            </p:extLst>
          </p:nvPr>
        </p:nvGraphicFramePr>
        <p:xfrm>
          <a:off x="1071717" y="1729768"/>
          <a:ext cx="8917858" cy="3228134"/>
        </p:xfrm>
        <a:graphic>
          <a:graphicData uri="http://schemas.openxmlformats.org/drawingml/2006/table">
            <a:tbl>
              <a:tblPr firstRow="1" firstCol="1" bandRow="1">
                <a:tableStyleId>{5C22544A-7EE6-4342-B048-85BDC9FD1C3A}</a:tableStyleId>
              </a:tblPr>
              <a:tblGrid>
                <a:gridCol w="4385187">
                  <a:extLst>
                    <a:ext uri="{9D8B030D-6E8A-4147-A177-3AD203B41FA5}">
                      <a16:colId xmlns:a16="http://schemas.microsoft.com/office/drawing/2014/main" val="3206426062"/>
                    </a:ext>
                  </a:extLst>
                </a:gridCol>
                <a:gridCol w="4532671">
                  <a:extLst>
                    <a:ext uri="{9D8B030D-6E8A-4147-A177-3AD203B41FA5}">
                      <a16:colId xmlns:a16="http://schemas.microsoft.com/office/drawing/2014/main" val="1929206821"/>
                    </a:ext>
                  </a:extLst>
                </a:gridCol>
              </a:tblGrid>
              <a:tr h="537349">
                <a:tc>
                  <a:txBody>
                    <a:bodyPr/>
                    <a:lstStyle/>
                    <a:p>
                      <a:pPr>
                        <a:lnSpc>
                          <a:spcPct val="115000"/>
                        </a:lnSpc>
                        <a:spcAft>
                          <a:spcPts val="1000"/>
                        </a:spcAft>
                      </a:pPr>
                      <a:r>
                        <a:rPr lang="en-US" sz="1600">
                          <a:effectLst/>
                        </a:rPr>
                        <a: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600">
                          <a:effectLst/>
                        </a:rPr>
                        <a:t>             DURAIARASU 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338355"/>
                  </a:ext>
                </a:extLst>
              </a:tr>
              <a:tr h="537349">
                <a:tc>
                  <a:txBody>
                    <a:bodyPr/>
                    <a:lstStyle/>
                    <a:p>
                      <a:pPr>
                        <a:lnSpc>
                          <a:spcPct val="115000"/>
                        </a:lnSpc>
                        <a:spcAft>
                          <a:spcPts val="1000"/>
                        </a:spcAft>
                      </a:pPr>
                      <a:r>
                        <a:rPr lang="en-US" sz="1600">
                          <a:effectLst/>
                        </a:rPr>
                        <a:t>                   TEAM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600" dirty="0">
                          <a:effectLst/>
                        </a:rPr>
                        <a:t>                  8940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274866"/>
                  </a:ext>
                </a:extLst>
              </a:tr>
              <a:tr h="537349">
                <a:tc>
                  <a:txBody>
                    <a:bodyPr/>
                    <a:lstStyle/>
                    <a:p>
                      <a:pPr>
                        <a:lnSpc>
                          <a:spcPct val="115000"/>
                        </a:lnSpc>
                        <a:spcAft>
                          <a:spcPts val="1000"/>
                        </a:spcAft>
                      </a:pPr>
                      <a:r>
                        <a:rPr lang="en-US" sz="1600">
                          <a:effectLst/>
                        </a:rPr>
                        <a:t>                TEAM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600">
                          <a:effectLst/>
                        </a:rPr>
                        <a:t>     Proj­_207146_Team_1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6424312"/>
                  </a:ext>
                </a:extLst>
              </a:tr>
              <a:tr h="1072161">
                <a:tc>
                  <a:txBody>
                    <a:bodyPr/>
                    <a:lstStyle/>
                    <a:p>
                      <a:pPr>
                        <a:lnSpc>
                          <a:spcPct val="115000"/>
                        </a:lnSpc>
                        <a:spcAft>
                          <a:spcPts val="1000"/>
                        </a:spcAft>
                      </a:pPr>
                      <a:r>
                        <a:rPr lang="en-US" sz="1600">
                          <a:effectLst/>
                        </a:rPr>
                        <a:t>          </a:t>
                      </a:r>
                      <a:endParaRPr lang="en-IN" sz="1100">
                        <a:effectLst/>
                      </a:endParaRPr>
                    </a:p>
                    <a:p>
                      <a:pPr>
                        <a:lnSpc>
                          <a:spcPct val="115000"/>
                        </a:lnSpc>
                        <a:spcAft>
                          <a:spcPts val="1000"/>
                        </a:spcAft>
                      </a:pPr>
                      <a:r>
                        <a:rPr lang="en-US" sz="1600">
                          <a:effectLst/>
                        </a:rPr>
                        <a:t>             PROJECT NAME</a:t>
                      </a:r>
                      <a:endParaRPr lang="en-IN" sz="1100">
                        <a:effectLst/>
                      </a:endParaRPr>
                    </a:p>
                    <a:p>
                      <a:pPr>
                        <a:lnSpc>
                          <a:spcPct val="115000"/>
                        </a:lnSpc>
                        <a:spcAft>
                          <a:spcPts val="1000"/>
                        </a:spcAft>
                      </a:pPr>
                      <a:r>
                        <a:rPr lang="en-US" sz="16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600" dirty="0">
                          <a:effectLst/>
                        </a:rPr>
                        <a:t>    </a:t>
                      </a:r>
                      <a:endParaRPr lang="en-IN" sz="1100" dirty="0">
                        <a:effectLst/>
                      </a:endParaRPr>
                    </a:p>
                    <a:p>
                      <a:pPr algn="l">
                        <a:lnSpc>
                          <a:spcPct val="115000"/>
                        </a:lnSpc>
                        <a:spcAft>
                          <a:spcPts val="1000"/>
                        </a:spcAft>
                      </a:pPr>
                      <a:r>
                        <a:rPr lang="en-US" sz="1600" dirty="0">
                          <a:effectLst/>
                        </a:rPr>
                        <a:t>8301-Air Quality Analysis In Tamil Nadu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801374"/>
                  </a:ext>
                </a:extLst>
              </a:tr>
              <a:tr h="537349">
                <a:tc>
                  <a:txBody>
                    <a:bodyPr/>
                    <a:lstStyle/>
                    <a:p>
                      <a:pPr>
                        <a:lnSpc>
                          <a:spcPct val="115000"/>
                        </a:lnSpc>
                        <a:spcAft>
                          <a:spcPts val="1000"/>
                        </a:spcAft>
                      </a:pPr>
                      <a:r>
                        <a:rPr lang="en-US" sz="1600">
                          <a:effectLst/>
                        </a:rPr>
                        <a:t>           SUBMISSION 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600" dirty="0">
                          <a:effectLst/>
                        </a:rPr>
                        <a:t>             26-10-2023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7360074"/>
                  </a:ext>
                </a:extLst>
              </a:tr>
            </a:tbl>
          </a:graphicData>
        </a:graphic>
      </p:graphicFrame>
      <p:sp>
        <p:nvSpPr>
          <p:cNvPr id="3" name="Rectangle 1">
            <a:extLst>
              <a:ext uri="{FF2B5EF4-FFF2-40B4-BE49-F238E27FC236}">
                <a16:creationId xmlns:a16="http://schemas.microsoft.com/office/drawing/2014/main" id="{15AE9FA8-F7C4-728D-CED9-34B671661763}"/>
              </a:ext>
            </a:extLst>
          </p:cNvPr>
          <p:cNvSpPr>
            <a:spLocks noChangeArrowheads="1"/>
          </p:cNvSpPr>
          <p:nvPr/>
        </p:nvSpPr>
        <p:spPr bwMode="auto">
          <a:xfrm>
            <a:off x="3508221" y="344773"/>
            <a:ext cx="144940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PHASE 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DOVELOPMENT PHASE-1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38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BD1B-D534-8B45-37CF-B8A163923E95}"/>
              </a:ext>
            </a:extLst>
          </p:cNvPr>
          <p:cNvSpPr>
            <a:spLocks noGrp="1"/>
          </p:cNvSpPr>
          <p:nvPr>
            <p:ph type="ctrTitle"/>
          </p:nvPr>
        </p:nvSpPr>
        <p:spPr>
          <a:xfrm>
            <a:off x="1524000" y="1894523"/>
            <a:ext cx="9144000" cy="2387600"/>
          </a:xfrm>
        </p:spPr>
        <p:txBody>
          <a:bodyPr/>
          <a:lstStyle/>
          <a:p>
            <a:r>
              <a:rPr lang="en-US" sz="6600" dirty="0">
                <a:latin typeface="Times New Roman" panose="02020603050405020304" pitchFamily="18" charset="0"/>
                <a:cs typeface="Times New Roman" panose="02020603050405020304" pitchFamily="18" charset="0"/>
              </a:rPr>
              <a:t>IBM   COGNOS ANALYTICS</a:t>
            </a:r>
          </a:p>
        </p:txBody>
      </p:sp>
    </p:spTree>
    <p:extLst>
      <p:ext uri="{BB962C8B-B14F-4D97-AF65-F5344CB8AC3E}">
        <p14:creationId xmlns:p14="http://schemas.microsoft.com/office/powerpoint/2010/main" val="219115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EDFBF3-5D60-0CD1-BE3E-C03F88DEACCF}"/>
              </a:ext>
            </a:extLst>
          </p:cNvPr>
          <p:cNvSpPr>
            <a:spLocks noGrp="1"/>
          </p:cNvSpPr>
          <p:nvPr>
            <p:ph type="subTitle" idx="1"/>
          </p:nvPr>
        </p:nvSpPr>
        <p:spPr>
          <a:xfrm>
            <a:off x="1402080" y="264160"/>
            <a:ext cx="9144000" cy="431482"/>
          </a:xfrm>
        </p:spPr>
        <p:txBody>
          <a:bodyPr/>
          <a:lstStyle/>
          <a:p>
            <a:r>
              <a:rPr lang="en-US" dirty="0">
                <a:latin typeface="Times New Roman" panose="02020603050405020304" pitchFamily="18" charset="0"/>
                <a:cs typeface="Times New Roman" panose="02020603050405020304" pitchFamily="18" charset="0"/>
              </a:rPr>
              <a:t>IN COGNOS – DATA LOADING</a:t>
            </a:r>
          </a:p>
        </p:txBody>
      </p:sp>
      <p:pic>
        <p:nvPicPr>
          <p:cNvPr id="5" name="Picture 4">
            <a:extLst>
              <a:ext uri="{FF2B5EF4-FFF2-40B4-BE49-F238E27FC236}">
                <a16:creationId xmlns:a16="http://schemas.microsoft.com/office/drawing/2014/main" id="{D6DEEC40-8071-A5B7-C21B-ABB78CFE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9800"/>
            <a:ext cx="12192000" cy="5918200"/>
          </a:xfrm>
          <a:prstGeom prst="rect">
            <a:avLst/>
          </a:prstGeom>
        </p:spPr>
      </p:pic>
    </p:spTree>
    <p:extLst>
      <p:ext uri="{BB962C8B-B14F-4D97-AF65-F5344CB8AC3E}">
        <p14:creationId xmlns:p14="http://schemas.microsoft.com/office/powerpoint/2010/main" val="125833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C3D629-0DA8-E4FA-965A-3F3CFCD49C21}"/>
              </a:ext>
            </a:extLst>
          </p:cNvPr>
          <p:cNvSpPr>
            <a:spLocks noGrp="1"/>
          </p:cNvSpPr>
          <p:nvPr>
            <p:ph type="subTitle" idx="1"/>
          </p:nvPr>
        </p:nvSpPr>
        <p:spPr>
          <a:xfrm>
            <a:off x="1524000" y="310198"/>
            <a:ext cx="9144000" cy="390842"/>
          </a:xfrm>
        </p:spPr>
        <p:txBody>
          <a:bodyPr/>
          <a:lstStyle/>
          <a:p>
            <a:r>
              <a:rPr lang="en-US" dirty="0">
                <a:latin typeface="Times New Roman" panose="02020603050405020304" pitchFamily="18" charset="0"/>
                <a:cs typeface="Times New Roman" panose="02020603050405020304" pitchFamily="18" charset="0"/>
              </a:rPr>
              <a:t>IN COGNOS – AIR QUALITY ANALYSIS DASHBOARD</a:t>
            </a:r>
          </a:p>
        </p:txBody>
      </p:sp>
      <p:pic>
        <p:nvPicPr>
          <p:cNvPr id="5" name="Picture 4">
            <a:extLst>
              <a:ext uri="{FF2B5EF4-FFF2-40B4-BE49-F238E27FC236}">
                <a16:creationId xmlns:a16="http://schemas.microsoft.com/office/drawing/2014/main" id="{7F00FD9E-9440-5778-35BB-05F4A51DE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200"/>
            <a:ext cx="12192000" cy="5892800"/>
          </a:xfrm>
          <a:prstGeom prst="rect">
            <a:avLst/>
          </a:prstGeom>
        </p:spPr>
      </p:pic>
    </p:spTree>
    <p:extLst>
      <p:ext uri="{BB962C8B-B14F-4D97-AF65-F5344CB8AC3E}">
        <p14:creationId xmlns:p14="http://schemas.microsoft.com/office/powerpoint/2010/main" val="205935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7BD1A-EBA8-9B82-74B9-A99868214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00"/>
            <a:ext cx="12192000" cy="5905500"/>
          </a:xfrm>
          <a:prstGeom prst="rect">
            <a:avLst/>
          </a:prstGeom>
        </p:spPr>
      </p:pic>
      <p:sp>
        <p:nvSpPr>
          <p:cNvPr id="6" name="TextBox 5">
            <a:extLst>
              <a:ext uri="{FF2B5EF4-FFF2-40B4-BE49-F238E27FC236}">
                <a16:creationId xmlns:a16="http://schemas.microsoft.com/office/drawing/2014/main" id="{15B5042B-0213-F35F-D1A5-FBFBECF67380}"/>
              </a:ext>
            </a:extLst>
          </p:cNvPr>
          <p:cNvSpPr txBox="1"/>
          <p:nvPr/>
        </p:nvSpPr>
        <p:spPr>
          <a:xfrm>
            <a:off x="243840" y="243840"/>
            <a:ext cx="1154176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IN COGNOS – DATA RELATIONSHIP</a:t>
            </a:r>
          </a:p>
        </p:txBody>
      </p:sp>
    </p:spTree>
    <p:extLst>
      <p:ext uri="{BB962C8B-B14F-4D97-AF65-F5344CB8AC3E}">
        <p14:creationId xmlns:p14="http://schemas.microsoft.com/office/powerpoint/2010/main" val="35461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5E9103-2D00-4132-E678-4484FEC5E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100"/>
            <a:ext cx="12192000" cy="5930900"/>
          </a:xfrm>
          <a:prstGeom prst="rect">
            <a:avLst/>
          </a:prstGeom>
        </p:spPr>
      </p:pic>
      <p:sp>
        <p:nvSpPr>
          <p:cNvPr id="6" name="TextBox 5">
            <a:extLst>
              <a:ext uri="{FF2B5EF4-FFF2-40B4-BE49-F238E27FC236}">
                <a16:creationId xmlns:a16="http://schemas.microsoft.com/office/drawing/2014/main" id="{AFC34F30-EEEE-BBDD-0113-FFF11A924AF7}"/>
              </a:ext>
            </a:extLst>
          </p:cNvPr>
          <p:cNvSpPr txBox="1"/>
          <p:nvPr/>
        </p:nvSpPr>
        <p:spPr>
          <a:xfrm>
            <a:off x="0" y="294640"/>
            <a:ext cx="1210056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STATE REGIONS BY ANALYSIS</a:t>
            </a:r>
          </a:p>
        </p:txBody>
      </p:sp>
    </p:spTree>
    <p:extLst>
      <p:ext uri="{BB962C8B-B14F-4D97-AF65-F5344CB8AC3E}">
        <p14:creationId xmlns:p14="http://schemas.microsoft.com/office/powerpoint/2010/main" val="265805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275BA4-FB3C-F7F4-9A4C-6B0C41103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8850"/>
            <a:ext cx="12192000" cy="5899150"/>
          </a:xfrm>
          <a:prstGeom prst="rect">
            <a:avLst/>
          </a:prstGeom>
        </p:spPr>
      </p:pic>
      <p:sp>
        <p:nvSpPr>
          <p:cNvPr id="6" name="TextBox 5">
            <a:extLst>
              <a:ext uri="{FF2B5EF4-FFF2-40B4-BE49-F238E27FC236}">
                <a16:creationId xmlns:a16="http://schemas.microsoft.com/office/drawing/2014/main" id="{C646A330-28D4-BA8A-E201-FAD1A5DAAC2C}"/>
              </a:ext>
            </a:extLst>
          </p:cNvPr>
          <p:cNvSpPr txBox="1"/>
          <p:nvPr/>
        </p:nvSpPr>
        <p:spPr>
          <a:xfrm>
            <a:off x="0" y="304800"/>
            <a:ext cx="121920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SO2 BBY STN CODE &amp; NO2 BY STN CODE</a:t>
            </a:r>
          </a:p>
        </p:txBody>
      </p:sp>
    </p:spTree>
    <p:extLst>
      <p:ext uri="{BB962C8B-B14F-4D97-AF65-F5344CB8AC3E}">
        <p14:creationId xmlns:p14="http://schemas.microsoft.com/office/powerpoint/2010/main" val="218746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951E4-CAE7-D50D-EB0B-AD0FDB5E3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00"/>
            <a:ext cx="12192000" cy="5905500"/>
          </a:xfrm>
          <a:prstGeom prst="rect">
            <a:avLst/>
          </a:prstGeom>
        </p:spPr>
      </p:pic>
      <p:sp>
        <p:nvSpPr>
          <p:cNvPr id="6" name="TextBox 5">
            <a:extLst>
              <a:ext uri="{FF2B5EF4-FFF2-40B4-BE49-F238E27FC236}">
                <a16:creationId xmlns:a16="http://schemas.microsoft.com/office/drawing/2014/main" id="{B7A92B01-2778-F8BA-9B3E-ABA48E7002F0}"/>
              </a:ext>
            </a:extLst>
          </p:cNvPr>
          <p:cNvSpPr txBox="1"/>
          <p:nvPr/>
        </p:nvSpPr>
        <p:spPr>
          <a:xfrm flipH="1">
            <a:off x="-3" y="335280"/>
            <a:ext cx="1219200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S02 BY STN CODE &amp; RSPM/PM10 BY STN CODE</a:t>
            </a:r>
          </a:p>
        </p:txBody>
      </p:sp>
    </p:spTree>
    <p:extLst>
      <p:ext uri="{BB962C8B-B14F-4D97-AF65-F5344CB8AC3E}">
        <p14:creationId xmlns:p14="http://schemas.microsoft.com/office/powerpoint/2010/main" val="80857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CD86D-8ACB-3FA9-70A9-BFF5DD940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705"/>
            <a:ext cx="12192000" cy="5899150"/>
          </a:xfrm>
          <a:prstGeom prst="rect">
            <a:avLst/>
          </a:prstGeom>
        </p:spPr>
      </p:pic>
      <p:sp>
        <p:nvSpPr>
          <p:cNvPr id="6" name="TextBox 5">
            <a:extLst>
              <a:ext uri="{FF2B5EF4-FFF2-40B4-BE49-F238E27FC236}">
                <a16:creationId xmlns:a16="http://schemas.microsoft.com/office/drawing/2014/main" id="{EC092B3A-2573-5245-1CD6-879DE866FEBB}"/>
              </a:ext>
            </a:extLst>
          </p:cNvPr>
          <p:cNvSpPr txBox="1"/>
          <p:nvPr/>
        </p:nvSpPr>
        <p:spPr>
          <a:xfrm flipH="1">
            <a:off x="0" y="365760"/>
            <a:ext cx="121920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RSPM/PM10 BY SAMPLING DATE &amp; CITY/TOWN/VILLAGE/AREA BY SAMPLING DATE</a:t>
            </a:r>
          </a:p>
        </p:txBody>
      </p:sp>
    </p:spTree>
    <p:extLst>
      <p:ext uri="{BB962C8B-B14F-4D97-AF65-F5344CB8AC3E}">
        <p14:creationId xmlns:p14="http://schemas.microsoft.com/office/powerpoint/2010/main" val="82363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2B7FB-71C6-78C3-6305-FCDC1C2790F9}"/>
              </a:ext>
            </a:extLst>
          </p:cNvPr>
          <p:cNvSpPr txBox="1"/>
          <p:nvPr/>
        </p:nvSpPr>
        <p:spPr>
          <a:xfrm>
            <a:off x="71120" y="1544320"/>
            <a:ext cx="12192000" cy="323165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CONCLUSION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preprocessing is a crucial step in preparing data for analysis and machine learning. It involves collecting, inspecting, cleaning, transforming, and organizing data. The main steps include data collection, inspection, cleaning, transformation, splitting, normalization, and validation. It ensures data is ready for analysis and model training, improving the success of data-related projects.</a:t>
            </a:r>
          </a:p>
        </p:txBody>
      </p:sp>
    </p:spTree>
    <p:extLst>
      <p:ext uri="{BB962C8B-B14F-4D97-AF65-F5344CB8AC3E}">
        <p14:creationId xmlns:p14="http://schemas.microsoft.com/office/powerpoint/2010/main" val="251905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71E82C-B5A2-AD10-52B6-DE105C917485}"/>
              </a:ext>
            </a:extLst>
          </p:cNvPr>
          <p:cNvSpPr txBox="1"/>
          <p:nvPr/>
        </p:nvSpPr>
        <p:spPr>
          <a:xfrm>
            <a:off x="0" y="100317"/>
            <a:ext cx="12192000" cy="550920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  ANALYTICS OBJECTIVES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Data Preprocessing:</a:t>
            </a:r>
          </a:p>
          <a:p>
            <a:r>
              <a:rPr lang="en-US" sz="3200" dirty="0">
                <a:latin typeface="Times New Roman" panose="02020603050405020304" pitchFamily="18" charset="0"/>
                <a:cs typeface="Times New Roman" panose="02020603050405020304" pitchFamily="18" charset="0"/>
              </a:rPr>
              <a:t>                                 </a:t>
            </a:r>
            <a:r>
              <a:rPr lang="en-US" sz="3200" dirty="0"/>
              <a:t>1.Data Inspection </a:t>
            </a:r>
          </a:p>
          <a:p>
            <a:r>
              <a:rPr lang="en-US" sz="3200" dirty="0"/>
              <a:t>                                    2.Data Cleaning </a:t>
            </a:r>
          </a:p>
          <a:p>
            <a:r>
              <a:rPr lang="en-US" sz="3200" dirty="0"/>
              <a:t>                                    3.Data Transformation</a:t>
            </a:r>
          </a:p>
          <a:p>
            <a:r>
              <a:rPr lang="en-US" sz="3200" dirty="0"/>
              <a:t>                                    4.Data Splitting </a:t>
            </a:r>
          </a:p>
          <a:p>
            <a:r>
              <a:rPr lang="en-US" sz="3200" dirty="0"/>
              <a:t>                                    5.Data Normalization </a:t>
            </a:r>
          </a:p>
          <a:p>
            <a:r>
              <a:rPr lang="en-US" sz="3200" dirty="0"/>
              <a:t>                                    6.Data Validation </a:t>
            </a:r>
          </a:p>
          <a:p>
            <a:r>
              <a:rPr lang="en-US" sz="3200" dirty="0"/>
              <a:t>                                    7.Data Visualization</a:t>
            </a:r>
          </a:p>
          <a:p>
            <a:r>
              <a:rPr lang="en-US" sz="3200" dirty="0"/>
              <a:t>                                    8.Data Collection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22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AF9CB2-7268-CA6E-3B54-B6512C0B0E9B}"/>
              </a:ext>
            </a:extLst>
          </p:cNvPr>
          <p:cNvSpPr txBox="1"/>
          <p:nvPr/>
        </p:nvSpPr>
        <p:spPr>
          <a:xfrm>
            <a:off x="0" y="0"/>
            <a:ext cx="12192000"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1.Loading Data :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pandas.read_csv</a:t>
            </a:r>
            <a:r>
              <a:rPr lang="en-US" sz="2800" dirty="0">
                <a:latin typeface="Times New Roman" panose="02020603050405020304" pitchFamily="18" charset="0"/>
                <a:cs typeface="Times New Roman" panose="02020603050405020304" pitchFamily="18" charset="0"/>
              </a:rPr>
              <a:t>() to load data </a:t>
            </a:r>
          </a:p>
          <a:p>
            <a:r>
              <a:rPr lang="en-US" sz="2800" dirty="0">
                <a:latin typeface="Times New Roman" panose="02020603050405020304" pitchFamily="18" charset="0"/>
                <a:cs typeface="Times New Roman" panose="02020603050405020304" pitchFamily="18" charset="0"/>
              </a:rPr>
              <a:t>                             from a CSV file.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pandas.read_excel</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 Excel files.</a:t>
            </a:r>
          </a:p>
        </p:txBody>
      </p:sp>
      <p:pic>
        <p:nvPicPr>
          <p:cNvPr id="6" name="Picture 5">
            <a:extLst>
              <a:ext uri="{FF2B5EF4-FFF2-40B4-BE49-F238E27FC236}">
                <a16:creationId xmlns:a16="http://schemas.microsoft.com/office/drawing/2014/main" id="{245E1BC3-F721-104E-F9BE-E79A7F0BF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97059"/>
            <a:ext cx="11698596" cy="1340848"/>
          </a:xfrm>
          <a:prstGeom prst="rect">
            <a:avLst/>
          </a:prstGeom>
        </p:spPr>
      </p:pic>
    </p:spTree>
    <p:extLst>
      <p:ext uri="{BB962C8B-B14F-4D97-AF65-F5344CB8AC3E}">
        <p14:creationId xmlns:p14="http://schemas.microsoft.com/office/powerpoint/2010/main" val="1985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F7096-3100-369E-7657-204400527C23}"/>
              </a:ext>
            </a:extLst>
          </p:cNvPr>
          <p:cNvSpPr txBox="1"/>
          <p:nvPr/>
        </p:nvSpPr>
        <p:spPr>
          <a:xfrm>
            <a:off x="0" y="0"/>
            <a:ext cx="121920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Exploring Data: </a:t>
            </a: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df.head</a:t>
            </a:r>
            <a:r>
              <a:rPr lang="en-US" sz="2800" dirty="0">
                <a:latin typeface="Times New Roman" panose="02020603050405020304" pitchFamily="18" charset="0"/>
                <a:cs typeface="Times New Roman" panose="02020603050405020304" pitchFamily="18" charset="0"/>
              </a:rPr>
              <a:t>() to view the first few rows of the dataset.</a:t>
            </a:r>
          </a:p>
        </p:txBody>
      </p:sp>
      <p:pic>
        <p:nvPicPr>
          <p:cNvPr id="6" name="Picture 5">
            <a:extLst>
              <a:ext uri="{FF2B5EF4-FFF2-40B4-BE49-F238E27FC236}">
                <a16:creationId xmlns:a16="http://schemas.microsoft.com/office/drawing/2014/main" id="{F29BEBA6-7CEF-41E7-5EA5-9E571C754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7760"/>
            <a:ext cx="12192000" cy="5242560"/>
          </a:xfrm>
          <a:prstGeom prst="rect">
            <a:avLst/>
          </a:prstGeom>
        </p:spPr>
      </p:pic>
    </p:spTree>
    <p:extLst>
      <p:ext uri="{BB962C8B-B14F-4D97-AF65-F5344CB8AC3E}">
        <p14:creationId xmlns:p14="http://schemas.microsoft.com/office/powerpoint/2010/main" val="394109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30FCD4-5DA0-E108-051B-24777022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3732"/>
            <a:ext cx="6675120" cy="3534268"/>
          </a:xfrm>
          <a:prstGeom prst="rect">
            <a:avLst/>
          </a:prstGeom>
        </p:spPr>
      </p:pic>
      <p:pic>
        <p:nvPicPr>
          <p:cNvPr id="7" name="Picture 6">
            <a:extLst>
              <a:ext uri="{FF2B5EF4-FFF2-40B4-BE49-F238E27FC236}">
                <a16:creationId xmlns:a16="http://schemas.microsoft.com/office/drawing/2014/main" id="{E7A8248A-0D17-8C25-9F22-B585C647D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440" y="-20320"/>
            <a:ext cx="5750560" cy="6827348"/>
          </a:xfrm>
          <a:prstGeom prst="rect">
            <a:avLst/>
          </a:prstGeom>
        </p:spPr>
      </p:pic>
      <p:sp>
        <p:nvSpPr>
          <p:cNvPr id="9" name="TextBox 8">
            <a:extLst>
              <a:ext uri="{FF2B5EF4-FFF2-40B4-BE49-F238E27FC236}">
                <a16:creationId xmlns:a16="http://schemas.microsoft.com/office/drawing/2014/main" id="{5ADA9501-935F-D00C-B545-C28962B90FAA}"/>
              </a:ext>
            </a:extLst>
          </p:cNvPr>
          <p:cNvSpPr txBox="1"/>
          <p:nvPr/>
        </p:nvSpPr>
        <p:spPr>
          <a:xfrm>
            <a:off x="254000" y="284652"/>
            <a:ext cx="652272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Use df.info() to get information about                data types and missing values. </a:t>
            </a: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df.describe</a:t>
            </a:r>
            <a:r>
              <a:rPr lang="en-US" sz="2800" dirty="0">
                <a:latin typeface="Times New Roman" panose="02020603050405020304" pitchFamily="18" charset="0"/>
                <a:cs typeface="Times New Roman" panose="02020603050405020304" pitchFamily="18" charset="0"/>
              </a:rPr>
              <a:t>() for summary </a:t>
            </a:r>
            <a:r>
              <a:rPr lang="en-US" sz="2800" dirty="0" err="1">
                <a:latin typeface="Times New Roman" panose="02020603050405020304" pitchFamily="18" charset="0"/>
                <a:cs typeface="Times New Roman" panose="02020603050405020304" pitchFamily="18" charset="0"/>
              </a:rPr>
              <a:t>statistics.python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29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33418B-A40D-2D9C-C5AF-2AF9F351C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360"/>
            <a:ext cx="12192000" cy="5191760"/>
          </a:xfrm>
          <a:prstGeom prst="rect">
            <a:avLst/>
          </a:prstGeom>
        </p:spPr>
      </p:pic>
      <p:sp>
        <p:nvSpPr>
          <p:cNvPr id="6" name="TextBox 5">
            <a:extLst>
              <a:ext uri="{FF2B5EF4-FFF2-40B4-BE49-F238E27FC236}">
                <a16:creationId xmlns:a16="http://schemas.microsoft.com/office/drawing/2014/main" id="{DD9EB80E-F973-8AFF-35E0-0B40CCB5E133}"/>
              </a:ext>
            </a:extLst>
          </p:cNvPr>
          <p:cNvSpPr txBox="1"/>
          <p:nvPr/>
        </p:nvSpPr>
        <p:spPr>
          <a:xfrm>
            <a:off x="0" y="0"/>
            <a:ext cx="1219200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3.Handling Missing Values: </a:t>
            </a: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df.isnull</a:t>
            </a:r>
            <a:r>
              <a:rPr lang="en-US" sz="2800" dirty="0">
                <a:latin typeface="Times New Roman" panose="02020603050405020304" pitchFamily="18" charset="0"/>
                <a:cs typeface="Times New Roman" panose="02020603050405020304" pitchFamily="18" charset="0"/>
              </a:rPr>
              <a:t>() to identify missing values. </a:t>
            </a:r>
          </a:p>
          <a:p>
            <a:r>
              <a:rPr lang="en-US" sz="2800" dirty="0">
                <a:latin typeface="Times New Roman" panose="02020603050405020304" pitchFamily="18" charset="0"/>
                <a:cs typeface="Times New Roman" panose="02020603050405020304" pitchFamily="18" charset="0"/>
              </a:rPr>
              <a:t>                                            Use </a:t>
            </a:r>
            <a:r>
              <a:rPr lang="en-US" sz="2800" dirty="0" err="1">
                <a:latin typeface="Times New Roman" panose="02020603050405020304" pitchFamily="18" charset="0"/>
                <a:cs typeface="Times New Roman" panose="02020603050405020304" pitchFamily="18" charset="0"/>
              </a:rPr>
              <a:t>df.fillna</a:t>
            </a:r>
            <a:r>
              <a:rPr lang="en-US" sz="2800" dirty="0">
                <a:latin typeface="Times New Roman" panose="02020603050405020304" pitchFamily="18" charset="0"/>
                <a:cs typeface="Times New Roman" panose="02020603050405020304" pitchFamily="18" charset="0"/>
              </a:rPr>
              <a:t>() or </a:t>
            </a:r>
            <a:r>
              <a:rPr lang="en-US" sz="2800" dirty="0" err="1">
                <a:latin typeface="Times New Roman" panose="02020603050405020304" pitchFamily="18" charset="0"/>
                <a:cs typeface="Times New Roman" panose="02020603050405020304" pitchFamily="18" charset="0"/>
              </a:rPr>
              <a:t>df.dropna</a:t>
            </a:r>
            <a:r>
              <a:rPr lang="en-US" sz="2800" dirty="0">
                <a:latin typeface="Times New Roman" panose="02020603050405020304" pitchFamily="18" charset="0"/>
                <a:cs typeface="Times New Roman" panose="02020603050405020304" pitchFamily="18" charset="0"/>
              </a:rPr>
              <a:t>() to handle missing values.</a:t>
            </a:r>
          </a:p>
        </p:txBody>
      </p:sp>
    </p:spTree>
    <p:extLst>
      <p:ext uri="{BB962C8B-B14F-4D97-AF65-F5344CB8AC3E}">
        <p14:creationId xmlns:p14="http://schemas.microsoft.com/office/powerpoint/2010/main" val="157212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E1509F-FFB6-5B92-CD34-B69348CB4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9760"/>
            <a:ext cx="12192000" cy="4968240"/>
          </a:xfrm>
          <a:prstGeom prst="rect">
            <a:avLst/>
          </a:prstGeom>
        </p:spPr>
      </p:pic>
      <p:sp>
        <p:nvSpPr>
          <p:cNvPr id="6" name="TextBox 5">
            <a:extLst>
              <a:ext uri="{FF2B5EF4-FFF2-40B4-BE49-F238E27FC236}">
                <a16:creationId xmlns:a16="http://schemas.microsoft.com/office/drawing/2014/main" id="{A437C877-9FF3-BB55-683A-1DC9C2F46AF0}"/>
              </a:ext>
            </a:extLst>
          </p:cNvPr>
          <p:cNvSpPr txBox="1"/>
          <p:nvPr/>
        </p:nvSpPr>
        <p:spPr>
          <a:xfrm>
            <a:off x="0" y="0"/>
            <a:ext cx="12192000"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4.Data Cleaning: </a:t>
            </a:r>
          </a:p>
          <a:p>
            <a:r>
              <a:rPr lang="en-US" sz="2800" dirty="0">
                <a:latin typeface="Times New Roman" panose="02020603050405020304" pitchFamily="18" charset="0"/>
                <a:cs typeface="Times New Roman" panose="02020603050405020304" pitchFamily="18" charset="0"/>
              </a:rPr>
              <a:t>                           Remove duplicate rows with </a:t>
            </a:r>
            <a:r>
              <a:rPr lang="en-US" sz="2800" dirty="0" err="1">
                <a:latin typeface="Times New Roman" panose="02020603050405020304" pitchFamily="18" charset="0"/>
                <a:cs typeface="Times New Roman" panose="02020603050405020304" pitchFamily="18" charset="0"/>
              </a:rPr>
              <a:t>df.drop_duplicates</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Rename columns using </a:t>
            </a:r>
            <a:r>
              <a:rPr lang="en-US" sz="2800" dirty="0" err="1">
                <a:latin typeface="Times New Roman" panose="02020603050405020304" pitchFamily="18" charset="0"/>
                <a:cs typeface="Times New Roman" panose="02020603050405020304" pitchFamily="18" charset="0"/>
              </a:rPr>
              <a:t>df.rename</a:t>
            </a:r>
            <a:r>
              <a:rPr lang="en-US" sz="2800" dirty="0">
                <a:latin typeface="Times New Roman" panose="02020603050405020304" pitchFamily="18" charset="0"/>
                <a:cs typeface="Times New Roman" panose="02020603050405020304" pitchFamily="18" charset="0"/>
              </a:rPr>
              <a:t>() if necessary.</a:t>
            </a:r>
          </a:p>
          <a:p>
            <a:r>
              <a:rPr lang="en-US" sz="2800" dirty="0">
                <a:latin typeface="Times New Roman" panose="02020603050405020304" pitchFamily="18" charset="0"/>
                <a:cs typeface="Times New Roman" panose="02020603050405020304" pitchFamily="18" charset="0"/>
              </a:rPr>
              <a:t>                           Convert data types with </a:t>
            </a:r>
            <a:r>
              <a:rPr lang="en-US" sz="2800" dirty="0" err="1">
                <a:latin typeface="Times New Roman" panose="02020603050405020304" pitchFamily="18" charset="0"/>
                <a:cs typeface="Times New Roman" panose="02020603050405020304" pitchFamily="18" charset="0"/>
              </a:rPr>
              <a:t>df.astype</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306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40A08F-4681-18EA-E477-2EF8D3728E7B}"/>
              </a:ext>
            </a:extLst>
          </p:cNvPr>
          <p:cNvSpPr txBox="1"/>
          <p:nvPr/>
        </p:nvSpPr>
        <p:spPr>
          <a:xfrm>
            <a:off x="152400" y="1899920"/>
            <a:ext cx="12192000"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5.Handling Outliers: </a:t>
            </a:r>
          </a:p>
          <a:p>
            <a:r>
              <a:rPr lang="en-US" sz="3200" dirty="0">
                <a:latin typeface="Times New Roman" panose="02020603050405020304" pitchFamily="18" charset="0"/>
                <a:cs typeface="Times New Roman" panose="02020603050405020304" pitchFamily="18" charset="0"/>
              </a:rPr>
              <a:t>                                Detect and deal with outliers using statistical             methods or visualization. </a:t>
            </a:r>
          </a:p>
          <a:p>
            <a:r>
              <a:rPr lang="en-US" sz="3200" dirty="0">
                <a:latin typeface="Times New Roman" panose="02020603050405020304" pitchFamily="18" charset="0"/>
                <a:cs typeface="Times New Roman" panose="02020603050405020304" pitchFamily="18" charset="0"/>
              </a:rPr>
              <a:t>                                You can use techniques like </a:t>
            </a:r>
            <a:r>
              <a:rPr lang="en-US" sz="3200" dirty="0" err="1">
                <a:latin typeface="Times New Roman" panose="02020603050405020304" pitchFamily="18" charset="0"/>
                <a:cs typeface="Times New Roman" panose="02020603050405020304" pitchFamily="18" charset="0"/>
              </a:rPr>
              <a:t>zscores</a:t>
            </a:r>
            <a:r>
              <a:rPr lang="en-US" sz="3200" dirty="0">
                <a:latin typeface="Times New Roman" panose="02020603050405020304" pitchFamily="18" charset="0"/>
                <a:cs typeface="Times New Roman" panose="02020603050405020304" pitchFamily="18" charset="0"/>
              </a:rPr>
              <a:t> or IQR (Interquartile Range).</a:t>
            </a:r>
          </a:p>
        </p:txBody>
      </p:sp>
    </p:spTree>
    <p:extLst>
      <p:ext uri="{BB962C8B-B14F-4D97-AF65-F5344CB8AC3E}">
        <p14:creationId xmlns:p14="http://schemas.microsoft.com/office/powerpoint/2010/main" val="358280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08F735-FF53-99AB-0C1A-5D3F235CC386}"/>
              </a:ext>
            </a:extLst>
          </p:cNvPr>
          <p:cNvSpPr txBox="1"/>
          <p:nvPr/>
        </p:nvSpPr>
        <p:spPr>
          <a:xfrm>
            <a:off x="0" y="0"/>
            <a:ext cx="12192000"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6.Saving Data: </a:t>
            </a:r>
          </a:p>
          <a:p>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                       Save the preprocessed data back to a file if</a:t>
            </a:r>
          </a:p>
          <a:p>
            <a:r>
              <a:rPr lang="en-US" sz="3200" dirty="0">
                <a:latin typeface="Times New Roman" panose="02020603050405020304" pitchFamily="18" charset="0"/>
                <a:cs typeface="Times New Roman" panose="02020603050405020304" pitchFamily="18" charset="0"/>
              </a:rPr>
              <a:t>                       needed.</a:t>
            </a:r>
          </a:p>
        </p:txBody>
      </p:sp>
      <p:pic>
        <p:nvPicPr>
          <p:cNvPr id="6" name="Picture 5">
            <a:extLst>
              <a:ext uri="{FF2B5EF4-FFF2-40B4-BE49-F238E27FC236}">
                <a16:creationId xmlns:a16="http://schemas.microsoft.com/office/drawing/2014/main" id="{CE7770F4-9FC8-99EA-3305-A32FC8E72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0" y="2822432"/>
            <a:ext cx="11986320" cy="1011149"/>
          </a:xfrm>
          <a:prstGeom prst="rect">
            <a:avLst/>
          </a:prstGeom>
        </p:spPr>
      </p:pic>
    </p:spTree>
    <p:extLst>
      <p:ext uri="{BB962C8B-B14F-4D97-AF65-F5344CB8AC3E}">
        <p14:creationId xmlns:p14="http://schemas.microsoft.com/office/powerpoint/2010/main" val="450368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422</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COGNOS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Prithivraj</dc:creator>
  <cp:lastModifiedBy>murali s</cp:lastModifiedBy>
  <cp:revision>4</cp:revision>
  <dcterms:created xsi:type="dcterms:W3CDTF">2023-10-25T17:19:24Z</dcterms:created>
  <dcterms:modified xsi:type="dcterms:W3CDTF">2023-10-26T03:29:23Z</dcterms:modified>
</cp:coreProperties>
</file>