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6858000" cx="9144000"/>
  <p:notesSz cx="6858000" cy="9144000"/>
  <p:embeddedFontLst>
    <p:embeddedFont>
      <p:font typeface="Tahom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hH9mOSFeJF/jFJg4CMTpJesCvE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9AAB89-52CD-4D04-8E1A-74A95E023E4D}">
  <a:tblStyle styleId="{A69AAB89-52CD-4D04-8E1A-74A95E023E4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Tahoma-bold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Tahoma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18debd95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d18debd956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400146" y="3486150"/>
            <a:ext cx="3429030" cy="160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3F3F3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2" type="body"/>
          </p:nvPr>
        </p:nvSpPr>
        <p:spPr>
          <a:xfrm>
            <a:off x="1381126" y="590550"/>
            <a:ext cx="6772274" cy="282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1" sz="2800">
                <a:solidFill>
                  <a:srgbClr val="DD7E0E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  <a:effectLst>
            <a:outerShdw blurRad="63500" dir="2399979" dist="25400">
              <a:srgbClr val="595959">
                <a:alpha val="7098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722313" y="1057275"/>
            <a:ext cx="7772400" cy="3349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643937" y="6446837"/>
            <a:ext cx="4619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457200" y="160337"/>
            <a:ext cx="8458200" cy="887412"/>
          </a:xfrm>
          <a:prstGeom prst="rect">
            <a:avLst/>
          </a:prstGeom>
          <a:noFill/>
          <a:ln>
            <a:noFill/>
          </a:ln>
          <a:effectLst>
            <a:outerShdw blurRad="63500" dir="2399979" dist="25400">
              <a:srgbClr val="595959">
                <a:alpha val="7098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457200" y="1076325"/>
            <a:ext cx="8458200" cy="504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12" type="sldNum"/>
          </p:nvPr>
        </p:nvSpPr>
        <p:spPr>
          <a:xfrm>
            <a:off x="8643937" y="6446837"/>
            <a:ext cx="4619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643937" y="6446837"/>
            <a:ext cx="4619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  <a:effectLst>
            <a:outerShdw blurRad="63500" dir="2399979" dist="25400">
              <a:srgbClr val="595959">
                <a:alpha val="7098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 rot="5400000">
            <a:off x="923131" y="572294"/>
            <a:ext cx="508793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643937" y="6446837"/>
            <a:ext cx="4619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457200" y="160337"/>
            <a:ext cx="8458200" cy="887412"/>
          </a:xfrm>
          <a:prstGeom prst="rect">
            <a:avLst/>
          </a:prstGeom>
          <a:noFill/>
          <a:ln>
            <a:noFill/>
          </a:ln>
          <a:effectLst>
            <a:outerShdw blurRad="63500" dir="2399979" dist="25400">
              <a:srgbClr val="595959">
                <a:alpha val="7098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 rot="5400000">
            <a:off x="2161381" y="-627857"/>
            <a:ext cx="5049837" cy="84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43937" y="6446837"/>
            <a:ext cx="4619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304800" y="4800600"/>
            <a:ext cx="8610600" cy="566738"/>
          </a:xfrm>
          <a:prstGeom prst="rect">
            <a:avLst/>
          </a:prstGeom>
          <a:noFill/>
          <a:ln>
            <a:noFill/>
          </a:ln>
          <a:effectLst>
            <a:outerShdw blurRad="63500" dir="2399979" dist="25400">
              <a:srgbClr val="595959">
                <a:alpha val="7098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/>
          <p:nvPr>
            <p:ph idx="2" type="pic"/>
          </p:nvPr>
        </p:nvSpPr>
        <p:spPr>
          <a:xfrm>
            <a:off x="333375" y="612775"/>
            <a:ext cx="855345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304800" y="5367338"/>
            <a:ext cx="8610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8643937" y="6446837"/>
            <a:ext cx="4619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457200" y="996533"/>
            <a:ext cx="3008313" cy="1019591"/>
          </a:xfrm>
          <a:prstGeom prst="rect">
            <a:avLst/>
          </a:prstGeom>
          <a:noFill/>
          <a:ln>
            <a:noFill/>
          </a:ln>
          <a:effectLst>
            <a:outerShdw blurRad="63500" dir="2399979" dist="25400">
              <a:srgbClr val="595959">
                <a:alpha val="7098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" type="body"/>
          </p:nvPr>
        </p:nvSpPr>
        <p:spPr>
          <a:xfrm>
            <a:off x="3575050" y="990600"/>
            <a:ext cx="511175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SzPts val="256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7" name="Google Shape;37;p21"/>
          <p:cNvSpPr txBox="1"/>
          <p:nvPr>
            <p:ph idx="2" type="body"/>
          </p:nvPr>
        </p:nvSpPr>
        <p:spPr>
          <a:xfrm>
            <a:off x="457200" y="2010191"/>
            <a:ext cx="3008313" cy="4115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8643937" y="6446837"/>
            <a:ext cx="4619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type="title"/>
          </p:nvPr>
        </p:nvSpPr>
        <p:spPr>
          <a:xfrm>
            <a:off x="457200" y="160337"/>
            <a:ext cx="8458200" cy="887412"/>
          </a:xfrm>
          <a:prstGeom prst="rect">
            <a:avLst/>
          </a:prstGeom>
          <a:noFill/>
          <a:ln>
            <a:noFill/>
          </a:ln>
          <a:effectLst>
            <a:outerShdw blurRad="63500" dir="2399979" dist="25400">
              <a:srgbClr val="595959">
                <a:alpha val="7098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8643937" y="6446837"/>
            <a:ext cx="4619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/>
          <p:nvPr>
            <p:ph type="title"/>
          </p:nvPr>
        </p:nvSpPr>
        <p:spPr>
          <a:xfrm>
            <a:off x="457200" y="160337"/>
            <a:ext cx="8458200" cy="887412"/>
          </a:xfrm>
          <a:prstGeom prst="rect">
            <a:avLst/>
          </a:prstGeom>
          <a:noFill/>
          <a:ln>
            <a:noFill/>
          </a:ln>
          <a:effectLst>
            <a:outerShdw blurRad="63500" dir="2399979" dist="25400">
              <a:srgbClr val="595959">
                <a:alpha val="7098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643937" y="6446837"/>
            <a:ext cx="4619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160337"/>
            <a:ext cx="8458200" cy="887412"/>
          </a:xfrm>
          <a:prstGeom prst="rect">
            <a:avLst/>
          </a:prstGeom>
          <a:noFill/>
          <a:ln>
            <a:noFill/>
          </a:ln>
          <a:effectLst>
            <a:outerShdw blurRad="63500" dir="2399979" dist="25400">
              <a:srgbClr val="595959">
                <a:alpha val="7098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2" name="Google Shape;52;p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»"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43937" y="6446837"/>
            <a:ext cx="4619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457200" y="160337"/>
            <a:ext cx="8458200" cy="887412"/>
          </a:xfrm>
          <a:prstGeom prst="rect">
            <a:avLst/>
          </a:prstGeom>
          <a:noFill/>
          <a:ln>
            <a:noFill/>
          </a:ln>
          <a:effectLst>
            <a:outerShdw blurRad="63500" dir="2399979" dist="25400">
              <a:srgbClr val="595959">
                <a:alpha val="7098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457200" y="1076325"/>
            <a:ext cx="8458200" cy="504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DD7E0E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DD7E0E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DD7E0E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title"/>
          </p:nvPr>
        </p:nvSpPr>
        <p:spPr>
          <a:xfrm>
            <a:off x="457200" y="160337"/>
            <a:ext cx="8458200" cy="887412"/>
          </a:xfrm>
          <a:prstGeom prst="rect">
            <a:avLst/>
          </a:prstGeom>
          <a:noFill/>
          <a:ln>
            <a:noFill/>
          </a:ln>
          <a:effectLst>
            <a:outerShdw blurRad="63500" dir="2399979" dist="25400">
              <a:srgbClr val="595959">
                <a:alpha val="7098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idx="1" type="body"/>
          </p:nvPr>
        </p:nvSpPr>
        <p:spPr>
          <a:xfrm>
            <a:off x="457200" y="1076325"/>
            <a:ext cx="8458200" cy="504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DD7E0E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DD7E0E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DD7E0E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8643937" y="6446837"/>
            <a:ext cx="4619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0012" y="6180137"/>
            <a:ext cx="2489200" cy="56673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/>
        </p:nvSpPr>
        <p:spPr>
          <a:xfrm>
            <a:off x="1069975" y="142875"/>
            <a:ext cx="7572375" cy="836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МИНИСТЕРСТВО ЦИФРОВОГО РАЗВИТИЯ,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СВЯЗИ И МАССОВЫХ КОММУНИКАЦИЙ РОССИЙСКОЙ ФЕДЕРАЦИИ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ФЕДЕРАЛЬНОЕ ГОСУДАРСТВЕННОЕ БЮДЖЕТНОЕ ОБРАЗОВАТЕЛЬНОЕ УЧРЕЖДЕНИЕ ВЫСШЕГО ОБРАЗОВАНИЯ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«САНКТ-ПЕТЕРБУРГСКИЙ ГОСУДАРСТВЕННЫЙ УНИВЕРСИТЕТ ТЕЛЕКОММУНИКАЦИЙ ИМ. ПРОФ. М.А. БОНЧ-БРУЕВИЧА»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(СПбГУТ)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Санкт-Петербургский колледж телекоммуникаций им. Э.Т. Кренкеля</a:t>
            </a:r>
            <a:endParaRPr/>
          </a:p>
        </p:txBody>
      </p:sp>
      <p:sp>
        <p:nvSpPr>
          <p:cNvPr id="68" name="Google Shape;68;p1"/>
          <p:cNvSpPr txBox="1"/>
          <p:nvPr/>
        </p:nvSpPr>
        <p:spPr>
          <a:xfrm>
            <a:off x="1035050" y="1417637"/>
            <a:ext cx="748823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Отделение: Информационных технологий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Специальность: 09.02.03 «Программирование в компьютерных системах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0" y="239395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УЧЕБНАЯ ПРАКТИКА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348037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модулей ОСС/БСС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</a:t>
            </a:r>
            <a:endParaRPr/>
          </a:p>
        </p:txBody>
      </p:sp>
      <p:graphicFrame>
        <p:nvGraphicFramePr>
          <p:cNvPr id="71" name="Google Shape;71;p1"/>
          <p:cNvGraphicFramePr/>
          <p:nvPr/>
        </p:nvGraphicFramePr>
        <p:xfrm>
          <a:off x="128587" y="40687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{A69AAB89-52CD-4D04-8E1A-74A95E023E4D}</a:tableStyleId>
              </a:tblPr>
              <a:tblGrid>
                <a:gridCol w="1538275"/>
                <a:gridCol w="747712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Студент</a:t>
                      </a:r>
                      <a:endParaRPr/>
                    </a:p>
                  </a:txBody>
                  <a:tcPr marT="45575" marB="455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Марфин Илья Александрович и Бойцов Дмитрий Игоревич</a:t>
                      </a:r>
                      <a:endParaRPr/>
                    </a:p>
                  </a:txBody>
                  <a:tcPr marT="45575" marB="45575" marR="91450" marL="91450"/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Руководитель </a:t>
                      </a:r>
                      <a:endParaRPr/>
                    </a:p>
                  </a:txBody>
                  <a:tcPr marT="45575" marB="455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Маняк Д.Ю., Кривоносова Н.В.</a:t>
                      </a:r>
                      <a:endParaRPr/>
                    </a:p>
                  </a:txBody>
                  <a:tcPr marT="45575" marB="45575" marR="91450" marL="91450"/>
                </a:tc>
              </a:tr>
            </a:tbl>
          </a:graphicData>
        </a:graphic>
      </p:graphicFrame>
      <p:sp>
        <p:nvSpPr>
          <p:cNvPr id="72" name="Google Shape;72;p1"/>
          <p:cNvSpPr txBox="1"/>
          <p:nvPr/>
        </p:nvSpPr>
        <p:spPr>
          <a:xfrm>
            <a:off x="0" y="6416675"/>
            <a:ext cx="91440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Санкт-Петербург 2021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0012" y="6180137"/>
            <a:ext cx="2489200" cy="56673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3"/>
          <p:cNvSpPr txBox="1"/>
          <p:nvPr/>
        </p:nvSpPr>
        <p:spPr>
          <a:xfrm>
            <a:off x="1069975" y="142875"/>
            <a:ext cx="7572375" cy="836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1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МИНИСТЕРСТВО ЦИФРОВОГО РАЗВИТИЯ,</a:t>
            </a:r>
            <a:endParaRPr b="0" i="0" sz="1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1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СВЯЗИ И МАССОВЫХ КОММУНИКАЦИЙ РОССИЙСКОЙ ФЕДЕРАЦИИ</a:t>
            </a:r>
            <a:endParaRPr b="0" i="0" sz="1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1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ФЕДЕРАЛЬНОЕ ГОСУДАРСТВЕННОЕ БЮДЖЕТНОЕ ОБРАЗОВАТЕЛЬНОЕ УЧРЕЖДЕНИЕ ВЫСШЕГО ОБРАЗОВАНИЯ</a:t>
            </a:r>
            <a:endParaRPr b="0" i="0" sz="1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1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«САНКТ-ПЕТЕРБУРГСКИЙ ГОСУДАРСТВЕННЫЙ УНИВЕРСИТЕТ ТЕЛЕКОММУНИКАЦИЙ ИМ. ПРОФ. М.А. БОНЧ-БРУЕВИЧА»</a:t>
            </a:r>
            <a:endParaRPr b="0" i="0" sz="1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1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(СПбГУТ)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1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Санкт-Петербургский колледж телекоммуникаций им. Э.Т. Кренкеля</a:t>
            </a:r>
            <a:endParaRPr/>
          </a:p>
        </p:txBody>
      </p:sp>
      <p:sp>
        <p:nvSpPr>
          <p:cNvPr id="148" name="Google Shape;148;p13"/>
          <p:cNvSpPr txBox="1"/>
          <p:nvPr/>
        </p:nvSpPr>
        <p:spPr>
          <a:xfrm>
            <a:off x="1035050" y="1417637"/>
            <a:ext cx="748823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Отделение: Информационных технологий</a:t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Специальность: 09.02.03 «Программирование в компьютерных системах</a:t>
            </a:r>
            <a:endParaRPr/>
          </a:p>
        </p:txBody>
      </p:sp>
      <p:sp>
        <p:nvSpPr>
          <p:cNvPr id="149" name="Google Shape;149;p13"/>
          <p:cNvSpPr txBox="1"/>
          <p:nvPr/>
        </p:nvSpPr>
        <p:spPr>
          <a:xfrm>
            <a:off x="0" y="2393950"/>
            <a:ext cx="914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УЧЕБНАЯ ПРАКТИКА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3"/>
          <p:cNvSpPr txBox="1"/>
          <p:nvPr/>
        </p:nvSpPr>
        <p:spPr>
          <a:xfrm>
            <a:off x="0" y="3348037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«Разработка модулей ОСС/БСС»</a:t>
            </a:r>
            <a:endParaRPr/>
          </a:p>
        </p:txBody>
      </p:sp>
      <p:graphicFrame>
        <p:nvGraphicFramePr>
          <p:cNvPr id="151" name="Google Shape;151;p13"/>
          <p:cNvGraphicFramePr/>
          <p:nvPr/>
        </p:nvGraphicFramePr>
        <p:xfrm>
          <a:off x="128587" y="40687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{A69AAB89-52CD-4D04-8E1A-74A95E023E4D}</a:tableStyleId>
              </a:tblPr>
              <a:tblGrid>
                <a:gridCol w="1538275"/>
                <a:gridCol w="747712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Студент</a:t>
                      </a:r>
                      <a:endParaRPr/>
                    </a:p>
                  </a:txBody>
                  <a:tcPr marT="45575" marB="4557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Марфин Илья Александрович и Бойцов Дмитрий Игоревич</a:t>
                      </a:r>
                      <a:endParaRPr b="1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575" marB="45575" marR="91450" marL="91450"/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Руководитель </a:t>
                      </a:r>
                      <a:endParaRPr/>
                    </a:p>
                  </a:txBody>
                  <a:tcPr marT="45575" marB="4557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Маняк Д.Ю., Кривоносова Н.В.</a:t>
                      </a:r>
                      <a:endParaRPr/>
                    </a:p>
                  </a:txBody>
                  <a:tcPr marT="45575" marB="45575" marR="91450" marL="91450"/>
                </a:tc>
              </a:tr>
            </a:tbl>
          </a:graphicData>
        </a:graphic>
      </p:graphicFrame>
      <p:sp>
        <p:nvSpPr>
          <p:cNvPr id="152" name="Google Shape;152;p13"/>
          <p:cNvSpPr txBox="1"/>
          <p:nvPr/>
        </p:nvSpPr>
        <p:spPr>
          <a:xfrm>
            <a:off x="0" y="6416675"/>
            <a:ext cx="91440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Санкт-Петербург 2021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/>
        </p:nvSpPr>
        <p:spPr>
          <a:xfrm>
            <a:off x="357187" y="0"/>
            <a:ext cx="778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Марфин И.А. и Бойцов Д.И. Разработка модулей ОСС БСС</a:t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355600" y="742950"/>
            <a:ext cx="8218488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749300" marR="469900" rtl="0" algn="ctr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Архитектура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09E80"/>
              </a:buClr>
              <a:buSzPts val="132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 txBox="1"/>
          <p:nvPr/>
        </p:nvSpPr>
        <p:spPr>
          <a:xfrm>
            <a:off x="0" y="2857500"/>
            <a:ext cx="8929687" cy="166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1112" lvl="1" marL="446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106362" y="4065575"/>
            <a:ext cx="8931300" cy="18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                              Клиент - серверная архитектура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</p:txBody>
      </p:sp>
      <p:sp>
        <p:nvSpPr>
          <p:cNvPr id="81" name="Google Shape;81;p3"/>
          <p:cNvSpPr txBox="1"/>
          <p:nvPr/>
        </p:nvSpPr>
        <p:spPr>
          <a:xfrm>
            <a:off x="106362" y="2230437"/>
            <a:ext cx="8931275" cy="1835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90500" lvl="1" marL="5207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5207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</p:txBody>
      </p:sp>
      <p:pic>
        <p:nvPicPr>
          <p:cNvPr id="82" name="Google Shape;8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807" y="2276370"/>
            <a:ext cx="6624398" cy="1743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/>
        </p:nvSpPr>
        <p:spPr>
          <a:xfrm>
            <a:off x="357187" y="0"/>
            <a:ext cx="778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Марфин И.А. и Бойцов Д.И. Разработка модулей ОСС БСС</a:t>
            </a: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355588" y="388438"/>
            <a:ext cx="82185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Use-case диаграмма</a:t>
            </a:r>
            <a:endParaRPr b="1" sz="2400"/>
          </a:p>
        </p:txBody>
      </p:sp>
      <p:sp>
        <p:nvSpPr>
          <p:cNvPr id="89" name="Google Shape;89;p6"/>
          <p:cNvSpPr txBox="1"/>
          <p:nvPr/>
        </p:nvSpPr>
        <p:spPr>
          <a:xfrm>
            <a:off x="0" y="1712912"/>
            <a:ext cx="8929687" cy="281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49" lvl="1" marL="7318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49" lvl="1" marL="7318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0" name="Google Shape;9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450" y="995425"/>
            <a:ext cx="5518624" cy="53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/>
        </p:nvSpPr>
        <p:spPr>
          <a:xfrm>
            <a:off x="357187" y="0"/>
            <a:ext cx="778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Марфин И.А. и Бойцов Д.И. Разработка модулей ОСС БСС</a:t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355588" y="555425"/>
            <a:ext cx="82185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09E80"/>
              </a:buClr>
              <a:buSzPts val="132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Функциональные требования</a:t>
            </a:r>
            <a:endParaRPr/>
          </a:p>
        </p:txBody>
      </p:sp>
      <p:sp>
        <p:nvSpPr>
          <p:cNvPr id="97" name="Google Shape;97;p5"/>
          <p:cNvSpPr txBox="1"/>
          <p:nvPr/>
        </p:nvSpPr>
        <p:spPr>
          <a:xfrm>
            <a:off x="355600" y="1406237"/>
            <a:ext cx="89298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Сервис должен обладать следующим функционалом:</a:t>
            </a:r>
            <a:endParaRPr sz="1800"/>
          </a:p>
          <a:p>
            <a:pPr indent="26987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Регистрация, авторизация</a:t>
            </a:r>
            <a:endParaRPr sz="1800">
              <a:solidFill>
                <a:schemeClr val="dk1"/>
              </a:solidFill>
            </a:endParaRPr>
          </a:p>
          <a:p>
            <a:pPr indent="26987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Выбор тарифа, создание заявки</a:t>
            </a:r>
            <a:endParaRPr sz="1800">
              <a:solidFill>
                <a:schemeClr val="dk1"/>
              </a:solidFill>
            </a:endParaRPr>
          </a:p>
          <a:p>
            <a:pPr indent="26987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Просмотр данных о заявке</a:t>
            </a:r>
            <a:endParaRPr sz="1800">
              <a:solidFill>
                <a:schemeClr val="dk1"/>
              </a:solidFill>
            </a:endParaRPr>
          </a:p>
          <a:p>
            <a:pPr indent="26987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Редактирование информации текущей учетной записи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Для персонала:</a:t>
            </a:r>
            <a:endParaRPr sz="1800">
              <a:solidFill>
                <a:schemeClr val="dk1"/>
              </a:solidFill>
            </a:endParaRPr>
          </a:p>
          <a:p>
            <a:pPr indent="26987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Редактировать статус заявки</a:t>
            </a:r>
            <a:endParaRPr sz="1800">
              <a:solidFill>
                <a:schemeClr val="dk1"/>
              </a:solidFill>
            </a:endParaRPr>
          </a:p>
          <a:p>
            <a:pPr indent="26987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Просмотр оборудования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Для администратора: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Назначение заявок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Редактирование и удаление пользователей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Редактирование и удаление заявок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Просмотр оборудования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/>
        </p:nvSpPr>
        <p:spPr>
          <a:xfrm>
            <a:off x="357187" y="0"/>
            <a:ext cx="778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Марфин И.А. и Бойцов Д.И. Разработка модулей ОСС БСС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8"/>
          <p:cNvSpPr/>
          <p:nvPr/>
        </p:nvSpPr>
        <p:spPr>
          <a:xfrm>
            <a:off x="355588" y="482188"/>
            <a:ext cx="82185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09E80"/>
              </a:buClr>
              <a:buSzPts val="132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Проектирование базы данных</a:t>
            </a:r>
            <a:endParaRPr/>
          </a:p>
        </p:txBody>
      </p:sp>
      <p:sp>
        <p:nvSpPr>
          <p:cNvPr id="104" name="Google Shape;104;p8"/>
          <p:cNvSpPr txBox="1"/>
          <p:nvPr/>
        </p:nvSpPr>
        <p:spPr>
          <a:xfrm>
            <a:off x="0" y="1712912"/>
            <a:ext cx="8929687" cy="281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49" lvl="1" marL="7318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49" lvl="1" marL="7318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5" name="Google Shape;10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00" y="1177050"/>
            <a:ext cx="7317251" cy="518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/>
        </p:nvSpPr>
        <p:spPr>
          <a:xfrm>
            <a:off x="357187" y="0"/>
            <a:ext cx="778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Марфин И.А. и Бойцов Д.И. Разработка модулей ОСС БСС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355600" y="642938"/>
            <a:ext cx="8218488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09E80"/>
              </a:buClr>
              <a:buSzPts val="132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Диаграмм</a:t>
            </a:r>
            <a:r>
              <a:rPr b="1" lang="en-US" sz="2400">
                <a:solidFill>
                  <a:schemeClr val="dk1"/>
                </a:solidFill>
              </a:rPr>
              <a:t>а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последовательност</a:t>
            </a:r>
            <a:r>
              <a:rPr b="1" lang="en-US" sz="2400">
                <a:solidFill>
                  <a:schemeClr val="dk1"/>
                </a:solidFill>
              </a:rPr>
              <a:t>и прецедента “Создание заявки”</a:t>
            </a:r>
            <a:endParaRPr/>
          </a:p>
        </p:txBody>
      </p:sp>
      <p:sp>
        <p:nvSpPr>
          <p:cNvPr id="112" name="Google Shape;112;p7"/>
          <p:cNvSpPr txBox="1"/>
          <p:nvPr/>
        </p:nvSpPr>
        <p:spPr>
          <a:xfrm>
            <a:off x="0" y="1712912"/>
            <a:ext cx="8929687" cy="281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49" lvl="1" marL="7318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49" lvl="1" marL="7318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219075" y="1882775"/>
            <a:ext cx="379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14" name="Google Shape;11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13" y="1882776"/>
            <a:ext cx="8722076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/>
        </p:nvSpPr>
        <p:spPr>
          <a:xfrm>
            <a:off x="357187" y="0"/>
            <a:ext cx="778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Марфин И.А. и Бойцов Д.И. Разработка модулей ОСС БСС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9"/>
          <p:cNvSpPr/>
          <p:nvPr/>
        </p:nvSpPr>
        <p:spPr>
          <a:xfrm>
            <a:off x="355600" y="642938"/>
            <a:ext cx="8218488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09E80"/>
              </a:buClr>
              <a:buSzPts val="132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Графический интерфейс пользователя</a:t>
            </a:r>
            <a:endParaRPr/>
          </a:p>
        </p:txBody>
      </p:sp>
      <p:sp>
        <p:nvSpPr>
          <p:cNvPr id="121" name="Google Shape;121;p9"/>
          <p:cNvSpPr txBox="1"/>
          <p:nvPr/>
        </p:nvSpPr>
        <p:spPr>
          <a:xfrm>
            <a:off x="0" y="1712912"/>
            <a:ext cx="8929687" cy="281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49" lvl="1" marL="7318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49" lvl="1" marL="7318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2" name="Google Shape;12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75" y="1377901"/>
            <a:ext cx="4674975" cy="24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046" y="1597499"/>
            <a:ext cx="3675992" cy="202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576" y="4184650"/>
            <a:ext cx="3561950" cy="23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0888" y="4184661"/>
            <a:ext cx="3486332" cy="2028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/>
          <p:nvPr/>
        </p:nvSpPr>
        <p:spPr>
          <a:xfrm>
            <a:off x="357187" y="0"/>
            <a:ext cx="778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Марфин И.А. и Бойцов Д.И. Разработка модулей ОСС БСС</a:t>
            </a:r>
            <a:endParaRPr/>
          </a:p>
        </p:txBody>
      </p:sp>
      <p:sp>
        <p:nvSpPr>
          <p:cNvPr id="131" name="Google Shape;131;p11"/>
          <p:cNvSpPr/>
          <p:nvPr/>
        </p:nvSpPr>
        <p:spPr>
          <a:xfrm>
            <a:off x="355600" y="642938"/>
            <a:ext cx="8218488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09E80"/>
              </a:buClr>
              <a:buSzPts val="132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Тестирование программного обеспечения.</a:t>
            </a:r>
            <a:endParaRPr/>
          </a:p>
          <a:p>
            <a:pPr indent="-342900" lvl="0" marL="342900" marR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09E80"/>
              </a:buClr>
              <a:buSzPts val="132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Тест-кейсы.</a:t>
            </a:r>
            <a:endParaRPr/>
          </a:p>
        </p:txBody>
      </p:sp>
      <p:sp>
        <p:nvSpPr>
          <p:cNvPr id="132" name="Google Shape;132;p11"/>
          <p:cNvSpPr txBox="1"/>
          <p:nvPr/>
        </p:nvSpPr>
        <p:spPr>
          <a:xfrm>
            <a:off x="0" y="1712912"/>
            <a:ext cx="8929687" cy="281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49" lvl="1" marL="7318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49" lvl="1" marL="7318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33" name="Google Shape;133;p11"/>
          <p:cNvGraphicFramePr/>
          <p:nvPr/>
        </p:nvGraphicFramePr>
        <p:xfrm>
          <a:off x="569912" y="13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{A69AAB89-52CD-4D04-8E1A-74A95E023E4D}</a:tableStyleId>
              </a:tblPr>
              <a:tblGrid>
                <a:gridCol w="382900"/>
                <a:gridCol w="1933850"/>
                <a:gridCol w="2120525"/>
                <a:gridCol w="2141125"/>
                <a:gridCol w="1403850"/>
              </a:tblGrid>
              <a:tr h="53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Тест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Ожидаемый результат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Фактический результат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Статус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1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0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Регистрация под уже зарегистрированным номером телефона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0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Ошибка регистрации.</a:t>
                      </a:r>
                      <a:br>
                        <a:rPr lang="en-US"/>
                      </a:br>
                      <a:r>
                        <a:rPr lang="en-US"/>
                        <a:t>Такой телефон уже зарегистрирован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0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Ошибка регистрации.</a:t>
                      </a:r>
                      <a:br>
                        <a:rPr lang="en-US">
                          <a:solidFill>
                            <a:schemeClr val="dk1"/>
                          </a:solidFill>
                        </a:rPr>
                      </a:br>
                      <a:r>
                        <a:rPr lang="en-US">
                          <a:solidFill>
                            <a:schemeClr val="dk1"/>
                          </a:solidFill>
                        </a:rPr>
                        <a:t>Такой телефон уже зарегистрирован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0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Успех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0CF"/>
                    </a:solidFill>
                  </a:tcPr>
                </a:tc>
              </a:tr>
              <a:tr h="71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0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Авторизация.</a:t>
                      </a:r>
                      <a:br>
                        <a:rPr lang="en-US"/>
                      </a:br>
                      <a:r>
                        <a:rPr lang="en-US"/>
                        <a:t>Ввод неверного пароля.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0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Ошибка авторизации.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Неверный логин или пароль.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0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Ошибка авторизации.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Неверный логин или пароль.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0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Успех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0E9"/>
                    </a:solidFill>
                  </a:tcPr>
                </a:tc>
              </a:tr>
              <a:tr h="11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0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Попытка зайти в панель администратора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неавторизованному пользователю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0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Ошибка - Авторизуйтесь для доступа.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0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Ошибка - Авторизуйтесь для доступа.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0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Успех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0CF"/>
                    </a:solidFill>
                  </a:tcPr>
                </a:tc>
              </a:tr>
              <a:tr h="151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 b="0" i="0" sz="14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0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Попытка зайти в панель администратора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обычным пользователем или персоналом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0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Ошибка - У вас нет прав администратора.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0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Ошибка - У вас нет прав администратора.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0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Успех</a:t>
                      </a:r>
                      <a:endParaRPr b="0" i="0" sz="14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0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18debd956_0_7"/>
          <p:cNvSpPr txBox="1"/>
          <p:nvPr/>
        </p:nvSpPr>
        <p:spPr>
          <a:xfrm>
            <a:off x="357187" y="0"/>
            <a:ext cx="778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Марфин И.А. и Бойцов Д.И. Разработка модулей ОСС БСС</a:t>
            </a:r>
            <a:endParaRPr/>
          </a:p>
        </p:txBody>
      </p:sp>
      <p:sp>
        <p:nvSpPr>
          <p:cNvPr id="139" name="Google Shape;139;gd18debd956_0_7"/>
          <p:cNvSpPr/>
          <p:nvPr/>
        </p:nvSpPr>
        <p:spPr>
          <a:xfrm>
            <a:off x="355600" y="642938"/>
            <a:ext cx="82185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09E80"/>
              </a:buClr>
              <a:buSzPts val="132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Тестирование программного обеспечения.</a:t>
            </a:r>
            <a:endParaRPr/>
          </a:p>
          <a:p>
            <a:pPr indent="-342900" lvl="0" marL="342900" marR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09E80"/>
              </a:buClr>
              <a:buSzPts val="132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Тест-кейсы.</a:t>
            </a:r>
            <a:endParaRPr/>
          </a:p>
        </p:txBody>
      </p:sp>
      <p:sp>
        <p:nvSpPr>
          <p:cNvPr id="140" name="Google Shape;140;gd18debd956_0_7"/>
          <p:cNvSpPr txBox="1"/>
          <p:nvPr/>
        </p:nvSpPr>
        <p:spPr>
          <a:xfrm>
            <a:off x="0" y="1712912"/>
            <a:ext cx="8929800" cy="28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1" marL="7318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7318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41" name="Google Shape;141;gd18debd956_0_7"/>
          <p:cNvGraphicFramePr/>
          <p:nvPr/>
        </p:nvGraphicFramePr>
        <p:xfrm>
          <a:off x="569912" y="13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{A69AAB89-52CD-4D04-8E1A-74A95E023E4D}</a:tableStyleId>
              </a:tblPr>
              <a:tblGrid>
                <a:gridCol w="382900"/>
                <a:gridCol w="1933850"/>
                <a:gridCol w="2120525"/>
                <a:gridCol w="2141125"/>
                <a:gridCol w="1403850"/>
              </a:tblGrid>
              <a:tr h="53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Тест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Ожидаемый результат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Фактический результат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Статус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74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0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Создание заявки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0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Заявка появляется в общем списке.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0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Заявка появилась.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0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Успех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0CF"/>
                    </a:solidFill>
                  </a:tcPr>
                </a:tc>
              </a:tr>
              <a:tr h="71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0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Удаление заявки из списка.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0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Заявка пропадает из списка заявок.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0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Заявка пропала.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0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Успех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0E9"/>
                    </a:solidFill>
                  </a:tcPr>
                </a:tc>
              </a:tr>
              <a:tr h="11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0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Редактирование заявки и сохранение изменений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0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Изменения сохранились.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0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Изменения сохранились.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0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Успех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0CF"/>
                    </a:solidFill>
                  </a:tcPr>
                </a:tc>
              </a:tr>
              <a:tr h="151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 b="0" i="0" sz="14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0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Редактирование текущей учетной записи.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0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Измененные данные сохранились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0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Данные сохранились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0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Успех</a:t>
                      </a:r>
                      <a:endParaRPr b="0" i="0" sz="14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0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Бумажная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Тема Office">
  <a:themeElements>
    <a:clrScheme name="Бумажная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2010-06-18T09:27:04Z</dcterms:created>
  <dc:creator>Кривоносова</dc:creator>
</cp:coreProperties>
</file>